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5.jpg" ContentType="image/png"/>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29.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12" r:id="rId4"/>
  </p:sldMasterIdLst>
  <p:notesMasterIdLst>
    <p:notesMasterId r:id="rId119"/>
  </p:notesMasterIdLst>
  <p:handoutMasterIdLst>
    <p:handoutMasterId r:id="rId120"/>
  </p:handoutMasterIdLst>
  <p:sldIdLst>
    <p:sldId id="2212" r:id="rId5"/>
    <p:sldId id="2651" r:id="rId6"/>
    <p:sldId id="2650" r:id="rId7"/>
    <p:sldId id="2253" r:id="rId8"/>
    <p:sldId id="2576" r:id="rId9"/>
    <p:sldId id="2455" r:id="rId10"/>
    <p:sldId id="2457" r:id="rId11"/>
    <p:sldId id="2458" r:id="rId12"/>
    <p:sldId id="2636" r:id="rId13"/>
    <p:sldId id="2598" r:id="rId14"/>
    <p:sldId id="2464" r:id="rId15"/>
    <p:sldId id="2260" r:id="rId16"/>
    <p:sldId id="2228" r:id="rId17"/>
    <p:sldId id="2597" r:id="rId18"/>
    <p:sldId id="2638" r:id="rId19"/>
    <p:sldId id="2587" r:id="rId20"/>
    <p:sldId id="2579" r:id="rId21"/>
    <p:sldId id="2580" r:id="rId22"/>
    <p:sldId id="2256" r:id="rId23"/>
    <p:sldId id="2329" r:id="rId24"/>
    <p:sldId id="2628" r:id="rId25"/>
    <p:sldId id="2386" r:id="rId26"/>
    <p:sldId id="2383" r:id="rId27"/>
    <p:sldId id="2422" r:id="rId28"/>
    <p:sldId id="2385" r:id="rId29"/>
    <p:sldId id="2578" r:id="rId30"/>
    <p:sldId id="2554" r:id="rId31"/>
    <p:sldId id="2387" r:id="rId32"/>
    <p:sldId id="2602" r:id="rId33"/>
    <p:sldId id="2603" r:id="rId34"/>
    <p:sldId id="2391" r:id="rId35"/>
    <p:sldId id="2472" r:id="rId36"/>
    <p:sldId id="2396" r:id="rId37"/>
    <p:sldId id="2423" r:id="rId38"/>
    <p:sldId id="2604" r:id="rId39"/>
    <p:sldId id="2425" r:id="rId40"/>
    <p:sldId id="2566" r:id="rId41"/>
    <p:sldId id="2473" r:id="rId42"/>
    <p:sldId id="2474" r:id="rId43"/>
    <p:sldId id="2632" r:id="rId44"/>
    <p:sldId id="2588" r:id="rId45"/>
    <p:sldId id="2605" r:id="rId46"/>
    <p:sldId id="2589" r:id="rId47"/>
    <p:sldId id="2406" r:id="rId48"/>
    <p:sldId id="2409" r:id="rId49"/>
    <p:sldId id="2469" r:id="rId50"/>
    <p:sldId id="2606" r:id="rId51"/>
    <p:sldId id="2607" r:id="rId52"/>
    <p:sldId id="2475" r:id="rId53"/>
    <p:sldId id="2523" r:id="rId54"/>
    <p:sldId id="2424" r:id="rId55"/>
    <p:sldId id="2403" r:id="rId56"/>
    <p:sldId id="2608" r:id="rId57"/>
    <p:sldId id="2609" r:id="rId58"/>
    <p:sldId id="2610" r:id="rId59"/>
    <p:sldId id="2332" r:id="rId60"/>
    <p:sldId id="2611" r:id="rId61"/>
    <p:sldId id="2590" r:id="rId62"/>
    <p:sldId id="2595" r:id="rId63"/>
    <p:sldId id="2555" r:id="rId64"/>
    <p:sldId id="2440" r:id="rId65"/>
    <p:sldId id="2527" r:id="rId66"/>
    <p:sldId id="2380" r:id="rId67"/>
    <p:sldId id="2591" r:id="rId68"/>
    <p:sldId id="2592" r:id="rId69"/>
    <p:sldId id="2309" r:id="rId70"/>
    <p:sldId id="2376" r:id="rId71"/>
    <p:sldId id="2642" r:id="rId72"/>
    <p:sldId id="2643" r:id="rId73"/>
    <p:sldId id="2644" r:id="rId74"/>
    <p:sldId id="2645" r:id="rId75"/>
    <p:sldId id="2646" r:id="rId76"/>
    <p:sldId id="2647" r:id="rId77"/>
    <p:sldId id="2648" r:id="rId78"/>
    <p:sldId id="2649" r:id="rId79"/>
    <p:sldId id="2485" r:id="rId80"/>
    <p:sldId id="2633" r:id="rId81"/>
    <p:sldId id="2635" r:id="rId82"/>
    <p:sldId id="2612" r:id="rId83"/>
    <p:sldId id="2486" r:id="rId84"/>
    <p:sldId id="2487" r:id="rId85"/>
    <p:sldId id="2236" r:id="rId86"/>
    <p:sldId id="2616" r:id="rId87"/>
    <p:sldId id="2626" r:id="rId88"/>
    <p:sldId id="2614" r:id="rId89"/>
    <p:sldId id="2631" r:id="rId90"/>
    <p:sldId id="2544" r:id="rId91"/>
    <p:sldId id="2545" r:id="rId92"/>
    <p:sldId id="2546" r:id="rId93"/>
    <p:sldId id="2547" r:id="rId94"/>
    <p:sldId id="2548" r:id="rId95"/>
    <p:sldId id="2549" r:id="rId96"/>
    <p:sldId id="2242" r:id="rId97"/>
    <p:sldId id="2322" r:id="rId98"/>
    <p:sldId id="2572" r:id="rId99"/>
    <p:sldId id="2620" r:id="rId100"/>
    <p:sldId id="2618" r:id="rId101"/>
    <p:sldId id="2619" r:id="rId102"/>
    <p:sldId id="2621" r:id="rId103"/>
    <p:sldId id="2263" r:id="rId104"/>
    <p:sldId id="2640" r:id="rId105"/>
    <p:sldId id="2639" r:id="rId106"/>
    <p:sldId id="2218" r:id="rId107"/>
    <p:sldId id="2559" r:id="rId108"/>
    <p:sldId id="2593" r:id="rId109"/>
    <p:sldId id="2629" r:id="rId110"/>
    <p:sldId id="2594" r:id="rId111"/>
    <p:sldId id="2582" r:id="rId112"/>
    <p:sldId id="2583" r:id="rId113"/>
    <p:sldId id="2569" r:id="rId114"/>
    <p:sldId id="2570" r:id="rId115"/>
    <p:sldId id="2562" r:id="rId116"/>
    <p:sldId id="2519" r:id="rId117"/>
    <p:sldId id="2630" r:id="rId1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lbach, Chris (Cognizant)" initials="AC(" lastIdx="3" clrIdx="0">
    <p:extLst>
      <p:ext uri="{19B8F6BF-5375-455C-9EA6-DF929625EA0E}">
        <p15:presenceInfo xmlns:p15="http://schemas.microsoft.com/office/powerpoint/2012/main" userId="S-1-5-21-1178368992-402679808-390482200-2418934" providerId="AD"/>
      </p:ext>
    </p:extLst>
  </p:cmAuthor>
  <p:cmAuthor id="2" name="Holsinger, Sophie (Contractor)" initials="HS(" lastIdx="2" clrIdx="1">
    <p:extLst>
      <p:ext uri="{19B8F6BF-5375-455C-9EA6-DF929625EA0E}">
        <p15:presenceInfo xmlns:p15="http://schemas.microsoft.com/office/powerpoint/2012/main" userId="S::745207@cognizant.com::be76981d-d1d7-4226-a9d6-fb7fa2b102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2293A"/>
    <a:srgbClr val="1633B0"/>
    <a:srgbClr val="00CC00"/>
    <a:srgbClr val="9C1F2F"/>
    <a:srgbClr val="841323"/>
    <a:srgbClr val="E11737"/>
    <a:srgbClr val="0033A0"/>
    <a:srgbClr val="F8F8F8"/>
    <a:srgbClr val="F1F1F1"/>
    <a:srgbClr val="0000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8" autoAdjust="0"/>
    <p:restoredTop sz="93957" autoAdjust="0"/>
  </p:normalViewPr>
  <p:slideViewPr>
    <p:cSldViewPr snapToGrid="0">
      <p:cViewPr varScale="1">
        <p:scale>
          <a:sx n="173" d="100"/>
          <a:sy n="173" d="100"/>
        </p:scale>
        <p:origin x="192" y="208"/>
      </p:cViewPr>
      <p:guideLst/>
    </p:cSldViewPr>
  </p:slideViewPr>
  <p:outlineViewPr>
    <p:cViewPr>
      <p:scale>
        <a:sx n="33" d="100"/>
        <a:sy n="33" d="100"/>
      </p:scale>
      <p:origin x="0" y="-11296"/>
    </p:cViewPr>
  </p:outlineViewPr>
  <p:notesTextViewPr>
    <p:cViewPr>
      <p:scale>
        <a:sx n="3" d="2"/>
        <a:sy n="3" d="2"/>
      </p:scale>
      <p:origin x="0" y="0"/>
    </p:cViewPr>
  </p:notesTextViewPr>
  <p:sorterViewPr>
    <p:cViewPr varScale="1">
      <p:scale>
        <a:sx n="100" d="100"/>
        <a:sy n="100" d="100"/>
      </p:scale>
      <p:origin x="0" y="-603"/>
    </p:cViewPr>
  </p:sorter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notesMaster" Target="notesMasters/notesMaster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handoutMaster" Target="handoutMasters/handoutMaster1.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CFF526-76C7-4FD5-B854-7CFC3D4AAE64}"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200B0BB8-2285-462D-B3C4-942C90562430}">
      <dgm:prSet phldrT="[Text]"/>
      <dgm:spPr>
        <a:xfrm>
          <a:off x="1713179" y="212991"/>
          <a:ext cx="202044" cy="203661"/>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panose="020F0502020204030204" pitchFamily="34" charset="0"/>
              <a:ea typeface="+mn-ea"/>
              <a:cs typeface="+mn-cs"/>
            </a:rPr>
            <a:t>App1</a:t>
          </a:r>
        </a:p>
      </dgm:t>
    </dgm:pt>
    <dgm:pt modelId="{2462B401-B9EC-4075-90A9-19BAF749D855}" type="parTrans" cxnId="{440F1A90-0652-45CB-8E11-E94EC509BBE0}">
      <dgm:prSet/>
      <dgm:spPr/>
      <dgm:t>
        <a:bodyPr/>
        <a:lstStyle/>
        <a:p>
          <a:endParaRPr lang="en-US">
            <a:latin typeface="Calibri" panose="020F0502020204030204" pitchFamily="34" charset="0"/>
          </a:endParaRPr>
        </a:p>
      </dgm:t>
    </dgm:pt>
    <dgm:pt modelId="{BEECAA95-331E-45B7-8408-A6C07704B4AB}" type="sibTrans" cxnId="{440F1A90-0652-45CB-8E11-E94EC509BBE0}">
      <dgm:prSet/>
      <dgm:spPr/>
      <dgm:t>
        <a:bodyPr/>
        <a:lstStyle/>
        <a:p>
          <a:endParaRPr lang="en-US">
            <a:latin typeface="Calibri" panose="020F0502020204030204" pitchFamily="34" charset="0"/>
          </a:endParaRPr>
        </a:p>
      </dgm:t>
    </dgm:pt>
    <dgm:pt modelId="{19E4D60B-923B-4011-9C4B-4EA7DFA4FF65}">
      <dgm:prSet phldrT="[Text]"/>
      <dgm:spPr>
        <a:xfrm>
          <a:off x="1384564" y="290716"/>
          <a:ext cx="202044" cy="203661"/>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panose="020F0502020204030204" pitchFamily="34" charset="0"/>
              <a:ea typeface="+mn-ea"/>
              <a:cs typeface="+mn-cs"/>
            </a:rPr>
            <a:t>App2</a:t>
          </a:r>
        </a:p>
      </dgm:t>
    </dgm:pt>
    <dgm:pt modelId="{551DCC20-52C2-4291-90B3-6DC1C1008403}" type="parTrans" cxnId="{1003E25B-BF71-4808-9C34-87969359B184}">
      <dgm:prSet/>
      <dgm:spPr/>
      <dgm:t>
        <a:bodyPr/>
        <a:lstStyle/>
        <a:p>
          <a:endParaRPr lang="en-US">
            <a:latin typeface="Calibri" panose="020F0502020204030204" pitchFamily="34" charset="0"/>
          </a:endParaRPr>
        </a:p>
      </dgm:t>
    </dgm:pt>
    <dgm:pt modelId="{B8C308ED-0D0D-49A2-BBE7-EF9CBB94C69D}" type="sibTrans" cxnId="{1003E25B-BF71-4808-9C34-87969359B184}">
      <dgm:prSet/>
      <dgm:spPr/>
      <dgm:t>
        <a:bodyPr/>
        <a:lstStyle/>
        <a:p>
          <a:endParaRPr lang="en-US">
            <a:latin typeface="Calibri" panose="020F0502020204030204" pitchFamily="34" charset="0"/>
          </a:endParaRPr>
        </a:p>
      </dgm:t>
    </dgm:pt>
    <dgm:pt modelId="{C1BB7430-F9D6-47ED-8DBA-C9BA23882A52}">
      <dgm:prSet phldrT="[Text]"/>
      <dgm:spPr>
        <a:xfrm>
          <a:off x="1614594" y="531891"/>
          <a:ext cx="202044" cy="203661"/>
        </a:xfrm>
        <a:solidFill>
          <a:srgbClr val="4F81BD">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Calibri" panose="020F0502020204030204" pitchFamily="34" charset="0"/>
              <a:ea typeface="+mn-ea"/>
              <a:cs typeface="+mn-cs"/>
            </a:rPr>
            <a:t>App3</a:t>
          </a:r>
        </a:p>
      </dgm:t>
    </dgm:pt>
    <dgm:pt modelId="{A482290D-246F-4B2A-BBBE-4332EE2E11D2}" type="parTrans" cxnId="{BD08388E-B794-48E2-91E1-61BE94981CDE}">
      <dgm:prSet/>
      <dgm:spPr/>
      <dgm:t>
        <a:bodyPr/>
        <a:lstStyle/>
        <a:p>
          <a:endParaRPr lang="en-US">
            <a:latin typeface="Calibri" panose="020F0502020204030204" pitchFamily="34" charset="0"/>
          </a:endParaRPr>
        </a:p>
      </dgm:t>
    </dgm:pt>
    <dgm:pt modelId="{E6BF7C8E-BA47-4AA7-8B24-DEC8291C2D3E}" type="sibTrans" cxnId="{BD08388E-B794-48E2-91E1-61BE94981CDE}">
      <dgm:prSet/>
      <dgm:spPr/>
      <dgm:t>
        <a:bodyPr/>
        <a:lstStyle/>
        <a:p>
          <a:endParaRPr lang="en-US">
            <a:latin typeface="Calibri" panose="020F0502020204030204" pitchFamily="34" charset="0"/>
          </a:endParaRPr>
        </a:p>
      </dgm:t>
    </dgm:pt>
    <dgm:pt modelId="{023DDA3E-A982-4DF5-B4DF-183BE12E6401}">
      <dgm:prSet phldrT="[Text]" custT="1"/>
      <dgm:spPr>
        <a:xfrm>
          <a:off x="1192185" y="1012392"/>
          <a:ext cx="1123382" cy="130615"/>
        </a:xfrm>
        <a:noFill/>
        <a:ln>
          <a:noFill/>
        </a:ln>
        <a:effectLst/>
      </dgm:spPr>
      <dgm:t>
        <a:bodyPr/>
        <a:lstStyle/>
        <a:p>
          <a:r>
            <a:rPr lang="en-US" sz="1050" b="1" i="0" dirty="0">
              <a:solidFill>
                <a:schemeClr val="tx2"/>
              </a:solidFill>
              <a:latin typeface="Calibri" panose="020F0502020204030204" pitchFamily="34" charset="0"/>
              <a:ea typeface="+mn-ea"/>
              <a:cs typeface="+mn-cs"/>
            </a:rPr>
            <a:t>High Visible Application</a:t>
          </a:r>
          <a:endParaRPr lang="en-US" sz="1050" b="1" i="1" dirty="0">
            <a:solidFill>
              <a:schemeClr val="tx2"/>
            </a:solidFill>
            <a:latin typeface="Calibri" panose="020F0502020204030204" pitchFamily="34" charset="0"/>
            <a:ea typeface="+mn-ea"/>
            <a:cs typeface="+mn-cs"/>
          </a:endParaRPr>
        </a:p>
      </dgm:t>
    </dgm:pt>
    <dgm:pt modelId="{627A5A14-A008-46B6-839D-9464C2E63EED}" type="parTrans" cxnId="{CBEBE44C-88DD-48C8-936C-4C16A87A144D}">
      <dgm:prSet/>
      <dgm:spPr/>
      <dgm:t>
        <a:bodyPr/>
        <a:lstStyle/>
        <a:p>
          <a:endParaRPr lang="en-US">
            <a:latin typeface="Calibri" panose="020F0502020204030204" pitchFamily="34" charset="0"/>
          </a:endParaRPr>
        </a:p>
      </dgm:t>
    </dgm:pt>
    <dgm:pt modelId="{BC230B84-5F65-4F56-BFE6-9D5A7BE9267F}" type="sibTrans" cxnId="{CBEBE44C-88DD-48C8-936C-4C16A87A144D}">
      <dgm:prSet/>
      <dgm:spPr/>
      <dgm:t>
        <a:bodyPr/>
        <a:lstStyle/>
        <a:p>
          <a:endParaRPr lang="en-US">
            <a:latin typeface="Calibri" panose="020F0502020204030204" pitchFamily="34" charset="0"/>
          </a:endParaRPr>
        </a:p>
      </dgm:t>
    </dgm:pt>
    <dgm:pt modelId="{07801984-D90B-4D83-9E29-6EF836612827}">
      <dgm:prSet phldrT="[Text]" custAng="0" custScaleX="131044" custScaleY="60946" custLinFactNeighborX="4950" custLinFactNeighborY="-28768"/>
      <dgm:spPr>
        <a:xfrm>
          <a:off x="1192185" y="1012392"/>
          <a:ext cx="1123382" cy="130615"/>
        </a:xfrm>
        <a:prstGeom prst="rect">
          <a:avLst/>
        </a:prstGeom>
        <a:noFill/>
        <a:ln>
          <a:noFill/>
        </a:ln>
        <a:effectLst/>
      </dgm:spPr>
      <dgm:t>
        <a:bodyPr/>
        <a:lstStyle/>
        <a:p>
          <a:endParaRPr lang="en-GB"/>
        </a:p>
      </dgm:t>
    </dgm:pt>
    <dgm:pt modelId="{7DE5F6C3-1430-435A-9D10-9CC534F38F16}" type="parTrans" cxnId="{08BDD23C-AEFB-404C-80D1-838BE85787F9}">
      <dgm:prSet/>
      <dgm:spPr/>
      <dgm:t>
        <a:bodyPr/>
        <a:lstStyle/>
        <a:p>
          <a:endParaRPr lang="en-GB"/>
        </a:p>
      </dgm:t>
    </dgm:pt>
    <dgm:pt modelId="{847874DB-81E6-4811-A2B5-B42BEED590A0}" type="sibTrans" cxnId="{08BDD23C-AEFB-404C-80D1-838BE85787F9}">
      <dgm:prSet/>
      <dgm:spPr/>
      <dgm:t>
        <a:bodyPr/>
        <a:lstStyle/>
        <a:p>
          <a:endParaRPr lang="en-GB"/>
        </a:p>
      </dgm:t>
    </dgm:pt>
    <dgm:pt modelId="{E682D5F5-DE94-4B11-AACF-E7D469448D36}" type="pres">
      <dgm:prSet presAssocID="{F5CFF526-76C7-4FD5-B854-7CFC3D4AAE64}" presName="Name0" presStyleCnt="0">
        <dgm:presLayoutVars>
          <dgm:chMax val="4"/>
          <dgm:resizeHandles val="exact"/>
        </dgm:presLayoutVars>
      </dgm:prSet>
      <dgm:spPr/>
    </dgm:pt>
    <dgm:pt modelId="{76339A11-CE16-4E71-87D2-5C46004981DB}" type="pres">
      <dgm:prSet presAssocID="{F5CFF526-76C7-4FD5-B854-7CFC3D4AAE64}" presName="ellipse" presStyleLbl="trBgShp" presStyleIdx="0" presStyleCnt="1" custAng="0" custScaleX="108540" custLinFactNeighborX="2400" custLinFactNeighborY="-13507"/>
      <dgm:spPr>
        <a:xfrm>
          <a:off x="1347264" y="0"/>
          <a:ext cx="777769" cy="320042"/>
        </a:xfrm>
        <a:prstGeom prst="ellipse">
          <a:avLst/>
        </a:prstGeom>
        <a:solidFill>
          <a:srgbClr val="4F81BD">
            <a:tint val="50000"/>
            <a:alpha val="40000"/>
            <a:hueOff val="0"/>
            <a:satOff val="0"/>
            <a:lumOff val="0"/>
            <a:alphaOff val="0"/>
          </a:srgbClr>
        </a:solidFill>
        <a:ln>
          <a:noFill/>
        </a:ln>
        <a:effectLst/>
      </dgm:spPr>
    </dgm:pt>
    <dgm:pt modelId="{E0B3552D-37B8-4E92-AC29-28173DF5BC8A}" type="pres">
      <dgm:prSet presAssocID="{F5CFF526-76C7-4FD5-B854-7CFC3D4AAE64}" presName="arrow1" presStyleLbl="fgShp" presStyleIdx="0" presStyleCnt="1" custAng="0" custScaleX="141914" custScaleY="104122" custLinFactNeighborX="24114" custLinFactNeighborY="-32055"/>
      <dgm:spPr>
        <a:xfrm>
          <a:off x="1627783" y="812039"/>
          <a:ext cx="253451" cy="119012"/>
        </a:xfrm>
        <a:prstGeom prst="downArrow">
          <a:avLst/>
        </a:prstGeom>
        <a:solidFill>
          <a:srgbClr val="4F81BD">
            <a:tint val="60000"/>
            <a:hueOff val="0"/>
            <a:satOff val="0"/>
            <a:lumOff val="0"/>
            <a:alphaOff val="0"/>
          </a:srgbClr>
        </a:solidFill>
        <a:ln w="25400" cap="flat" cmpd="sng" algn="ctr">
          <a:solidFill>
            <a:sysClr val="window" lastClr="FFFFFF">
              <a:hueOff val="0"/>
              <a:satOff val="0"/>
              <a:lumOff val="0"/>
              <a:alphaOff val="0"/>
            </a:sysClr>
          </a:solidFill>
          <a:prstDash val="solid"/>
        </a:ln>
        <a:effectLst/>
      </dgm:spPr>
    </dgm:pt>
    <dgm:pt modelId="{9B5D980C-609F-41C6-A145-E77C5ABA725C}" type="pres">
      <dgm:prSet presAssocID="{F5CFF526-76C7-4FD5-B854-7CFC3D4AAE64}" presName="rectangle" presStyleLbl="revTx" presStyleIdx="0" presStyleCnt="1" custAng="0" custScaleX="131044" custScaleY="98155" custLinFactNeighborX="13226" custLinFactNeighborY="-5126">
        <dgm:presLayoutVars>
          <dgm:bulletEnabled val="1"/>
        </dgm:presLayoutVars>
      </dgm:prSet>
      <dgm:spPr>
        <a:prstGeom prst="rect">
          <a:avLst/>
        </a:prstGeom>
      </dgm:spPr>
    </dgm:pt>
    <dgm:pt modelId="{4664A976-8A7C-4D6F-8585-8937622D716C}" type="pres">
      <dgm:prSet presAssocID="{19E4D60B-923B-4011-9C4B-4EA7DFA4FF65}" presName="item1" presStyleLbl="node1" presStyleIdx="0" presStyleCnt="3" custScaleX="84484" custScaleY="84484" custLinFactNeighborX="-9146" custLinFactNeighborY="18934">
        <dgm:presLayoutVars>
          <dgm:bulletEnabled val="1"/>
        </dgm:presLayoutVars>
      </dgm:prSet>
      <dgm:spPr>
        <a:prstGeom prst="ellipse">
          <a:avLst/>
        </a:prstGeom>
      </dgm:spPr>
    </dgm:pt>
    <dgm:pt modelId="{00F7B5F7-9699-4873-961F-D87A0D5B76B9}" type="pres">
      <dgm:prSet presAssocID="{C1BB7430-F9D6-47ED-8DBA-C9BA23882A52}" presName="item2" presStyleLbl="node1" presStyleIdx="1" presStyleCnt="3" custScaleX="84484" custScaleY="84484" custLinFactNeighborX="-9146" custLinFactNeighborY="18934">
        <dgm:presLayoutVars>
          <dgm:bulletEnabled val="1"/>
        </dgm:presLayoutVars>
      </dgm:prSet>
      <dgm:spPr>
        <a:prstGeom prst="ellipse">
          <a:avLst/>
        </a:prstGeom>
      </dgm:spPr>
    </dgm:pt>
    <dgm:pt modelId="{C4FD2718-41A5-4A74-8321-0603185C1107}" type="pres">
      <dgm:prSet presAssocID="{023DDA3E-A982-4DF5-B4DF-183BE12E6401}" presName="item3" presStyleLbl="node1" presStyleIdx="2" presStyleCnt="3" custScaleX="84484" custScaleY="84484" custLinFactNeighborX="-9146" custLinFactNeighborY="18934">
        <dgm:presLayoutVars>
          <dgm:bulletEnabled val="1"/>
        </dgm:presLayoutVars>
      </dgm:prSet>
      <dgm:spPr>
        <a:prstGeom prst="ellipse">
          <a:avLst/>
        </a:prstGeom>
      </dgm:spPr>
    </dgm:pt>
    <dgm:pt modelId="{2650FBBE-E39B-4936-BA7E-9C6F12B3F4DC}" type="pres">
      <dgm:prSet presAssocID="{F5CFF526-76C7-4FD5-B854-7CFC3D4AAE64}" presName="funnel" presStyleLbl="trAlignAcc1" presStyleIdx="0" presStyleCnt="1" custAng="0" custScaleX="115995" custLinFactNeighborX="3531" custLinFactNeighborY="-3508"/>
      <dgm:spPr>
        <a:xfrm>
          <a:off x="1166706" y="0"/>
          <a:ext cx="1160103" cy="800105"/>
        </a:xfrm>
        <a:prstGeom prst="funnel">
          <a:avLst/>
        </a:prstGeom>
        <a:solidFill>
          <a:sysClr val="window" lastClr="FFFFFF">
            <a:alpha val="40000"/>
            <a:hueOff val="0"/>
            <a:satOff val="0"/>
            <a:lumOff val="0"/>
            <a:alphaOff val="0"/>
          </a:sysClr>
        </a:solidFill>
        <a:ln w="9525" cap="flat" cmpd="sng" algn="ctr">
          <a:solidFill>
            <a:srgbClr val="4F81BD">
              <a:hueOff val="0"/>
              <a:satOff val="0"/>
              <a:lumOff val="0"/>
              <a:alphaOff val="0"/>
            </a:srgbClr>
          </a:solidFill>
          <a:prstDash val="solid"/>
        </a:ln>
        <a:effectLst/>
      </dgm:spPr>
    </dgm:pt>
  </dgm:ptLst>
  <dgm:cxnLst>
    <dgm:cxn modelId="{08BDD23C-AEFB-404C-80D1-838BE85787F9}" srcId="{F5CFF526-76C7-4FD5-B854-7CFC3D4AAE64}" destId="{07801984-D90B-4D83-9E29-6EF836612827}" srcOrd="4" destOrd="0" parTransId="{7DE5F6C3-1430-435A-9D10-9CC534F38F16}" sibTransId="{847874DB-81E6-4811-A2B5-B42BEED590A0}"/>
    <dgm:cxn modelId="{CBEBE44C-88DD-48C8-936C-4C16A87A144D}" srcId="{F5CFF526-76C7-4FD5-B854-7CFC3D4AAE64}" destId="{023DDA3E-A982-4DF5-B4DF-183BE12E6401}" srcOrd="3" destOrd="0" parTransId="{627A5A14-A008-46B6-839D-9464C2E63EED}" sibTransId="{BC230B84-5F65-4F56-BFE6-9D5A7BE9267F}"/>
    <dgm:cxn modelId="{1003E25B-BF71-4808-9C34-87969359B184}" srcId="{F5CFF526-76C7-4FD5-B854-7CFC3D4AAE64}" destId="{19E4D60B-923B-4011-9C4B-4EA7DFA4FF65}" srcOrd="1" destOrd="0" parTransId="{551DCC20-52C2-4291-90B3-6DC1C1008403}" sibTransId="{B8C308ED-0D0D-49A2-BBE7-EF9CBB94C69D}"/>
    <dgm:cxn modelId="{7A25108B-B1E4-495D-AE20-2D04A36D5D48}" type="presOf" srcId="{023DDA3E-A982-4DF5-B4DF-183BE12E6401}" destId="{9B5D980C-609F-41C6-A145-E77C5ABA725C}" srcOrd="0" destOrd="0" presId="urn:microsoft.com/office/officeart/2005/8/layout/funnel1"/>
    <dgm:cxn modelId="{BD08388E-B794-48E2-91E1-61BE94981CDE}" srcId="{F5CFF526-76C7-4FD5-B854-7CFC3D4AAE64}" destId="{C1BB7430-F9D6-47ED-8DBA-C9BA23882A52}" srcOrd="2" destOrd="0" parTransId="{A482290D-246F-4B2A-BBBE-4332EE2E11D2}" sibTransId="{E6BF7C8E-BA47-4AA7-8B24-DEC8291C2D3E}"/>
    <dgm:cxn modelId="{440F1A90-0652-45CB-8E11-E94EC509BBE0}" srcId="{F5CFF526-76C7-4FD5-B854-7CFC3D4AAE64}" destId="{200B0BB8-2285-462D-B3C4-942C90562430}" srcOrd="0" destOrd="0" parTransId="{2462B401-B9EC-4075-90A9-19BAF749D855}" sibTransId="{BEECAA95-331E-45B7-8408-A6C07704B4AB}"/>
    <dgm:cxn modelId="{B4B72390-59BA-490A-BD03-27732136EB56}" type="presOf" srcId="{C1BB7430-F9D6-47ED-8DBA-C9BA23882A52}" destId="{4664A976-8A7C-4D6F-8585-8937622D716C}" srcOrd="0" destOrd="0" presId="urn:microsoft.com/office/officeart/2005/8/layout/funnel1"/>
    <dgm:cxn modelId="{6ADDD3CC-F48F-484A-BF8E-E650B8D1FF46}" type="presOf" srcId="{200B0BB8-2285-462D-B3C4-942C90562430}" destId="{C4FD2718-41A5-4A74-8321-0603185C1107}" srcOrd="0" destOrd="0" presId="urn:microsoft.com/office/officeart/2005/8/layout/funnel1"/>
    <dgm:cxn modelId="{756A0ED0-B702-43F9-B181-A999AC1C6F5B}" type="presOf" srcId="{19E4D60B-923B-4011-9C4B-4EA7DFA4FF65}" destId="{00F7B5F7-9699-4873-961F-D87A0D5B76B9}" srcOrd="0" destOrd="0" presId="urn:microsoft.com/office/officeart/2005/8/layout/funnel1"/>
    <dgm:cxn modelId="{ED0044E1-8E49-4FF5-87E8-4713CA70E1B1}" type="presOf" srcId="{F5CFF526-76C7-4FD5-B854-7CFC3D4AAE64}" destId="{E682D5F5-DE94-4B11-AACF-E7D469448D36}" srcOrd="0" destOrd="0" presId="urn:microsoft.com/office/officeart/2005/8/layout/funnel1"/>
    <dgm:cxn modelId="{70C5D3FB-B02C-4016-A1A5-966C85B768E4}" type="presParOf" srcId="{E682D5F5-DE94-4B11-AACF-E7D469448D36}" destId="{76339A11-CE16-4E71-87D2-5C46004981DB}" srcOrd="0" destOrd="0" presId="urn:microsoft.com/office/officeart/2005/8/layout/funnel1"/>
    <dgm:cxn modelId="{42EB4ABB-2F18-459A-B1AA-E038A323F997}" type="presParOf" srcId="{E682D5F5-DE94-4B11-AACF-E7D469448D36}" destId="{E0B3552D-37B8-4E92-AC29-28173DF5BC8A}" srcOrd="1" destOrd="0" presId="urn:microsoft.com/office/officeart/2005/8/layout/funnel1"/>
    <dgm:cxn modelId="{56AC3122-F0A3-448B-8501-10B6ECD49F33}" type="presParOf" srcId="{E682D5F5-DE94-4B11-AACF-E7D469448D36}" destId="{9B5D980C-609F-41C6-A145-E77C5ABA725C}" srcOrd="2" destOrd="0" presId="urn:microsoft.com/office/officeart/2005/8/layout/funnel1"/>
    <dgm:cxn modelId="{B4E2E2E1-DF15-4B7E-A498-286B24FA5953}" type="presParOf" srcId="{E682D5F5-DE94-4B11-AACF-E7D469448D36}" destId="{4664A976-8A7C-4D6F-8585-8937622D716C}" srcOrd="3" destOrd="0" presId="urn:microsoft.com/office/officeart/2005/8/layout/funnel1"/>
    <dgm:cxn modelId="{1AE8F78E-4AB7-4305-8571-80BF9A756F39}" type="presParOf" srcId="{E682D5F5-DE94-4B11-AACF-E7D469448D36}" destId="{00F7B5F7-9699-4873-961F-D87A0D5B76B9}" srcOrd="4" destOrd="0" presId="urn:microsoft.com/office/officeart/2005/8/layout/funnel1"/>
    <dgm:cxn modelId="{281C330F-A225-4AF3-8D10-B7E46213AD01}" type="presParOf" srcId="{E682D5F5-DE94-4B11-AACF-E7D469448D36}" destId="{C4FD2718-41A5-4A74-8321-0603185C1107}" srcOrd="5" destOrd="0" presId="urn:microsoft.com/office/officeart/2005/8/layout/funnel1"/>
    <dgm:cxn modelId="{CA918238-77A9-4949-9CF4-7F0DF86F43B8}" type="presParOf" srcId="{E682D5F5-DE94-4B11-AACF-E7D469448D36}" destId="{2650FBBE-E39B-4936-BA7E-9C6F12B3F4D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2E7906-9B04-4AA6-8262-C446CFB47EA3}" type="doc">
      <dgm:prSet loTypeId="urn:microsoft.com/office/officeart/2005/8/layout/cycle8" loCatId="cycle" qsTypeId="urn:microsoft.com/office/officeart/2005/8/quickstyle/simple2" qsCatId="simple" csTypeId="urn:microsoft.com/office/officeart/2005/8/colors/accent1_2" csCatId="accent1" phldr="1"/>
      <dgm:spPr/>
    </dgm:pt>
    <dgm:pt modelId="{72EA79D2-80B0-4F7A-B8B6-15AD10276E87}">
      <dgm:prSet phldrT="[Text]" custT="1"/>
      <dgm:spPr/>
      <dgm:t>
        <a:bodyPr/>
        <a:lstStyle/>
        <a:p>
          <a:r>
            <a:rPr lang="en-US" sz="1000" b="1" dirty="0">
              <a:solidFill>
                <a:schemeClr val="bg1"/>
              </a:solidFill>
            </a:rPr>
            <a:t>Business Criticality/</a:t>
          </a:r>
        </a:p>
        <a:p>
          <a:r>
            <a:rPr lang="en-US" sz="1000" b="1" dirty="0">
              <a:solidFill>
                <a:schemeClr val="bg1"/>
              </a:solidFill>
            </a:rPr>
            <a:t>Priority/ </a:t>
          </a:r>
        </a:p>
        <a:p>
          <a:r>
            <a:rPr lang="en-US" sz="1000" b="1" dirty="0">
              <a:solidFill>
                <a:schemeClr val="bg1"/>
              </a:solidFill>
            </a:rPr>
            <a:t>Impact</a:t>
          </a:r>
        </a:p>
      </dgm:t>
    </dgm:pt>
    <dgm:pt modelId="{E22C2FB8-1D17-4B34-A0BE-44D5F00D9CCA}" type="parTrans" cxnId="{51F114DB-A4BB-40BB-9B0A-4E1A1DAE7BD6}">
      <dgm:prSet/>
      <dgm:spPr/>
      <dgm:t>
        <a:bodyPr/>
        <a:lstStyle/>
        <a:p>
          <a:endParaRPr lang="en-US" sz="2800" b="1">
            <a:solidFill>
              <a:schemeClr val="tx2"/>
            </a:solidFill>
          </a:endParaRPr>
        </a:p>
      </dgm:t>
    </dgm:pt>
    <dgm:pt modelId="{A89A7398-6192-444D-AE5A-1698C0A1E0C4}" type="sibTrans" cxnId="{51F114DB-A4BB-40BB-9B0A-4E1A1DAE7BD6}">
      <dgm:prSet/>
      <dgm:spPr/>
      <dgm:t>
        <a:bodyPr/>
        <a:lstStyle/>
        <a:p>
          <a:endParaRPr lang="en-US" sz="2800" b="1">
            <a:solidFill>
              <a:schemeClr val="tx2"/>
            </a:solidFill>
          </a:endParaRPr>
        </a:p>
      </dgm:t>
    </dgm:pt>
    <dgm:pt modelId="{032B835D-7FD3-40B2-9E3C-6A4ADC0B06B1}">
      <dgm:prSet phldrT="[Text]" custT="1"/>
      <dgm:spPr/>
      <dgm:t>
        <a:bodyPr/>
        <a:lstStyle/>
        <a:p>
          <a:r>
            <a:rPr lang="en-US" sz="1000" b="1" dirty="0">
              <a:solidFill>
                <a:schemeClr val="bg1"/>
              </a:solidFill>
            </a:rPr>
            <a:t>Effort for Migration/ Complexity</a:t>
          </a:r>
          <a:r>
            <a:rPr lang="en-US" sz="1000" b="0" dirty="0">
              <a:solidFill>
                <a:schemeClr val="bg1"/>
              </a:solidFill>
            </a:rPr>
            <a:t>)</a:t>
          </a:r>
        </a:p>
      </dgm:t>
    </dgm:pt>
    <dgm:pt modelId="{66E86FBD-96B3-4D5B-AE69-4289A358AE4A}" type="parTrans" cxnId="{B406979C-CB01-40DA-9503-DE41CA8EE0E3}">
      <dgm:prSet/>
      <dgm:spPr/>
      <dgm:t>
        <a:bodyPr/>
        <a:lstStyle/>
        <a:p>
          <a:endParaRPr lang="en-US" sz="2800" b="1">
            <a:solidFill>
              <a:schemeClr val="tx2"/>
            </a:solidFill>
          </a:endParaRPr>
        </a:p>
      </dgm:t>
    </dgm:pt>
    <dgm:pt modelId="{8397F3DC-D0D0-422A-9AF3-4D12D73ED493}" type="sibTrans" cxnId="{B406979C-CB01-40DA-9503-DE41CA8EE0E3}">
      <dgm:prSet/>
      <dgm:spPr/>
      <dgm:t>
        <a:bodyPr/>
        <a:lstStyle/>
        <a:p>
          <a:endParaRPr lang="en-US" sz="2800" b="1">
            <a:solidFill>
              <a:schemeClr val="tx2"/>
            </a:solidFill>
          </a:endParaRPr>
        </a:p>
      </dgm:t>
    </dgm:pt>
    <dgm:pt modelId="{3B06D2F2-3A8E-4D08-B281-3E4E2D714813}">
      <dgm:prSet phldrT="[Text]" custT="1"/>
      <dgm:spPr/>
      <dgm:t>
        <a:bodyPr/>
        <a:lstStyle/>
        <a:p>
          <a:r>
            <a:rPr lang="en-US" sz="1000" b="1" dirty="0">
              <a:solidFill>
                <a:schemeClr val="bg1"/>
              </a:solidFill>
            </a:rPr>
            <a:t>Order of Business Unit </a:t>
          </a:r>
        </a:p>
      </dgm:t>
    </dgm:pt>
    <dgm:pt modelId="{5F7CAE3A-829F-49A2-AA28-7C07B573EECE}" type="parTrans" cxnId="{C1A47EE4-4ABB-4604-80A7-126D88D2B552}">
      <dgm:prSet/>
      <dgm:spPr/>
      <dgm:t>
        <a:bodyPr/>
        <a:lstStyle/>
        <a:p>
          <a:endParaRPr lang="en-US" sz="2800" b="1">
            <a:solidFill>
              <a:schemeClr val="tx2"/>
            </a:solidFill>
          </a:endParaRPr>
        </a:p>
      </dgm:t>
    </dgm:pt>
    <dgm:pt modelId="{8AC63D43-11C2-44EE-9466-E94F4B782E23}" type="sibTrans" cxnId="{C1A47EE4-4ABB-4604-80A7-126D88D2B552}">
      <dgm:prSet/>
      <dgm:spPr/>
      <dgm:t>
        <a:bodyPr/>
        <a:lstStyle/>
        <a:p>
          <a:endParaRPr lang="en-US" sz="2800" b="1">
            <a:solidFill>
              <a:schemeClr val="tx2"/>
            </a:solidFill>
          </a:endParaRPr>
        </a:p>
      </dgm:t>
    </dgm:pt>
    <dgm:pt modelId="{212F30DC-E08F-4CF0-B794-E5B8F84EE029}">
      <dgm:prSet phldrT="[Text]" custT="1"/>
      <dgm:spPr/>
      <dgm:t>
        <a:bodyPr/>
        <a:lstStyle/>
        <a:p>
          <a:r>
            <a:rPr lang="en-US" sz="1000" b="1" dirty="0">
              <a:solidFill>
                <a:schemeClr val="bg1"/>
              </a:solidFill>
            </a:rPr>
            <a:t>Dependencies</a:t>
          </a:r>
        </a:p>
      </dgm:t>
    </dgm:pt>
    <dgm:pt modelId="{310BC9A0-D238-4E86-ACB5-1C5275F53019}" type="parTrans" cxnId="{E5601E8B-E24C-49F5-BE27-6ABC732DA665}">
      <dgm:prSet/>
      <dgm:spPr/>
      <dgm:t>
        <a:bodyPr/>
        <a:lstStyle/>
        <a:p>
          <a:endParaRPr lang="en-US" sz="2800" b="1">
            <a:solidFill>
              <a:schemeClr val="tx2"/>
            </a:solidFill>
          </a:endParaRPr>
        </a:p>
      </dgm:t>
    </dgm:pt>
    <dgm:pt modelId="{B016371A-739B-40E0-B7A3-981BC7454C07}" type="sibTrans" cxnId="{E5601E8B-E24C-49F5-BE27-6ABC732DA665}">
      <dgm:prSet/>
      <dgm:spPr/>
      <dgm:t>
        <a:bodyPr/>
        <a:lstStyle/>
        <a:p>
          <a:endParaRPr lang="en-US" sz="2800" b="1">
            <a:solidFill>
              <a:schemeClr val="tx2"/>
            </a:solidFill>
          </a:endParaRPr>
        </a:p>
      </dgm:t>
    </dgm:pt>
    <dgm:pt modelId="{85953770-C452-4986-ACEA-61EF8F9AD5DE}">
      <dgm:prSet phldrT="[Text]" custT="1"/>
      <dgm:spPr/>
      <dgm:t>
        <a:bodyPr/>
        <a:lstStyle/>
        <a:p>
          <a:r>
            <a:rPr lang="en-US" sz="1000" b="1" dirty="0">
              <a:solidFill>
                <a:schemeClr val="bg1"/>
              </a:solidFill>
            </a:rPr>
            <a:t>App/Infra types -  .NET/Java/SQL etc.</a:t>
          </a:r>
        </a:p>
      </dgm:t>
    </dgm:pt>
    <dgm:pt modelId="{A2948D45-5E5E-40C8-B89E-C222D226FF4A}" type="parTrans" cxnId="{0E090184-EFBE-4E14-B159-8A38E2307CAB}">
      <dgm:prSet/>
      <dgm:spPr/>
      <dgm:t>
        <a:bodyPr/>
        <a:lstStyle/>
        <a:p>
          <a:endParaRPr lang="en-US" sz="2800" b="1">
            <a:solidFill>
              <a:schemeClr val="tx2"/>
            </a:solidFill>
          </a:endParaRPr>
        </a:p>
      </dgm:t>
    </dgm:pt>
    <dgm:pt modelId="{0A77072A-A73C-44EF-B2E5-4FA7A2E36A6F}" type="sibTrans" cxnId="{0E090184-EFBE-4E14-B159-8A38E2307CAB}">
      <dgm:prSet/>
      <dgm:spPr/>
      <dgm:t>
        <a:bodyPr/>
        <a:lstStyle/>
        <a:p>
          <a:endParaRPr lang="en-US" sz="2800" b="1">
            <a:solidFill>
              <a:schemeClr val="tx2"/>
            </a:solidFill>
          </a:endParaRPr>
        </a:p>
      </dgm:t>
    </dgm:pt>
    <dgm:pt modelId="{06593E6D-8ECF-4415-B114-31F72E8BDEE1}">
      <dgm:prSet phldrT="[Text]" custT="1"/>
      <dgm:spPr/>
      <dgm:t>
        <a:bodyPr/>
        <a:lstStyle/>
        <a:p>
          <a:r>
            <a:rPr lang="en-US" sz="1000" b="1" dirty="0">
              <a:solidFill>
                <a:schemeClr val="bg1"/>
              </a:solidFill>
            </a:rPr>
            <a:t>App Environment – Dev/ Test/ Staging/Prod</a:t>
          </a:r>
        </a:p>
      </dgm:t>
    </dgm:pt>
    <dgm:pt modelId="{7CCD7AF3-EDD4-4391-8F1D-D8AB827E1A54}" type="parTrans" cxnId="{CCC1A54B-C2E9-41CE-AE06-6BE5C184BCBA}">
      <dgm:prSet/>
      <dgm:spPr/>
      <dgm:t>
        <a:bodyPr/>
        <a:lstStyle/>
        <a:p>
          <a:endParaRPr lang="en-US" sz="2800" b="1">
            <a:solidFill>
              <a:schemeClr val="tx2"/>
            </a:solidFill>
          </a:endParaRPr>
        </a:p>
      </dgm:t>
    </dgm:pt>
    <dgm:pt modelId="{04E3B6CE-4C6A-4963-8464-EFD6018AA98A}" type="sibTrans" cxnId="{CCC1A54B-C2E9-41CE-AE06-6BE5C184BCBA}">
      <dgm:prSet/>
      <dgm:spPr/>
      <dgm:t>
        <a:bodyPr/>
        <a:lstStyle/>
        <a:p>
          <a:endParaRPr lang="en-US" sz="2800" b="1">
            <a:solidFill>
              <a:schemeClr val="tx2"/>
            </a:solidFill>
          </a:endParaRPr>
        </a:p>
      </dgm:t>
    </dgm:pt>
    <dgm:pt modelId="{BE594E26-B61E-4629-A1E9-AFE9844B8E35}" type="pres">
      <dgm:prSet presAssocID="{572E7906-9B04-4AA6-8262-C446CFB47EA3}" presName="compositeShape" presStyleCnt="0">
        <dgm:presLayoutVars>
          <dgm:chMax val="7"/>
          <dgm:dir/>
          <dgm:resizeHandles val="exact"/>
        </dgm:presLayoutVars>
      </dgm:prSet>
      <dgm:spPr/>
    </dgm:pt>
    <dgm:pt modelId="{D6B5748A-355B-45DB-A543-F3C94E10C994}" type="pres">
      <dgm:prSet presAssocID="{572E7906-9B04-4AA6-8262-C446CFB47EA3}" presName="wedge1" presStyleLbl="node1" presStyleIdx="0" presStyleCnt="6"/>
      <dgm:spPr/>
    </dgm:pt>
    <dgm:pt modelId="{707396C8-4DC0-4F81-AF25-B84CE1AEE034}" type="pres">
      <dgm:prSet presAssocID="{572E7906-9B04-4AA6-8262-C446CFB47EA3}" presName="dummy1a" presStyleCnt="0"/>
      <dgm:spPr/>
    </dgm:pt>
    <dgm:pt modelId="{3E848F2C-83EC-4ACF-BE87-3406123478D2}" type="pres">
      <dgm:prSet presAssocID="{572E7906-9B04-4AA6-8262-C446CFB47EA3}" presName="dummy1b" presStyleCnt="0"/>
      <dgm:spPr/>
    </dgm:pt>
    <dgm:pt modelId="{5A3388EA-EBBC-41BD-AD92-68BC957B22EE}" type="pres">
      <dgm:prSet presAssocID="{572E7906-9B04-4AA6-8262-C446CFB47EA3}" presName="wedge1Tx" presStyleLbl="node1" presStyleIdx="0" presStyleCnt="6">
        <dgm:presLayoutVars>
          <dgm:chMax val="0"/>
          <dgm:chPref val="0"/>
          <dgm:bulletEnabled val="1"/>
        </dgm:presLayoutVars>
      </dgm:prSet>
      <dgm:spPr/>
    </dgm:pt>
    <dgm:pt modelId="{F0C00920-26AF-489F-83D4-B962A5814CE5}" type="pres">
      <dgm:prSet presAssocID="{572E7906-9B04-4AA6-8262-C446CFB47EA3}" presName="wedge2" presStyleLbl="node1" presStyleIdx="1" presStyleCnt="6" custScaleX="103660"/>
      <dgm:spPr/>
    </dgm:pt>
    <dgm:pt modelId="{2A590161-AB77-40B3-86AB-A6E70F5C4081}" type="pres">
      <dgm:prSet presAssocID="{572E7906-9B04-4AA6-8262-C446CFB47EA3}" presName="dummy2a" presStyleCnt="0"/>
      <dgm:spPr/>
    </dgm:pt>
    <dgm:pt modelId="{86120C7C-3488-4D62-830D-C6E5B320F0FD}" type="pres">
      <dgm:prSet presAssocID="{572E7906-9B04-4AA6-8262-C446CFB47EA3}" presName="dummy2b" presStyleCnt="0"/>
      <dgm:spPr/>
    </dgm:pt>
    <dgm:pt modelId="{29C6AAE8-EDAC-4886-A00F-E6F0011ECA19}" type="pres">
      <dgm:prSet presAssocID="{572E7906-9B04-4AA6-8262-C446CFB47EA3}" presName="wedge2Tx" presStyleLbl="node1" presStyleIdx="1" presStyleCnt="6">
        <dgm:presLayoutVars>
          <dgm:chMax val="0"/>
          <dgm:chPref val="0"/>
          <dgm:bulletEnabled val="1"/>
        </dgm:presLayoutVars>
      </dgm:prSet>
      <dgm:spPr/>
    </dgm:pt>
    <dgm:pt modelId="{88F3F1B3-A1B8-4A0C-8CBE-846BEF5CD5CE}" type="pres">
      <dgm:prSet presAssocID="{572E7906-9B04-4AA6-8262-C446CFB47EA3}" presName="wedge3" presStyleLbl="node1" presStyleIdx="2" presStyleCnt="6"/>
      <dgm:spPr/>
    </dgm:pt>
    <dgm:pt modelId="{DB8854E1-88F3-4492-8793-67F355A83DEE}" type="pres">
      <dgm:prSet presAssocID="{572E7906-9B04-4AA6-8262-C446CFB47EA3}" presName="dummy3a" presStyleCnt="0"/>
      <dgm:spPr/>
    </dgm:pt>
    <dgm:pt modelId="{B3AB746E-22B0-4414-A9C4-F710185728A4}" type="pres">
      <dgm:prSet presAssocID="{572E7906-9B04-4AA6-8262-C446CFB47EA3}" presName="dummy3b" presStyleCnt="0"/>
      <dgm:spPr/>
    </dgm:pt>
    <dgm:pt modelId="{64D911F6-380D-433A-9884-7FE3882956DE}" type="pres">
      <dgm:prSet presAssocID="{572E7906-9B04-4AA6-8262-C446CFB47EA3}" presName="wedge3Tx" presStyleLbl="node1" presStyleIdx="2" presStyleCnt="6">
        <dgm:presLayoutVars>
          <dgm:chMax val="0"/>
          <dgm:chPref val="0"/>
          <dgm:bulletEnabled val="1"/>
        </dgm:presLayoutVars>
      </dgm:prSet>
      <dgm:spPr/>
    </dgm:pt>
    <dgm:pt modelId="{7E994DBE-77E0-4F56-BB55-9ADF2427A7EB}" type="pres">
      <dgm:prSet presAssocID="{572E7906-9B04-4AA6-8262-C446CFB47EA3}" presName="wedge4" presStyleLbl="node1" presStyleIdx="3" presStyleCnt="6"/>
      <dgm:spPr/>
    </dgm:pt>
    <dgm:pt modelId="{E5ADFB23-0065-4BD8-85D5-3196475D2022}" type="pres">
      <dgm:prSet presAssocID="{572E7906-9B04-4AA6-8262-C446CFB47EA3}" presName="dummy4a" presStyleCnt="0"/>
      <dgm:spPr/>
    </dgm:pt>
    <dgm:pt modelId="{AAB9B587-6255-4A4F-BD9C-1FFE90832E84}" type="pres">
      <dgm:prSet presAssocID="{572E7906-9B04-4AA6-8262-C446CFB47EA3}" presName="dummy4b" presStyleCnt="0"/>
      <dgm:spPr/>
    </dgm:pt>
    <dgm:pt modelId="{A398A765-3B3B-450A-A738-01F928F9F779}" type="pres">
      <dgm:prSet presAssocID="{572E7906-9B04-4AA6-8262-C446CFB47EA3}" presName="wedge4Tx" presStyleLbl="node1" presStyleIdx="3" presStyleCnt="6">
        <dgm:presLayoutVars>
          <dgm:chMax val="0"/>
          <dgm:chPref val="0"/>
          <dgm:bulletEnabled val="1"/>
        </dgm:presLayoutVars>
      </dgm:prSet>
      <dgm:spPr/>
    </dgm:pt>
    <dgm:pt modelId="{729A7447-34F6-49AB-AE20-6D58431131A9}" type="pres">
      <dgm:prSet presAssocID="{572E7906-9B04-4AA6-8262-C446CFB47EA3}" presName="wedge5" presStyleLbl="node1" presStyleIdx="4" presStyleCnt="6"/>
      <dgm:spPr/>
    </dgm:pt>
    <dgm:pt modelId="{B821753C-E603-4C79-9D42-B6DC661E6E7B}" type="pres">
      <dgm:prSet presAssocID="{572E7906-9B04-4AA6-8262-C446CFB47EA3}" presName="dummy5a" presStyleCnt="0"/>
      <dgm:spPr/>
    </dgm:pt>
    <dgm:pt modelId="{6291A6F4-DC7A-46C3-BAE8-D3A23F3CB2AD}" type="pres">
      <dgm:prSet presAssocID="{572E7906-9B04-4AA6-8262-C446CFB47EA3}" presName="dummy5b" presStyleCnt="0"/>
      <dgm:spPr/>
    </dgm:pt>
    <dgm:pt modelId="{156E2986-FA50-4DB8-A6C8-9C2F4CFFA273}" type="pres">
      <dgm:prSet presAssocID="{572E7906-9B04-4AA6-8262-C446CFB47EA3}" presName="wedge5Tx" presStyleLbl="node1" presStyleIdx="4" presStyleCnt="6">
        <dgm:presLayoutVars>
          <dgm:chMax val="0"/>
          <dgm:chPref val="0"/>
          <dgm:bulletEnabled val="1"/>
        </dgm:presLayoutVars>
      </dgm:prSet>
      <dgm:spPr/>
    </dgm:pt>
    <dgm:pt modelId="{1BF27A8C-1A8D-4921-A097-6367F7100A10}" type="pres">
      <dgm:prSet presAssocID="{572E7906-9B04-4AA6-8262-C446CFB47EA3}" presName="wedge6" presStyleLbl="node1" presStyleIdx="5" presStyleCnt="6"/>
      <dgm:spPr/>
    </dgm:pt>
    <dgm:pt modelId="{5D4809A1-9411-412C-B997-7B65EC583006}" type="pres">
      <dgm:prSet presAssocID="{572E7906-9B04-4AA6-8262-C446CFB47EA3}" presName="dummy6a" presStyleCnt="0"/>
      <dgm:spPr/>
    </dgm:pt>
    <dgm:pt modelId="{2CCCA41C-86FB-44E8-9FDC-455240783A4B}" type="pres">
      <dgm:prSet presAssocID="{572E7906-9B04-4AA6-8262-C446CFB47EA3}" presName="dummy6b" presStyleCnt="0"/>
      <dgm:spPr/>
    </dgm:pt>
    <dgm:pt modelId="{AB7F89C4-5B45-4443-8FE0-0A5194BFDBC7}" type="pres">
      <dgm:prSet presAssocID="{572E7906-9B04-4AA6-8262-C446CFB47EA3}" presName="wedge6Tx" presStyleLbl="node1" presStyleIdx="5" presStyleCnt="6">
        <dgm:presLayoutVars>
          <dgm:chMax val="0"/>
          <dgm:chPref val="0"/>
          <dgm:bulletEnabled val="1"/>
        </dgm:presLayoutVars>
      </dgm:prSet>
      <dgm:spPr/>
    </dgm:pt>
    <dgm:pt modelId="{391C0399-17ED-4915-8E07-D31F75055B63}" type="pres">
      <dgm:prSet presAssocID="{A89A7398-6192-444D-AE5A-1698C0A1E0C4}" presName="arrowWedge1" presStyleLbl="fgSibTrans2D1" presStyleIdx="0" presStyleCnt="6"/>
      <dgm:spPr/>
    </dgm:pt>
    <dgm:pt modelId="{879B9113-487F-4C5E-AA98-D677CCD6BA1C}" type="pres">
      <dgm:prSet presAssocID="{8397F3DC-D0D0-422A-9AF3-4D12D73ED493}" presName="arrowWedge2" presStyleLbl="fgSibTrans2D1" presStyleIdx="1" presStyleCnt="6"/>
      <dgm:spPr/>
    </dgm:pt>
    <dgm:pt modelId="{AD501C61-F26F-422A-BAA0-F39C803BE42F}" type="pres">
      <dgm:prSet presAssocID="{04E3B6CE-4C6A-4963-8464-EFD6018AA98A}" presName="arrowWedge3" presStyleLbl="fgSibTrans2D1" presStyleIdx="2" presStyleCnt="6"/>
      <dgm:spPr/>
    </dgm:pt>
    <dgm:pt modelId="{6081BD4D-B313-4596-A167-747D84932443}" type="pres">
      <dgm:prSet presAssocID="{B016371A-739B-40E0-B7A3-981BC7454C07}" presName="arrowWedge4" presStyleLbl="fgSibTrans2D1" presStyleIdx="3" presStyleCnt="6"/>
      <dgm:spPr/>
    </dgm:pt>
    <dgm:pt modelId="{E122EBDA-D522-463E-BAAC-23B8B4B96179}" type="pres">
      <dgm:prSet presAssocID="{0A77072A-A73C-44EF-B2E5-4FA7A2E36A6F}" presName="arrowWedge5" presStyleLbl="fgSibTrans2D1" presStyleIdx="4" presStyleCnt="6"/>
      <dgm:spPr/>
    </dgm:pt>
    <dgm:pt modelId="{E25D31E7-C82F-4BC0-8BFE-16AB66E090D0}" type="pres">
      <dgm:prSet presAssocID="{8AC63D43-11C2-44EE-9466-E94F4B782E23}" presName="arrowWedge6" presStyleLbl="fgSibTrans2D1" presStyleIdx="5" presStyleCnt="6"/>
      <dgm:spPr/>
    </dgm:pt>
  </dgm:ptLst>
  <dgm:cxnLst>
    <dgm:cxn modelId="{B88D4200-19AB-438A-B90D-99D3FD5A1EAB}" type="presOf" srcId="{85953770-C452-4986-ACEA-61EF8F9AD5DE}" destId="{156E2986-FA50-4DB8-A6C8-9C2F4CFFA273}" srcOrd="1" destOrd="0" presId="urn:microsoft.com/office/officeart/2005/8/layout/cycle8"/>
    <dgm:cxn modelId="{D6065101-6436-4BD5-B2A1-969DE1CCBFF4}" type="presOf" srcId="{032B835D-7FD3-40B2-9E3C-6A4ADC0B06B1}" destId="{F0C00920-26AF-489F-83D4-B962A5814CE5}" srcOrd="0" destOrd="0" presId="urn:microsoft.com/office/officeart/2005/8/layout/cycle8"/>
    <dgm:cxn modelId="{DFD66805-2558-4E73-9E3F-E1F1BE7E5691}" type="presOf" srcId="{06593E6D-8ECF-4415-B114-31F72E8BDEE1}" destId="{64D911F6-380D-433A-9884-7FE3882956DE}" srcOrd="1" destOrd="0" presId="urn:microsoft.com/office/officeart/2005/8/layout/cycle8"/>
    <dgm:cxn modelId="{D4C5AC08-268A-4366-9DB2-449856C914B2}" type="presOf" srcId="{572E7906-9B04-4AA6-8262-C446CFB47EA3}" destId="{BE594E26-B61E-4629-A1E9-AFE9844B8E35}" srcOrd="0" destOrd="0" presId="urn:microsoft.com/office/officeart/2005/8/layout/cycle8"/>
    <dgm:cxn modelId="{07230B09-7287-48B0-9AA6-6FB5B42D366E}" type="presOf" srcId="{06593E6D-8ECF-4415-B114-31F72E8BDEE1}" destId="{88F3F1B3-A1B8-4A0C-8CBE-846BEF5CD5CE}" srcOrd="0" destOrd="0" presId="urn:microsoft.com/office/officeart/2005/8/layout/cycle8"/>
    <dgm:cxn modelId="{B4296915-14EF-4D53-870D-BBF23BD929F8}" type="presOf" srcId="{3B06D2F2-3A8E-4D08-B281-3E4E2D714813}" destId="{AB7F89C4-5B45-4443-8FE0-0A5194BFDBC7}" srcOrd="1" destOrd="0" presId="urn:microsoft.com/office/officeart/2005/8/layout/cycle8"/>
    <dgm:cxn modelId="{CE28DE1A-A437-478C-B96C-3AC2300DF2AE}" type="presOf" srcId="{212F30DC-E08F-4CF0-B794-E5B8F84EE029}" destId="{7E994DBE-77E0-4F56-BB55-9ADF2427A7EB}" srcOrd="0" destOrd="0" presId="urn:microsoft.com/office/officeart/2005/8/layout/cycle8"/>
    <dgm:cxn modelId="{1913C933-0F9B-4DFE-A4B1-638D1EC46058}" type="presOf" srcId="{72EA79D2-80B0-4F7A-B8B6-15AD10276E87}" destId="{5A3388EA-EBBC-41BD-AD92-68BC957B22EE}" srcOrd="1" destOrd="0" presId="urn:microsoft.com/office/officeart/2005/8/layout/cycle8"/>
    <dgm:cxn modelId="{2F05B547-A5D5-4CE7-AFFE-7692AD582E7F}" type="presOf" srcId="{032B835D-7FD3-40B2-9E3C-6A4ADC0B06B1}" destId="{29C6AAE8-EDAC-4886-A00F-E6F0011ECA19}" srcOrd="1" destOrd="0" presId="urn:microsoft.com/office/officeart/2005/8/layout/cycle8"/>
    <dgm:cxn modelId="{CCC1A54B-C2E9-41CE-AE06-6BE5C184BCBA}" srcId="{572E7906-9B04-4AA6-8262-C446CFB47EA3}" destId="{06593E6D-8ECF-4415-B114-31F72E8BDEE1}" srcOrd="2" destOrd="0" parTransId="{7CCD7AF3-EDD4-4391-8F1D-D8AB827E1A54}" sibTransId="{04E3B6CE-4C6A-4963-8464-EFD6018AA98A}"/>
    <dgm:cxn modelId="{8C25D64B-3CC2-4DCB-B2F3-CB178414C1EA}" type="presOf" srcId="{212F30DC-E08F-4CF0-B794-E5B8F84EE029}" destId="{A398A765-3B3B-450A-A738-01F928F9F779}" srcOrd="1" destOrd="0" presId="urn:microsoft.com/office/officeart/2005/8/layout/cycle8"/>
    <dgm:cxn modelId="{0E090184-EFBE-4E14-B159-8A38E2307CAB}" srcId="{572E7906-9B04-4AA6-8262-C446CFB47EA3}" destId="{85953770-C452-4986-ACEA-61EF8F9AD5DE}" srcOrd="4" destOrd="0" parTransId="{A2948D45-5E5E-40C8-B89E-C222D226FF4A}" sibTransId="{0A77072A-A73C-44EF-B2E5-4FA7A2E36A6F}"/>
    <dgm:cxn modelId="{E5601E8B-E24C-49F5-BE27-6ABC732DA665}" srcId="{572E7906-9B04-4AA6-8262-C446CFB47EA3}" destId="{212F30DC-E08F-4CF0-B794-E5B8F84EE029}" srcOrd="3" destOrd="0" parTransId="{310BC9A0-D238-4E86-ACB5-1C5275F53019}" sibTransId="{B016371A-739B-40E0-B7A3-981BC7454C07}"/>
    <dgm:cxn modelId="{B406979C-CB01-40DA-9503-DE41CA8EE0E3}" srcId="{572E7906-9B04-4AA6-8262-C446CFB47EA3}" destId="{032B835D-7FD3-40B2-9E3C-6A4ADC0B06B1}" srcOrd="1" destOrd="0" parTransId="{66E86FBD-96B3-4D5B-AE69-4289A358AE4A}" sibTransId="{8397F3DC-D0D0-422A-9AF3-4D12D73ED493}"/>
    <dgm:cxn modelId="{9E0C58BA-2FDA-4776-AA25-35D35A5143B3}" type="presOf" srcId="{72EA79D2-80B0-4F7A-B8B6-15AD10276E87}" destId="{D6B5748A-355B-45DB-A543-F3C94E10C994}" srcOrd="0" destOrd="0" presId="urn:microsoft.com/office/officeart/2005/8/layout/cycle8"/>
    <dgm:cxn modelId="{DE5F45D5-06C5-4DAB-9D13-90C1BE12C8C1}" type="presOf" srcId="{85953770-C452-4986-ACEA-61EF8F9AD5DE}" destId="{729A7447-34F6-49AB-AE20-6D58431131A9}" srcOrd="0" destOrd="0" presId="urn:microsoft.com/office/officeart/2005/8/layout/cycle8"/>
    <dgm:cxn modelId="{51F114DB-A4BB-40BB-9B0A-4E1A1DAE7BD6}" srcId="{572E7906-9B04-4AA6-8262-C446CFB47EA3}" destId="{72EA79D2-80B0-4F7A-B8B6-15AD10276E87}" srcOrd="0" destOrd="0" parTransId="{E22C2FB8-1D17-4B34-A0BE-44D5F00D9CCA}" sibTransId="{A89A7398-6192-444D-AE5A-1698C0A1E0C4}"/>
    <dgm:cxn modelId="{C1A47EE4-4ABB-4604-80A7-126D88D2B552}" srcId="{572E7906-9B04-4AA6-8262-C446CFB47EA3}" destId="{3B06D2F2-3A8E-4D08-B281-3E4E2D714813}" srcOrd="5" destOrd="0" parTransId="{5F7CAE3A-829F-49A2-AA28-7C07B573EECE}" sibTransId="{8AC63D43-11C2-44EE-9466-E94F4B782E23}"/>
    <dgm:cxn modelId="{EF557EF6-67A7-4264-8C88-4AE4391CE5D4}" type="presOf" srcId="{3B06D2F2-3A8E-4D08-B281-3E4E2D714813}" destId="{1BF27A8C-1A8D-4921-A097-6367F7100A10}" srcOrd="0" destOrd="0" presId="urn:microsoft.com/office/officeart/2005/8/layout/cycle8"/>
    <dgm:cxn modelId="{C617432C-B08B-4125-8EE5-C50ECA1613E2}" type="presParOf" srcId="{BE594E26-B61E-4629-A1E9-AFE9844B8E35}" destId="{D6B5748A-355B-45DB-A543-F3C94E10C994}" srcOrd="0" destOrd="0" presId="urn:microsoft.com/office/officeart/2005/8/layout/cycle8"/>
    <dgm:cxn modelId="{2A8272C2-94B2-4FAF-BC60-29CDDF123AB2}" type="presParOf" srcId="{BE594E26-B61E-4629-A1E9-AFE9844B8E35}" destId="{707396C8-4DC0-4F81-AF25-B84CE1AEE034}" srcOrd="1" destOrd="0" presId="urn:microsoft.com/office/officeart/2005/8/layout/cycle8"/>
    <dgm:cxn modelId="{6F2D7F1B-A401-4146-A9D5-FF8B97474200}" type="presParOf" srcId="{BE594E26-B61E-4629-A1E9-AFE9844B8E35}" destId="{3E848F2C-83EC-4ACF-BE87-3406123478D2}" srcOrd="2" destOrd="0" presId="urn:microsoft.com/office/officeart/2005/8/layout/cycle8"/>
    <dgm:cxn modelId="{27861F3C-7C25-485D-94BF-0DB0F6F4646C}" type="presParOf" srcId="{BE594E26-B61E-4629-A1E9-AFE9844B8E35}" destId="{5A3388EA-EBBC-41BD-AD92-68BC957B22EE}" srcOrd="3" destOrd="0" presId="urn:microsoft.com/office/officeart/2005/8/layout/cycle8"/>
    <dgm:cxn modelId="{977BC5F8-A462-4AC2-BBAD-109BD711284E}" type="presParOf" srcId="{BE594E26-B61E-4629-A1E9-AFE9844B8E35}" destId="{F0C00920-26AF-489F-83D4-B962A5814CE5}" srcOrd="4" destOrd="0" presId="urn:microsoft.com/office/officeart/2005/8/layout/cycle8"/>
    <dgm:cxn modelId="{E6A7E007-01CC-4CC6-9FEA-B76FA7E432A6}" type="presParOf" srcId="{BE594E26-B61E-4629-A1E9-AFE9844B8E35}" destId="{2A590161-AB77-40B3-86AB-A6E70F5C4081}" srcOrd="5" destOrd="0" presId="urn:microsoft.com/office/officeart/2005/8/layout/cycle8"/>
    <dgm:cxn modelId="{B12D064A-BBD1-4BC5-A724-558072F4465C}" type="presParOf" srcId="{BE594E26-B61E-4629-A1E9-AFE9844B8E35}" destId="{86120C7C-3488-4D62-830D-C6E5B320F0FD}" srcOrd="6" destOrd="0" presId="urn:microsoft.com/office/officeart/2005/8/layout/cycle8"/>
    <dgm:cxn modelId="{967BC494-A3FA-4B32-A142-60BA44B0B3E2}" type="presParOf" srcId="{BE594E26-B61E-4629-A1E9-AFE9844B8E35}" destId="{29C6AAE8-EDAC-4886-A00F-E6F0011ECA19}" srcOrd="7" destOrd="0" presId="urn:microsoft.com/office/officeart/2005/8/layout/cycle8"/>
    <dgm:cxn modelId="{861C806B-0FD3-4C78-9B04-6F87792C3217}" type="presParOf" srcId="{BE594E26-B61E-4629-A1E9-AFE9844B8E35}" destId="{88F3F1B3-A1B8-4A0C-8CBE-846BEF5CD5CE}" srcOrd="8" destOrd="0" presId="urn:microsoft.com/office/officeart/2005/8/layout/cycle8"/>
    <dgm:cxn modelId="{A5881ACE-BFA0-45C6-A5EA-EDF530683CF7}" type="presParOf" srcId="{BE594E26-B61E-4629-A1E9-AFE9844B8E35}" destId="{DB8854E1-88F3-4492-8793-67F355A83DEE}" srcOrd="9" destOrd="0" presId="urn:microsoft.com/office/officeart/2005/8/layout/cycle8"/>
    <dgm:cxn modelId="{04868FFE-E6CD-44C1-A186-125DED2721F0}" type="presParOf" srcId="{BE594E26-B61E-4629-A1E9-AFE9844B8E35}" destId="{B3AB746E-22B0-4414-A9C4-F710185728A4}" srcOrd="10" destOrd="0" presId="urn:microsoft.com/office/officeart/2005/8/layout/cycle8"/>
    <dgm:cxn modelId="{0A30ADE6-26EF-4AC8-81CC-D707EE6D9BA6}" type="presParOf" srcId="{BE594E26-B61E-4629-A1E9-AFE9844B8E35}" destId="{64D911F6-380D-433A-9884-7FE3882956DE}" srcOrd="11" destOrd="0" presId="urn:microsoft.com/office/officeart/2005/8/layout/cycle8"/>
    <dgm:cxn modelId="{7D3F14E3-B065-4D9D-BBCD-4184C44B6A86}" type="presParOf" srcId="{BE594E26-B61E-4629-A1E9-AFE9844B8E35}" destId="{7E994DBE-77E0-4F56-BB55-9ADF2427A7EB}" srcOrd="12" destOrd="0" presId="urn:microsoft.com/office/officeart/2005/8/layout/cycle8"/>
    <dgm:cxn modelId="{56D8E2A2-43B3-45FA-A3D2-2D7F05E24185}" type="presParOf" srcId="{BE594E26-B61E-4629-A1E9-AFE9844B8E35}" destId="{E5ADFB23-0065-4BD8-85D5-3196475D2022}" srcOrd="13" destOrd="0" presId="urn:microsoft.com/office/officeart/2005/8/layout/cycle8"/>
    <dgm:cxn modelId="{FE664116-3BCA-4306-8872-D8EDAC9AF178}" type="presParOf" srcId="{BE594E26-B61E-4629-A1E9-AFE9844B8E35}" destId="{AAB9B587-6255-4A4F-BD9C-1FFE90832E84}" srcOrd="14" destOrd="0" presId="urn:microsoft.com/office/officeart/2005/8/layout/cycle8"/>
    <dgm:cxn modelId="{6A99738F-CEAF-4879-861C-1A75F021EAFD}" type="presParOf" srcId="{BE594E26-B61E-4629-A1E9-AFE9844B8E35}" destId="{A398A765-3B3B-450A-A738-01F928F9F779}" srcOrd="15" destOrd="0" presId="urn:microsoft.com/office/officeart/2005/8/layout/cycle8"/>
    <dgm:cxn modelId="{DF6D9D94-F670-4464-917D-6E55B676EB79}" type="presParOf" srcId="{BE594E26-B61E-4629-A1E9-AFE9844B8E35}" destId="{729A7447-34F6-49AB-AE20-6D58431131A9}" srcOrd="16" destOrd="0" presId="urn:microsoft.com/office/officeart/2005/8/layout/cycle8"/>
    <dgm:cxn modelId="{FE1FB543-5888-44BA-B138-8E876819FEFD}" type="presParOf" srcId="{BE594E26-B61E-4629-A1E9-AFE9844B8E35}" destId="{B821753C-E603-4C79-9D42-B6DC661E6E7B}" srcOrd="17" destOrd="0" presId="urn:microsoft.com/office/officeart/2005/8/layout/cycle8"/>
    <dgm:cxn modelId="{2FEA6C47-15C1-4E39-BF9C-2ECBE8D97084}" type="presParOf" srcId="{BE594E26-B61E-4629-A1E9-AFE9844B8E35}" destId="{6291A6F4-DC7A-46C3-BAE8-D3A23F3CB2AD}" srcOrd="18" destOrd="0" presId="urn:microsoft.com/office/officeart/2005/8/layout/cycle8"/>
    <dgm:cxn modelId="{C00A6163-2817-49A8-939F-C8F07271C954}" type="presParOf" srcId="{BE594E26-B61E-4629-A1E9-AFE9844B8E35}" destId="{156E2986-FA50-4DB8-A6C8-9C2F4CFFA273}" srcOrd="19" destOrd="0" presId="urn:microsoft.com/office/officeart/2005/8/layout/cycle8"/>
    <dgm:cxn modelId="{16B6D61D-D7C1-4D71-86DE-5235C3EF7B4F}" type="presParOf" srcId="{BE594E26-B61E-4629-A1E9-AFE9844B8E35}" destId="{1BF27A8C-1A8D-4921-A097-6367F7100A10}" srcOrd="20" destOrd="0" presId="urn:microsoft.com/office/officeart/2005/8/layout/cycle8"/>
    <dgm:cxn modelId="{BB538173-17BF-4680-9E4B-AAA36D1F8320}" type="presParOf" srcId="{BE594E26-B61E-4629-A1E9-AFE9844B8E35}" destId="{5D4809A1-9411-412C-B997-7B65EC583006}" srcOrd="21" destOrd="0" presId="urn:microsoft.com/office/officeart/2005/8/layout/cycle8"/>
    <dgm:cxn modelId="{3D5BFFDC-B047-4149-A364-7F451D18CBFD}" type="presParOf" srcId="{BE594E26-B61E-4629-A1E9-AFE9844B8E35}" destId="{2CCCA41C-86FB-44E8-9FDC-455240783A4B}" srcOrd="22" destOrd="0" presId="urn:microsoft.com/office/officeart/2005/8/layout/cycle8"/>
    <dgm:cxn modelId="{6D369313-40DC-45A4-BE69-5F0840D3DC5F}" type="presParOf" srcId="{BE594E26-B61E-4629-A1E9-AFE9844B8E35}" destId="{AB7F89C4-5B45-4443-8FE0-0A5194BFDBC7}" srcOrd="23" destOrd="0" presId="urn:microsoft.com/office/officeart/2005/8/layout/cycle8"/>
    <dgm:cxn modelId="{95CD7FE5-70D7-49E9-8BD3-8042843A3E01}" type="presParOf" srcId="{BE594E26-B61E-4629-A1E9-AFE9844B8E35}" destId="{391C0399-17ED-4915-8E07-D31F75055B63}" srcOrd="24" destOrd="0" presId="urn:microsoft.com/office/officeart/2005/8/layout/cycle8"/>
    <dgm:cxn modelId="{F1645A5D-2B14-4834-AC53-2A9B2EB5A9A4}" type="presParOf" srcId="{BE594E26-B61E-4629-A1E9-AFE9844B8E35}" destId="{879B9113-487F-4C5E-AA98-D677CCD6BA1C}" srcOrd="25" destOrd="0" presId="urn:microsoft.com/office/officeart/2005/8/layout/cycle8"/>
    <dgm:cxn modelId="{7980B353-6B75-4181-8F32-84208F68C27B}" type="presParOf" srcId="{BE594E26-B61E-4629-A1E9-AFE9844B8E35}" destId="{AD501C61-F26F-422A-BAA0-F39C803BE42F}" srcOrd="26" destOrd="0" presId="urn:microsoft.com/office/officeart/2005/8/layout/cycle8"/>
    <dgm:cxn modelId="{97563A97-8AE8-499A-BAFA-9EAD839B5988}" type="presParOf" srcId="{BE594E26-B61E-4629-A1E9-AFE9844B8E35}" destId="{6081BD4D-B313-4596-A167-747D84932443}" srcOrd="27" destOrd="0" presId="urn:microsoft.com/office/officeart/2005/8/layout/cycle8"/>
    <dgm:cxn modelId="{E63B5C66-770F-497D-9FBC-7F148EB137CE}" type="presParOf" srcId="{BE594E26-B61E-4629-A1E9-AFE9844B8E35}" destId="{E122EBDA-D522-463E-BAAC-23B8B4B96179}" srcOrd="28" destOrd="0" presId="urn:microsoft.com/office/officeart/2005/8/layout/cycle8"/>
    <dgm:cxn modelId="{92F944C1-069F-4A9E-9A83-BC558B0CF837}" type="presParOf" srcId="{BE594E26-B61E-4629-A1E9-AFE9844B8E35}" destId="{E25D31E7-C82F-4BC0-8BFE-16AB66E090D0}" srcOrd="29"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39A11-CE16-4E71-87D2-5C46004981DB}">
      <dsp:nvSpPr>
        <dsp:cNvPr id="0" name=""/>
        <dsp:cNvSpPr/>
      </dsp:nvSpPr>
      <dsp:spPr>
        <a:xfrm>
          <a:off x="670904" y="5232"/>
          <a:ext cx="1247585" cy="399180"/>
        </a:xfrm>
        <a:prstGeom prst="ellipse">
          <a:avLst/>
        </a:prstGeom>
        <a:solidFill>
          <a:srgbClr val="4F81BD">
            <a:tint val="50000"/>
            <a:alpha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E0B3552D-37B8-4E92-AC29-28173DF5BC8A}">
      <dsp:nvSpPr>
        <dsp:cNvPr id="0" name=""/>
        <dsp:cNvSpPr/>
      </dsp:nvSpPr>
      <dsp:spPr>
        <a:xfrm>
          <a:off x="1164547" y="987968"/>
          <a:ext cx="316122" cy="148440"/>
        </a:xfrm>
        <a:prstGeom prst="downArrow">
          <a:avLst/>
        </a:prstGeom>
        <a:solidFill>
          <a:srgbClr val="4F81BD">
            <a:tint val="60000"/>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dsp:style>
    </dsp:sp>
    <dsp:sp modelId="{9B5D980C-609F-41C6-A145-E77C5ABA725C}">
      <dsp:nvSpPr>
        <dsp:cNvPr id="0" name=""/>
        <dsp:cNvSpPr/>
      </dsp:nvSpPr>
      <dsp:spPr>
        <a:xfrm>
          <a:off x="709727" y="1139421"/>
          <a:ext cx="1401164" cy="2623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66725">
            <a:lnSpc>
              <a:spcPct val="90000"/>
            </a:lnSpc>
            <a:spcBef>
              <a:spcPct val="0"/>
            </a:spcBef>
            <a:spcAft>
              <a:spcPct val="35000"/>
            </a:spcAft>
            <a:buNone/>
          </a:pPr>
          <a:r>
            <a:rPr lang="en-US" sz="1050" b="1" i="0" kern="1200" dirty="0">
              <a:solidFill>
                <a:schemeClr val="tx2"/>
              </a:solidFill>
              <a:latin typeface="Calibri" panose="020F0502020204030204" pitchFamily="34" charset="0"/>
              <a:ea typeface="+mn-ea"/>
              <a:cs typeface="+mn-cs"/>
            </a:rPr>
            <a:t>High Visible Application</a:t>
          </a:r>
          <a:endParaRPr lang="en-US" sz="1050" b="1" i="1" kern="1200" dirty="0">
            <a:solidFill>
              <a:schemeClr val="tx2"/>
            </a:solidFill>
            <a:latin typeface="Calibri" panose="020F0502020204030204" pitchFamily="34" charset="0"/>
            <a:ea typeface="+mn-ea"/>
            <a:cs typeface="+mn-cs"/>
          </a:endParaRPr>
        </a:p>
      </dsp:txBody>
      <dsp:txXfrm>
        <a:off x="709727" y="1139421"/>
        <a:ext cx="1401164" cy="262376"/>
      </dsp:txXfrm>
    </dsp:sp>
    <dsp:sp modelId="{4664A976-8A7C-4D6F-8585-8937622D716C}">
      <dsp:nvSpPr>
        <dsp:cNvPr id="0" name=""/>
        <dsp:cNvSpPr/>
      </dsp:nvSpPr>
      <dsp:spPr>
        <a:xfrm>
          <a:off x="1104725" y="596184"/>
          <a:ext cx="338748" cy="338748"/>
        </a:xfrm>
        <a:prstGeom prst="ellipse">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alibri" panose="020F0502020204030204" pitchFamily="34" charset="0"/>
              <a:ea typeface="+mn-ea"/>
              <a:cs typeface="+mn-cs"/>
            </a:rPr>
            <a:t>App3</a:t>
          </a:r>
        </a:p>
      </dsp:txBody>
      <dsp:txXfrm>
        <a:off x="1154333" y="645792"/>
        <a:ext cx="239532" cy="239532"/>
      </dsp:txXfrm>
    </dsp:sp>
    <dsp:sp modelId="{00F7B5F7-9699-4873-961F-D87A0D5B76B9}">
      <dsp:nvSpPr>
        <dsp:cNvPr id="0" name=""/>
        <dsp:cNvSpPr/>
      </dsp:nvSpPr>
      <dsp:spPr>
        <a:xfrm>
          <a:off x="817814" y="295373"/>
          <a:ext cx="338748" cy="338748"/>
        </a:xfrm>
        <a:prstGeom prst="ellipse">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alibri" panose="020F0502020204030204" pitchFamily="34" charset="0"/>
              <a:ea typeface="+mn-ea"/>
              <a:cs typeface="+mn-cs"/>
            </a:rPr>
            <a:t>App2</a:t>
          </a:r>
        </a:p>
      </dsp:txBody>
      <dsp:txXfrm>
        <a:off x="867422" y="344981"/>
        <a:ext cx="239532" cy="239532"/>
      </dsp:txXfrm>
    </dsp:sp>
    <dsp:sp modelId="{C4FD2718-41A5-4A74-8321-0603185C1107}">
      <dsp:nvSpPr>
        <dsp:cNvPr id="0" name=""/>
        <dsp:cNvSpPr/>
      </dsp:nvSpPr>
      <dsp:spPr>
        <a:xfrm>
          <a:off x="1227687" y="198429"/>
          <a:ext cx="338748" cy="338748"/>
        </a:xfrm>
        <a:prstGeom prst="ellipse">
          <a:avLst/>
        </a:prstGeom>
        <a:solidFill>
          <a:srgbClr val="4F81BD">
            <a:hueOff val="0"/>
            <a:satOff val="0"/>
            <a:lumOff val="0"/>
            <a:alphaOff val="0"/>
          </a:srgbClr>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ysClr val="window" lastClr="FFFFFF"/>
              </a:solidFill>
              <a:latin typeface="Calibri" panose="020F0502020204030204" pitchFamily="34" charset="0"/>
              <a:ea typeface="+mn-ea"/>
              <a:cs typeface="+mn-cs"/>
            </a:rPr>
            <a:t>App1</a:t>
          </a:r>
        </a:p>
      </dsp:txBody>
      <dsp:txXfrm>
        <a:off x="1277295" y="248037"/>
        <a:ext cx="239532" cy="239532"/>
      </dsp:txXfrm>
    </dsp:sp>
    <dsp:sp modelId="{2650FBBE-E39B-4936-BA7E-9C6F12B3F4DC}">
      <dsp:nvSpPr>
        <dsp:cNvPr id="0" name=""/>
        <dsp:cNvSpPr/>
      </dsp:nvSpPr>
      <dsp:spPr>
        <a:xfrm>
          <a:off x="589457" y="0"/>
          <a:ext cx="1446965" cy="997950"/>
        </a:xfrm>
        <a:prstGeom prst="funnel">
          <a:avLst/>
        </a:prstGeom>
        <a:solidFill>
          <a:sysClr val="window" lastClr="FFFFFF">
            <a:alpha val="40000"/>
            <a:hueOff val="0"/>
            <a:satOff val="0"/>
            <a:lumOff val="0"/>
            <a:alphaOff val="0"/>
          </a:sysClr>
        </a:solidFill>
        <a:ln w="9525" cap="flat" cmpd="sng" algn="ctr">
          <a:solidFill>
            <a:srgbClr val="4F81BD">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5748A-355B-45DB-A543-F3C94E10C994}">
      <dsp:nvSpPr>
        <dsp:cNvPr id="0" name=""/>
        <dsp:cNvSpPr/>
      </dsp:nvSpPr>
      <dsp:spPr>
        <a:xfrm>
          <a:off x="492917" y="201120"/>
          <a:ext cx="2935589" cy="2935589"/>
        </a:xfrm>
        <a:prstGeom prst="pie">
          <a:avLst>
            <a:gd name="adj1" fmla="val 16200000"/>
            <a:gd name="adj2" fmla="val 198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Business Criticality/</a:t>
          </a:r>
        </a:p>
        <a:p>
          <a:pPr marL="0" lvl="0" indent="0" algn="ctr" defTabSz="444500">
            <a:lnSpc>
              <a:spcPct val="90000"/>
            </a:lnSpc>
            <a:spcBef>
              <a:spcPct val="0"/>
            </a:spcBef>
            <a:spcAft>
              <a:spcPct val="35000"/>
            </a:spcAft>
            <a:buNone/>
          </a:pPr>
          <a:r>
            <a:rPr lang="en-US" sz="1000" b="1" kern="1200" dirty="0">
              <a:solidFill>
                <a:schemeClr val="bg1"/>
              </a:solidFill>
            </a:rPr>
            <a:t>Priority/ </a:t>
          </a:r>
        </a:p>
        <a:p>
          <a:pPr marL="0" lvl="0" indent="0" algn="ctr" defTabSz="444500">
            <a:lnSpc>
              <a:spcPct val="90000"/>
            </a:lnSpc>
            <a:spcBef>
              <a:spcPct val="0"/>
            </a:spcBef>
            <a:spcAft>
              <a:spcPct val="35000"/>
            </a:spcAft>
            <a:buNone/>
          </a:pPr>
          <a:r>
            <a:rPr lang="en-US" sz="1000" b="1" kern="1200" dirty="0">
              <a:solidFill>
                <a:schemeClr val="bg1"/>
              </a:solidFill>
            </a:rPr>
            <a:t>Impact</a:t>
          </a:r>
        </a:p>
      </dsp:txBody>
      <dsp:txXfrm>
        <a:off x="2030606" y="576107"/>
        <a:ext cx="768844" cy="594107"/>
      </dsp:txXfrm>
    </dsp:sp>
    <dsp:sp modelId="{F0C00920-26AF-489F-83D4-B962A5814CE5}">
      <dsp:nvSpPr>
        <dsp:cNvPr id="0" name=""/>
        <dsp:cNvSpPr/>
      </dsp:nvSpPr>
      <dsp:spPr>
        <a:xfrm>
          <a:off x="474143" y="261579"/>
          <a:ext cx="3043031" cy="2935589"/>
        </a:xfrm>
        <a:prstGeom prst="pie">
          <a:avLst>
            <a:gd name="adj1" fmla="val 19800000"/>
            <a:gd name="adj2" fmla="val 18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Effort for Migration/ Complexity</a:t>
          </a:r>
          <a:r>
            <a:rPr lang="en-US" sz="1000" b="0" kern="1200" dirty="0">
              <a:solidFill>
                <a:schemeClr val="bg1"/>
              </a:solidFill>
            </a:rPr>
            <a:t>)</a:t>
          </a:r>
        </a:p>
      </dsp:txBody>
      <dsp:txXfrm>
        <a:off x="2539057" y="1449794"/>
        <a:ext cx="833211" cy="576633"/>
      </dsp:txXfrm>
    </dsp:sp>
    <dsp:sp modelId="{88F3F1B3-A1B8-4A0C-8CBE-846BEF5CD5CE}">
      <dsp:nvSpPr>
        <dsp:cNvPr id="0" name=""/>
        <dsp:cNvSpPr/>
      </dsp:nvSpPr>
      <dsp:spPr>
        <a:xfrm>
          <a:off x="492917" y="322039"/>
          <a:ext cx="2935589" cy="2935589"/>
        </a:xfrm>
        <a:prstGeom prst="pie">
          <a:avLst>
            <a:gd name="adj1" fmla="val 1800000"/>
            <a:gd name="adj2" fmla="val 54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App Environment – Dev/ Test/ Staging/Prod</a:t>
          </a:r>
        </a:p>
      </dsp:txBody>
      <dsp:txXfrm>
        <a:off x="2030606" y="2306008"/>
        <a:ext cx="768844" cy="594107"/>
      </dsp:txXfrm>
    </dsp:sp>
    <dsp:sp modelId="{7E994DBE-77E0-4F56-BB55-9ADF2427A7EB}">
      <dsp:nvSpPr>
        <dsp:cNvPr id="0" name=""/>
        <dsp:cNvSpPr/>
      </dsp:nvSpPr>
      <dsp:spPr>
        <a:xfrm>
          <a:off x="423022" y="322039"/>
          <a:ext cx="2935589" cy="2935589"/>
        </a:xfrm>
        <a:prstGeom prst="pie">
          <a:avLst>
            <a:gd name="adj1" fmla="val 5400000"/>
            <a:gd name="adj2" fmla="val 90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Dependencies</a:t>
          </a:r>
        </a:p>
      </dsp:txBody>
      <dsp:txXfrm>
        <a:off x="1052077" y="2306008"/>
        <a:ext cx="768844" cy="594107"/>
      </dsp:txXfrm>
    </dsp:sp>
    <dsp:sp modelId="{729A7447-34F6-49AB-AE20-6D58431131A9}">
      <dsp:nvSpPr>
        <dsp:cNvPr id="0" name=""/>
        <dsp:cNvSpPr/>
      </dsp:nvSpPr>
      <dsp:spPr>
        <a:xfrm>
          <a:off x="388074" y="261579"/>
          <a:ext cx="2935589" cy="2935589"/>
        </a:xfrm>
        <a:prstGeom prst="pie">
          <a:avLst>
            <a:gd name="adj1" fmla="val 9000000"/>
            <a:gd name="adj2" fmla="val 126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App/Infra types -  .NET/Java/SQL etc.</a:t>
          </a:r>
        </a:p>
      </dsp:txBody>
      <dsp:txXfrm>
        <a:off x="527864" y="1449794"/>
        <a:ext cx="803792" cy="576633"/>
      </dsp:txXfrm>
    </dsp:sp>
    <dsp:sp modelId="{1BF27A8C-1A8D-4921-A097-6367F7100A10}">
      <dsp:nvSpPr>
        <dsp:cNvPr id="0" name=""/>
        <dsp:cNvSpPr/>
      </dsp:nvSpPr>
      <dsp:spPr>
        <a:xfrm>
          <a:off x="423022" y="201120"/>
          <a:ext cx="2935589" cy="2935589"/>
        </a:xfrm>
        <a:prstGeom prst="pie">
          <a:avLst>
            <a:gd name="adj1" fmla="val 1260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dirty="0">
              <a:solidFill>
                <a:schemeClr val="bg1"/>
              </a:solidFill>
            </a:rPr>
            <a:t>Order of Business Unit </a:t>
          </a:r>
        </a:p>
      </dsp:txBody>
      <dsp:txXfrm>
        <a:off x="1052077" y="576107"/>
        <a:ext cx="768844" cy="594107"/>
      </dsp:txXfrm>
    </dsp:sp>
    <dsp:sp modelId="{391C0399-17ED-4915-8E07-D31F75055B63}">
      <dsp:nvSpPr>
        <dsp:cNvPr id="0" name=""/>
        <dsp:cNvSpPr/>
      </dsp:nvSpPr>
      <dsp:spPr>
        <a:xfrm>
          <a:off x="311083" y="19393"/>
          <a:ext cx="3299043" cy="3299043"/>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879B9113-487F-4C5E-AA98-D677CCD6BA1C}">
      <dsp:nvSpPr>
        <dsp:cNvPr id="0" name=""/>
        <dsp:cNvSpPr/>
      </dsp:nvSpPr>
      <dsp:spPr>
        <a:xfrm>
          <a:off x="345347" y="79852"/>
          <a:ext cx="3299043" cy="3299043"/>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AD501C61-F26F-422A-BAA0-F39C803BE42F}">
      <dsp:nvSpPr>
        <dsp:cNvPr id="0" name=""/>
        <dsp:cNvSpPr/>
      </dsp:nvSpPr>
      <dsp:spPr>
        <a:xfrm>
          <a:off x="311083" y="140312"/>
          <a:ext cx="3299043" cy="3299043"/>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081BD4D-B313-4596-A167-747D84932443}">
      <dsp:nvSpPr>
        <dsp:cNvPr id="0" name=""/>
        <dsp:cNvSpPr/>
      </dsp:nvSpPr>
      <dsp:spPr>
        <a:xfrm>
          <a:off x="241402" y="140312"/>
          <a:ext cx="3299043" cy="3299043"/>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22EBDA-D522-463E-BAAC-23B8B4B96179}">
      <dsp:nvSpPr>
        <dsp:cNvPr id="0" name=""/>
        <dsp:cNvSpPr/>
      </dsp:nvSpPr>
      <dsp:spPr>
        <a:xfrm>
          <a:off x="206455" y="79852"/>
          <a:ext cx="3299043" cy="3299043"/>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25D31E7-C82F-4BC0-8BFE-16AB66E090D0}">
      <dsp:nvSpPr>
        <dsp:cNvPr id="0" name=""/>
        <dsp:cNvSpPr/>
      </dsp:nvSpPr>
      <dsp:spPr>
        <a:xfrm>
          <a:off x="241402" y="19393"/>
          <a:ext cx="3299043" cy="3299043"/>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latin typeface="Arial Regular"/>
              </a:rPr>
              <a:t>8/24/20</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C4499A69-9E3B-7C4C-9E3F-523F007A72CB}" type="datetimeFigureOut">
              <a:rPr lang="en-US" smtClean="0"/>
              <a:pPr/>
              <a:t>8/24/20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B02D6E04-3A2F-4B48-A297-666578EDF1B3}" type="slidenum">
              <a:rPr lang="en-US" smtClean="0"/>
              <a:pPr/>
              <a:t>‹#›</a:t>
            </a:fld>
            <a:endParaRPr lang="en-US" dirty="0"/>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1018283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5292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Rechange the terms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0005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3074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2997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Rechange the terms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717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4405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44</a:t>
            </a:fld>
            <a:endParaRPr lang="en-US" dirty="0"/>
          </a:p>
        </p:txBody>
      </p:sp>
    </p:spTree>
    <p:extLst>
      <p:ext uri="{BB962C8B-B14F-4D97-AF65-F5344CB8AC3E}">
        <p14:creationId xmlns:p14="http://schemas.microsoft.com/office/powerpoint/2010/main" val="448424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47</a:t>
            </a:fld>
            <a:endParaRPr lang="en-US" dirty="0"/>
          </a:p>
        </p:txBody>
      </p:sp>
    </p:spTree>
    <p:extLst>
      <p:ext uri="{BB962C8B-B14F-4D97-AF65-F5344CB8AC3E}">
        <p14:creationId xmlns:p14="http://schemas.microsoft.com/office/powerpoint/2010/main" val="2719260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Rechange the terms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627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21879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Agenda items by EOD</a:t>
            </a:r>
          </a:p>
        </p:txBody>
      </p:sp>
      <p:sp>
        <p:nvSpPr>
          <p:cNvPr id="4" name="Slide Number Placeholder 3"/>
          <p:cNvSpPr>
            <a:spLocks noGrp="1"/>
          </p:cNvSpPr>
          <p:nvPr>
            <p:ph type="sldNum" sz="quarter" idx="10"/>
          </p:nvPr>
        </p:nvSpPr>
        <p:spPr/>
        <p:txBody>
          <a:bodyPr/>
          <a:lstStyle/>
          <a:p>
            <a:fld id="{B02D6E04-3A2F-4B48-A297-666578EDF1B3}" type="slidenum">
              <a:rPr lang="en-US" smtClean="0"/>
              <a:pPr/>
              <a:t>2</a:t>
            </a:fld>
            <a:endParaRPr lang="en-US" dirty="0"/>
          </a:p>
        </p:txBody>
      </p:sp>
    </p:spTree>
    <p:extLst>
      <p:ext uri="{BB962C8B-B14F-4D97-AF65-F5344CB8AC3E}">
        <p14:creationId xmlns:p14="http://schemas.microsoft.com/office/powerpoint/2010/main" val="1269501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Red Hat Enterprise Limited</a:t>
            </a:r>
          </a:p>
        </p:txBody>
      </p:sp>
      <p:sp>
        <p:nvSpPr>
          <p:cNvPr id="4" name="Slide Number Placeholder 3"/>
          <p:cNvSpPr>
            <a:spLocks noGrp="1"/>
          </p:cNvSpPr>
          <p:nvPr>
            <p:ph type="sldNum" sz="quarter" idx="10"/>
          </p:nvPr>
        </p:nvSpPr>
        <p:spPr/>
        <p:txBody>
          <a:bodyPr/>
          <a:lstStyle/>
          <a:p>
            <a:fld id="{8D88CEBE-A33F-40BD-AD94-DEC3EA68F16F}" type="slidenum">
              <a:rPr lang="en-US" smtClean="0"/>
              <a:t>55</a:t>
            </a:fld>
            <a:endParaRPr lang="en-US" dirty="0"/>
          </a:p>
        </p:txBody>
      </p:sp>
    </p:spTree>
    <p:extLst>
      <p:ext uri="{BB962C8B-B14F-4D97-AF65-F5344CB8AC3E}">
        <p14:creationId xmlns:p14="http://schemas.microsoft.com/office/powerpoint/2010/main" val="2337980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Red Hat Enterprise Limited</a:t>
            </a:r>
          </a:p>
        </p:txBody>
      </p:sp>
      <p:sp>
        <p:nvSpPr>
          <p:cNvPr id="4" name="Slide Number Placeholder 3"/>
          <p:cNvSpPr>
            <a:spLocks noGrp="1"/>
          </p:cNvSpPr>
          <p:nvPr>
            <p:ph type="sldNum" sz="quarter" idx="10"/>
          </p:nvPr>
        </p:nvSpPr>
        <p:spPr/>
        <p:txBody>
          <a:bodyPr/>
          <a:lstStyle/>
          <a:p>
            <a:fld id="{8D88CEBE-A33F-40BD-AD94-DEC3EA68F16F}" type="slidenum">
              <a:rPr lang="en-US" smtClean="0"/>
              <a:t>56</a:t>
            </a:fld>
            <a:endParaRPr lang="en-US" dirty="0"/>
          </a:p>
        </p:txBody>
      </p:sp>
    </p:spTree>
    <p:extLst>
      <p:ext uri="{BB962C8B-B14F-4D97-AF65-F5344CB8AC3E}">
        <p14:creationId xmlns:p14="http://schemas.microsoft.com/office/powerpoint/2010/main" val="2810431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6732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Refresh with newest</a:t>
            </a:r>
            <a:r>
              <a:rPr lang="en-US" baseline="0" dirty="0"/>
              <a:t> certification.</a:t>
            </a:r>
          </a:p>
          <a:p>
            <a:endParaRPr lang="en-US" baseline="0" dirty="0"/>
          </a:p>
          <a:p>
            <a:r>
              <a:rPr lang="en-US" baseline="0" dirty="0"/>
              <a:t>Get : the Aws partner deck.  What we Consume, Spend and Nithin and SI.</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09493"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09493"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9129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0225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Available to sell now – for immediate opportunities contact Bettina</a:t>
            </a:r>
          </a:p>
          <a:p>
            <a:pPr marL="171450" indent="-171450">
              <a:buFont typeface="Arial" panose="020B0604020202020204" pitchFamily="34" charset="0"/>
              <a:buChar char="•"/>
            </a:pPr>
            <a:r>
              <a:rPr lang="en-US" dirty="0"/>
              <a:t>Cognizant pricing will be available shortly, Azure pricing under: https://azure.microsoft.com/en-us/pricing/ </a:t>
            </a:r>
          </a:p>
          <a:p>
            <a:pPr marL="171450" indent="-171450">
              <a:buFont typeface="Arial" panose="020B0604020202020204" pitchFamily="34" charset="0"/>
              <a:buChar char="•"/>
            </a:pPr>
            <a:r>
              <a:rPr lang="en-US" dirty="0"/>
              <a:t>One-pagers available today, detailed service description in progress</a:t>
            </a:r>
          </a:p>
          <a:p>
            <a:pPr marL="171450" indent="-171450">
              <a:buFont typeface="Arial" panose="020B0604020202020204" pitchFamily="34" charset="0"/>
              <a:buChar char="•"/>
            </a:pPr>
            <a:r>
              <a:rPr lang="en-US" dirty="0"/>
              <a:t>Available global for AD, AIP and Sentinel</a:t>
            </a:r>
          </a:p>
          <a:p>
            <a:endParaRPr lang="en-US" dirty="0"/>
          </a:p>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84</a:t>
            </a:fld>
            <a:endParaRPr lang="en-US" dirty="0"/>
          </a:p>
        </p:txBody>
      </p:sp>
    </p:spTree>
    <p:extLst>
      <p:ext uri="{BB962C8B-B14F-4D97-AF65-F5344CB8AC3E}">
        <p14:creationId xmlns:p14="http://schemas.microsoft.com/office/powerpoint/2010/main" val="2328227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Centrica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202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Wells</a:t>
            </a:r>
            <a:r>
              <a:rPr lang="en-US" baseline="0" dirty="0"/>
              <a:t> Fargo</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2772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Seven-11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A172ED-5A55-4267-A827-D5540B5A04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98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Sally Beauty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587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the slide by EOD</a:t>
            </a:r>
          </a:p>
        </p:txBody>
      </p:sp>
      <p:sp>
        <p:nvSpPr>
          <p:cNvPr id="4" name="Slide Number Placeholder 3"/>
          <p:cNvSpPr>
            <a:spLocks noGrp="1"/>
          </p:cNvSpPr>
          <p:nvPr>
            <p:ph type="sldNum" sz="quarter" idx="10"/>
          </p:nvPr>
        </p:nvSpPr>
        <p:spPr/>
        <p:txBody>
          <a:bodyPr/>
          <a:lstStyle/>
          <a:p>
            <a:fld id="{B02D6E04-3A2F-4B48-A297-666578EDF1B3}" type="slidenum">
              <a:rPr lang="en-US" smtClean="0"/>
              <a:pPr/>
              <a:t>3</a:t>
            </a:fld>
            <a:endParaRPr lang="en-US" dirty="0"/>
          </a:p>
        </p:txBody>
      </p:sp>
    </p:spTree>
    <p:extLst>
      <p:ext uri="{BB962C8B-B14F-4D97-AF65-F5344CB8AC3E}">
        <p14:creationId xmlns:p14="http://schemas.microsoft.com/office/powerpoint/2010/main" val="562402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Sally Beauty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092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475374E-E256-334C-9632-33178F3EE33D}" type="slidenum">
              <a:rPr lang="en-US" smtClean="0"/>
              <a:pPr/>
              <a:t>5</a:t>
            </a:fld>
            <a:endParaRPr lang="en-US" dirty="0"/>
          </a:p>
        </p:txBody>
      </p:sp>
    </p:spTree>
    <p:extLst>
      <p:ext uri="{BB962C8B-B14F-4D97-AF65-F5344CB8AC3E}">
        <p14:creationId xmlns:p14="http://schemas.microsoft.com/office/powerpoint/2010/main" val="2114107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10</a:t>
            </a:fld>
            <a:endParaRPr lang="en-US" dirty="0"/>
          </a:p>
        </p:txBody>
      </p:sp>
    </p:spTree>
    <p:extLst>
      <p:ext uri="{BB962C8B-B14F-4D97-AF65-F5344CB8AC3E}">
        <p14:creationId xmlns:p14="http://schemas.microsoft.com/office/powerpoint/2010/main" val="820615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D6E04-3A2F-4B48-A297-666578EDF1B3}" type="slidenum">
              <a:rPr lang="en-US" smtClean="0"/>
              <a:pPr/>
              <a:t>15</a:t>
            </a:fld>
            <a:endParaRPr lang="en-US" dirty="0"/>
          </a:p>
        </p:txBody>
      </p:sp>
    </p:spTree>
    <p:extLst>
      <p:ext uri="{BB962C8B-B14F-4D97-AF65-F5344CB8AC3E}">
        <p14:creationId xmlns:p14="http://schemas.microsoft.com/office/powerpoint/2010/main" val="4200523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pPr/>
              <a:t>18</a:t>
            </a:fld>
            <a:endParaRPr lang="en-US" dirty="0"/>
          </a:p>
        </p:txBody>
      </p:sp>
    </p:spTree>
    <p:extLst>
      <p:ext uri="{BB962C8B-B14F-4D97-AF65-F5344CB8AC3E}">
        <p14:creationId xmlns:p14="http://schemas.microsoft.com/office/powerpoint/2010/main" val="1382126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231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34285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
            <a:ext cx="9142646" cy="5144262"/>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44119" y="382876"/>
            <a:ext cx="2624563" cy="558418"/>
          </a:xfrm>
          <a:prstGeom prst="rect">
            <a:avLst/>
          </a:prstGeom>
        </p:spPr>
      </p:pic>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414163" y="2294751"/>
            <a:ext cx="8348837" cy="553998"/>
          </a:xfrm>
        </p:spPr>
        <p:txBody>
          <a:bodyPr wrap="square" anchor="ctr" anchorCtr="0">
            <a:spAutoFit/>
          </a:bodyPr>
          <a:lstStyle>
            <a:lvl1pPr algn="l">
              <a:defRPr sz="4000" b="0" i="0">
                <a:solidFill>
                  <a:schemeClr val="bg1"/>
                </a:solidFill>
                <a:latin typeface="Gloucester MT Extra Condensed" panose="02030808020601010101" pitchFamily="18"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392897" y="2904560"/>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414163" y="2944554"/>
            <a:ext cx="8324523" cy="254000"/>
          </a:xfrm>
        </p:spPr>
        <p:txBody>
          <a:bodyPr anchor="ctr" anchorCtr="0">
            <a:normAutofit/>
          </a:bodyPr>
          <a:lstStyle>
            <a:lvl1pPr>
              <a:defRPr sz="1600">
                <a:solidFill>
                  <a:schemeClr val="accent4"/>
                </a:solidFill>
              </a:defRPr>
            </a:lvl1pPr>
          </a:lstStyle>
          <a:p>
            <a:r>
              <a:rPr lang="en-US" dirty="0"/>
              <a:t>Speaker title and/or date</a:t>
            </a:r>
          </a:p>
        </p:txBody>
      </p:sp>
      <p:sp>
        <p:nvSpPr>
          <p:cNvPr id="2" name="TextBox 1"/>
          <p:cNvSpPr txBox="1"/>
          <p:nvPr userDrawn="1"/>
        </p:nvSpPr>
        <p:spPr>
          <a:xfrm>
            <a:off x="381000" y="4727476"/>
            <a:ext cx="828753" cy="123111"/>
          </a:xfrm>
          <a:prstGeom prst="rect">
            <a:avLst/>
          </a:prstGeom>
        </p:spPr>
        <p:txBody>
          <a:bodyPr wrap="none" lIns="0" tIns="0" rIns="0" bIns="0" rtlCol="0">
            <a:spAutoFit/>
          </a:bodyPr>
          <a:lstStyle/>
          <a:p>
            <a:pPr marL="0" algn="l" defTabSz="457200" rtl="0" eaLnBrk="1" latinLnBrk="0" hangingPunct="1"/>
            <a:r>
              <a:rPr lang="en-US" sz="800" kern="1200" dirty="0">
                <a:solidFill>
                  <a:schemeClr val="bg2"/>
                </a:solidFill>
                <a:latin typeface="Arial" panose="020B0604020202020204" pitchFamily="34" charset="0"/>
                <a:ea typeface="+mn-ea"/>
                <a:cs typeface="Arial" panose="020B0604020202020204" pitchFamily="34" charset="0"/>
              </a:rPr>
              <a:t>© 2020 Cognizant</a:t>
            </a:r>
          </a:p>
        </p:txBody>
      </p:sp>
    </p:spTree>
    <p:extLst>
      <p:ext uri="{BB962C8B-B14F-4D97-AF65-F5344CB8AC3E}">
        <p14:creationId xmlns:p14="http://schemas.microsoft.com/office/powerpoint/2010/main" val="2578305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25457" y="382876"/>
            <a:ext cx="2624563" cy="558418"/>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3514013" y="306715"/>
            <a:ext cx="2777457" cy="614363"/>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0" i="0">
                <a:solidFill>
                  <a:schemeClr val="bg1"/>
                </a:solidFill>
                <a:latin typeface="Gloucester MT Extra Condensed" panose="02030808020601010101" pitchFamily="18"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b="0">
                <a:solidFill>
                  <a:schemeClr val="bg1"/>
                </a:solidFill>
                <a:latin typeface="Gloucester MT Extra Condensed" panose="02030808020601010101" pitchFamily="18" charset="0"/>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414163" y="3103041"/>
            <a:ext cx="8324523" cy="254000"/>
          </a:xfrm>
        </p:spPr>
        <p:txBody>
          <a:bodyPr anchor="ctr" anchorCtr="0">
            <a:normAutofit/>
          </a:bodyPr>
          <a:lstStyle>
            <a:lvl1pPr>
              <a:defRPr sz="1600" b="0">
                <a:solidFill>
                  <a:schemeClr val="accent4"/>
                </a:solidFill>
                <a:latin typeface="Gloucester MT Extra Condensed" panose="02030808020601010101" pitchFamily="18" charset="0"/>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pic>
        <p:nvPicPr>
          <p:cNvPr id="12" name="Picture 11">
            <a:extLst>
              <a:ext uri="{FF2B5EF4-FFF2-40B4-BE49-F238E27FC236}">
                <a16:creationId xmlns:a16="http://schemas.microsoft.com/office/drawing/2014/main" id="{9E394311-CCC6-F94F-925A-AA4EE294BA1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25457" y="382876"/>
            <a:ext cx="2624563" cy="558418"/>
          </a:xfrm>
          <a:prstGeom prst="rect">
            <a:avLst/>
          </a:prstGeom>
        </p:spPr>
      </p:pic>
      <p:cxnSp>
        <p:nvCxnSpPr>
          <p:cNvPr id="14" name="Straight Connector 13">
            <a:extLst>
              <a:ext uri="{FF2B5EF4-FFF2-40B4-BE49-F238E27FC236}">
                <a16:creationId xmlns:a16="http://schemas.microsoft.com/office/drawing/2014/main" id="{BF3F2592-9A69-2945-909D-AF9293BA5882}"/>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68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6" name="Rectangle 5"/>
          <p:cNvSpPr/>
          <p:nvPr/>
        </p:nvSpPr>
        <p:spPr>
          <a:xfrm>
            <a:off x="0" y="0"/>
            <a:ext cx="9144000" cy="473531"/>
          </a:xfrm>
          <a:prstGeom prst="rect">
            <a:avLst/>
          </a:prstGeom>
          <a:gradFill flip="none" rotWithShape="1">
            <a:gsLst>
              <a:gs pos="100000">
                <a:schemeClr val="accent3"/>
              </a:gs>
              <a:gs pos="19000">
                <a:schemeClr val="accent1"/>
              </a:gs>
            </a:gsLst>
            <a:lin ang="0" scaled="1"/>
            <a:tileRect/>
          </a:gradFill>
          <a:ln>
            <a:noFill/>
          </a:ln>
        </p:spPr>
        <p:txBody>
          <a:bodyPr lIns="0" tIns="0" rIns="0" bIns="0"/>
          <a:lstStyle/>
          <a:p>
            <a:pPr lvl="0" defTabSz="685800"/>
            <a:endParaRPr lang="en-US" sz="1350" kern="0" dirty="0">
              <a:solidFill>
                <a:sysClr val="windowText" lastClr="000000"/>
              </a:solidFill>
              <a:latin typeface="Calibri" panose="020F0502020204030204" pitchFamily="34" charset="0"/>
              <a:cs typeface="Calibri" panose="020F0502020204030204" pitchFamily="34" charset="0"/>
            </a:endParaRPr>
          </a:p>
        </p:txBody>
      </p:sp>
      <p:sp>
        <p:nvSpPr>
          <p:cNvPr id="8" name="Rectangle 7"/>
          <p:cNvSpPr/>
          <p:nvPr userDrawn="1"/>
        </p:nvSpPr>
        <p:spPr>
          <a:xfrm>
            <a:off x="0" y="0"/>
            <a:ext cx="9144000" cy="473531"/>
          </a:xfrm>
          <a:prstGeom prst="rect">
            <a:avLst/>
          </a:prstGeom>
          <a:gradFill flip="none" rotWithShape="1">
            <a:gsLst>
              <a:gs pos="100000">
                <a:schemeClr val="accent3"/>
              </a:gs>
              <a:gs pos="19000">
                <a:schemeClr val="accent1"/>
              </a:gs>
            </a:gsLst>
            <a:lin ang="0" scaled="1"/>
            <a:tileRect/>
          </a:gradFill>
          <a:ln>
            <a:noFill/>
          </a:ln>
        </p:spPr>
        <p:txBody>
          <a:bodyPr lIns="0" tIns="0" rIns="0" bIns="0"/>
          <a:lstStyle/>
          <a:p>
            <a:pPr lvl="0" defTabSz="685800"/>
            <a:endParaRPr lang="en-US" sz="1350" kern="0" dirty="0">
              <a:solidFill>
                <a:sysClr val="windowText" lastClr="000000"/>
              </a:solidFill>
              <a:latin typeface="Calibri" panose="020F0502020204030204" pitchFamily="34" charset="0"/>
              <a:cs typeface="Calibri" panose="020F0502020204030204"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75259" y="71918"/>
            <a:ext cx="772712" cy="321240"/>
          </a:xfrm>
          <a:prstGeom prst="rect">
            <a:avLst/>
          </a:prstGeom>
        </p:spPr>
      </p:pic>
      <p:sp>
        <p:nvSpPr>
          <p:cNvPr id="4" name="TextBox 3"/>
          <p:cNvSpPr txBox="1"/>
          <p:nvPr userDrawn="1"/>
        </p:nvSpPr>
        <p:spPr>
          <a:xfrm>
            <a:off x="220337" y="4880472"/>
            <a:ext cx="125034" cy="123111"/>
          </a:xfrm>
          <a:prstGeom prst="rect">
            <a:avLst/>
          </a:prstGeom>
        </p:spPr>
        <p:txBody>
          <a:bodyPr wrap="none" lIns="0" tIns="0" rIns="0" bIns="0" rtlCol="0">
            <a:spAutoFit/>
          </a:bodyPr>
          <a:lstStyle/>
          <a:p>
            <a:pPr marL="0" algn="l" defTabSz="457200" rtl="0" eaLnBrk="1" latinLnBrk="0" hangingPunct="1"/>
            <a:fld id="{11DE28B0-DEEA-4238-BD9E-8CA3EF5BF41B}" type="slidenum">
              <a:rPr lang="en-US" sz="800" b="1" kern="1200" smtClean="0">
                <a:solidFill>
                  <a:schemeClr val="bg1">
                    <a:lumMod val="65000"/>
                  </a:schemeClr>
                </a:solidFill>
                <a:latin typeface="Arial" panose="020B0604020202020204" pitchFamily="34" charset="0"/>
                <a:ea typeface="+mn-ea"/>
                <a:cs typeface="Arial" panose="020B0604020202020204" pitchFamily="34" charset="0"/>
              </a:rPr>
              <a:pPr marL="0" algn="l" defTabSz="457200" rtl="0" eaLnBrk="1" latinLnBrk="0" hangingPunct="1"/>
              <a:t>‹#›</a:t>
            </a:fld>
            <a:endParaRPr lang="en-US" sz="800" b="1" kern="1200" dirty="0">
              <a:solidFill>
                <a:schemeClr val="bg1">
                  <a:lumMod val="65000"/>
                </a:schemeClr>
              </a:solidFill>
              <a:latin typeface="Arial" panose="020B0604020202020204" pitchFamily="34" charset="0"/>
              <a:ea typeface="+mn-ea"/>
              <a:cs typeface="Arial" panose="020B0604020202020204" pitchFamily="34" charset="0"/>
            </a:endParaRPr>
          </a:p>
        </p:txBody>
      </p:sp>
      <p:sp>
        <p:nvSpPr>
          <p:cNvPr id="5" name="TextBox 4"/>
          <p:cNvSpPr txBox="1"/>
          <p:nvPr userDrawn="1"/>
        </p:nvSpPr>
        <p:spPr>
          <a:xfrm>
            <a:off x="556255" y="4880471"/>
            <a:ext cx="828753" cy="123111"/>
          </a:xfrm>
          <a:prstGeom prst="rect">
            <a:avLst/>
          </a:prstGeom>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00" kern="1200" noProof="0" dirty="0">
                <a:solidFill>
                  <a:schemeClr val="bg1">
                    <a:lumMod val="65000"/>
                  </a:schemeClr>
                </a:solidFill>
                <a:latin typeface="Arial" panose="020B0604020202020204" pitchFamily="34" charset="0"/>
                <a:ea typeface="+mn-ea"/>
                <a:cs typeface="Arial" panose="020B0604020202020204" pitchFamily="34" charset="0"/>
              </a:rPr>
              <a:t>© 2020 Cognizant</a:t>
            </a:r>
          </a:p>
        </p:txBody>
      </p:sp>
      <p:pic>
        <p:nvPicPr>
          <p:cNvPr id="11" name="Picture 10">
            <a:extLst>
              <a:ext uri="{FF2B5EF4-FFF2-40B4-BE49-F238E27FC236}">
                <a16:creationId xmlns:a16="http://schemas.microsoft.com/office/drawing/2014/main" id="{A75C5FF7-2DC4-5442-BB0D-C1FF3C41C2F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8008940" y="4873981"/>
            <a:ext cx="1039031" cy="222997"/>
          </a:xfrm>
          <a:prstGeom prst="rect">
            <a:avLst/>
          </a:prstGeom>
        </p:spPr>
      </p:pic>
      <p:sp>
        <p:nvSpPr>
          <p:cNvPr id="9" name="Title 8"/>
          <p:cNvSpPr>
            <a:spLocks noGrp="1"/>
          </p:cNvSpPr>
          <p:nvPr>
            <p:ph type="title"/>
          </p:nvPr>
        </p:nvSpPr>
        <p:spPr>
          <a:xfrm>
            <a:off x="220337" y="0"/>
            <a:ext cx="7958893" cy="473531"/>
          </a:xfrm>
        </p:spPr>
        <p:txBody>
          <a:bodyPr anchor="ctr"/>
          <a:lstStyle>
            <a:lvl1pPr algn="l" defTabSz="914378" rtl="0" eaLnBrk="1" latinLnBrk="0" hangingPunct="1">
              <a:lnSpc>
                <a:spcPct val="90000"/>
              </a:lnSpc>
              <a:spcBef>
                <a:spcPct val="0"/>
              </a:spcBef>
              <a:buNone/>
              <a:defRPr lang="en-US" sz="2400" b="0" kern="1200" dirty="0">
                <a:solidFill>
                  <a:schemeClr val="bg1"/>
                </a:solidFill>
                <a:latin typeface="Gloucester MT Extra Condensed" panose="02030808020601010101" pitchFamily="18" charset="0"/>
                <a:ea typeface="+mj-ea"/>
                <a:cs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4273586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Layout-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p:nvPicPr>
        <p:blipFill>
          <a:blip r:embed="rId2" cstate="screen">
            <a:alphaModFix/>
            <a:extLst>
              <a:ext uri="{28A0092B-C50C-407E-A947-70E740481C1C}">
                <a14:useLocalDpi xmlns:a14="http://schemas.microsoft.com/office/drawing/2010/main" val="0"/>
              </a:ext>
            </a:extLst>
          </a:blip>
          <a:stretch>
            <a:fillRect/>
          </a:stretch>
        </p:blipFill>
        <p:spPr>
          <a:xfrm>
            <a:off x="142" y="0"/>
            <a:ext cx="9143716" cy="51435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7734300" y="4693634"/>
            <a:ext cx="1029775" cy="22101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570998"/>
            <a:ext cx="6731000" cy="553998"/>
          </a:xfrm>
        </p:spPr>
        <p:txBody>
          <a:bodyPr wrap="square" anchor="t" anchorCtr="0">
            <a:spAutoFit/>
          </a:bodyPr>
          <a:lstStyle>
            <a:lvl1pPr algn="l">
              <a:defRPr sz="4000" b="0" i="0">
                <a:solidFill>
                  <a:schemeClr val="bg1"/>
                </a:solidFill>
                <a:latin typeface="Gloucester MT Extra Condensed" panose="02030808020601010101" pitchFamily="18" charset="0"/>
                <a:cs typeface="Arial" panose="020B0604020202020204" pitchFamily="34" charset="0"/>
              </a:defRPr>
            </a:lvl1pPr>
          </a:lstStyle>
          <a:p>
            <a:pPr lvl="0"/>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198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Layout-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rot="10800000">
            <a:off x="1928" y="-3"/>
            <a:ext cx="9142072" cy="51435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7734300" y="4693634"/>
            <a:ext cx="1029775" cy="221011"/>
          </a:xfrm>
          <a:prstGeom prst="rect">
            <a:avLst/>
          </a:prstGeom>
        </p:spPr>
      </p:pic>
      <p:cxnSp>
        <p:nvCxnSpPr>
          <p:cNvPr id="9" name="Straight Connector 8">
            <a:extLst>
              <a:ext uri="{FF2B5EF4-FFF2-40B4-BE49-F238E27FC236}">
                <a16:creationId xmlns:a16="http://schemas.microsoft.com/office/drawing/2014/main" id="{010DD0DB-372F-554C-AC14-50A4A4866945}"/>
              </a:ext>
            </a:extLst>
          </p:cNvPr>
          <p:cNvCxnSpPr>
            <a:cxnSpLocks/>
          </p:cNvCxnSpPr>
          <p:nvPr/>
        </p:nvCxnSpPr>
        <p:spPr>
          <a:xfrm>
            <a:off x="821799" y="1507618"/>
            <a:ext cx="672084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821799" y="1570998"/>
            <a:ext cx="6731000" cy="553998"/>
          </a:xfrm>
        </p:spPr>
        <p:txBody>
          <a:bodyPr wrap="square" anchor="t" anchorCtr="0">
            <a:spAutoFit/>
          </a:bodyPr>
          <a:lstStyle>
            <a:lvl1pPr algn="l">
              <a:defRPr sz="4000" b="0" i="0">
                <a:solidFill>
                  <a:schemeClr val="bg1"/>
                </a:solidFill>
                <a:latin typeface="Gloucester MT Extra Condensed" panose="02030808020601010101" pitchFamily="18" charset="0"/>
                <a:cs typeface="Arial" panose="020B0604020202020204" pitchFamily="34" charset="0"/>
              </a:defRPr>
            </a:lvl1pPr>
          </a:lstStyle>
          <a:p>
            <a:pPr lvl="0"/>
            <a:r>
              <a:rPr lang="en-US" dirty="0"/>
              <a:t>Divider Title Goes Here</a:t>
            </a:r>
          </a:p>
        </p:txBody>
      </p:sp>
    </p:spTree>
    <p:extLst>
      <p:ext uri="{BB962C8B-B14F-4D97-AF65-F5344CB8AC3E}">
        <p14:creationId xmlns:p14="http://schemas.microsoft.com/office/powerpoint/2010/main" val="40705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404F555-4B35-F044-B7D0-D32F73D755D2}"/>
              </a:ext>
            </a:extLst>
          </p:cNvPr>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a:extLst>
              <a:ext uri="{FF2B5EF4-FFF2-40B4-BE49-F238E27FC236}">
                <a16:creationId xmlns:a16="http://schemas.microsoft.com/office/drawing/2014/main" id="{1E91B630-BDD5-844D-9F57-E0F3DA8DE29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5462" y="2621490"/>
            <a:ext cx="1526968" cy="324887"/>
          </a:xfrm>
          <a:prstGeom prst="rect">
            <a:avLst/>
          </a:prstGeom>
        </p:spPr>
      </p:pic>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391633" y="1665888"/>
            <a:ext cx="4069701" cy="830997"/>
          </a:xfrm>
        </p:spPr>
        <p:txBody>
          <a:bodyPr wrap="square" anchor="t" anchorCtr="0">
            <a:spAutoFit/>
          </a:bodyPr>
          <a:lstStyle>
            <a:lvl1pPr algn="l">
              <a:defRPr sz="6000" b="0" i="0">
                <a:solidFill>
                  <a:schemeClr val="bg2"/>
                </a:solidFill>
                <a:latin typeface="Gloucester MT Extra Condensed" panose="02030808020601010101" pitchFamily="18" charset="0"/>
                <a:cs typeface="Arial" panose="020B0604020202020204" pitchFamily="34" charset="0"/>
              </a:defRPr>
            </a:lvl1pPr>
          </a:lstStyle>
          <a:p>
            <a:pPr lvl="0"/>
            <a:r>
              <a:rPr lang="en-US" dirty="0"/>
              <a:t>Thank You</a:t>
            </a:r>
          </a:p>
        </p:txBody>
      </p:sp>
      <p:pic>
        <p:nvPicPr>
          <p:cNvPr id="5" name="Picture 4">
            <a:extLst>
              <a:ext uri="{FF2B5EF4-FFF2-40B4-BE49-F238E27FC236}">
                <a16:creationId xmlns:a16="http://schemas.microsoft.com/office/drawing/2014/main" id="{3404F555-4B35-F044-B7D0-D32F73D755D2}"/>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a:extLst>
              <a:ext uri="{FF2B5EF4-FFF2-40B4-BE49-F238E27FC236}">
                <a16:creationId xmlns:a16="http://schemas.microsoft.com/office/drawing/2014/main" id="{1E91B630-BDD5-844D-9F57-E0F3DA8DE295}"/>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94337" y="2727400"/>
            <a:ext cx="2024449" cy="430734"/>
          </a:xfrm>
          <a:prstGeom prst="rect">
            <a:avLst/>
          </a:prstGeom>
        </p:spPr>
      </p:pic>
    </p:spTree>
    <p:extLst>
      <p:ext uri="{BB962C8B-B14F-4D97-AF65-F5344CB8AC3E}">
        <p14:creationId xmlns:p14="http://schemas.microsoft.com/office/powerpoint/2010/main" val="341315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4587" y="141497"/>
            <a:ext cx="7886700" cy="460082"/>
          </a:xfrm>
        </p:spPr>
        <p:txBody>
          <a:bodyPr>
            <a:normAutofit/>
          </a:bodyPr>
          <a:lstStyle>
            <a:lvl1pPr algn="l" defTabSz="685800" rtl="0" eaLnBrk="1" latinLnBrk="0" hangingPunct="1">
              <a:lnSpc>
                <a:spcPct val="90000"/>
              </a:lnSpc>
              <a:spcBef>
                <a:spcPct val="0"/>
              </a:spcBef>
              <a:buNone/>
              <a:defRPr lang="en-US" sz="2100" kern="1200" dirty="0">
                <a:solidFill>
                  <a:schemeClr val="tx1"/>
                </a:solidFill>
                <a:latin typeface="Arial Black" panose="020B0A04020102020204" pitchFamily="34" charset="0"/>
                <a:ea typeface="+mj-ea"/>
                <a:cs typeface="+mj-cs"/>
              </a:defRPr>
            </a:lvl1pPr>
          </a:lstStyle>
          <a:p>
            <a:r>
              <a:rPr lang="en-US" dirty="0"/>
              <a:t>Click to edit Master title style</a:t>
            </a:r>
          </a:p>
        </p:txBody>
      </p:sp>
      <p:sp>
        <p:nvSpPr>
          <p:cNvPr id="6" name="Rectangle 5"/>
          <p:cNvSpPr/>
          <p:nvPr userDrawn="1"/>
        </p:nvSpPr>
        <p:spPr>
          <a:xfrm>
            <a:off x="0" y="4588099"/>
            <a:ext cx="9144000" cy="555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Footer Placeholder 4"/>
          <p:cNvSpPr>
            <a:spLocks noGrp="1"/>
          </p:cNvSpPr>
          <p:nvPr>
            <p:ph type="ftr" sz="quarter" idx="11"/>
          </p:nvPr>
        </p:nvSpPr>
        <p:spPr>
          <a:xfrm>
            <a:off x="821413" y="4767262"/>
            <a:ext cx="3640697" cy="273844"/>
          </a:xfrm>
        </p:spPr>
        <p:txBody>
          <a:bodyPr/>
          <a:lstStyle>
            <a:lvl1pPr>
              <a:defRPr>
                <a:solidFill>
                  <a:schemeClr val="tx1"/>
                </a:solidFill>
                <a:latin typeface="Arial Rounded MT Bold" panose="020F0704030504030204" pitchFamily="34" charset="0"/>
              </a:defRPr>
            </a:lvl1pPr>
          </a:lstStyle>
          <a:p>
            <a:pPr algn="l"/>
            <a:r>
              <a:rPr lang="en-US"/>
              <a:t>© 2020 Cognizant</a:t>
            </a:r>
            <a:endParaRPr lang="en-US" dirty="0"/>
          </a:p>
        </p:txBody>
      </p:sp>
      <p:sp>
        <p:nvSpPr>
          <p:cNvPr id="8" name="Slide Number Placeholder 5"/>
          <p:cNvSpPr>
            <a:spLocks noGrp="1"/>
          </p:cNvSpPr>
          <p:nvPr>
            <p:ph type="sldNum" sz="quarter" idx="12"/>
          </p:nvPr>
        </p:nvSpPr>
        <p:spPr>
          <a:xfrm>
            <a:off x="208477" y="4917996"/>
            <a:ext cx="515960" cy="123111"/>
          </a:xfrm>
        </p:spPr>
        <p:txBody>
          <a:bodyPr/>
          <a:lstStyle>
            <a:lvl1pPr algn="l">
              <a:defRPr>
                <a:solidFill>
                  <a:schemeClr val="tx1"/>
                </a:solidFill>
                <a:latin typeface="Arial Rounded MT Bold" panose="020F0704030504030204" pitchFamily="34" charset="0"/>
              </a:defRPr>
            </a:lvl1pPr>
          </a:lstStyle>
          <a:p>
            <a:fld id="{C03E47B0-BC0B-4D6D-B19B-3EDF9616BBE0}" type="slidenum">
              <a:rPr lang="en-US" smtClean="0"/>
              <a:pPr/>
              <a:t>‹#›</a:t>
            </a:fld>
            <a:r>
              <a:rPr lang="en-US" dirty="0"/>
              <a:t>     |</a:t>
            </a:r>
          </a:p>
        </p:txBody>
      </p:sp>
      <p:pic>
        <p:nvPicPr>
          <p:cNvPr id="9" name="Picture 2" descr="File:Papa John's Pizza logo.svg - Wikipedia"/>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8942" y="4737697"/>
            <a:ext cx="633093" cy="2562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National Life Transforms Customer Experience Program with Cognizant -"/>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3721" b="26489"/>
          <a:stretch/>
        </p:blipFill>
        <p:spPr bwMode="auto">
          <a:xfrm>
            <a:off x="6672026" y="4754071"/>
            <a:ext cx="1233187" cy="32711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userDrawn="1"/>
        </p:nvCxnSpPr>
        <p:spPr>
          <a:xfrm>
            <a:off x="8036417" y="4814759"/>
            <a:ext cx="0" cy="20574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211955" y="4642765"/>
            <a:ext cx="85725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386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FD928-B748-4A3B-A912-5EACECCB999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423E270-3F19-4FD0-A98C-05981C7912B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E2ABB36-3F71-4CFF-A0D6-5A6CD1914424}"/>
              </a:ext>
            </a:extLst>
          </p:cNvPr>
          <p:cNvSpPr>
            <a:spLocks noGrp="1"/>
          </p:cNvSpPr>
          <p:nvPr>
            <p:ph type="dt" sz="half" idx="10"/>
          </p:nvPr>
        </p:nvSpPr>
        <p:spPr/>
        <p:txBody>
          <a:bodyPr/>
          <a:lstStyle/>
          <a:p>
            <a:fld id="{C370F1A0-4349-40CC-952C-CDECA5E54738}" type="datetimeFigureOut">
              <a:rPr lang="en-US" smtClean="0"/>
              <a:t>8/24/20</a:t>
            </a:fld>
            <a:endParaRPr lang="en-US"/>
          </a:p>
        </p:txBody>
      </p:sp>
      <p:sp>
        <p:nvSpPr>
          <p:cNvPr id="5" name="Footer Placeholder 4">
            <a:extLst>
              <a:ext uri="{FF2B5EF4-FFF2-40B4-BE49-F238E27FC236}">
                <a16:creationId xmlns:a16="http://schemas.microsoft.com/office/drawing/2014/main" id="{BD308B13-63BD-4696-90F0-4957C2220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D2604-FC92-406F-817C-D362797AFD93}"/>
              </a:ext>
            </a:extLst>
          </p:cNvPr>
          <p:cNvSpPr>
            <a:spLocks noGrp="1"/>
          </p:cNvSpPr>
          <p:nvPr>
            <p:ph type="sldNum" sz="quarter" idx="12"/>
          </p:nvPr>
        </p:nvSpPr>
        <p:spPr/>
        <p:txBody>
          <a:bodyPr/>
          <a:lstStyle/>
          <a:p>
            <a:fld id="{0D82BA6D-C08D-4549-89F9-96AD93395F85}" type="slidenum">
              <a:rPr lang="en-US" smtClean="0"/>
              <a:t>‹#›</a:t>
            </a:fld>
            <a:endParaRPr lang="en-US"/>
          </a:p>
        </p:txBody>
      </p:sp>
    </p:spTree>
    <p:extLst>
      <p:ext uri="{BB962C8B-B14F-4D97-AF65-F5344CB8AC3E}">
        <p14:creationId xmlns:p14="http://schemas.microsoft.com/office/powerpoint/2010/main" val="9182159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5568D-A282-44EA-A5F3-F3E96B371EB1}"/>
              </a:ext>
            </a:extLst>
          </p:cNvPr>
          <p:cNvSpPr>
            <a:spLocks noGrp="1"/>
          </p:cNvSpPr>
          <p:nvPr>
            <p:ph type="dt" sz="half" idx="10"/>
          </p:nvPr>
        </p:nvSpPr>
        <p:spPr/>
        <p:txBody>
          <a:bodyPr/>
          <a:lstStyle/>
          <a:p>
            <a:fld id="{C370F1A0-4349-40CC-952C-CDECA5E54738}" type="datetimeFigureOut">
              <a:rPr lang="en-US" smtClean="0"/>
              <a:t>8/24/20</a:t>
            </a:fld>
            <a:endParaRPr lang="en-US"/>
          </a:p>
        </p:txBody>
      </p:sp>
      <p:sp>
        <p:nvSpPr>
          <p:cNvPr id="3" name="Footer Placeholder 2">
            <a:extLst>
              <a:ext uri="{FF2B5EF4-FFF2-40B4-BE49-F238E27FC236}">
                <a16:creationId xmlns:a16="http://schemas.microsoft.com/office/drawing/2014/main" id="{B376A525-019E-4928-B0EF-EDE0D5AF2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52C928-FFC8-4B3E-9E50-D2FE351CAB45}"/>
              </a:ext>
            </a:extLst>
          </p:cNvPr>
          <p:cNvSpPr>
            <a:spLocks noGrp="1"/>
          </p:cNvSpPr>
          <p:nvPr>
            <p:ph type="sldNum" sz="quarter" idx="12"/>
          </p:nvPr>
        </p:nvSpPr>
        <p:spPr/>
        <p:txBody>
          <a:bodyPr/>
          <a:lstStyle/>
          <a:p>
            <a:fld id="{0D82BA6D-C08D-4549-89F9-96AD93395F85}" type="slidenum">
              <a:rPr lang="en-US" smtClean="0"/>
              <a:t>‹#›</a:t>
            </a:fld>
            <a:endParaRPr lang="en-US"/>
          </a:p>
        </p:txBody>
      </p:sp>
    </p:spTree>
    <p:extLst>
      <p:ext uri="{BB962C8B-B14F-4D97-AF65-F5344CB8AC3E}">
        <p14:creationId xmlns:p14="http://schemas.microsoft.com/office/powerpoint/2010/main" val="3281522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CB777-CE5A-4A2C-94D6-EF541916AE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29F1CC-AC8F-4B04-93C4-2531A1990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7D80E2-D8FD-4178-A16E-7DD8FCFA071F}"/>
              </a:ext>
            </a:extLst>
          </p:cNvPr>
          <p:cNvSpPr>
            <a:spLocks noGrp="1"/>
          </p:cNvSpPr>
          <p:nvPr>
            <p:ph type="dt" sz="half" idx="10"/>
          </p:nvPr>
        </p:nvSpPr>
        <p:spPr/>
        <p:txBody>
          <a:bodyPr/>
          <a:lstStyle/>
          <a:p>
            <a:fld id="{C370F1A0-4349-40CC-952C-CDECA5E54738}" type="datetimeFigureOut">
              <a:rPr lang="en-US" smtClean="0"/>
              <a:t>8/24/20</a:t>
            </a:fld>
            <a:endParaRPr lang="en-US"/>
          </a:p>
        </p:txBody>
      </p:sp>
      <p:sp>
        <p:nvSpPr>
          <p:cNvPr id="5" name="Footer Placeholder 4">
            <a:extLst>
              <a:ext uri="{FF2B5EF4-FFF2-40B4-BE49-F238E27FC236}">
                <a16:creationId xmlns:a16="http://schemas.microsoft.com/office/drawing/2014/main" id="{33F50744-869E-42C5-871F-E174F6CE5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1AB09-20BC-4BB8-BD7C-48414FFBE0D3}"/>
              </a:ext>
            </a:extLst>
          </p:cNvPr>
          <p:cNvSpPr>
            <a:spLocks noGrp="1"/>
          </p:cNvSpPr>
          <p:nvPr>
            <p:ph type="sldNum" sz="quarter" idx="12"/>
          </p:nvPr>
        </p:nvSpPr>
        <p:spPr/>
        <p:txBody>
          <a:bodyPr/>
          <a:lstStyle/>
          <a:p>
            <a:fld id="{0D82BA6D-C08D-4549-89F9-96AD93395F85}" type="slidenum">
              <a:rPr lang="en-US" smtClean="0"/>
              <a:t>‹#›</a:t>
            </a:fld>
            <a:endParaRPr lang="en-US"/>
          </a:p>
        </p:txBody>
      </p:sp>
    </p:spTree>
    <p:extLst>
      <p:ext uri="{BB962C8B-B14F-4D97-AF65-F5344CB8AC3E}">
        <p14:creationId xmlns:p14="http://schemas.microsoft.com/office/powerpoint/2010/main" val="1895370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 2020 Cognizant</a:t>
            </a:r>
          </a:p>
        </p:txBody>
      </p:sp>
      <p:sp>
        <p:nvSpPr>
          <p:cNvPr id="4" name="Slide Number Placeholder 3"/>
          <p:cNvSpPr>
            <a:spLocks noGrp="1"/>
          </p:cNvSpPr>
          <p:nvPr>
            <p:ph type="sldNum" sz="quarter" idx="11"/>
          </p:nvPr>
        </p:nvSpPr>
        <p:spPr/>
        <p:txBody>
          <a:bodyPr/>
          <a:lstStyle/>
          <a:p>
            <a:fld id="{2EFEF571-C9B4-4D92-A7F7-315B894862A8}" type="slidenum">
              <a:rPr lang="en-US" smtClean="0"/>
              <a:pPr/>
              <a:t>‹#›</a:t>
            </a:fld>
            <a:endParaRPr lang="en-US" dirty="0"/>
          </a:p>
        </p:txBody>
      </p:sp>
      <p:sp>
        <p:nvSpPr>
          <p:cNvPr id="2" name="Rectangle 1"/>
          <p:cNvSpPr/>
          <p:nvPr userDrawn="1"/>
        </p:nvSpPr>
        <p:spPr>
          <a:xfrm>
            <a:off x="5231968" y="0"/>
            <a:ext cx="3912031" cy="5143500"/>
          </a:xfrm>
          <a:prstGeom prst="rect">
            <a:avLst/>
          </a:prstGeom>
          <a:gradFill flip="none" rotWithShape="1">
            <a:gsLst>
              <a:gs pos="0">
                <a:srgbClr val="0038C4"/>
              </a:gs>
              <a:gs pos="100000">
                <a:srgbClr val="0019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pic>
        <p:nvPicPr>
          <p:cNvPr id="6" name="Picture 5" descr="PJI-Hero.jp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2"/>
            <a:ext cx="5083438" cy="5143498"/>
          </a:xfrm>
          <a:prstGeom prst="rect">
            <a:avLst/>
          </a:prstGeom>
        </p:spPr>
      </p:pic>
      <p:sp>
        <p:nvSpPr>
          <p:cNvPr id="9" name="Shape 141"/>
          <p:cNvSpPr/>
          <p:nvPr userDrawn="1"/>
        </p:nvSpPr>
        <p:spPr>
          <a:xfrm>
            <a:off x="5083438" y="0"/>
            <a:ext cx="152400" cy="5143500"/>
          </a:xfrm>
          <a:prstGeom prst="rect">
            <a:avLst/>
          </a:prstGeom>
          <a:gradFill>
            <a:gsLst>
              <a:gs pos="0">
                <a:srgbClr val="CACACA"/>
              </a:gs>
              <a:gs pos="100000">
                <a:srgbClr val="6F6F6F"/>
              </a:gs>
            </a:gsLst>
            <a:lin ang="10800000" scaled="1"/>
          </a:gradFill>
          <a:ln w="3175">
            <a:miter lim="400000"/>
          </a:ln>
          <a:effectLst/>
        </p:spPr>
        <p:txBody>
          <a:bodyPr lIns="0" tIns="0" rIns="0" bIns="0" anchor="ctr"/>
          <a:lstStyle/>
          <a:p>
            <a:pPr lvl="0"/>
            <a:endParaRPr sz="2000" dirty="0">
              <a:solidFill>
                <a:srgbClr val="FFFFFF"/>
              </a:solidFill>
            </a:endParaRPr>
          </a:p>
        </p:txBody>
      </p:sp>
      <p:sp>
        <p:nvSpPr>
          <p:cNvPr id="10" name="Shape 137"/>
          <p:cNvSpPr/>
          <p:nvPr userDrawn="1"/>
        </p:nvSpPr>
        <p:spPr>
          <a:xfrm>
            <a:off x="4934908" y="0"/>
            <a:ext cx="152400" cy="5143500"/>
          </a:xfrm>
          <a:prstGeom prst="rect">
            <a:avLst/>
          </a:prstGeom>
          <a:gradFill flip="none" rotWithShape="1">
            <a:gsLst>
              <a:gs pos="0">
                <a:srgbClr val="CD3648"/>
              </a:gs>
              <a:gs pos="100000">
                <a:srgbClr val="700A19"/>
              </a:gs>
            </a:gsLst>
            <a:lin ang="10800000" scaled="1"/>
            <a:tileRect/>
          </a:gradFill>
          <a:ln w="3175">
            <a:miter lim="400000"/>
          </a:ln>
          <a:effectLst/>
        </p:spPr>
        <p:txBody>
          <a:bodyPr lIns="0" tIns="0" rIns="0" bIns="0" anchor="ctr"/>
          <a:lstStyle/>
          <a:p>
            <a:pPr lvl="0"/>
            <a:endParaRPr sz="2000" dirty="0">
              <a:solidFill>
                <a:srgbClr val="FFFFFF"/>
              </a:solidFill>
            </a:endParaRPr>
          </a:p>
        </p:txBody>
      </p:sp>
    </p:spTree>
    <p:extLst>
      <p:ext uri="{BB962C8B-B14F-4D97-AF65-F5344CB8AC3E}">
        <p14:creationId xmlns:p14="http://schemas.microsoft.com/office/powerpoint/2010/main" val="1353836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 Exec Summary">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5094514" cy="5143500"/>
          </a:xfrm>
          <a:prstGeom prst="rect">
            <a:avLst/>
          </a:prstGeom>
        </p:spPr>
      </p:pic>
      <p:sp>
        <p:nvSpPr>
          <p:cNvPr id="9" name="Shape 141"/>
          <p:cNvSpPr/>
          <p:nvPr userDrawn="1"/>
        </p:nvSpPr>
        <p:spPr>
          <a:xfrm>
            <a:off x="5083438" y="0"/>
            <a:ext cx="152400" cy="5143500"/>
          </a:xfrm>
          <a:prstGeom prst="rect">
            <a:avLst/>
          </a:prstGeom>
          <a:gradFill>
            <a:gsLst>
              <a:gs pos="0">
                <a:srgbClr val="CACACA"/>
              </a:gs>
              <a:gs pos="100000">
                <a:srgbClr val="6F6F6F"/>
              </a:gs>
            </a:gsLst>
            <a:lin ang="10800000" scaled="1"/>
          </a:gradFill>
          <a:ln w="3175">
            <a:miter lim="400000"/>
          </a:ln>
          <a:effectLst/>
        </p:spPr>
        <p:txBody>
          <a:bodyPr lIns="0" tIns="0" rIns="0" bIns="0" anchor="ctr"/>
          <a:lstStyle/>
          <a:p>
            <a:pPr lvl="0"/>
            <a:endParaRPr sz="2000" dirty="0">
              <a:solidFill>
                <a:srgbClr val="FFFFFF"/>
              </a:solidFill>
            </a:endParaRPr>
          </a:p>
        </p:txBody>
      </p:sp>
      <p:sp>
        <p:nvSpPr>
          <p:cNvPr id="10" name="Shape 137"/>
          <p:cNvSpPr/>
          <p:nvPr userDrawn="1"/>
        </p:nvSpPr>
        <p:spPr>
          <a:xfrm>
            <a:off x="4934908" y="0"/>
            <a:ext cx="152400" cy="5143500"/>
          </a:xfrm>
          <a:prstGeom prst="rect">
            <a:avLst/>
          </a:prstGeom>
          <a:gradFill flip="none" rotWithShape="1">
            <a:gsLst>
              <a:gs pos="0">
                <a:srgbClr val="CD3648"/>
              </a:gs>
              <a:gs pos="100000">
                <a:srgbClr val="700A19"/>
              </a:gs>
            </a:gsLst>
            <a:lin ang="10800000" scaled="1"/>
            <a:tileRect/>
          </a:gradFill>
          <a:ln w="3175">
            <a:miter lim="400000"/>
          </a:ln>
          <a:effectLst/>
        </p:spPr>
        <p:txBody>
          <a:bodyPr lIns="0" tIns="0" rIns="0" bIns="0" anchor="ctr"/>
          <a:lstStyle/>
          <a:p>
            <a:pPr lvl="0"/>
            <a:endParaRPr sz="2000" dirty="0">
              <a:solidFill>
                <a:srgbClr val="FFFFFF"/>
              </a:solidFill>
            </a:endParaRPr>
          </a:p>
        </p:txBody>
      </p:sp>
      <p:sp>
        <p:nvSpPr>
          <p:cNvPr id="8" name="Text Placeholder 21"/>
          <p:cNvSpPr>
            <a:spLocks noGrp="1"/>
          </p:cNvSpPr>
          <p:nvPr>
            <p:ph type="body" sz="quarter" idx="12"/>
          </p:nvPr>
        </p:nvSpPr>
        <p:spPr>
          <a:xfrm>
            <a:off x="5380498" y="2373278"/>
            <a:ext cx="3596525" cy="396944"/>
          </a:xfrm>
        </p:spPr>
        <p:txBody>
          <a:bodyPr anchor="ctr">
            <a:noAutofit/>
          </a:bodyPr>
          <a:lstStyle>
            <a:lvl1pPr algn="ctr">
              <a:defRPr sz="2800">
                <a:solidFill>
                  <a:schemeClr val="bg1"/>
                </a:solidFill>
                <a:latin typeface="Gloucester MT Extra Condensed" panose="02030808020601010101" pitchFamily="18" charset="0"/>
              </a:defRPr>
            </a:lvl1pPr>
          </a:lstStyle>
          <a:p>
            <a:pPr lvl="0"/>
            <a:r>
              <a:rPr lang="en-US" dirty="0"/>
              <a:t>Edit Master text styles</a:t>
            </a:r>
          </a:p>
        </p:txBody>
      </p:sp>
      <p:sp>
        <p:nvSpPr>
          <p:cNvPr id="2" name="Rectangle 1"/>
          <p:cNvSpPr/>
          <p:nvPr userDrawn="1"/>
        </p:nvSpPr>
        <p:spPr>
          <a:xfrm>
            <a:off x="5231968" y="0"/>
            <a:ext cx="3912031" cy="5143500"/>
          </a:xfrm>
          <a:prstGeom prst="rect">
            <a:avLst/>
          </a:prstGeom>
          <a:gradFill flip="none" rotWithShape="1">
            <a:gsLst>
              <a:gs pos="0">
                <a:srgbClr val="0038C4"/>
              </a:gs>
              <a:gs pos="100000">
                <a:srgbClr val="0019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0873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 Solution Approach">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0548" r="34235"/>
          <a:stretch/>
        </p:blipFill>
        <p:spPr>
          <a:xfrm>
            <a:off x="7950" y="0"/>
            <a:ext cx="4953663" cy="5143500"/>
          </a:xfrm>
          <a:prstGeom prst="rect">
            <a:avLst/>
          </a:prstGeom>
        </p:spPr>
      </p:pic>
      <p:sp>
        <p:nvSpPr>
          <p:cNvPr id="9" name="Shape 141"/>
          <p:cNvSpPr/>
          <p:nvPr userDrawn="1"/>
        </p:nvSpPr>
        <p:spPr>
          <a:xfrm>
            <a:off x="5083438" y="0"/>
            <a:ext cx="152400" cy="5143500"/>
          </a:xfrm>
          <a:prstGeom prst="rect">
            <a:avLst/>
          </a:prstGeom>
          <a:gradFill>
            <a:gsLst>
              <a:gs pos="0">
                <a:srgbClr val="CACACA"/>
              </a:gs>
              <a:gs pos="100000">
                <a:srgbClr val="6F6F6F"/>
              </a:gs>
            </a:gsLst>
            <a:lin ang="10800000" scaled="1"/>
          </a:gradFill>
          <a:ln w="3175">
            <a:miter lim="400000"/>
          </a:ln>
          <a:effectLst/>
        </p:spPr>
        <p:txBody>
          <a:bodyPr lIns="0" tIns="0" rIns="0" bIns="0" anchor="ctr"/>
          <a:lstStyle/>
          <a:p>
            <a:pPr lvl="0"/>
            <a:endParaRPr sz="2000" dirty="0">
              <a:solidFill>
                <a:srgbClr val="FFFFFF"/>
              </a:solidFill>
            </a:endParaRPr>
          </a:p>
        </p:txBody>
      </p:sp>
      <p:sp>
        <p:nvSpPr>
          <p:cNvPr id="10" name="Shape 137"/>
          <p:cNvSpPr/>
          <p:nvPr userDrawn="1"/>
        </p:nvSpPr>
        <p:spPr>
          <a:xfrm>
            <a:off x="4934908" y="0"/>
            <a:ext cx="152400" cy="5143500"/>
          </a:xfrm>
          <a:prstGeom prst="rect">
            <a:avLst/>
          </a:prstGeom>
          <a:gradFill flip="none" rotWithShape="1">
            <a:gsLst>
              <a:gs pos="0">
                <a:srgbClr val="CD3648"/>
              </a:gs>
              <a:gs pos="100000">
                <a:srgbClr val="700A19"/>
              </a:gs>
            </a:gsLst>
            <a:lin ang="10800000" scaled="1"/>
            <a:tileRect/>
          </a:gradFill>
          <a:ln w="3175">
            <a:miter lim="400000"/>
          </a:ln>
          <a:effectLst/>
        </p:spPr>
        <p:txBody>
          <a:bodyPr lIns="0" tIns="0" rIns="0" bIns="0" anchor="ctr"/>
          <a:lstStyle/>
          <a:p>
            <a:pPr lvl="0"/>
            <a:endParaRPr sz="2000" dirty="0">
              <a:solidFill>
                <a:srgbClr val="FFFFFF"/>
              </a:solidFill>
            </a:endParaRPr>
          </a:p>
        </p:txBody>
      </p:sp>
      <p:sp>
        <p:nvSpPr>
          <p:cNvPr id="8" name="Text Placeholder 21"/>
          <p:cNvSpPr>
            <a:spLocks noGrp="1"/>
          </p:cNvSpPr>
          <p:nvPr>
            <p:ph type="body" sz="quarter" idx="12"/>
          </p:nvPr>
        </p:nvSpPr>
        <p:spPr>
          <a:xfrm>
            <a:off x="5380498" y="2373278"/>
            <a:ext cx="3596525" cy="396944"/>
          </a:xfrm>
        </p:spPr>
        <p:txBody>
          <a:bodyPr anchor="ctr">
            <a:noAutofit/>
          </a:bodyPr>
          <a:lstStyle>
            <a:lvl1pPr algn="ctr">
              <a:defRPr sz="2800">
                <a:solidFill>
                  <a:schemeClr val="bg1"/>
                </a:solidFill>
                <a:latin typeface="Gloucester MT Extra Condensed" panose="02030808020601010101" pitchFamily="18" charset="0"/>
              </a:defRPr>
            </a:lvl1pPr>
          </a:lstStyle>
          <a:p>
            <a:pPr lvl="0"/>
            <a:r>
              <a:rPr lang="en-US" dirty="0"/>
              <a:t>Edit Master text styles</a:t>
            </a:r>
          </a:p>
        </p:txBody>
      </p:sp>
      <p:sp>
        <p:nvSpPr>
          <p:cNvPr id="2" name="Rectangle 1"/>
          <p:cNvSpPr/>
          <p:nvPr userDrawn="1"/>
        </p:nvSpPr>
        <p:spPr>
          <a:xfrm>
            <a:off x="5231968" y="0"/>
            <a:ext cx="3912031" cy="5143500"/>
          </a:xfrm>
          <a:prstGeom prst="rect">
            <a:avLst/>
          </a:prstGeom>
          <a:gradFill flip="none" rotWithShape="1">
            <a:gsLst>
              <a:gs pos="0">
                <a:srgbClr val="0038C4"/>
              </a:gs>
              <a:gs pos="100000">
                <a:srgbClr val="0019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3262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 Our Understanding">
    <p:spTree>
      <p:nvGrpSpPr>
        <p:cNvPr id="1" name=""/>
        <p:cNvGrpSpPr/>
        <p:nvPr/>
      </p:nvGrpSpPr>
      <p:grpSpPr>
        <a:xfrm>
          <a:off x="0" y="0"/>
          <a:ext cx="0" cy="0"/>
          <a:chOff x="0" y="0"/>
          <a:chExt cx="0" cy="0"/>
        </a:xfrm>
      </p:grpSpPr>
      <p:sp>
        <p:nvSpPr>
          <p:cNvPr id="3" name="Rectangle 2"/>
          <p:cNvSpPr/>
          <p:nvPr userDrawn="1"/>
        </p:nvSpPr>
        <p:spPr>
          <a:xfrm>
            <a:off x="-7951" y="0"/>
            <a:ext cx="5089862" cy="5143500"/>
          </a:xfrm>
          <a:prstGeom prst="rect">
            <a:avLst/>
          </a:prstGeom>
          <a:solidFill>
            <a:schemeClr val="tx2">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1562" y="0"/>
            <a:ext cx="5082669" cy="5143499"/>
          </a:xfrm>
          <a:prstGeom prst="rect">
            <a:avLst/>
          </a:prstGeom>
        </p:spPr>
      </p:pic>
      <p:sp>
        <p:nvSpPr>
          <p:cNvPr id="9" name="Shape 141"/>
          <p:cNvSpPr/>
          <p:nvPr userDrawn="1"/>
        </p:nvSpPr>
        <p:spPr>
          <a:xfrm>
            <a:off x="5083438" y="0"/>
            <a:ext cx="152400" cy="5143500"/>
          </a:xfrm>
          <a:prstGeom prst="rect">
            <a:avLst/>
          </a:prstGeom>
          <a:gradFill>
            <a:gsLst>
              <a:gs pos="0">
                <a:srgbClr val="CACACA"/>
              </a:gs>
              <a:gs pos="100000">
                <a:srgbClr val="6F6F6F"/>
              </a:gs>
            </a:gsLst>
            <a:lin ang="10800000" scaled="1"/>
          </a:gradFill>
          <a:ln w="3175">
            <a:miter lim="400000"/>
          </a:ln>
          <a:effectLst/>
        </p:spPr>
        <p:txBody>
          <a:bodyPr lIns="0" tIns="0" rIns="0" bIns="0" anchor="ctr"/>
          <a:lstStyle/>
          <a:p>
            <a:pPr lvl="0"/>
            <a:endParaRPr sz="2000" dirty="0">
              <a:solidFill>
                <a:srgbClr val="FFFFFF"/>
              </a:solidFill>
            </a:endParaRPr>
          </a:p>
        </p:txBody>
      </p:sp>
      <p:sp>
        <p:nvSpPr>
          <p:cNvPr id="10" name="Shape 137"/>
          <p:cNvSpPr/>
          <p:nvPr userDrawn="1"/>
        </p:nvSpPr>
        <p:spPr>
          <a:xfrm>
            <a:off x="4934908" y="0"/>
            <a:ext cx="152400" cy="5143500"/>
          </a:xfrm>
          <a:prstGeom prst="rect">
            <a:avLst/>
          </a:prstGeom>
          <a:gradFill flip="none" rotWithShape="1">
            <a:gsLst>
              <a:gs pos="0">
                <a:srgbClr val="CD3648"/>
              </a:gs>
              <a:gs pos="100000">
                <a:srgbClr val="700A19"/>
              </a:gs>
            </a:gsLst>
            <a:lin ang="10800000" scaled="1"/>
            <a:tileRect/>
          </a:gradFill>
          <a:ln w="3175">
            <a:miter lim="400000"/>
          </a:ln>
          <a:effectLst/>
        </p:spPr>
        <p:txBody>
          <a:bodyPr lIns="0" tIns="0" rIns="0" bIns="0" anchor="ctr"/>
          <a:lstStyle/>
          <a:p>
            <a:pPr lvl="0"/>
            <a:endParaRPr sz="2000" dirty="0">
              <a:solidFill>
                <a:srgbClr val="FFFFFF"/>
              </a:solidFill>
            </a:endParaRPr>
          </a:p>
        </p:txBody>
      </p:sp>
      <p:sp>
        <p:nvSpPr>
          <p:cNvPr id="8" name="Text Placeholder 21"/>
          <p:cNvSpPr>
            <a:spLocks noGrp="1"/>
          </p:cNvSpPr>
          <p:nvPr>
            <p:ph type="body" sz="quarter" idx="12"/>
          </p:nvPr>
        </p:nvSpPr>
        <p:spPr>
          <a:xfrm>
            <a:off x="5380498" y="2373278"/>
            <a:ext cx="3596525" cy="396944"/>
          </a:xfrm>
        </p:spPr>
        <p:txBody>
          <a:bodyPr anchor="ctr">
            <a:noAutofit/>
          </a:bodyPr>
          <a:lstStyle>
            <a:lvl1pPr algn="ctr">
              <a:defRPr sz="2800">
                <a:solidFill>
                  <a:schemeClr val="bg1"/>
                </a:solidFill>
                <a:latin typeface="Gloucester MT Extra Condensed" panose="02030808020601010101" pitchFamily="18" charset="0"/>
              </a:defRPr>
            </a:lvl1pPr>
          </a:lstStyle>
          <a:p>
            <a:pPr lvl="0"/>
            <a:r>
              <a:rPr lang="en-US" dirty="0"/>
              <a:t>Edit Master text styles</a:t>
            </a:r>
          </a:p>
        </p:txBody>
      </p:sp>
      <p:sp>
        <p:nvSpPr>
          <p:cNvPr id="2" name="Rectangle 1"/>
          <p:cNvSpPr/>
          <p:nvPr userDrawn="1"/>
        </p:nvSpPr>
        <p:spPr>
          <a:xfrm>
            <a:off x="5231968" y="0"/>
            <a:ext cx="3912031" cy="5143500"/>
          </a:xfrm>
          <a:prstGeom prst="rect">
            <a:avLst/>
          </a:prstGeom>
          <a:gradFill flip="none" rotWithShape="1">
            <a:gsLst>
              <a:gs pos="0">
                <a:srgbClr val="0038C4"/>
              </a:gs>
              <a:gs pos="100000">
                <a:srgbClr val="0019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41838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Schedule">
    <p:spTree>
      <p:nvGrpSpPr>
        <p:cNvPr id="1" name=""/>
        <p:cNvGrpSpPr/>
        <p:nvPr/>
      </p:nvGrpSpPr>
      <p:grpSpPr>
        <a:xfrm>
          <a:off x="0" y="0"/>
          <a:ext cx="0" cy="0"/>
          <a:chOff x="0" y="0"/>
          <a:chExt cx="0" cy="0"/>
        </a:xfrm>
      </p:grpSpPr>
      <p:sp>
        <p:nvSpPr>
          <p:cNvPr id="3" name="Rectangle 2"/>
          <p:cNvSpPr/>
          <p:nvPr userDrawn="1"/>
        </p:nvSpPr>
        <p:spPr>
          <a:xfrm>
            <a:off x="-7951" y="0"/>
            <a:ext cx="5089862" cy="5143500"/>
          </a:xfrm>
          <a:prstGeom prst="rect">
            <a:avLst/>
          </a:prstGeom>
          <a:solidFill>
            <a:schemeClr val="tx2">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4993419" cy="5143500"/>
          </a:xfrm>
          <a:prstGeom prst="rect">
            <a:avLst/>
          </a:prstGeom>
        </p:spPr>
      </p:pic>
      <p:sp>
        <p:nvSpPr>
          <p:cNvPr id="9" name="Shape 141"/>
          <p:cNvSpPr/>
          <p:nvPr userDrawn="1"/>
        </p:nvSpPr>
        <p:spPr>
          <a:xfrm>
            <a:off x="5083438" y="0"/>
            <a:ext cx="152400" cy="5143500"/>
          </a:xfrm>
          <a:prstGeom prst="rect">
            <a:avLst/>
          </a:prstGeom>
          <a:gradFill>
            <a:gsLst>
              <a:gs pos="0">
                <a:srgbClr val="CACACA"/>
              </a:gs>
              <a:gs pos="100000">
                <a:srgbClr val="6F6F6F"/>
              </a:gs>
            </a:gsLst>
            <a:lin ang="10800000" scaled="1"/>
          </a:gradFill>
          <a:ln w="3175">
            <a:miter lim="400000"/>
          </a:ln>
          <a:effectLst/>
        </p:spPr>
        <p:txBody>
          <a:bodyPr lIns="0" tIns="0" rIns="0" bIns="0" anchor="ctr"/>
          <a:lstStyle/>
          <a:p>
            <a:pPr lvl="0"/>
            <a:endParaRPr sz="2000" dirty="0">
              <a:solidFill>
                <a:srgbClr val="FFFFFF"/>
              </a:solidFill>
            </a:endParaRPr>
          </a:p>
        </p:txBody>
      </p:sp>
      <p:sp>
        <p:nvSpPr>
          <p:cNvPr id="10" name="Shape 137"/>
          <p:cNvSpPr/>
          <p:nvPr userDrawn="1"/>
        </p:nvSpPr>
        <p:spPr>
          <a:xfrm>
            <a:off x="4934908" y="0"/>
            <a:ext cx="152400" cy="5143500"/>
          </a:xfrm>
          <a:prstGeom prst="rect">
            <a:avLst/>
          </a:prstGeom>
          <a:gradFill flip="none" rotWithShape="1">
            <a:gsLst>
              <a:gs pos="0">
                <a:srgbClr val="CD3648"/>
              </a:gs>
              <a:gs pos="100000">
                <a:srgbClr val="700A19"/>
              </a:gs>
            </a:gsLst>
            <a:lin ang="10800000" scaled="1"/>
            <a:tileRect/>
          </a:gradFill>
          <a:ln w="3175">
            <a:miter lim="400000"/>
          </a:ln>
          <a:effectLst/>
        </p:spPr>
        <p:txBody>
          <a:bodyPr lIns="0" tIns="0" rIns="0" bIns="0" anchor="ctr"/>
          <a:lstStyle/>
          <a:p>
            <a:pPr lvl="0"/>
            <a:endParaRPr sz="2000" dirty="0">
              <a:solidFill>
                <a:srgbClr val="FFFFFF"/>
              </a:solidFill>
            </a:endParaRPr>
          </a:p>
        </p:txBody>
      </p:sp>
      <p:sp>
        <p:nvSpPr>
          <p:cNvPr id="8" name="Text Placeholder 21"/>
          <p:cNvSpPr>
            <a:spLocks noGrp="1"/>
          </p:cNvSpPr>
          <p:nvPr>
            <p:ph type="body" sz="quarter" idx="12"/>
          </p:nvPr>
        </p:nvSpPr>
        <p:spPr>
          <a:xfrm>
            <a:off x="5380498" y="2373278"/>
            <a:ext cx="3596525" cy="396944"/>
          </a:xfrm>
        </p:spPr>
        <p:txBody>
          <a:bodyPr anchor="ctr">
            <a:noAutofit/>
          </a:bodyPr>
          <a:lstStyle>
            <a:lvl1pPr algn="ctr">
              <a:defRPr sz="2800">
                <a:solidFill>
                  <a:schemeClr val="bg1"/>
                </a:solidFill>
                <a:latin typeface="Gloucester MT Extra Condensed" panose="02030808020601010101" pitchFamily="18" charset="0"/>
              </a:defRPr>
            </a:lvl1pPr>
          </a:lstStyle>
          <a:p>
            <a:pPr lvl="0"/>
            <a:r>
              <a:rPr lang="en-US" dirty="0"/>
              <a:t>Edit Master text styles</a:t>
            </a:r>
          </a:p>
        </p:txBody>
      </p:sp>
      <p:sp>
        <p:nvSpPr>
          <p:cNvPr id="2" name="Rectangle 1"/>
          <p:cNvSpPr/>
          <p:nvPr userDrawn="1"/>
        </p:nvSpPr>
        <p:spPr>
          <a:xfrm>
            <a:off x="5231968" y="0"/>
            <a:ext cx="3912031" cy="5143500"/>
          </a:xfrm>
          <a:prstGeom prst="rect">
            <a:avLst/>
          </a:prstGeom>
          <a:gradFill flip="none" rotWithShape="1">
            <a:gsLst>
              <a:gs pos="0">
                <a:srgbClr val="0038C4"/>
              </a:gs>
              <a:gs pos="100000">
                <a:srgbClr val="0019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7255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ERP">
    <p:spTree>
      <p:nvGrpSpPr>
        <p:cNvPr id="1" name=""/>
        <p:cNvGrpSpPr/>
        <p:nvPr/>
      </p:nvGrpSpPr>
      <p:grpSpPr>
        <a:xfrm>
          <a:off x="0" y="0"/>
          <a:ext cx="0" cy="0"/>
          <a:chOff x="0" y="0"/>
          <a:chExt cx="0" cy="0"/>
        </a:xfrm>
      </p:grpSpPr>
      <p:sp>
        <p:nvSpPr>
          <p:cNvPr id="3" name="Rectangle 2"/>
          <p:cNvSpPr/>
          <p:nvPr userDrawn="1"/>
        </p:nvSpPr>
        <p:spPr>
          <a:xfrm>
            <a:off x="-7951" y="0"/>
            <a:ext cx="5089862" cy="5143500"/>
          </a:xfrm>
          <a:prstGeom prst="rect">
            <a:avLst/>
          </a:prstGeom>
          <a:solidFill>
            <a:schemeClr val="tx2">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78" y="0"/>
            <a:ext cx="4942859" cy="5143500"/>
          </a:xfrm>
          <a:prstGeom prst="rect">
            <a:avLst/>
          </a:prstGeom>
        </p:spPr>
      </p:pic>
      <p:sp>
        <p:nvSpPr>
          <p:cNvPr id="9" name="Shape 141"/>
          <p:cNvSpPr/>
          <p:nvPr userDrawn="1"/>
        </p:nvSpPr>
        <p:spPr>
          <a:xfrm>
            <a:off x="5083438" y="0"/>
            <a:ext cx="152400" cy="5143500"/>
          </a:xfrm>
          <a:prstGeom prst="rect">
            <a:avLst/>
          </a:prstGeom>
          <a:gradFill>
            <a:gsLst>
              <a:gs pos="0">
                <a:srgbClr val="CACACA"/>
              </a:gs>
              <a:gs pos="100000">
                <a:srgbClr val="6F6F6F"/>
              </a:gs>
            </a:gsLst>
            <a:lin ang="10800000" scaled="1"/>
          </a:gradFill>
          <a:ln w="3175">
            <a:miter lim="400000"/>
          </a:ln>
          <a:effectLst/>
        </p:spPr>
        <p:txBody>
          <a:bodyPr lIns="0" tIns="0" rIns="0" bIns="0" anchor="ctr"/>
          <a:lstStyle/>
          <a:p>
            <a:pPr lvl="0"/>
            <a:endParaRPr sz="2000" dirty="0">
              <a:solidFill>
                <a:srgbClr val="FFFFFF"/>
              </a:solidFill>
            </a:endParaRPr>
          </a:p>
        </p:txBody>
      </p:sp>
      <p:sp>
        <p:nvSpPr>
          <p:cNvPr id="10" name="Shape 137"/>
          <p:cNvSpPr/>
          <p:nvPr userDrawn="1"/>
        </p:nvSpPr>
        <p:spPr>
          <a:xfrm>
            <a:off x="4934908" y="0"/>
            <a:ext cx="152400" cy="5143500"/>
          </a:xfrm>
          <a:prstGeom prst="rect">
            <a:avLst/>
          </a:prstGeom>
          <a:gradFill flip="none" rotWithShape="1">
            <a:gsLst>
              <a:gs pos="0">
                <a:srgbClr val="CD3648"/>
              </a:gs>
              <a:gs pos="100000">
                <a:srgbClr val="700A19"/>
              </a:gs>
            </a:gsLst>
            <a:lin ang="10800000" scaled="1"/>
            <a:tileRect/>
          </a:gradFill>
          <a:ln w="3175">
            <a:miter lim="400000"/>
          </a:ln>
          <a:effectLst/>
        </p:spPr>
        <p:txBody>
          <a:bodyPr lIns="0" tIns="0" rIns="0" bIns="0" anchor="ctr"/>
          <a:lstStyle/>
          <a:p>
            <a:pPr lvl="0"/>
            <a:endParaRPr sz="2000" dirty="0">
              <a:solidFill>
                <a:srgbClr val="FFFFFF"/>
              </a:solidFill>
            </a:endParaRPr>
          </a:p>
        </p:txBody>
      </p:sp>
      <p:sp>
        <p:nvSpPr>
          <p:cNvPr id="8" name="Text Placeholder 21"/>
          <p:cNvSpPr>
            <a:spLocks noGrp="1"/>
          </p:cNvSpPr>
          <p:nvPr>
            <p:ph type="body" sz="quarter" idx="12"/>
          </p:nvPr>
        </p:nvSpPr>
        <p:spPr>
          <a:xfrm>
            <a:off x="5380498" y="2373278"/>
            <a:ext cx="3596525" cy="396944"/>
          </a:xfrm>
        </p:spPr>
        <p:txBody>
          <a:bodyPr anchor="ctr">
            <a:noAutofit/>
          </a:bodyPr>
          <a:lstStyle>
            <a:lvl1pPr algn="ctr">
              <a:defRPr sz="2800">
                <a:solidFill>
                  <a:schemeClr val="bg1"/>
                </a:solidFill>
                <a:latin typeface="Gloucester MT Extra Condensed" panose="02030808020601010101" pitchFamily="18" charset="0"/>
              </a:defRPr>
            </a:lvl1pPr>
          </a:lstStyle>
          <a:p>
            <a:pPr lvl="0"/>
            <a:r>
              <a:rPr lang="en-US" dirty="0"/>
              <a:t>Edit Master text styles</a:t>
            </a:r>
          </a:p>
        </p:txBody>
      </p:sp>
      <p:sp>
        <p:nvSpPr>
          <p:cNvPr id="2" name="Rectangle 1"/>
          <p:cNvSpPr/>
          <p:nvPr userDrawn="1"/>
        </p:nvSpPr>
        <p:spPr>
          <a:xfrm>
            <a:off x="5231968" y="0"/>
            <a:ext cx="3912031" cy="5143500"/>
          </a:xfrm>
          <a:prstGeom prst="rect">
            <a:avLst/>
          </a:prstGeom>
          <a:gradFill flip="none" rotWithShape="1">
            <a:gsLst>
              <a:gs pos="0">
                <a:srgbClr val="0038C4"/>
              </a:gs>
              <a:gs pos="100000">
                <a:srgbClr val="0019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477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Qualification">
    <p:spTree>
      <p:nvGrpSpPr>
        <p:cNvPr id="1" name=""/>
        <p:cNvGrpSpPr/>
        <p:nvPr/>
      </p:nvGrpSpPr>
      <p:grpSpPr>
        <a:xfrm>
          <a:off x="0" y="0"/>
          <a:ext cx="0" cy="0"/>
          <a:chOff x="0" y="0"/>
          <a:chExt cx="0" cy="0"/>
        </a:xfrm>
      </p:grpSpPr>
      <p:sp>
        <p:nvSpPr>
          <p:cNvPr id="3" name="Rectangle 2"/>
          <p:cNvSpPr/>
          <p:nvPr userDrawn="1"/>
        </p:nvSpPr>
        <p:spPr>
          <a:xfrm>
            <a:off x="-7951" y="0"/>
            <a:ext cx="5089862" cy="5143500"/>
          </a:xfrm>
          <a:prstGeom prst="rect">
            <a:avLst/>
          </a:prstGeom>
          <a:solidFill>
            <a:schemeClr val="tx2">
              <a:alpha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4402" r="37350"/>
          <a:stretch/>
        </p:blipFill>
        <p:spPr>
          <a:xfrm>
            <a:off x="-7951" y="1"/>
            <a:ext cx="5295208" cy="5143499"/>
          </a:xfrm>
          <a:prstGeom prst="rect">
            <a:avLst/>
          </a:prstGeom>
        </p:spPr>
      </p:pic>
      <p:sp>
        <p:nvSpPr>
          <p:cNvPr id="9" name="Shape 141"/>
          <p:cNvSpPr/>
          <p:nvPr userDrawn="1"/>
        </p:nvSpPr>
        <p:spPr>
          <a:xfrm>
            <a:off x="5083438" y="0"/>
            <a:ext cx="152400" cy="5143500"/>
          </a:xfrm>
          <a:prstGeom prst="rect">
            <a:avLst/>
          </a:prstGeom>
          <a:gradFill>
            <a:gsLst>
              <a:gs pos="0">
                <a:srgbClr val="CACACA"/>
              </a:gs>
              <a:gs pos="100000">
                <a:srgbClr val="6F6F6F"/>
              </a:gs>
            </a:gsLst>
            <a:lin ang="10800000" scaled="1"/>
          </a:gradFill>
          <a:ln w="3175">
            <a:miter lim="400000"/>
          </a:ln>
          <a:effectLst/>
        </p:spPr>
        <p:txBody>
          <a:bodyPr lIns="0" tIns="0" rIns="0" bIns="0" anchor="ctr"/>
          <a:lstStyle/>
          <a:p>
            <a:pPr lvl="0"/>
            <a:endParaRPr sz="2000" dirty="0">
              <a:solidFill>
                <a:srgbClr val="FFFFFF"/>
              </a:solidFill>
            </a:endParaRPr>
          </a:p>
        </p:txBody>
      </p:sp>
      <p:sp>
        <p:nvSpPr>
          <p:cNvPr id="10" name="Shape 137"/>
          <p:cNvSpPr/>
          <p:nvPr userDrawn="1"/>
        </p:nvSpPr>
        <p:spPr>
          <a:xfrm>
            <a:off x="4934908" y="0"/>
            <a:ext cx="152400" cy="5143500"/>
          </a:xfrm>
          <a:prstGeom prst="rect">
            <a:avLst/>
          </a:prstGeom>
          <a:gradFill flip="none" rotWithShape="1">
            <a:gsLst>
              <a:gs pos="0">
                <a:srgbClr val="CD3648"/>
              </a:gs>
              <a:gs pos="100000">
                <a:srgbClr val="700A19"/>
              </a:gs>
            </a:gsLst>
            <a:lin ang="10800000" scaled="1"/>
            <a:tileRect/>
          </a:gradFill>
          <a:ln w="3175">
            <a:miter lim="400000"/>
          </a:ln>
          <a:effectLst/>
        </p:spPr>
        <p:txBody>
          <a:bodyPr lIns="0" tIns="0" rIns="0" bIns="0" anchor="ctr"/>
          <a:lstStyle/>
          <a:p>
            <a:pPr lvl="0"/>
            <a:endParaRPr sz="2000" dirty="0">
              <a:solidFill>
                <a:srgbClr val="FFFFFF"/>
              </a:solidFill>
            </a:endParaRPr>
          </a:p>
        </p:txBody>
      </p:sp>
      <p:sp>
        <p:nvSpPr>
          <p:cNvPr id="8" name="Text Placeholder 21"/>
          <p:cNvSpPr>
            <a:spLocks noGrp="1"/>
          </p:cNvSpPr>
          <p:nvPr>
            <p:ph type="body" sz="quarter" idx="12"/>
          </p:nvPr>
        </p:nvSpPr>
        <p:spPr>
          <a:xfrm>
            <a:off x="5380498" y="2373278"/>
            <a:ext cx="3596525" cy="396944"/>
          </a:xfrm>
        </p:spPr>
        <p:txBody>
          <a:bodyPr anchor="ctr">
            <a:noAutofit/>
          </a:bodyPr>
          <a:lstStyle>
            <a:lvl1pPr algn="ctr">
              <a:defRPr sz="2800">
                <a:solidFill>
                  <a:schemeClr val="bg1"/>
                </a:solidFill>
                <a:latin typeface="Gloucester MT Extra Condensed" panose="02030808020601010101" pitchFamily="18" charset="0"/>
              </a:defRPr>
            </a:lvl1pPr>
          </a:lstStyle>
          <a:p>
            <a:pPr lvl="0"/>
            <a:r>
              <a:rPr lang="en-US" dirty="0"/>
              <a:t>Edit Master text styles</a:t>
            </a:r>
          </a:p>
        </p:txBody>
      </p:sp>
      <p:sp>
        <p:nvSpPr>
          <p:cNvPr id="2" name="Rectangle 1"/>
          <p:cNvSpPr/>
          <p:nvPr userDrawn="1"/>
        </p:nvSpPr>
        <p:spPr>
          <a:xfrm>
            <a:off x="5231968" y="0"/>
            <a:ext cx="3912031" cy="5143500"/>
          </a:xfrm>
          <a:prstGeom prst="rect">
            <a:avLst/>
          </a:prstGeom>
          <a:gradFill flip="none" rotWithShape="1">
            <a:gsLst>
              <a:gs pos="0">
                <a:srgbClr val="0038C4"/>
              </a:gs>
              <a:gs pos="100000">
                <a:srgbClr val="0019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4410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p:nvPicPr>
        <p:blipFill>
          <a:blip r:embed="rId2" cstate="screen">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44119" y="382876"/>
            <a:ext cx="2624563" cy="558418"/>
          </a:xfrm>
          <a:prstGeom prst="rect">
            <a:avLst/>
          </a:prstGeom>
        </p:spPr>
      </p:pic>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381000" y="4695411"/>
            <a:ext cx="4572000" cy="187241"/>
          </a:xfrm>
          <a:prstGeom prst="rect">
            <a:avLst/>
          </a:prstGeom>
        </p:spPr>
        <p:txBody>
          <a:bodyPr vert="horz" lIns="0" tIns="0" rIns="0" bIns="0" rtlCol="0" anchor="b" anchorCtr="0"/>
          <a:lstStyle>
            <a:lvl1pPr algn="l">
              <a:defRPr sz="800">
                <a:solidFill>
                  <a:schemeClr val="bg2"/>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414163" y="1838266"/>
            <a:ext cx="8348837" cy="553998"/>
          </a:xfrm>
        </p:spPr>
        <p:txBody>
          <a:bodyPr wrap="square" anchor="ctr" anchorCtr="0">
            <a:spAutoFit/>
          </a:bodyPr>
          <a:lstStyle>
            <a:lvl1pPr algn="l">
              <a:defRPr sz="4000" b="0" i="0">
                <a:solidFill>
                  <a:schemeClr val="bg1"/>
                </a:solidFill>
                <a:latin typeface="Gloucester MT Extra Condensed" panose="02030808020601010101" pitchFamily="18" charset="0"/>
                <a:cs typeface="Arial" panose="020B0604020202020204" pitchFamily="34" charset="0"/>
              </a:defRPr>
            </a:lvl1pPr>
          </a:lstStyle>
          <a:p>
            <a:pPr lvl="0"/>
            <a:r>
              <a:rPr lang="en-US" dirty="0"/>
              <a:t>Single Line Title Here</a:t>
            </a:r>
          </a:p>
        </p:txBody>
      </p:sp>
      <p:cxnSp>
        <p:nvCxnSpPr>
          <p:cNvPr id="11" name="Straight Connector 10">
            <a:extLst>
              <a:ext uri="{FF2B5EF4-FFF2-40B4-BE49-F238E27FC236}">
                <a16:creationId xmlns:a16="http://schemas.microsoft.com/office/drawing/2014/main" id="{BF3F2592-9A69-2945-909D-AF9293BA5882}"/>
              </a:ext>
            </a:extLst>
          </p:cNvPr>
          <p:cNvCxnSpPr>
            <a:cxnSpLocks/>
          </p:cNvCxnSpPr>
          <p:nvPr/>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414163" y="2452017"/>
            <a:ext cx="8327698" cy="406477"/>
          </a:xfrm>
        </p:spPr>
        <p:txBody>
          <a:bodyPr anchor="ctr" anchorCtr="0">
            <a:noAutofit/>
          </a:bodyPr>
          <a:lstStyle>
            <a:lvl1pPr marL="0" indent="0">
              <a:buFont typeface="Arial" panose="020B0604020202020204" pitchFamily="34" charset="0"/>
              <a:buNone/>
              <a:defRPr sz="2000" b="0">
                <a:solidFill>
                  <a:schemeClr val="bg1"/>
                </a:solidFill>
                <a:latin typeface="Gloucester MT Extra Condensed" panose="02030808020601010101" pitchFamily="18" charset="0"/>
              </a:defRPr>
            </a:lvl1pPr>
            <a:lvl2pPr marL="0" indent="0">
              <a:buNone/>
              <a:defRPr>
                <a:solidFill>
                  <a:schemeClr val="bg2"/>
                </a:solidFill>
              </a:defRPr>
            </a:lvl2pPr>
            <a:lvl3pPr marL="228600"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414163" y="3103041"/>
            <a:ext cx="8324523" cy="254000"/>
          </a:xfrm>
        </p:spPr>
        <p:txBody>
          <a:bodyPr anchor="ctr" anchorCtr="0">
            <a:normAutofit/>
          </a:bodyPr>
          <a:lstStyle>
            <a:lvl1pPr>
              <a:defRPr sz="1600" b="0">
                <a:solidFill>
                  <a:schemeClr val="accent4"/>
                </a:solidFill>
                <a:latin typeface="Gloucester MT Extra Condensed" panose="02030808020601010101" pitchFamily="18" charset="0"/>
              </a:defRPr>
            </a:lvl1pPr>
          </a:lstStyle>
          <a:p>
            <a:r>
              <a:rPr lang="en-US" dirty="0"/>
              <a:t>Speaker title and/or date</a:t>
            </a:r>
          </a:p>
        </p:txBody>
      </p:sp>
      <p:pic>
        <p:nvPicPr>
          <p:cNvPr id="14" name="Picture 13">
            <a:extLst>
              <a:ext uri="{FF2B5EF4-FFF2-40B4-BE49-F238E27FC236}">
                <a16:creationId xmlns:a16="http://schemas.microsoft.com/office/drawing/2014/main" id="{3404F555-4B35-F044-B7D0-D32F73D755D2}"/>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Picture 14">
            <a:extLst>
              <a:ext uri="{FF2B5EF4-FFF2-40B4-BE49-F238E27FC236}">
                <a16:creationId xmlns:a16="http://schemas.microsoft.com/office/drawing/2014/main" id="{C6865CC2-EE1E-B44E-B46B-DD0F56CB7AB5}"/>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44119" y="382876"/>
            <a:ext cx="2624563" cy="558418"/>
          </a:xfrm>
          <a:prstGeom prst="rect">
            <a:avLst/>
          </a:prstGeom>
        </p:spPr>
      </p:pic>
      <p:cxnSp>
        <p:nvCxnSpPr>
          <p:cNvPr id="16" name="Straight Connector 15">
            <a:extLst>
              <a:ext uri="{FF2B5EF4-FFF2-40B4-BE49-F238E27FC236}">
                <a16:creationId xmlns:a16="http://schemas.microsoft.com/office/drawing/2014/main" id="{FDA0D648-BD2B-5645-81FD-088044B6FFDC}"/>
              </a:ext>
            </a:extLst>
          </p:cNvPr>
          <p:cNvCxnSpPr>
            <a:cxnSpLocks/>
          </p:cNvCxnSpPr>
          <p:nvPr userDrawn="1"/>
        </p:nvCxnSpPr>
        <p:spPr bwMode="white">
          <a:xfrm flipH="1">
            <a:off x="392897" y="3087443"/>
            <a:ext cx="2169460"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657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78952" cy="62103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093304"/>
            <a:ext cx="8378952" cy="337930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660386" y="4859795"/>
            <a:ext cx="4572000" cy="187241"/>
          </a:xfrm>
          <a:prstGeom prst="rect">
            <a:avLst/>
          </a:prstGeom>
        </p:spPr>
        <p:txBody>
          <a:bodyPr vert="horz" lIns="0" tIns="0" rIns="0" bIns="0" rtlCol="0" anchor="b" anchorCtr="0"/>
          <a:lstStyle>
            <a:lvl1pPr algn="l">
              <a:defRPr sz="800">
                <a:solidFill>
                  <a:schemeClr val="tx1"/>
                </a:solidFill>
                <a:latin typeface="Arial" panose="020B0604020202020204" pitchFamily="34" charset="0"/>
                <a:cs typeface="Arial" panose="020B0604020202020204" pitchFamily="34" charset="0"/>
              </a:defRPr>
            </a:lvl1pPr>
            <a:lvl2pPr marL="0" indent="0">
              <a:defRPr sz="750"/>
            </a:lvl2pPr>
            <a:lvl3pPr marL="0" indent="0">
              <a:defRPr sz="750"/>
            </a:lvl3pPr>
            <a:lvl4pPr marL="0" indent="0">
              <a:defRPr sz="750"/>
            </a:lvl4pPr>
            <a:lvl5pPr marL="0" indent="0">
              <a:defRPr sz="750"/>
            </a:lvl5pPr>
            <a:lvl6pPr marL="0" indent="0">
              <a:defRPr sz="750"/>
            </a:lvl6pPr>
            <a:lvl7pPr marL="0" indent="0">
              <a:defRPr sz="750"/>
            </a:lvl7pPr>
            <a:lvl8pPr marL="0" indent="0">
              <a:defRPr sz="750"/>
            </a:lvl8pPr>
            <a:lvl9pPr marL="0" indent="0">
              <a:defRPr sz="750"/>
            </a:lvl9pPr>
          </a:lstStyle>
          <a:p>
            <a:r>
              <a:rPr lang="en-US" dirty="0"/>
              <a:t>© 2020 Cognizant</a:t>
            </a:r>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385100" y="4923925"/>
            <a:ext cx="228600" cy="123111"/>
          </a:xfrm>
          <a:prstGeom prst="rect">
            <a:avLst/>
          </a:prstGeom>
        </p:spPr>
        <p:txBody>
          <a:bodyPr vert="horz" lIns="0" tIns="0" rIns="0" bIns="0" rtlCol="0" anchor="b" anchorCtr="0">
            <a:spAutoFit/>
          </a:bodyPr>
          <a:lstStyle>
            <a:lvl1pPr algn="l">
              <a:defRPr sz="800"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1955189595"/>
      </p:ext>
    </p:extLst>
  </p:cSld>
  <p:clrMap bg1="lt1" tx1="dk1" bg2="lt2" tx2="dk2" accent1="accent1" accent2="accent2" accent3="accent3" accent4="accent4" accent5="accent5" accent6="accent6" hlink="hlink" folHlink="folHlink"/>
  <p:sldLayoutIdLst>
    <p:sldLayoutId id="2147484611" r:id="rId1"/>
    <p:sldLayoutId id="2147484214" r:id="rId2"/>
    <p:sldLayoutId id="2147484610" r:id="rId3"/>
    <p:sldLayoutId id="2147484612" r:id="rId4"/>
    <p:sldLayoutId id="2147484613" r:id="rId5"/>
    <p:sldLayoutId id="2147484614" r:id="rId6"/>
    <p:sldLayoutId id="2147484615" r:id="rId7"/>
    <p:sldLayoutId id="2147484620" r:id="rId8"/>
    <p:sldLayoutId id="2147484215" r:id="rId9"/>
    <p:sldLayoutId id="2147484216" r:id="rId10"/>
    <p:sldLayoutId id="2147484217" r:id="rId11"/>
    <p:sldLayoutId id="2147484219" r:id="rId12"/>
    <p:sldLayoutId id="2147484221" r:id="rId13"/>
    <p:sldLayoutId id="2147484222" r:id="rId14"/>
    <p:sldLayoutId id="2147484616" r:id="rId15"/>
    <p:sldLayoutId id="2147484617" r:id="rId16"/>
    <p:sldLayoutId id="2147484618" r:id="rId17"/>
    <p:sldLayoutId id="2147484619" r:id="rId18"/>
  </p:sldLayoutIdLst>
  <p:hf sldNum="0" hdr="0" ftr="0" dt="0"/>
  <p:txStyles>
    <p:title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6" pos="240" userDrawn="1">
          <p15:clr>
            <a:srgbClr val="F26B43"/>
          </p15:clr>
        </p15:guide>
        <p15:guide id="7" pos="5520" userDrawn="1">
          <p15:clr>
            <a:srgbClr val="F26B43"/>
          </p15:clr>
        </p15:guide>
        <p15:guide id="8" orient="horz" pos="2988" userDrawn="1">
          <p15:clr>
            <a:srgbClr val="F26B43"/>
          </p15:clr>
        </p15:guide>
        <p15:guide id="9" orient="horz" pos="5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slide" Target="slide114.xml"/><Relationship Id="rId7" Type="http://schemas.openxmlformats.org/officeDocument/2006/relationships/hyperlink" Target="https://www.cognizant.com/cognizant-digital-systems-technology/cloud-enablement-services/cloud360-cloud-management-platform" TargetMode="External"/><Relationship Id="rId12"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hyperlink" Target="http://www.oracle.com/us/products/applications/peoplesoft-enterprise/con9204-1872853.pdf" TargetMode="External"/><Relationship Id="rId11" Type="http://schemas.openxmlformats.org/officeDocument/2006/relationships/image" Target="../media/image37.png"/><Relationship Id="rId5" Type="http://schemas.openxmlformats.org/officeDocument/2006/relationships/hyperlink" Target="https://www.cognizant.com/partners#strategic-partners" TargetMode="External"/><Relationship Id="rId10" Type="http://schemas.openxmlformats.org/officeDocument/2006/relationships/image" Target="../media/image36.png"/><Relationship Id="rId4" Type="http://schemas.openxmlformats.org/officeDocument/2006/relationships/hyperlink" Target="Magic%20Quadrant%20for%20Cloud%20Infrastructure" TargetMode="External"/><Relationship Id="rId9" Type="http://schemas.openxmlformats.org/officeDocument/2006/relationships/image" Target="../media/image35.png"/><Relationship Id="rId14" Type="http://schemas.openxmlformats.org/officeDocument/2006/relationships/image" Target="../media/image4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png"/><Relationship Id="rId1" Type="http://schemas.openxmlformats.org/officeDocument/2006/relationships/slideLayout" Target="../slideLayouts/slideLayout11.xml"/><Relationship Id="rId5" Type="http://schemas.openxmlformats.org/officeDocument/2006/relationships/image" Target="../media/image347.emf"/><Relationship Id="rId4" Type="http://schemas.openxmlformats.org/officeDocument/2006/relationships/image" Target="../media/image346.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7.png"/><Relationship Id="rId5" Type="http://schemas.microsoft.com/office/2007/relationships/hdphoto" Target="../media/hdphoto10.wdp"/><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61.tiff"/><Relationship Id="rId3" Type="http://schemas.openxmlformats.org/officeDocument/2006/relationships/image" Target="../media/image59.png"/><Relationship Id="rId7" Type="http://schemas.openxmlformats.org/officeDocument/2006/relationships/image" Target="../media/image60.tiff"/><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7.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8" Type="http://schemas.openxmlformats.org/officeDocument/2006/relationships/image" Target="../media/image70.png"/><Relationship Id="rId3" Type="http://schemas.microsoft.com/office/2007/relationships/hdphoto" Target="../media/hdphoto12.wdp"/><Relationship Id="rId7" Type="http://schemas.microsoft.com/office/2007/relationships/hdphoto" Target="../media/hdphoto14.wdp"/><Relationship Id="rId2"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69.png"/><Relationship Id="rId5" Type="http://schemas.microsoft.com/office/2007/relationships/hdphoto" Target="../media/hdphoto13.wdp"/><Relationship Id="rId4" Type="http://schemas.openxmlformats.org/officeDocument/2006/relationships/image" Target="../media/image68.png"/><Relationship Id="rId9" Type="http://schemas.microsoft.com/office/2007/relationships/hdphoto" Target="../media/hdphoto15.wdp"/></Relationships>
</file>

<file path=ppt/slides/_rels/slide18.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microsoft.com/office/2007/relationships/hdphoto" Target="../media/hdphoto13.wdp"/><Relationship Id="rId5" Type="http://schemas.openxmlformats.org/officeDocument/2006/relationships/image" Target="../media/image68.png"/><Relationship Id="rId10" Type="http://schemas.microsoft.com/office/2007/relationships/hdphoto" Target="../media/hdphoto15.wdp"/><Relationship Id="rId4" Type="http://schemas.microsoft.com/office/2007/relationships/hdphoto" Target="../media/hdphoto12.wdp"/><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6.wdp"/><Relationship Id="rId2" Type="http://schemas.openxmlformats.org/officeDocument/2006/relationships/notesSlide" Target="../notesSlides/notesSlide2.xml"/><Relationship Id="rId16" Type="http://schemas.microsoft.com/office/2007/relationships/hdphoto" Target="../media/hdphoto8.wdp"/><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5.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2.png"/><Relationship Id="rId14" Type="http://schemas.microsoft.com/office/2007/relationships/hdphoto" Target="../media/hdphoto7.wdp"/></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image" Target="../media/image88.png"/><Relationship Id="rId26" Type="http://schemas.microsoft.com/office/2007/relationships/hdphoto" Target="../media/hdphoto24.wdp"/><Relationship Id="rId3" Type="http://schemas.openxmlformats.org/officeDocument/2006/relationships/image" Target="../media/image78.jpeg"/><Relationship Id="rId21" Type="http://schemas.openxmlformats.org/officeDocument/2006/relationships/image" Target="../media/image90.png"/><Relationship Id="rId7" Type="http://schemas.openxmlformats.org/officeDocument/2006/relationships/image" Target="../media/image81.png"/><Relationship Id="rId12" Type="http://schemas.microsoft.com/office/2007/relationships/hdphoto" Target="../media/hdphoto19.wdp"/><Relationship Id="rId17" Type="http://schemas.openxmlformats.org/officeDocument/2006/relationships/image" Target="../media/image87.jpeg"/><Relationship Id="rId25" Type="http://schemas.openxmlformats.org/officeDocument/2006/relationships/image" Target="../media/image92.png"/><Relationship Id="rId33" Type="http://schemas.openxmlformats.org/officeDocument/2006/relationships/image" Target="../media/image99.png"/><Relationship Id="rId2" Type="http://schemas.openxmlformats.org/officeDocument/2006/relationships/image" Target="../media/image77.jpeg"/><Relationship Id="rId16" Type="http://schemas.openxmlformats.org/officeDocument/2006/relationships/image" Target="../media/image86.jpeg"/><Relationship Id="rId20" Type="http://schemas.microsoft.com/office/2007/relationships/hdphoto" Target="../media/hdphoto21.wdp"/><Relationship Id="rId29" Type="http://schemas.openxmlformats.org/officeDocument/2006/relationships/image" Target="../media/image95.png"/><Relationship Id="rId1" Type="http://schemas.openxmlformats.org/officeDocument/2006/relationships/slideLayout" Target="../slideLayouts/slideLayout11.xml"/><Relationship Id="rId6" Type="http://schemas.openxmlformats.org/officeDocument/2006/relationships/image" Target="../media/image80.png"/><Relationship Id="rId11" Type="http://schemas.openxmlformats.org/officeDocument/2006/relationships/image" Target="../media/image83.png"/><Relationship Id="rId24" Type="http://schemas.microsoft.com/office/2007/relationships/hdphoto" Target="../media/hdphoto23.wdp"/><Relationship Id="rId32" Type="http://schemas.openxmlformats.org/officeDocument/2006/relationships/image" Target="../media/image98.png"/><Relationship Id="rId5" Type="http://schemas.microsoft.com/office/2007/relationships/hdphoto" Target="../media/hdphoto16.wdp"/><Relationship Id="rId15" Type="http://schemas.microsoft.com/office/2007/relationships/hdphoto" Target="../media/hdphoto20.wdp"/><Relationship Id="rId23" Type="http://schemas.openxmlformats.org/officeDocument/2006/relationships/image" Target="../media/image91.png"/><Relationship Id="rId28" Type="http://schemas.openxmlformats.org/officeDocument/2006/relationships/image" Target="../media/image94.jpeg"/><Relationship Id="rId10" Type="http://schemas.microsoft.com/office/2007/relationships/hdphoto" Target="../media/hdphoto18.wdp"/><Relationship Id="rId19" Type="http://schemas.openxmlformats.org/officeDocument/2006/relationships/image" Target="../media/image89.png"/><Relationship Id="rId31" Type="http://schemas.openxmlformats.org/officeDocument/2006/relationships/image" Target="../media/image97.png"/><Relationship Id="rId4" Type="http://schemas.openxmlformats.org/officeDocument/2006/relationships/image" Target="../media/image79.png"/><Relationship Id="rId9" Type="http://schemas.openxmlformats.org/officeDocument/2006/relationships/image" Target="../media/image82.png"/><Relationship Id="rId14" Type="http://schemas.openxmlformats.org/officeDocument/2006/relationships/image" Target="../media/image85.png"/><Relationship Id="rId22" Type="http://schemas.microsoft.com/office/2007/relationships/hdphoto" Target="../media/hdphoto22.wdp"/><Relationship Id="rId27" Type="http://schemas.openxmlformats.org/officeDocument/2006/relationships/image" Target="../media/image93.png"/><Relationship Id="rId30" Type="http://schemas.openxmlformats.org/officeDocument/2006/relationships/image" Target="../media/image96.png"/><Relationship Id="rId8" Type="http://schemas.microsoft.com/office/2007/relationships/hdphoto" Target="../media/hdphoto17.wdp"/></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9.png"/><Relationship Id="rId1" Type="http://schemas.openxmlformats.org/officeDocument/2006/relationships/slideLayout" Target="../slideLayouts/slideLayout11.xml"/><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8" Type="http://schemas.microsoft.com/office/2007/relationships/hdphoto" Target="../media/hdphoto27.wdp"/><Relationship Id="rId13" Type="http://schemas.microsoft.com/office/2007/relationships/hdphoto" Target="../media/hdphoto28.wdp"/><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microsoft.com/office/2007/relationships/hdphoto" Target="../media/hdphoto26.wdp"/><Relationship Id="rId11" Type="http://schemas.openxmlformats.org/officeDocument/2006/relationships/image" Target="../media/image105.png"/><Relationship Id="rId5" Type="http://schemas.openxmlformats.org/officeDocument/2006/relationships/image" Target="../media/image101.png"/><Relationship Id="rId10" Type="http://schemas.openxmlformats.org/officeDocument/2006/relationships/image" Target="../media/image104.png"/><Relationship Id="rId4" Type="http://schemas.microsoft.com/office/2007/relationships/hdphoto" Target="../media/hdphoto25.wdp"/><Relationship Id="rId9" Type="http://schemas.openxmlformats.org/officeDocument/2006/relationships/image" Target="../media/image103.png"/><Relationship Id="rId14" Type="http://schemas.openxmlformats.org/officeDocument/2006/relationships/image" Target="../media/image107.png"/></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3.wmf"/><Relationship Id="rId3" Type="http://schemas.openxmlformats.org/officeDocument/2006/relationships/notesSlide" Target="../notesSlides/notesSlide11.xml"/><Relationship Id="rId7" Type="http://schemas.openxmlformats.org/officeDocument/2006/relationships/image" Target="../media/image110.wmf"/><Relationship Id="rId12"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12.wmf"/><Relationship Id="rId5" Type="http://schemas.openxmlformats.org/officeDocument/2006/relationships/image" Target="../media/image109.wmf"/><Relationship Id="rId15" Type="http://schemas.openxmlformats.org/officeDocument/2006/relationships/image" Target="../media/image11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11.wmf"/><Relationship Id="rId1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5.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26" Type="http://schemas.openxmlformats.org/officeDocument/2006/relationships/image" Target="../media/image140.emf"/><Relationship Id="rId3" Type="http://schemas.openxmlformats.org/officeDocument/2006/relationships/image" Target="../media/image117.png"/><Relationship Id="rId21" Type="http://schemas.openxmlformats.org/officeDocument/2006/relationships/image" Target="../media/image135.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9.png"/><Relationship Id="rId2" Type="http://schemas.openxmlformats.org/officeDocument/2006/relationships/image" Target="../media/image116.png"/><Relationship Id="rId16" Type="http://schemas.openxmlformats.org/officeDocument/2006/relationships/image" Target="../media/image130.png"/><Relationship Id="rId20" Type="http://schemas.openxmlformats.org/officeDocument/2006/relationships/image" Target="../media/image134.png"/><Relationship Id="rId1" Type="http://schemas.openxmlformats.org/officeDocument/2006/relationships/slideLayout" Target="../slideLayouts/slideLayout11.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8.png"/><Relationship Id="rId5" Type="http://schemas.openxmlformats.org/officeDocument/2006/relationships/image" Target="../media/image119.png"/><Relationship Id="rId15" Type="http://schemas.openxmlformats.org/officeDocument/2006/relationships/image" Target="../media/image129.jpg"/><Relationship Id="rId23" Type="http://schemas.openxmlformats.org/officeDocument/2006/relationships/image" Target="../media/image137.png"/><Relationship Id="rId10" Type="http://schemas.openxmlformats.org/officeDocument/2006/relationships/image" Target="../media/image124.png"/><Relationship Id="rId19" Type="http://schemas.openxmlformats.org/officeDocument/2006/relationships/image" Target="../media/image133.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s>
</file>

<file path=ppt/slides/_rels/slide3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image" Target="../media/image141.png"/><Relationship Id="rId1" Type="http://schemas.openxmlformats.org/officeDocument/2006/relationships/slideLayout" Target="../slideLayouts/slideLayout11.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47.png"/><Relationship Id="rId3" Type="http://schemas.openxmlformats.org/officeDocument/2006/relationships/image" Target="../media/image154.png"/><Relationship Id="rId7" Type="http://schemas.openxmlformats.org/officeDocument/2006/relationships/image" Target="../media/image158.jpeg"/><Relationship Id="rId12" Type="http://schemas.openxmlformats.org/officeDocument/2006/relationships/image" Target="../media/image163.png"/><Relationship Id="rId2" Type="http://schemas.openxmlformats.org/officeDocument/2006/relationships/image" Target="../media/image153.png"/><Relationship Id="rId1" Type="http://schemas.openxmlformats.org/officeDocument/2006/relationships/slideLayout" Target="../slideLayouts/slideLayout11.xml"/><Relationship Id="rId6" Type="http://schemas.openxmlformats.org/officeDocument/2006/relationships/image" Target="../media/image157.jpe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11.xml"/><Relationship Id="rId5" Type="http://schemas.openxmlformats.org/officeDocument/2006/relationships/image" Target="../media/image167.jpeg"/><Relationship Id="rId4" Type="http://schemas.openxmlformats.org/officeDocument/2006/relationships/image" Target="../media/image166.jpeg"/></Relationships>
</file>

<file path=ppt/slides/_rels/slide44.xml.rels><?xml version="1.0" encoding="UTF-8" standalone="yes"?>
<Relationships xmlns="http://schemas.openxmlformats.org/package/2006/relationships"><Relationship Id="rId8" Type="http://schemas.microsoft.com/office/2007/relationships/hdphoto" Target="../media/hdphoto29.wdp"/><Relationship Id="rId13" Type="http://schemas.openxmlformats.org/officeDocument/2006/relationships/image" Target="../media/image177.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6.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71.png"/><Relationship Id="rId11" Type="http://schemas.openxmlformats.org/officeDocument/2006/relationships/image" Target="../media/image175.png"/><Relationship Id="rId5" Type="http://schemas.openxmlformats.org/officeDocument/2006/relationships/image" Target="../media/image170.png"/><Relationship Id="rId10" Type="http://schemas.openxmlformats.org/officeDocument/2006/relationships/image" Target="../media/image174.png"/><Relationship Id="rId4" Type="http://schemas.openxmlformats.org/officeDocument/2006/relationships/image" Target="../media/image169.png"/><Relationship Id="rId9" Type="http://schemas.openxmlformats.org/officeDocument/2006/relationships/image" Target="../media/image173.png"/><Relationship Id="rId14" Type="http://schemas.openxmlformats.org/officeDocument/2006/relationships/image" Target="../media/image1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1.xml"/><Relationship Id="rId5" Type="http://schemas.openxmlformats.org/officeDocument/2006/relationships/image" Target="../media/image182.png"/><Relationship Id="rId4" Type="http://schemas.openxmlformats.org/officeDocument/2006/relationships/image" Target="../media/image181.png"/></Relationships>
</file>

<file path=ppt/slides/_rels/slide47.xml.rels><?xml version="1.0" encoding="UTF-8" standalone="yes"?>
<Relationships xmlns="http://schemas.openxmlformats.org/package/2006/relationships"><Relationship Id="rId13" Type="http://schemas.openxmlformats.org/officeDocument/2006/relationships/image" Target="../media/image192.gif"/><Relationship Id="rId18" Type="http://schemas.openxmlformats.org/officeDocument/2006/relationships/image" Target="../media/image197.png"/><Relationship Id="rId26" Type="http://schemas.openxmlformats.org/officeDocument/2006/relationships/image" Target="../media/image205.png"/><Relationship Id="rId39" Type="http://schemas.openxmlformats.org/officeDocument/2006/relationships/image" Target="../media/image218.png"/><Relationship Id="rId21" Type="http://schemas.openxmlformats.org/officeDocument/2006/relationships/image" Target="../media/image200.png"/><Relationship Id="rId34" Type="http://schemas.openxmlformats.org/officeDocument/2006/relationships/image" Target="../media/image213.png"/><Relationship Id="rId7" Type="http://schemas.openxmlformats.org/officeDocument/2006/relationships/image" Target="../media/image187.png"/><Relationship Id="rId12" Type="http://schemas.openxmlformats.org/officeDocument/2006/relationships/image" Target="../media/image191.png"/><Relationship Id="rId17" Type="http://schemas.openxmlformats.org/officeDocument/2006/relationships/image" Target="../media/image196.png"/><Relationship Id="rId25" Type="http://schemas.openxmlformats.org/officeDocument/2006/relationships/image" Target="../media/image204.png"/><Relationship Id="rId33" Type="http://schemas.openxmlformats.org/officeDocument/2006/relationships/image" Target="../media/image212.png"/><Relationship Id="rId38" Type="http://schemas.openxmlformats.org/officeDocument/2006/relationships/image" Target="../media/image217.png"/><Relationship Id="rId2" Type="http://schemas.openxmlformats.org/officeDocument/2006/relationships/notesSlide" Target="../notesSlides/notesSlide17.xml"/><Relationship Id="rId16" Type="http://schemas.openxmlformats.org/officeDocument/2006/relationships/image" Target="../media/image195.png"/><Relationship Id="rId20" Type="http://schemas.openxmlformats.org/officeDocument/2006/relationships/image" Target="../media/image199.png"/><Relationship Id="rId29" Type="http://schemas.openxmlformats.org/officeDocument/2006/relationships/image" Target="../media/image208.png"/><Relationship Id="rId1" Type="http://schemas.openxmlformats.org/officeDocument/2006/relationships/slideLayout" Target="../slideLayouts/slideLayout11.xml"/><Relationship Id="rId6" Type="http://schemas.openxmlformats.org/officeDocument/2006/relationships/image" Target="../media/image186.png"/><Relationship Id="rId11" Type="http://schemas.microsoft.com/office/2007/relationships/hdphoto" Target="../media/hdphoto30.wdp"/><Relationship Id="rId24" Type="http://schemas.openxmlformats.org/officeDocument/2006/relationships/image" Target="../media/image203.png"/><Relationship Id="rId32" Type="http://schemas.openxmlformats.org/officeDocument/2006/relationships/image" Target="../media/image211.png"/><Relationship Id="rId37" Type="http://schemas.openxmlformats.org/officeDocument/2006/relationships/image" Target="../media/image216.jpeg"/><Relationship Id="rId40" Type="http://schemas.openxmlformats.org/officeDocument/2006/relationships/image" Target="../media/image219.png"/><Relationship Id="rId5" Type="http://schemas.openxmlformats.org/officeDocument/2006/relationships/image" Target="../media/image185.png"/><Relationship Id="rId15" Type="http://schemas.openxmlformats.org/officeDocument/2006/relationships/image" Target="../media/image194.png"/><Relationship Id="rId23" Type="http://schemas.openxmlformats.org/officeDocument/2006/relationships/image" Target="../media/image202.png"/><Relationship Id="rId28" Type="http://schemas.openxmlformats.org/officeDocument/2006/relationships/image" Target="../media/image207.png"/><Relationship Id="rId36" Type="http://schemas.openxmlformats.org/officeDocument/2006/relationships/image" Target="../media/image215.jpeg"/><Relationship Id="rId10" Type="http://schemas.openxmlformats.org/officeDocument/2006/relationships/image" Target="../media/image190.png"/><Relationship Id="rId19" Type="http://schemas.openxmlformats.org/officeDocument/2006/relationships/image" Target="../media/image198.jpeg"/><Relationship Id="rId31" Type="http://schemas.openxmlformats.org/officeDocument/2006/relationships/image" Target="../media/image21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3.png"/><Relationship Id="rId22" Type="http://schemas.openxmlformats.org/officeDocument/2006/relationships/image" Target="../media/image201.png"/><Relationship Id="rId27" Type="http://schemas.openxmlformats.org/officeDocument/2006/relationships/image" Target="../media/image206.png"/><Relationship Id="rId30" Type="http://schemas.openxmlformats.org/officeDocument/2006/relationships/image" Target="../media/image209.png"/><Relationship Id="rId35" Type="http://schemas.openxmlformats.org/officeDocument/2006/relationships/image" Target="../media/image214.png"/><Relationship Id="rId8" Type="http://schemas.openxmlformats.org/officeDocument/2006/relationships/image" Target="../media/image188.png"/><Relationship Id="rId3" Type="http://schemas.openxmlformats.org/officeDocument/2006/relationships/image" Target="../media/image1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1.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jpeg"/><Relationship Id="rId1" Type="http://schemas.openxmlformats.org/officeDocument/2006/relationships/slideLayout" Target="../slideLayouts/slideLayout11.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54.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39.png"/><Relationship Id="rId3" Type="http://schemas.openxmlformats.org/officeDocument/2006/relationships/image" Target="../media/image232.png"/><Relationship Id="rId7" Type="http://schemas.openxmlformats.org/officeDocument/2006/relationships/image" Target="../media/image236.png"/><Relationship Id="rId12" Type="http://schemas.openxmlformats.org/officeDocument/2006/relationships/image" Target="../media/image229.png"/><Relationship Id="rId2" Type="http://schemas.openxmlformats.org/officeDocument/2006/relationships/image" Target="../media/image231.png"/><Relationship Id="rId1" Type="http://schemas.openxmlformats.org/officeDocument/2006/relationships/slideLayout" Target="../slideLayouts/slideLayout11.xml"/><Relationship Id="rId6" Type="http://schemas.openxmlformats.org/officeDocument/2006/relationships/image" Target="../media/image235.png"/><Relationship Id="rId11" Type="http://schemas.openxmlformats.org/officeDocument/2006/relationships/image" Target="../media/image238.png"/><Relationship Id="rId5" Type="http://schemas.openxmlformats.org/officeDocument/2006/relationships/image" Target="../media/image234.jpeg"/><Relationship Id="rId10" Type="http://schemas.openxmlformats.org/officeDocument/2006/relationships/image" Target="../media/image228.png"/><Relationship Id="rId4" Type="http://schemas.openxmlformats.org/officeDocument/2006/relationships/image" Target="../media/image233.png"/><Relationship Id="rId9" Type="http://schemas.openxmlformats.org/officeDocument/2006/relationships/image" Target="../media/image227.png"/><Relationship Id="rId14" Type="http://schemas.openxmlformats.org/officeDocument/2006/relationships/image" Target="../media/image23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jpeg"/><Relationship Id="rId1" Type="http://schemas.openxmlformats.org/officeDocument/2006/relationships/slideLayout" Target="../slideLayouts/slideLayout11.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58.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249.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microsoft.com/office/2007/relationships/hdphoto" Target="../media/hdphoto32.wdp"/><Relationship Id="rId5" Type="http://schemas.openxmlformats.org/officeDocument/2006/relationships/image" Target="../media/image248.png"/><Relationship Id="rId4" Type="http://schemas.microsoft.com/office/2007/relationships/hdphoto" Target="../media/hdphoto3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11.xml"/><Relationship Id="rId5" Type="http://schemas.openxmlformats.org/officeDocument/2006/relationships/image" Target="../media/image254.png"/><Relationship Id="rId4" Type="http://schemas.openxmlformats.org/officeDocument/2006/relationships/image" Target="../media/image2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3" Type="http://schemas.openxmlformats.org/officeDocument/2006/relationships/image" Target="../media/image267.gif"/><Relationship Id="rId18" Type="http://schemas.openxmlformats.org/officeDocument/2006/relationships/image" Target="../media/image270.jpeg"/><Relationship Id="rId26" Type="http://schemas.openxmlformats.org/officeDocument/2006/relationships/image" Target="../media/image278.jpeg"/><Relationship Id="rId39" Type="http://schemas.openxmlformats.org/officeDocument/2006/relationships/image" Target="../media/image291.jpeg"/><Relationship Id="rId21" Type="http://schemas.openxmlformats.org/officeDocument/2006/relationships/image" Target="../media/image273.jpeg"/><Relationship Id="rId34" Type="http://schemas.openxmlformats.org/officeDocument/2006/relationships/image" Target="../media/image286.png"/><Relationship Id="rId7" Type="http://schemas.openxmlformats.org/officeDocument/2006/relationships/hyperlink" Target="http://www.brandsoftheworld.com/download/brand/162075.html" TargetMode="External"/><Relationship Id="rId2" Type="http://schemas.openxmlformats.org/officeDocument/2006/relationships/image" Target="../media/image259.jpeg"/><Relationship Id="rId16" Type="http://schemas.openxmlformats.org/officeDocument/2006/relationships/hyperlink" Target="http://www.bk.com/en/us/index.html" TargetMode="External"/><Relationship Id="rId20" Type="http://schemas.openxmlformats.org/officeDocument/2006/relationships/image" Target="../media/image272.gif"/><Relationship Id="rId29" Type="http://schemas.openxmlformats.org/officeDocument/2006/relationships/image" Target="../media/image281.jpeg"/><Relationship Id="rId41" Type="http://schemas.openxmlformats.org/officeDocument/2006/relationships/image" Target="../media/image293.jpeg"/><Relationship Id="rId1" Type="http://schemas.openxmlformats.org/officeDocument/2006/relationships/slideLayout" Target="../slideLayouts/slideLayout11.xml"/><Relationship Id="rId6" Type="http://schemas.openxmlformats.org/officeDocument/2006/relationships/image" Target="../media/image263.png"/><Relationship Id="rId11" Type="http://schemas.openxmlformats.org/officeDocument/2006/relationships/image" Target="../media/image266.png"/><Relationship Id="rId24" Type="http://schemas.openxmlformats.org/officeDocument/2006/relationships/image" Target="../media/image276.png"/><Relationship Id="rId32" Type="http://schemas.openxmlformats.org/officeDocument/2006/relationships/image" Target="../media/image284.jpeg"/><Relationship Id="rId37" Type="http://schemas.openxmlformats.org/officeDocument/2006/relationships/image" Target="../media/image289.gif"/><Relationship Id="rId40" Type="http://schemas.openxmlformats.org/officeDocument/2006/relationships/image" Target="../media/image292.png"/><Relationship Id="rId5" Type="http://schemas.openxmlformats.org/officeDocument/2006/relationships/image" Target="../media/image262.png"/><Relationship Id="rId15" Type="http://schemas.openxmlformats.org/officeDocument/2006/relationships/image" Target="../media/image268.png"/><Relationship Id="rId23" Type="http://schemas.openxmlformats.org/officeDocument/2006/relationships/image" Target="../media/image275.png"/><Relationship Id="rId28" Type="http://schemas.openxmlformats.org/officeDocument/2006/relationships/image" Target="../media/image280.png"/><Relationship Id="rId36" Type="http://schemas.openxmlformats.org/officeDocument/2006/relationships/image" Target="../media/image288.png"/><Relationship Id="rId10" Type="http://schemas.openxmlformats.org/officeDocument/2006/relationships/hyperlink" Target="http://www.chilis.com/default.asp" TargetMode="External"/><Relationship Id="rId19" Type="http://schemas.openxmlformats.org/officeDocument/2006/relationships/image" Target="../media/image271.png"/><Relationship Id="rId31" Type="http://schemas.openxmlformats.org/officeDocument/2006/relationships/image" Target="../media/image283.png"/><Relationship Id="rId4" Type="http://schemas.openxmlformats.org/officeDocument/2006/relationships/image" Target="../media/image261.png"/><Relationship Id="rId9" Type="http://schemas.openxmlformats.org/officeDocument/2006/relationships/image" Target="../media/image265.png"/><Relationship Id="rId14" Type="http://schemas.openxmlformats.org/officeDocument/2006/relationships/hyperlink" Target="http://www.chick-fil-a.com/" TargetMode="External"/><Relationship Id="rId22" Type="http://schemas.openxmlformats.org/officeDocument/2006/relationships/image" Target="../media/image274.jpeg"/><Relationship Id="rId27" Type="http://schemas.openxmlformats.org/officeDocument/2006/relationships/image" Target="../media/image279.png"/><Relationship Id="rId30" Type="http://schemas.openxmlformats.org/officeDocument/2006/relationships/image" Target="../media/image282.jpeg"/><Relationship Id="rId35" Type="http://schemas.openxmlformats.org/officeDocument/2006/relationships/image" Target="../media/image287.png"/><Relationship Id="rId8" Type="http://schemas.openxmlformats.org/officeDocument/2006/relationships/image" Target="../media/image264.png"/><Relationship Id="rId3" Type="http://schemas.openxmlformats.org/officeDocument/2006/relationships/image" Target="../media/image260.jpeg"/><Relationship Id="rId12" Type="http://schemas.openxmlformats.org/officeDocument/2006/relationships/hyperlink" Target="http://www.whitbread.co.uk/index.cfm" TargetMode="External"/><Relationship Id="rId17" Type="http://schemas.openxmlformats.org/officeDocument/2006/relationships/image" Target="../media/image269.png"/><Relationship Id="rId25" Type="http://schemas.openxmlformats.org/officeDocument/2006/relationships/image" Target="../media/image277.png"/><Relationship Id="rId33" Type="http://schemas.openxmlformats.org/officeDocument/2006/relationships/image" Target="../media/image285.png"/><Relationship Id="rId38" Type="http://schemas.openxmlformats.org/officeDocument/2006/relationships/image" Target="../media/image290.png"/></Relationships>
</file>

<file path=ppt/slides/_rels/slide79.xml.rels><?xml version="1.0" encoding="UTF-8" standalone="yes"?>
<Relationships xmlns="http://schemas.openxmlformats.org/package/2006/relationships"><Relationship Id="rId3" Type="http://schemas.openxmlformats.org/officeDocument/2006/relationships/image" Target="../media/image295.emf"/><Relationship Id="rId2" Type="http://schemas.openxmlformats.org/officeDocument/2006/relationships/image" Target="../media/image294.emf"/><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299.png"/><Relationship Id="rId5" Type="http://schemas.openxmlformats.org/officeDocument/2006/relationships/image" Target="../media/image298.png"/><Relationship Id="rId10" Type="http://schemas.openxmlformats.org/officeDocument/2006/relationships/image" Target="../media/image303.png"/><Relationship Id="rId4" Type="http://schemas.openxmlformats.org/officeDocument/2006/relationships/image" Target="../media/image297.png"/><Relationship Id="rId9" Type="http://schemas.openxmlformats.org/officeDocument/2006/relationships/image" Target="../media/image302.png"/></Relationships>
</file>

<file path=ppt/slides/_rels/slide81.xml.rels><?xml version="1.0" encoding="UTF-8" standalone="yes"?>
<Relationships xmlns="http://schemas.openxmlformats.org/package/2006/relationships"><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1.xml"/><Relationship Id="rId1" Type="http://schemas.openxmlformats.org/officeDocument/2006/relationships/vmlDrawing" Target="../drawings/vmlDrawing2.vml"/><Relationship Id="rId4" Type="http://schemas.openxmlformats.org/officeDocument/2006/relationships/image" Target="../media/image309.wmf"/></Relationships>
</file>

<file path=ppt/slides/_rels/slide83.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png"/><Relationship Id="rId2" Type="http://schemas.openxmlformats.org/officeDocument/2006/relationships/image" Target="../media/image310.png"/><Relationship Id="rId1" Type="http://schemas.openxmlformats.org/officeDocument/2006/relationships/slideLayout" Target="../slideLayouts/slideLayout11.xml"/><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12.png"/></Relationships>
</file>

<file path=ppt/slides/_rels/slide8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17.png"/></Relationships>
</file>

<file path=ppt/slides/_rels/slide85.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0.png"/><Relationship Id="rId7" Type="http://schemas.openxmlformats.org/officeDocument/2006/relationships/image" Target="../media/image314.png"/><Relationship Id="rId2" Type="http://schemas.openxmlformats.org/officeDocument/2006/relationships/hyperlink" Target="https://www.cognizant.com/whitepapers/driving-digital-experience-through-the-cloud-Codex3022.pdf" TargetMode="External"/><Relationship Id="rId1" Type="http://schemas.openxmlformats.org/officeDocument/2006/relationships/slideLayout" Target="../slideLayouts/slideLayout11.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 Id="rId9" Type="http://schemas.openxmlformats.org/officeDocument/2006/relationships/image" Target="../media/image316.png"/></Relationships>
</file>

<file path=ppt/slides/_rels/slide86.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image" Target="../media/image320.png"/><Relationship Id="rId7" Type="http://schemas.openxmlformats.org/officeDocument/2006/relationships/image" Target="../media/image324.jpeg"/><Relationship Id="rId2" Type="http://schemas.openxmlformats.org/officeDocument/2006/relationships/image" Target="../media/image319.png"/><Relationship Id="rId1" Type="http://schemas.openxmlformats.org/officeDocument/2006/relationships/slideLayout" Target="../slideLayouts/slideLayout11.xml"/><Relationship Id="rId6" Type="http://schemas.openxmlformats.org/officeDocument/2006/relationships/image" Target="../media/image323.png"/><Relationship Id="rId5" Type="http://schemas.openxmlformats.org/officeDocument/2006/relationships/image" Target="../media/image322.jpg"/><Relationship Id="rId4" Type="http://schemas.openxmlformats.org/officeDocument/2006/relationships/image" Target="../media/image321.png"/><Relationship Id="rId9" Type="http://schemas.openxmlformats.org/officeDocument/2006/relationships/image" Target="../media/image316.png"/></Relationships>
</file>

<file path=ppt/slides/_rels/slide8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6.jpeg"/><Relationship Id="rId7" Type="http://schemas.openxmlformats.org/officeDocument/2006/relationships/slide" Target="slide2.xm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29.png"/><Relationship Id="rId5" Type="http://schemas.openxmlformats.org/officeDocument/2006/relationships/image" Target="../media/image328.png"/><Relationship Id="rId10" Type="http://schemas.openxmlformats.org/officeDocument/2006/relationships/image" Target="../media/image47.png"/><Relationship Id="rId4" Type="http://schemas.openxmlformats.org/officeDocument/2006/relationships/image" Target="../media/image327.png"/><Relationship Id="rId9" Type="http://schemas.openxmlformats.org/officeDocument/2006/relationships/image" Target="../media/image46.png"/></Relationships>
</file>

<file path=ppt/slides/_rels/slide88.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331.png"/><Relationship Id="rId7"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47.png"/></Relationships>
</file>

<file path=ppt/slides/_rels/slide89.xml.rels><?xml version="1.0" encoding="UTF-8" standalone="yes"?>
<Relationships xmlns="http://schemas.openxmlformats.org/package/2006/relationships"><Relationship Id="rId8" Type="http://schemas.openxmlformats.org/officeDocument/2006/relationships/image" Target="../media/image334.png"/><Relationship Id="rId3" Type="http://schemas.openxmlformats.org/officeDocument/2006/relationships/image" Target="../media/image333.png"/><Relationship Id="rId7"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329.png"/><Relationship Id="rId5" Type="http://schemas.openxmlformats.org/officeDocument/2006/relationships/image" Target="../media/image328.png"/><Relationship Id="rId10" Type="http://schemas.openxmlformats.org/officeDocument/2006/relationships/image" Target="../media/image47.png"/><Relationship Id="rId4" Type="http://schemas.openxmlformats.org/officeDocument/2006/relationships/image" Target="../media/image327.png"/><Relationship Id="rId9" Type="http://schemas.microsoft.com/office/2007/relationships/hdphoto" Target="../media/hdphoto33.wdp"/></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5.png"/><Relationship Id="rId7" Type="http://schemas.openxmlformats.org/officeDocument/2006/relationships/slide" Target="slide2.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 Id="rId9" Type="http://schemas.openxmlformats.org/officeDocument/2006/relationships/image" Target="../media/image47.png"/></Relationships>
</file>

<file path=ppt/slides/_rels/slide9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37.jpeg"/><Relationship Id="rId7" Type="http://schemas.openxmlformats.org/officeDocument/2006/relationships/image" Target="../media/image338.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92.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hyperlink" Target="mailto:Silvy.Cham@cognizant.com" TargetMode="External"/><Relationship Id="rId2" Type="http://schemas.openxmlformats.org/officeDocument/2006/relationships/hyperlink" Target="mailto:Vivek1.Kumar1@cognizant.com" TargetMode="External"/><Relationship Id="rId1" Type="http://schemas.openxmlformats.org/officeDocument/2006/relationships/slideLayout" Target="../slideLayouts/slideLayout11.xml"/><Relationship Id="rId6" Type="http://schemas.openxmlformats.org/officeDocument/2006/relationships/image" Target="../media/image342.png"/><Relationship Id="rId5" Type="http://schemas.openxmlformats.org/officeDocument/2006/relationships/image" Target="../media/image341.jpeg"/><Relationship Id="rId4" Type="http://schemas.openxmlformats.org/officeDocument/2006/relationships/image" Target="../media/image3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343.png"/><Relationship Id="rId1" Type="http://schemas.openxmlformats.org/officeDocument/2006/relationships/slideLayout" Target="../slideLayouts/slideLayout11.xml"/><Relationship Id="rId5" Type="http://schemas.openxmlformats.org/officeDocument/2006/relationships/hyperlink" Target="http://www.sec.gov/" TargetMode="External"/><Relationship Id="rId4" Type="http://schemas.openxmlformats.org/officeDocument/2006/relationships/hyperlink" Target="https://investors.cognizant.com/"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96D5B94-86B0-5849-86E8-B5E57F54ED97}"/>
              </a:ext>
            </a:extLst>
          </p:cNvPr>
          <p:cNvSpPr>
            <a:spLocks noGrp="1"/>
          </p:cNvSpPr>
          <p:nvPr>
            <p:ph type="ctrTitle"/>
          </p:nvPr>
        </p:nvSpPr>
        <p:spPr/>
        <p:txBody>
          <a:bodyPr/>
          <a:lstStyle/>
          <a:p>
            <a:r>
              <a:rPr lang="en-US" dirty="0"/>
              <a:t>Cognizant’s Response to PJI Cloud Implementation RFP</a:t>
            </a:r>
          </a:p>
        </p:txBody>
      </p:sp>
      <p:sp>
        <p:nvSpPr>
          <p:cNvPr id="13" name="Text Placeholder 12">
            <a:extLst>
              <a:ext uri="{FF2B5EF4-FFF2-40B4-BE49-F238E27FC236}">
                <a16:creationId xmlns:a16="http://schemas.microsoft.com/office/drawing/2014/main" id="{EF26CB21-EE10-C54D-BEF5-6C122A2C946C}"/>
              </a:ext>
            </a:extLst>
          </p:cNvPr>
          <p:cNvSpPr>
            <a:spLocks noGrp="1"/>
          </p:cNvSpPr>
          <p:nvPr>
            <p:ph type="body" sz="quarter" idx="13"/>
          </p:nvPr>
        </p:nvSpPr>
        <p:spPr/>
        <p:txBody>
          <a:bodyPr>
            <a:noAutofit/>
          </a:bodyPr>
          <a:lstStyle/>
          <a:p>
            <a:r>
              <a:rPr lang="en-US" sz="1800" dirty="0">
                <a:latin typeface="Gloucester MT Extra Condensed" panose="02030808020601010101" pitchFamily="18" charset="0"/>
                <a:cs typeface="Calibri" panose="020F0502020204030204" pitchFamily="34" charset="0"/>
              </a:rPr>
              <a:t>August 2020</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139" y="255576"/>
            <a:ext cx="1456822" cy="605646"/>
          </a:xfrm>
          <a:prstGeom prst="rect">
            <a:avLst/>
          </a:prstGeom>
        </p:spPr>
      </p:pic>
    </p:spTree>
    <p:extLst>
      <p:ext uri="{BB962C8B-B14F-4D97-AF65-F5344CB8AC3E}">
        <p14:creationId xmlns:p14="http://schemas.microsoft.com/office/powerpoint/2010/main" val="11547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Our Differentiators</a:t>
            </a:r>
            <a:endParaRPr lang="en-US" dirty="0"/>
          </a:p>
        </p:txBody>
      </p:sp>
      <p:sp>
        <p:nvSpPr>
          <p:cNvPr id="6" name="Rounded Rectangle 5"/>
          <p:cNvSpPr/>
          <p:nvPr/>
        </p:nvSpPr>
        <p:spPr bwMode="auto">
          <a:xfrm>
            <a:off x="127194" y="599828"/>
            <a:ext cx="2834640" cy="2011680"/>
          </a:xfrm>
          <a:prstGeom prst="roundRect">
            <a:avLst>
              <a:gd name="adj" fmla="val 417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8" eaLnBrk="0" fontAlgn="base" hangingPunct="0">
              <a:spcBef>
                <a:spcPct val="0"/>
              </a:spcBef>
              <a:spcAft>
                <a:spcPct val="0"/>
              </a:spcAft>
            </a:pPr>
            <a:r>
              <a:rPr lang="en-US" sz="1400" b="1" dirty="0">
                <a:solidFill>
                  <a:schemeClr val="tx2"/>
                </a:solidFill>
                <a:latin typeface="+mj-lt"/>
                <a:ea typeface="ＭＳ Ｐゴシック" pitchFamily="34" charset="-128"/>
                <a:cs typeface="Arial" panose="020B0604020202020204" pitchFamily="34" charset="0"/>
              </a:rPr>
              <a:t>Experience and Knowledge of Papa John’s Application Landscape</a:t>
            </a:r>
          </a:p>
          <a:p>
            <a:pPr algn="ctr" defTabSz="914378" eaLnBrk="0" fontAlgn="base" hangingPunct="0">
              <a:spcBef>
                <a:spcPct val="0"/>
              </a:spcBef>
              <a:spcAft>
                <a:spcPct val="0"/>
              </a:spcAft>
            </a:pPr>
            <a:endParaRPr lang="en-US" sz="1400" b="1" dirty="0">
              <a:solidFill>
                <a:schemeClr val="tx2"/>
              </a:solidFill>
              <a:latin typeface="+mj-lt"/>
              <a:ea typeface="ＭＳ Ｐゴシック" pitchFamily="34" charset="-128"/>
              <a:cs typeface="Arial" panose="020B0604020202020204" pitchFamily="34" charset="0"/>
            </a:endParaRPr>
          </a:p>
          <a:p>
            <a:pPr marL="173038" indent="-173038" defTabSz="914378" eaLnBrk="0" fontAlgn="base" hangingPunct="0">
              <a:spcBef>
                <a:spcPct val="0"/>
              </a:spcBef>
              <a:spcAft>
                <a:spcPct val="0"/>
              </a:spcAft>
              <a:buFont typeface="Arial" panose="020B0604020202020204" pitchFamily="34" charset="0"/>
              <a:buChar char="•"/>
            </a:pPr>
            <a:r>
              <a:rPr lang="en-US" sz="1200" b="1" dirty="0">
                <a:solidFill>
                  <a:schemeClr val="tx2"/>
                </a:solidFill>
                <a:latin typeface="+mj-lt"/>
              </a:rPr>
              <a:t>8+ </a:t>
            </a:r>
            <a:r>
              <a:rPr lang="en-US" sz="1200" dirty="0">
                <a:solidFill>
                  <a:schemeClr val="tx2"/>
                </a:solidFill>
                <a:latin typeface="+mj-lt"/>
              </a:rPr>
              <a:t>years of strategic engagement with Papa John’s gives us a good experience and knowledge of the PJI Landscape</a:t>
            </a: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Cognizant did the first major cloud migration project for PJI (Mapping)</a:t>
            </a: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Read more about our engagement </a:t>
            </a:r>
            <a:r>
              <a:rPr lang="en-US" sz="1200" dirty="0">
                <a:solidFill>
                  <a:schemeClr val="tx2"/>
                </a:solidFill>
                <a:latin typeface="+mj-lt"/>
                <a:hlinkClick r:id="rId3" action="ppaction://hlinksldjump"/>
              </a:rPr>
              <a:t>here</a:t>
            </a:r>
            <a:endParaRPr lang="en-US" sz="1200" dirty="0">
              <a:solidFill>
                <a:schemeClr val="tx2"/>
              </a:solidFill>
              <a:latin typeface="+mj-lt"/>
            </a:endParaRPr>
          </a:p>
        </p:txBody>
      </p:sp>
      <p:sp>
        <p:nvSpPr>
          <p:cNvPr id="7" name="Rounded Rectangle 6"/>
          <p:cNvSpPr/>
          <p:nvPr/>
        </p:nvSpPr>
        <p:spPr bwMode="auto">
          <a:xfrm>
            <a:off x="3147161" y="614694"/>
            <a:ext cx="2834640" cy="2011680"/>
          </a:xfrm>
          <a:prstGeom prst="roundRect">
            <a:avLst>
              <a:gd name="adj" fmla="val 417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8" eaLnBrk="0" fontAlgn="base" hangingPunct="0">
              <a:spcBef>
                <a:spcPct val="0"/>
              </a:spcBef>
              <a:spcAft>
                <a:spcPct val="0"/>
              </a:spcAft>
            </a:pPr>
            <a:r>
              <a:rPr lang="en-US" sz="1400" b="1" dirty="0">
                <a:solidFill>
                  <a:schemeClr val="tx2"/>
                </a:solidFill>
                <a:latin typeface="+mj-lt"/>
                <a:ea typeface="ＭＳ Ｐゴシック" pitchFamily="34" charset="-128"/>
                <a:cs typeface="Arial" panose="020B0604020202020204" pitchFamily="34" charset="0"/>
              </a:rPr>
              <a:t>Proven Experience in Data Center Migration of Similar Scale</a:t>
            </a:r>
          </a:p>
          <a:p>
            <a:pPr algn="ctr" defTabSz="914378" eaLnBrk="0" fontAlgn="base" hangingPunct="0">
              <a:spcBef>
                <a:spcPct val="0"/>
              </a:spcBef>
              <a:spcAft>
                <a:spcPct val="0"/>
              </a:spcAft>
            </a:pPr>
            <a:endParaRPr lang="en-US" sz="1400" b="1" dirty="0">
              <a:solidFill>
                <a:schemeClr val="tx2"/>
              </a:solidFill>
              <a:latin typeface="+mj-lt"/>
              <a:ea typeface="ＭＳ Ｐゴシック" pitchFamily="34" charset="-128"/>
              <a:cs typeface="Arial" panose="020B0604020202020204" pitchFamily="34" charset="0"/>
            </a:endParaRP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Among top 4 leaders in Gartner Magic Quadrant for Cloud Infrastructure</a:t>
            </a: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Delivered more than 50+ larger data center migration on public cloud</a:t>
            </a: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Read more </a:t>
            </a:r>
            <a:r>
              <a:rPr lang="en-US" sz="1200" dirty="0">
                <a:solidFill>
                  <a:schemeClr val="tx2"/>
                </a:solidFill>
                <a:latin typeface="+mj-lt"/>
                <a:hlinkClick r:id="rId4" action="ppaction://hlinkfile"/>
              </a:rPr>
              <a:t>here</a:t>
            </a:r>
            <a:endParaRPr lang="en-US" sz="1200" dirty="0">
              <a:solidFill>
                <a:schemeClr val="tx2"/>
              </a:solidFill>
              <a:latin typeface="+mj-lt"/>
            </a:endParaRPr>
          </a:p>
          <a:p>
            <a:pPr marL="173038" indent="-173038" defTabSz="914378" eaLnBrk="0" fontAlgn="base" hangingPunct="0">
              <a:spcBef>
                <a:spcPct val="0"/>
              </a:spcBef>
              <a:spcAft>
                <a:spcPct val="0"/>
              </a:spcAft>
              <a:buFont typeface="Wingdings" panose="05000000000000000000" pitchFamily="2" charset="2"/>
              <a:buChar char="§"/>
            </a:pPr>
            <a:endParaRPr lang="en-US" sz="1200" dirty="0">
              <a:solidFill>
                <a:schemeClr val="tx2"/>
              </a:solidFill>
              <a:latin typeface="+mj-lt"/>
            </a:endParaRPr>
          </a:p>
        </p:txBody>
      </p:sp>
      <p:sp>
        <p:nvSpPr>
          <p:cNvPr id="8" name="Rounded Rectangle 7"/>
          <p:cNvSpPr/>
          <p:nvPr/>
        </p:nvSpPr>
        <p:spPr bwMode="auto">
          <a:xfrm>
            <a:off x="6167128" y="614694"/>
            <a:ext cx="2834640" cy="2011680"/>
          </a:xfrm>
          <a:prstGeom prst="roundRect">
            <a:avLst>
              <a:gd name="adj" fmla="val 417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8" eaLnBrk="0" fontAlgn="base" hangingPunct="0">
              <a:spcBef>
                <a:spcPct val="0"/>
              </a:spcBef>
              <a:spcAft>
                <a:spcPct val="0"/>
              </a:spcAft>
            </a:pPr>
            <a:r>
              <a:rPr lang="en-US" sz="1400" b="1" dirty="0">
                <a:solidFill>
                  <a:schemeClr val="tx2"/>
                </a:solidFill>
                <a:latin typeface="+mj-lt"/>
                <a:ea typeface="ＭＳ Ｐゴシック" pitchFamily="34" charset="-128"/>
                <a:cs typeface="Arial" panose="020B0604020202020204" pitchFamily="34" charset="0"/>
              </a:rPr>
              <a:t>Strategic Cloud Partnership with</a:t>
            </a:r>
          </a:p>
          <a:p>
            <a:pPr algn="ctr" defTabSz="914378" eaLnBrk="0" fontAlgn="base" hangingPunct="0">
              <a:spcBef>
                <a:spcPct val="0"/>
              </a:spcBef>
              <a:spcAft>
                <a:spcPct val="0"/>
              </a:spcAft>
            </a:pPr>
            <a:endParaRPr lang="en-US" sz="1400" b="1" dirty="0">
              <a:solidFill>
                <a:schemeClr val="tx2"/>
              </a:solidFill>
              <a:latin typeface="+mj-lt"/>
              <a:ea typeface="ＭＳ Ｐゴシック" pitchFamily="34" charset="-128"/>
              <a:cs typeface="Arial" panose="020B0604020202020204" pitchFamily="34" charset="0"/>
            </a:endParaRPr>
          </a:p>
          <a:p>
            <a:pPr algn="ctr" defTabSz="914378" eaLnBrk="0" fontAlgn="base" hangingPunct="0">
              <a:spcBef>
                <a:spcPct val="0"/>
              </a:spcBef>
              <a:spcAft>
                <a:spcPct val="0"/>
              </a:spcAft>
            </a:pPr>
            <a:endParaRPr lang="en-US" sz="1200" dirty="0">
              <a:solidFill>
                <a:schemeClr val="tx2"/>
              </a:solidFill>
              <a:latin typeface="+mj-lt"/>
            </a:endParaRPr>
          </a:p>
          <a:p>
            <a:pPr marL="173038" indent="-173038" defTabSz="914378" eaLnBrk="0" fontAlgn="base" hangingPunct="0">
              <a:spcBef>
                <a:spcPct val="0"/>
              </a:spcBef>
              <a:spcAft>
                <a:spcPct val="0"/>
              </a:spcAft>
              <a:buFont typeface="Arial" panose="020B0604020202020204" pitchFamily="34" charset="0"/>
              <a:buChar char="•"/>
            </a:pPr>
            <a:r>
              <a:rPr lang="en-US" sz="1200" b="1" dirty="0">
                <a:solidFill>
                  <a:schemeClr val="tx2"/>
                </a:solidFill>
                <a:latin typeface="+mj-lt"/>
              </a:rPr>
              <a:t>Microsoft</a:t>
            </a:r>
            <a:r>
              <a:rPr lang="en-US" sz="1200" dirty="0">
                <a:solidFill>
                  <a:schemeClr val="tx2"/>
                </a:solidFill>
                <a:latin typeface="+mj-lt"/>
              </a:rPr>
              <a:t>: Azure Data Partner - Gold</a:t>
            </a:r>
          </a:p>
          <a:p>
            <a:pPr marL="173038" indent="-173038" defTabSz="914378" eaLnBrk="0" fontAlgn="base" hangingPunct="0">
              <a:spcBef>
                <a:spcPct val="0"/>
              </a:spcBef>
              <a:spcAft>
                <a:spcPct val="0"/>
              </a:spcAft>
              <a:buFont typeface="Arial" panose="020B0604020202020204" pitchFamily="34" charset="0"/>
              <a:buChar char="•"/>
            </a:pPr>
            <a:r>
              <a:rPr lang="en-US" sz="1200" b="1" dirty="0">
                <a:solidFill>
                  <a:schemeClr val="tx2"/>
                </a:solidFill>
                <a:latin typeface="+mj-lt"/>
              </a:rPr>
              <a:t>AWS</a:t>
            </a:r>
            <a:r>
              <a:rPr lang="en-US" sz="1200" dirty="0">
                <a:solidFill>
                  <a:schemeClr val="tx2"/>
                </a:solidFill>
                <a:latin typeface="+mj-lt"/>
              </a:rPr>
              <a:t>: Premier Consulting Partner</a:t>
            </a:r>
          </a:p>
          <a:p>
            <a:pPr marL="173038" indent="-173038" defTabSz="914378" eaLnBrk="0" fontAlgn="base" hangingPunct="0">
              <a:spcBef>
                <a:spcPct val="0"/>
              </a:spcBef>
              <a:spcAft>
                <a:spcPct val="0"/>
              </a:spcAft>
              <a:buFont typeface="Arial" panose="020B0604020202020204" pitchFamily="34" charset="0"/>
              <a:buChar char="•"/>
            </a:pPr>
            <a:r>
              <a:rPr lang="en-US" sz="1200" b="1" dirty="0">
                <a:solidFill>
                  <a:schemeClr val="tx2"/>
                </a:solidFill>
                <a:latin typeface="+mj-lt"/>
              </a:rPr>
              <a:t>Google Cloud</a:t>
            </a:r>
            <a:r>
              <a:rPr lang="en-US" sz="1200" dirty="0">
                <a:solidFill>
                  <a:schemeClr val="tx2"/>
                </a:solidFill>
                <a:latin typeface="+mj-lt"/>
              </a:rPr>
              <a:t>: Premier Partner</a:t>
            </a:r>
          </a:p>
          <a:p>
            <a:pPr marL="173038" indent="-173038" defTabSz="914378" eaLnBrk="0" fontAlgn="base" hangingPunct="0">
              <a:spcBef>
                <a:spcPct val="0"/>
              </a:spcBef>
              <a:spcAft>
                <a:spcPct val="0"/>
              </a:spcAft>
              <a:buFont typeface="Arial" panose="020B0604020202020204" pitchFamily="34" charset="0"/>
              <a:buChar char="•"/>
            </a:pPr>
            <a:r>
              <a:rPr lang="en-US" sz="1200" b="1" dirty="0">
                <a:solidFill>
                  <a:schemeClr val="tx2"/>
                </a:solidFill>
                <a:latin typeface="+mj-lt"/>
              </a:rPr>
              <a:t>Oracle Cloud</a:t>
            </a:r>
            <a:r>
              <a:rPr lang="en-US" sz="1200" dirty="0">
                <a:solidFill>
                  <a:schemeClr val="tx2"/>
                </a:solidFill>
                <a:latin typeface="+mj-lt"/>
              </a:rPr>
              <a:t>: Platinum Partner - Cloud Premier Partner</a:t>
            </a:r>
          </a:p>
          <a:p>
            <a:pPr marL="173038" indent="-173038" defTabSz="914378" eaLnBrk="0" fontAlgn="base" hangingPunct="0">
              <a:spcBef>
                <a:spcPct val="0"/>
              </a:spcBef>
              <a:spcAft>
                <a:spcPct val="0"/>
              </a:spcAft>
              <a:buFont typeface="Arial" panose="020B0604020202020204" pitchFamily="34" charset="0"/>
              <a:buChar char="•"/>
            </a:pPr>
            <a:r>
              <a:rPr lang="en-US" sz="1200" b="1" dirty="0">
                <a:solidFill>
                  <a:schemeClr val="tx2"/>
                </a:solidFill>
                <a:latin typeface="+mj-lt"/>
              </a:rPr>
              <a:t>Red Hat</a:t>
            </a:r>
            <a:r>
              <a:rPr lang="en-US" sz="1200" dirty="0">
                <a:solidFill>
                  <a:schemeClr val="tx2"/>
                </a:solidFill>
                <a:latin typeface="+mj-lt"/>
              </a:rPr>
              <a:t>: Strategic Advanced</a:t>
            </a: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Read more </a:t>
            </a:r>
            <a:r>
              <a:rPr lang="en-US" sz="1200" dirty="0">
                <a:solidFill>
                  <a:schemeClr val="tx2"/>
                </a:solidFill>
                <a:latin typeface="+mj-lt"/>
                <a:hlinkClick r:id="rId5"/>
              </a:rPr>
              <a:t>here</a:t>
            </a:r>
            <a:endParaRPr lang="en-US" sz="1200" dirty="0">
              <a:solidFill>
                <a:schemeClr val="tx2"/>
              </a:solidFill>
              <a:latin typeface="+mj-lt"/>
            </a:endParaRPr>
          </a:p>
        </p:txBody>
      </p:sp>
      <p:sp>
        <p:nvSpPr>
          <p:cNvPr id="25" name="Rounded Rectangle 24"/>
          <p:cNvSpPr/>
          <p:nvPr/>
        </p:nvSpPr>
        <p:spPr bwMode="auto">
          <a:xfrm>
            <a:off x="127194" y="2785925"/>
            <a:ext cx="2834640" cy="2011680"/>
          </a:xfrm>
          <a:prstGeom prst="roundRect">
            <a:avLst>
              <a:gd name="adj" fmla="val 417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8" eaLnBrk="0" fontAlgn="base" hangingPunct="0">
              <a:spcBef>
                <a:spcPct val="0"/>
              </a:spcBef>
              <a:spcAft>
                <a:spcPct val="0"/>
              </a:spcAft>
            </a:pPr>
            <a:r>
              <a:rPr lang="en-US" sz="1400" b="1" dirty="0">
                <a:solidFill>
                  <a:schemeClr val="tx2"/>
                </a:solidFill>
                <a:latin typeface="+mj-lt"/>
                <a:ea typeface="ＭＳ Ｐゴシック" pitchFamily="34" charset="-128"/>
                <a:cs typeface="Arial" panose="020B0604020202020204" pitchFamily="34" charset="0"/>
              </a:rPr>
              <a:t>Industry Recognized PeopleSoft Migration to Cloud</a:t>
            </a:r>
          </a:p>
          <a:p>
            <a:pPr algn="ctr" defTabSz="914378" eaLnBrk="0" fontAlgn="base" hangingPunct="0">
              <a:spcBef>
                <a:spcPct val="0"/>
              </a:spcBef>
              <a:spcAft>
                <a:spcPct val="0"/>
              </a:spcAft>
            </a:pPr>
            <a:endParaRPr lang="en-US" sz="1400" b="1" dirty="0">
              <a:solidFill>
                <a:schemeClr val="tx2"/>
              </a:solidFill>
              <a:latin typeface="+mj-lt"/>
              <a:ea typeface="ＭＳ Ｐゴシック" pitchFamily="34" charset="-128"/>
              <a:cs typeface="Arial" panose="020B0604020202020204" pitchFamily="34" charset="0"/>
            </a:endParaRP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IBM AIX to Linux migration in cloud</a:t>
            </a: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Read more about one of the largest PeopleSoft case study on Oracle site </a:t>
            </a:r>
            <a:r>
              <a:rPr lang="en-US" sz="1200" dirty="0">
                <a:solidFill>
                  <a:schemeClr val="tx2"/>
                </a:solidFill>
                <a:latin typeface="+mj-lt"/>
                <a:hlinkClick r:id="rId6"/>
              </a:rPr>
              <a:t>here</a:t>
            </a:r>
            <a:endParaRPr lang="en-US" sz="1200" dirty="0">
              <a:solidFill>
                <a:schemeClr val="tx2"/>
              </a:solidFill>
              <a:latin typeface="+mj-lt"/>
            </a:endParaRPr>
          </a:p>
        </p:txBody>
      </p:sp>
      <p:sp>
        <p:nvSpPr>
          <p:cNvPr id="26" name="Rounded Rectangle 25"/>
          <p:cNvSpPr/>
          <p:nvPr/>
        </p:nvSpPr>
        <p:spPr bwMode="auto">
          <a:xfrm>
            <a:off x="3147161" y="2785925"/>
            <a:ext cx="2834640" cy="2011680"/>
          </a:xfrm>
          <a:prstGeom prst="roundRect">
            <a:avLst>
              <a:gd name="adj" fmla="val 417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algn="ctr" defTabSz="914378" eaLnBrk="0" fontAlgn="base" hangingPunct="0">
              <a:spcBef>
                <a:spcPct val="0"/>
              </a:spcBef>
              <a:spcAft>
                <a:spcPct val="0"/>
              </a:spcAft>
            </a:pPr>
            <a:r>
              <a:rPr lang="en-US" sz="1400" b="1" dirty="0">
                <a:solidFill>
                  <a:schemeClr val="tx2"/>
                </a:solidFill>
                <a:latin typeface="+mj-lt"/>
                <a:ea typeface="ＭＳ Ｐゴシック" pitchFamily="34" charset="-128"/>
                <a:cs typeface="Arial" panose="020B0604020202020204" pitchFamily="34" charset="0"/>
              </a:rPr>
              <a:t>Our Joint Security Offering with Microsoft</a:t>
            </a: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Azure Information Protection</a:t>
            </a: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Azure Active Directory </a:t>
            </a:r>
          </a:p>
          <a:p>
            <a:pPr marL="173038" indent="-173038"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Azure Sentinel</a:t>
            </a:r>
          </a:p>
        </p:txBody>
      </p:sp>
      <p:sp>
        <p:nvSpPr>
          <p:cNvPr id="27" name="Rounded Rectangle 26"/>
          <p:cNvSpPr/>
          <p:nvPr/>
        </p:nvSpPr>
        <p:spPr bwMode="auto">
          <a:xfrm>
            <a:off x="6167128" y="2785925"/>
            <a:ext cx="2834640" cy="2011680"/>
          </a:xfrm>
          <a:prstGeom prst="roundRect">
            <a:avLst>
              <a:gd name="adj" fmla="val 4174"/>
            </a:avLst>
          </a:prstGeom>
          <a:solidFill>
            <a:srgbClr val="92D050"/>
          </a:solidFill>
          <a:ln w="19050" cap="flat" cmpd="sng" algn="ctr">
            <a:solidFill>
              <a:srgbClr val="00CC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8" eaLnBrk="0" fontAlgn="base" hangingPunct="0">
              <a:spcBef>
                <a:spcPct val="0"/>
              </a:spcBef>
              <a:spcAft>
                <a:spcPct val="0"/>
              </a:spcAft>
            </a:pPr>
            <a:r>
              <a:rPr lang="en-US" sz="1400" b="1" dirty="0">
                <a:solidFill>
                  <a:schemeClr val="tx2"/>
                </a:solidFill>
                <a:latin typeface="+mj-lt"/>
                <a:ea typeface="ＭＳ Ｐゴシック" pitchFamily="34" charset="-128"/>
                <a:cs typeface="Arial" panose="020B0604020202020204" pitchFamily="34" charset="0"/>
              </a:rPr>
              <a:t>Integrated Multi-Cloud Management - Cloud360</a:t>
            </a:r>
          </a:p>
          <a:p>
            <a:pPr algn="ctr" defTabSz="914378" eaLnBrk="0" fontAlgn="base" hangingPunct="0">
              <a:spcBef>
                <a:spcPct val="0"/>
              </a:spcBef>
              <a:spcAft>
                <a:spcPct val="0"/>
              </a:spcAft>
            </a:pPr>
            <a:r>
              <a:rPr lang="en-US" sz="1100" dirty="0">
                <a:solidFill>
                  <a:srgbClr val="B2293A"/>
                </a:solidFill>
                <a:latin typeface="+mj-lt"/>
                <a:ea typeface="ＭＳ Ｐゴシック" pitchFamily="34" charset="-128"/>
                <a:cs typeface="Arial" panose="020B0604020202020204" pitchFamily="34" charset="0"/>
              </a:rPr>
              <a:t>** Operational / Support **</a:t>
            </a:r>
          </a:p>
          <a:p>
            <a:pPr algn="ctr" defTabSz="914378" eaLnBrk="0" fontAlgn="base" hangingPunct="0">
              <a:spcBef>
                <a:spcPct val="0"/>
              </a:spcBef>
              <a:spcAft>
                <a:spcPct val="0"/>
              </a:spcAft>
            </a:pPr>
            <a:endParaRPr lang="en-US" sz="1400" b="1" dirty="0">
              <a:solidFill>
                <a:schemeClr val="tx2"/>
              </a:solidFill>
              <a:latin typeface="+mj-lt"/>
              <a:ea typeface="ＭＳ Ｐゴシック" pitchFamily="34" charset="-128"/>
              <a:cs typeface="Arial" panose="020B0604020202020204" pitchFamily="34" charset="0"/>
            </a:endParaRPr>
          </a:p>
          <a:p>
            <a:pPr marL="171450" indent="-171450"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Cloud360 helping organizations to swiftly provision, monitor and manage infrastructure, applications and IT-related resources in a </a:t>
            </a:r>
            <a:r>
              <a:rPr lang="en-US" sz="1200" b="1" dirty="0">
                <a:solidFill>
                  <a:schemeClr val="tx2"/>
                </a:solidFill>
                <a:latin typeface="+mj-lt"/>
              </a:rPr>
              <a:t>multi-cloud environment</a:t>
            </a:r>
            <a:endParaRPr lang="en-US" sz="1200" dirty="0">
              <a:solidFill>
                <a:schemeClr val="tx2"/>
              </a:solidFill>
              <a:latin typeface="+mj-lt"/>
            </a:endParaRPr>
          </a:p>
          <a:p>
            <a:pPr marL="171450" indent="-171450" defTabSz="914378" eaLnBrk="0" fontAlgn="base" hangingPunct="0">
              <a:spcBef>
                <a:spcPct val="0"/>
              </a:spcBef>
              <a:spcAft>
                <a:spcPct val="0"/>
              </a:spcAft>
              <a:buFont typeface="Arial" panose="020B0604020202020204" pitchFamily="34" charset="0"/>
              <a:buChar char="•"/>
            </a:pPr>
            <a:r>
              <a:rPr lang="en-US" sz="1200" dirty="0">
                <a:solidFill>
                  <a:schemeClr val="tx2"/>
                </a:solidFill>
                <a:latin typeface="+mj-lt"/>
              </a:rPr>
              <a:t>Read more </a:t>
            </a:r>
            <a:r>
              <a:rPr lang="en-US" sz="1200" dirty="0">
                <a:solidFill>
                  <a:schemeClr val="tx2"/>
                </a:solidFill>
                <a:latin typeface="+mj-lt"/>
                <a:hlinkClick r:id="rId7"/>
              </a:rPr>
              <a:t>here</a:t>
            </a:r>
            <a:endParaRPr lang="en-US" sz="1200" dirty="0">
              <a:solidFill>
                <a:schemeClr val="tx2"/>
              </a:solidFill>
              <a:latin typeface="+mj-lt"/>
              <a:ea typeface="ＭＳ Ｐゴシック" pitchFamily="34" charset="-128"/>
              <a:cs typeface="Arial" panose="020B0604020202020204" pitchFamily="34" charset="0"/>
            </a:endParaRP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6682" y="970201"/>
            <a:ext cx="322902" cy="192844"/>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36237" y="947857"/>
            <a:ext cx="540071" cy="156020"/>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8592196" y="863270"/>
            <a:ext cx="334824" cy="257557"/>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04911" y="929907"/>
            <a:ext cx="288647" cy="233138"/>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66562" y="974301"/>
            <a:ext cx="825336" cy="106115"/>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63440" y="4450926"/>
            <a:ext cx="1182262" cy="252413"/>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91346" y="2385753"/>
            <a:ext cx="831918" cy="190127"/>
          </a:xfrm>
          <a:prstGeom prst="rect">
            <a:avLst/>
          </a:prstGeom>
        </p:spPr>
      </p:pic>
    </p:spTree>
    <p:extLst>
      <p:ext uri="{BB962C8B-B14F-4D97-AF65-F5344CB8AC3E}">
        <p14:creationId xmlns:p14="http://schemas.microsoft.com/office/powerpoint/2010/main" val="42258083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a:t>PRICING</a:t>
            </a:r>
            <a:endParaRPr lang="en-US" dirty="0"/>
          </a:p>
        </p:txBody>
      </p:sp>
    </p:spTree>
    <p:extLst>
      <p:ext uri="{BB962C8B-B14F-4D97-AF65-F5344CB8AC3E}">
        <p14:creationId xmlns:p14="http://schemas.microsoft.com/office/powerpoint/2010/main" val="6410866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Summary</a:t>
            </a:r>
          </a:p>
        </p:txBody>
      </p:sp>
      <p:graphicFrame>
        <p:nvGraphicFramePr>
          <p:cNvPr id="8" name="Table 7"/>
          <p:cNvGraphicFramePr>
            <a:graphicFrameLocks noGrp="1"/>
          </p:cNvGraphicFramePr>
          <p:nvPr>
            <p:extLst>
              <p:ext uri="{D42A27DB-BD31-4B8C-83A1-F6EECF244321}">
                <p14:modId xmlns:p14="http://schemas.microsoft.com/office/powerpoint/2010/main" val="3213224209"/>
              </p:ext>
            </p:extLst>
          </p:nvPr>
        </p:nvGraphicFramePr>
        <p:xfrm>
          <a:off x="373956" y="613378"/>
          <a:ext cx="5470889" cy="1203960"/>
        </p:xfrm>
        <a:graphic>
          <a:graphicData uri="http://schemas.openxmlformats.org/drawingml/2006/table">
            <a:tbl>
              <a:tblPr firstRow="1" bandRow="1">
                <a:tableStyleId>{93296810-A885-4BE3-A3E7-6D5BEEA58F35}</a:tableStyleId>
              </a:tblPr>
              <a:tblGrid>
                <a:gridCol w="1425582">
                  <a:extLst>
                    <a:ext uri="{9D8B030D-6E8A-4147-A177-3AD203B41FA5}">
                      <a16:colId xmlns:a16="http://schemas.microsoft.com/office/drawing/2014/main" val="1114753765"/>
                    </a:ext>
                  </a:extLst>
                </a:gridCol>
                <a:gridCol w="1521562">
                  <a:extLst>
                    <a:ext uri="{9D8B030D-6E8A-4147-A177-3AD203B41FA5}">
                      <a16:colId xmlns:a16="http://schemas.microsoft.com/office/drawing/2014/main" val="4225229719"/>
                    </a:ext>
                  </a:extLst>
                </a:gridCol>
                <a:gridCol w="2523745">
                  <a:extLst>
                    <a:ext uri="{9D8B030D-6E8A-4147-A177-3AD203B41FA5}">
                      <a16:colId xmlns:a16="http://schemas.microsoft.com/office/drawing/2014/main" val="751398615"/>
                    </a:ext>
                  </a:extLst>
                </a:gridCol>
              </a:tblGrid>
              <a:tr h="215653">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j-lt"/>
                          <a:cs typeface="Arial" panose="020B0604020202020204" pitchFamily="34" charset="0"/>
                        </a:rPr>
                        <a:t>Phase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a:r>
                        <a:rPr lang="en-US" sz="1100" dirty="0">
                          <a:solidFill>
                            <a:schemeClr val="bg1"/>
                          </a:solidFill>
                          <a:latin typeface="+mj-lt"/>
                          <a:cs typeface="Arial" panose="020B0604020202020204" pitchFamily="34" charset="0"/>
                        </a:rPr>
                        <a:t>Price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a:r>
                        <a:rPr lang="en-US" sz="1100" dirty="0">
                          <a:solidFill>
                            <a:schemeClr val="bg1"/>
                          </a:solidFill>
                          <a:latin typeface="+mj-lt"/>
                          <a:cs typeface="Arial" panose="020B0604020202020204" pitchFamily="34" charset="0"/>
                        </a:rPr>
                        <a:t>Remarks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3416132785"/>
                  </a:ext>
                </a:extLst>
              </a:tr>
              <a:tr h="227057">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Assessment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$229,000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lang="en-US" sz="1100" dirty="0">
                        <a:solidFill>
                          <a:schemeClr val="tx2"/>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6148621"/>
                  </a:ext>
                </a:extLst>
              </a:tr>
              <a:tr h="355194">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Service Credit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($125,000)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Service Credit from other existing</a:t>
                      </a:r>
                      <a:r>
                        <a:rPr lang="en-US" sz="1100" baseline="0" dirty="0">
                          <a:solidFill>
                            <a:schemeClr val="tx2"/>
                          </a:solidFill>
                          <a:latin typeface="+mj-lt"/>
                        </a:rPr>
                        <a:t> Cognizant Engagements</a:t>
                      </a:r>
                      <a:endParaRPr lang="en-US" sz="1100" dirty="0">
                        <a:solidFill>
                          <a:schemeClr val="tx2"/>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27347664"/>
                  </a:ext>
                </a:extLst>
              </a:tr>
              <a:tr h="215653">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Net Assessment 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$104,000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lang="en-US" sz="1100" dirty="0">
                        <a:solidFill>
                          <a:schemeClr val="tx2"/>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8977992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05609524"/>
              </p:ext>
            </p:extLst>
          </p:nvPr>
        </p:nvGraphicFramePr>
        <p:xfrm>
          <a:off x="373958" y="2213682"/>
          <a:ext cx="8466461" cy="2037200"/>
        </p:xfrm>
        <a:graphic>
          <a:graphicData uri="http://schemas.openxmlformats.org/drawingml/2006/table">
            <a:tbl>
              <a:tblPr firstRow="1" bandRow="1">
                <a:tableStyleId>{93296810-A885-4BE3-A3E7-6D5BEEA58F35}</a:tableStyleId>
              </a:tblPr>
              <a:tblGrid>
                <a:gridCol w="1571220">
                  <a:extLst>
                    <a:ext uri="{9D8B030D-6E8A-4147-A177-3AD203B41FA5}">
                      <a16:colId xmlns:a16="http://schemas.microsoft.com/office/drawing/2014/main" val="3087872420"/>
                    </a:ext>
                  </a:extLst>
                </a:gridCol>
                <a:gridCol w="1213658">
                  <a:extLst>
                    <a:ext uri="{9D8B030D-6E8A-4147-A177-3AD203B41FA5}">
                      <a16:colId xmlns:a16="http://schemas.microsoft.com/office/drawing/2014/main" val="1502354450"/>
                    </a:ext>
                  </a:extLst>
                </a:gridCol>
                <a:gridCol w="5681583">
                  <a:extLst>
                    <a:ext uri="{9D8B030D-6E8A-4147-A177-3AD203B41FA5}">
                      <a16:colId xmlns:a16="http://schemas.microsoft.com/office/drawing/2014/main" val="3488502692"/>
                    </a:ext>
                  </a:extLst>
                </a:gridCol>
              </a:tblGrid>
              <a:tr h="348917">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j-lt"/>
                          <a:cs typeface="Arial" panose="020B0604020202020204" pitchFamily="34" charset="0"/>
                        </a:rPr>
                        <a:t>Phase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r"/>
                      <a:r>
                        <a:rPr lang="en-US" sz="1100" dirty="0">
                          <a:solidFill>
                            <a:schemeClr val="bg1"/>
                          </a:solidFill>
                          <a:latin typeface="+mj-lt"/>
                          <a:cs typeface="Arial" panose="020B0604020202020204" pitchFamily="34" charset="0"/>
                        </a:rPr>
                        <a:t>Price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a:r>
                        <a:rPr lang="en-US" sz="1100" dirty="0">
                          <a:solidFill>
                            <a:schemeClr val="bg1"/>
                          </a:solidFill>
                          <a:latin typeface="+mj-lt"/>
                          <a:cs typeface="Arial" panose="020B0604020202020204" pitchFamily="34" charset="0"/>
                        </a:rPr>
                        <a:t>Remarks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2591580966"/>
                  </a:ext>
                </a:extLst>
              </a:tr>
              <a:tr h="27828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Net Assessment 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a:t>
                      </a:r>
                      <a:r>
                        <a:rPr lang="en-US" sz="1100" kern="1200" dirty="0">
                          <a:solidFill>
                            <a:schemeClr val="tx2"/>
                          </a:solidFill>
                          <a:latin typeface="+mn-lt"/>
                          <a:ea typeface="+mn-ea"/>
                          <a:cs typeface="+mn-cs"/>
                        </a:rPr>
                        <a:t>104,000</a:t>
                      </a:r>
                      <a:endParaRPr lang="en-US" sz="1100" dirty="0">
                        <a:solidFill>
                          <a:schemeClr val="tx2"/>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Cognizant</a:t>
                      </a:r>
                      <a:r>
                        <a:rPr lang="en-US" sz="1100" baseline="0" dirty="0">
                          <a:solidFill>
                            <a:schemeClr val="tx2"/>
                          </a:solidFill>
                          <a:latin typeface="+mj-lt"/>
                        </a:rPr>
                        <a:t> assumes that PJI will provide the tools for assessment. Cognizant recommends </a:t>
                      </a:r>
                      <a:r>
                        <a:rPr lang="en-US" sz="1100" b="1" baseline="0" dirty="0" err="1">
                          <a:solidFill>
                            <a:schemeClr val="tx2"/>
                          </a:solidFill>
                          <a:latin typeface="+mj-lt"/>
                        </a:rPr>
                        <a:t>CloudScape</a:t>
                      </a:r>
                      <a:r>
                        <a:rPr lang="en-US" sz="1100" baseline="0" dirty="0">
                          <a:solidFill>
                            <a:schemeClr val="tx2"/>
                          </a:solidFill>
                          <a:latin typeface="+mj-lt"/>
                        </a:rPr>
                        <a:t> which will cost approximately $50,000 as license cost</a:t>
                      </a:r>
                      <a:endParaRPr lang="en-US" sz="1100" dirty="0">
                        <a:solidFill>
                          <a:schemeClr val="tx2"/>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84867292"/>
                  </a:ext>
                </a:extLst>
              </a:tr>
              <a:tr h="27828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Plan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$518,000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lang="en-US" sz="1100" dirty="0">
                        <a:solidFill>
                          <a:schemeClr val="tx2"/>
                        </a:solidFill>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58749844"/>
                  </a:ext>
                </a:extLst>
              </a:tr>
              <a:tr h="27828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Manage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$212,000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Post</a:t>
                      </a:r>
                      <a:r>
                        <a:rPr lang="en-US" sz="1100" baseline="0" dirty="0">
                          <a:solidFill>
                            <a:schemeClr val="tx2"/>
                          </a:solidFill>
                          <a:latin typeface="+mj-lt"/>
                        </a:rPr>
                        <a:t> –assessment the estimate will be firmed up and we expect a variance of +/-15%</a:t>
                      </a:r>
                      <a:endParaRPr lang="en-US" sz="1100" dirty="0">
                        <a:solidFill>
                          <a:schemeClr val="tx2"/>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11152368"/>
                  </a:ext>
                </a:extLst>
              </a:tr>
              <a:tr h="27828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Migrate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latin typeface="+mj-lt"/>
                        </a:rPr>
                        <a:t>$1,459,000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lang="en-US" sz="1100" dirty="0">
                        <a:solidFill>
                          <a:schemeClr val="tx2"/>
                        </a:solidFill>
                        <a:latin typeface="+mj-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98768734"/>
                  </a:ext>
                </a:extLst>
              </a:tr>
              <a:tr h="278281">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mj-lt"/>
                        </a:rPr>
                        <a:t>Total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r" fontAlgn="b"/>
                      <a:r>
                        <a:rPr lang="en-US" sz="1400" b="1" i="0" u="none" strike="noStrike" dirty="0">
                          <a:solidFill>
                            <a:schemeClr val="bg1"/>
                          </a:solidFill>
                          <a:effectLst/>
                          <a:latin typeface="Calibri" panose="020F0502020204030204" pitchFamily="34" charset="0"/>
                        </a:rPr>
                        <a:t>$2,293,000</a:t>
                      </a:r>
                      <a:endParaRPr lang="en-US" sz="1400" b="0" i="0" u="none" strike="noStrike" dirty="0">
                        <a:solidFill>
                          <a:schemeClr val="bg1"/>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50"/>
                    </a:solidFill>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b="1" dirty="0">
                          <a:solidFill>
                            <a:schemeClr val="bg1"/>
                          </a:solidFill>
                        </a:rPr>
                        <a:t>If PJI leverage Cognizant licensing model (detailed in slide-98) then additional discount</a:t>
                      </a:r>
                      <a:r>
                        <a:rPr lang="en-US" sz="1100" b="1" baseline="0" dirty="0">
                          <a:solidFill>
                            <a:schemeClr val="bg1"/>
                          </a:solidFill>
                        </a:rPr>
                        <a:t>s will be passed back towards migration cost (firmed up during assessment)</a:t>
                      </a:r>
                      <a:r>
                        <a:rPr lang="en-US" sz="1100" b="1" dirty="0">
                          <a:solidFill>
                            <a:schemeClr val="bg1"/>
                          </a:solidFill>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21881915"/>
                  </a:ext>
                </a:extLst>
              </a:tr>
            </a:tbl>
          </a:graphicData>
        </a:graphic>
      </p:graphicFrame>
      <p:sp>
        <p:nvSpPr>
          <p:cNvPr id="7" name="Rounded Rectangle 6"/>
          <p:cNvSpPr/>
          <p:nvPr/>
        </p:nvSpPr>
        <p:spPr>
          <a:xfrm>
            <a:off x="373956" y="1944782"/>
            <a:ext cx="8466463" cy="268900"/>
          </a:xfrm>
          <a:prstGeom prst="round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Calibri" panose="020F0502020204030204" pitchFamily="34" charset="0"/>
                <a:cs typeface="Calibri" panose="020F0502020204030204" pitchFamily="34" charset="0"/>
              </a:rPr>
              <a:t>Pricing Summary</a:t>
            </a:r>
          </a:p>
        </p:txBody>
      </p:sp>
      <p:sp>
        <p:nvSpPr>
          <p:cNvPr id="10" name="Rectangle 9"/>
          <p:cNvSpPr/>
          <p:nvPr/>
        </p:nvSpPr>
        <p:spPr>
          <a:xfrm>
            <a:off x="363706" y="4301949"/>
            <a:ext cx="8466463" cy="285264"/>
          </a:xfrm>
          <a:prstGeom prst="rect">
            <a:avLst/>
          </a:prstGeom>
          <a:solidFill>
            <a:srgbClr val="2C67FF"/>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2"/>
                </a:solidFill>
              </a:rPr>
              <a:t>Optional Pricing: </a:t>
            </a:r>
            <a:r>
              <a:rPr lang="en-US" sz="1400" b="1" dirty="0"/>
              <a:t>  </a:t>
            </a:r>
            <a:r>
              <a:rPr lang="en-US" sz="1400" dirty="0"/>
              <a:t>OS Version upgrade :</a:t>
            </a:r>
            <a:r>
              <a:rPr lang="en-US" sz="1400" b="1" dirty="0"/>
              <a:t>  $62,000   |    </a:t>
            </a:r>
            <a:r>
              <a:rPr lang="en-US" sz="1400" dirty="0"/>
              <a:t>PeopleSoft</a:t>
            </a:r>
            <a:r>
              <a:rPr lang="en-US" sz="1400" b="1" dirty="0"/>
              <a:t> : </a:t>
            </a:r>
            <a:r>
              <a:rPr lang="en-US" sz="1400" b="1" dirty="0">
                <a:sym typeface="Wingdings" panose="05000000000000000000" pitchFamily="2" charset="2"/>
              </a:rPr>
              <a:t> $283,000</a:t>
            </a:r>
            <a:endParaRPr lang="en-US" sz="1400" b="1" dirty="0"/>
          </a:p>
        </p:txBody>
      </p:sp>
      <p:sp>
        <p:nvSpPr>
          <p:cNvPr id="3" name="Rectangle 2"/>
          <p:cNvSpPr/>
          <p:nvPr/>
        </p:nvSpPr>
        <p:spPr>
          <a:xfrm>
            <a:off x="6882938" y="613378"/>
            <a:ext cx="1957480" cy="120396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800"/>
            <a:r>
              <a:rPr lang="en-US" sz="1050" b="1" dirty="0">
                <a:solidFill>
                  <a:schemeClr val="tx2"/>
                </a:solidFill>
                <a:latin typeface="Calibri" panose="020F0502020204030204" pitchFamily="34" charset="0"/>
                <a:cs typeface="Calibri" panose="020F0502020204030204" pitchFamily="34" charset="0"/>
              </a:rPr>
              <a:t>Payment Milestones:</a:t>
            </a:r>
          </a:p>
          <a:p>
            <a:pPr marL="228600" indent="-228600" defTabSz="685800">
              <a:buFont typeface="+mj-lt"/>
              <a:buAutoNum type="arabicPeriod"/>
            </a:pPr>
            <a:r>
              <a:rPr lang="en-US" sz="1050" dirty="0">
                <a:solidFill>
                  <a:schemeClr val="tx2"/>
                </a:solidFill>
                <a:latin typeface="Calibri" panose="020F0502020204030204" pitchFamily="34" charset="0"/>
                <a:cs typeface="Calibri" panose="020F0502020204030204" pitchFamily="34" charset="0"/>
              </a:rPr>
              <a:t>Assessment</a:t>
            </a:r>
          </a:p>
          <a:p>
            <a:pPr marL="228600" indent="-228600" defTabSz="685800">
              <a:buFont typeface="+mj-lt"/>
              <a:buAutoNum type="arabicPeriod"/>
            </a:pPr>
            <a:r>
              <a:rPr lang="en-US" sz="1050" dirty="0">
                <a:solidFill>
                  <a:schemeClr val="tx2"/>
                </a:solidFill>
                <a:latin typeface="Calibri" panose="020F0502020204030204" pitchFamily="34" charset="0"/>
                <a:cs typeface="Calibri" panose="020F0502020204030204" pitchFamily="34" charset="0"/>
              </a:rPr>
              <a:t>Plan</a:t>
            </a:r>
          </a:p>
          <a:p>
            <a:pPr marL="228600" indent="-228600" defTabSz="685800">
              <a:buFont typeface="+mj-lt"/>
              <a:buAutoNum type="arabicPeriod"/>
            </a:pPr>
            <a:r>
              <a:rPr lang="en-US" sz="1050" dirty="0">
                <a:solidFill>
                  <a:schemeClr val="tx2"/>
                </a:solidFill>
                <a:latin typeface="Calibri" panose="020F0502020204030204" pitchFamily="34" charset="0"/>
                <a:cs typeface="Calibri" panose="020F0502020204030204" pitchFamily="34" charset="0"/>
              </a:rPr>
              <a:t>Build &amp; Design (2)</a:t>
            </a:r>
          </a:p>
          <a:p>
            <a:pPr marL="228600" indent="-228600" defTabSz="685800">
              <a:buFont typeface="+mj-lt"/>
              <a:buAutoNum type="arabicPeriod"/>
            </a:pPr>
            <a:r>
              <a:rPr lang="en-US" sz="1050" dirty="0">
                <a:solidFill>
                  <a:schemeClr val="tx2"/>
                </a:solidFill>
                <a:latin typeface="Calibri" panose="020F0502020204030204" pitchFamily="34" charset="0"/>
                <a:cs typeface="Calibri" panose="020F0502020204030204" pitchFamily="34" charset="0"/>
              </a:rPr>
              <a:t>Manage &amp; Migrate (2)  </a:t>
            </a:r>
          </a:p>
        </p:txBody>
      </p:sp>
    </p:spTree>
    <p:extLst>
      <p:ext uri="{BB962C8B-B14F-4D97-AF65-F5344CB8AC3E}">
        <p14:creationId xmlns:p14="http://schemas.microsoft.com/office/powerpoint/2010/main" val="9641711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Partner Channel Benefits</a:t>
            </a:r>
          </a:p>
        </p:txBody>
      </p:sp>
      <p:graphicFrame>
        <p:nvGraphicFramePr>
          <p:cNvPr id="26" name="Table 25"/>
          <p:cNvGraphicFramePr>
            <a:graphicFrameLocks noGrp="1"/>
          </p:cNvGraphicFramePr>
          <p:nvPr>
            <p:extLst>
              <p:ext uri="{D42A27DB-BD31-4B8C-83A1-F6EECF244321}">
                <p14:modId xmlns:p14="http://schemas.microsoft.com/office/powerpoint/2010/main" val="1391964236"/>
              </p:ext>
            </p:extLst>
          </p:nvPr>
        </p:nvGraphicFramePr>
        <p:xfrm>
          <a:off x="336949" y="606444"/>
          <a:ext cx="8470102" cy="4221480"/>
        </p:xfrm>
        <a:graphic>
          <a:graphicData uri="http://schemas.openxmlformats.org/drawingml/2006/table">
            <a:tbl>
              <a:tblPr firstRow="1" bandRow="1">
                <a:tableStyleId>{5FD0F851-EC5A-4D38-B0AD-8093EC10F338}</a:tableStyleId>
              </a:tblPr>
              <a:tblGrid>
                <a:gridCol w="768040">
                  <a:extLst>
                    <a:ext uri="{9D8B030D-6E8A-4147-A177-3AD203B41FA5}">
                      <a16:colId xmlns:a16="http://schemas.microsoft.com/office/drawing/2014/main" val="1798965702"/>
                    </a:ext>
                  </a:extLst>
                </a:gridCol>
                <a:gridCol w="6063176">
                  <a:extLst>
                    <a:ext uri="{9D8B030D-6E8A-4147-A177-3AD203B41FA5}">
                      <a16:colId xmlns:a16="http://schemas.microsoft.com/office/drawing/2014/main" val="3010604475"/>
                    </a:ext>
                  </a:extLst>
                </a:gridCol>
                <a:gridCol w="1638886">
                  <a:extLst>
                    <a:ext uri="{9D8B030D-6E8A-4147-A177-3AD203B41FA5}">
                      <a16:colId xmlns:a16="http://schemas.microsoft.com/office/drawing/2014/main" val="3539139287"/>
                    </a:ext>
                  </a:extLst>
                </a:gridCol>
              </a:tblGrid>
              <a:tr h="286194">
                <a:tc>
                  <a:txBody>
                    <a:bodyPr/>
                    <a:lstStyle/>
                    <a:p>
                      <a:pPr algn="ctr"/>
                      <a:r>
                        <a:rPr lang="en-US" sz="1100" dirty="0">
                          <a:solidFill>
                            <a:schemeClr val="bg1"/>
                          </a:solidFill>
                        </a:rPr>
                        <a:t>Cloud Provider</a:t>
                      </a:r>
                    </a:p>
                  </a:txBody>
                  <a:tcPr anchor="ct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solidFill>
                      <a:srgbClr val="1633B0"/>
                    </a:solidFill>
                  </a:tcPr>
                </a:tc>
                <a:tc>
                  <a:txBody>
                    <a:bodyPr/>
                    <a:lstStyle/>
                    <a:p>
                      <a:pPr algn="ctr"/>
                      <a:r>
                        <a:rPr lang="en-US" sz="1100" dirty="0">
                          <a:solidFill>
                            <a:schemeClr val="bg1"/>
                          </a:solidFill>
                        </a:rPr>
                        <a:t>Typical Benefits</a:t>
                      </a:r>
                    </a:p>
                  </a:txBody>
                  <a:tcPr anchor="ctr">
                    <a:lnT w="12700" cap="flat" cmpd="sng" algn="ctr">
                      <a:solidFill>
                        <a:schemeClr val="bg1">
                          <a:lumMod val="75000"/>
                        </a:schemeClr>
                      </a:solidFill>
                      <a:prstDash val="solid"/>
                      <a:round/>
                      <a:headEnd type="none" w="med" len="med"/>
                      <a:tailEnd type="none" w="med" len="med"/>
                    </a:lnT>
                    <a:solidFill>
                      <a:srgbClr val="1633B0"/>
                    </a:solidFill>
                  </a:tcPr>
                </a:tc>
                <a:tc>
                  <a:txBody>
                    <a:bodyPr/>
                    <a:lstStyle/>
                    <a:p>
                      <a:pPr algn="ctr"/>
                      <a:r>
                        <a:rPr lang="en-US" sz="1100" dirty="0">
                          <a:solidFill>
                            <a:schemeClr val="bg1"/>
                          </a:solidFill>
                        </a:rPr>
                        <a:t>Licensing</a:t>
                      </a:r>
                      <a:r>
                        <a:rPr lang="en-US" sz="1100" baseline="0" dirty="0">
                          <a:solidFill>
                            <a:schemeClr val="bg1"/>
                          </a:solidFill>
                        </a:rPr>
                        <a:t> Discounts</a:t>
                      </a:r>
                      <a:endParaRPr lang="en-US" sz="1100" dirty="0">
                        <a:solidFill>
                          <a:schemeClr val="bg1"/>
                        </a:solidFill>
                      </a:endParaRPr>
                    </a:p>
                  </a:txBody>
                  <a:tcPr anchor="ctr">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solidFill>
                      <a:srgbClr val="1633B0"/>
                    </a:solidFill>
                  </a:tcPr>
                </a:tc>
                <a:extLst>
                  <a:ext uri="{0D108BD9-81ED-4DB2-BD59-A6C34878D82A}">
                    <a16:rowId xmlns:a16="http://schemas.microsoft.com/office/drawing/2014/main" val="1625945367"/>
                  </a:ext>
                </a:extLst>
              </a:tr>
              <a:tr h="1299633">
                <a:tc>
                  <a:txBody>
                    <a:bodyPr/>
                    <a:lstStyle/>
                    <a:p>
                      <a:pPr algn="ctr"/>
                      <a:r>
                        <a:rPr lang="en-US" sz="1100" dirty="0">
                          <a:solidFill>
                            <a:schemeClr val="tx2"/>
                          </a:solidFill>
                        </a:rPr>
                        <a:t>Azure</a:t>
                      </a:r>
                      <a:endParaRPr lang="en-US" sz="1100" b="1" dirty="0">
                        <a:solidFill>
                          <a:schemeClr val="tx2"/>
                        </a:solidFill>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solidFill>
                      <a:schemeClr val="bg2">
                        <a:lumMod val="75000"/>
                        <a:alpha val="20000"/>
                      </a:schemeClr>
                    </a:solidFill>
                  </a:tcPr>
                </a:tc>
                <a:tc>
                  <a:txBody>
                    <a:bodyPr/>
                    <a:lstStyle/>
                    <a:p>
                      <a:pPr marL="171450" indent="-171450">
                        <a:buFont typeface="Arial" panose="020B0604020202020204" pitchFamily="34" charset="0"/>
                        <a:buChar char="•"/>
                      </a:pPr>
                      <a:r>
                        <a:rPr lang="en-US" sz="1100" dirty="0">
                          <a:solidFill>
                            <a:schemeClr val="tx2"/>
                          </a:solidFill>
                        </a:rPr>
                        <a:t>Partner Investment Engine (PIE) – this is a funding of up to $15K for Workshops/</a:t>
                      </a:r>
                      <a:r>
                        <a:rPr lang="en-US" sz="1100" dirty="0" err="1">
                          <a:solidFill>
                            <a:schemeClr val="tx2"/>
                          </a:solidFill>
                        </a:rPr>
                        <a:t>PoCs</a:t>
                      </a:r>
                      <a:r>
                        <a:rPr lang="en-US" sz="1100" dirty="0">
                          <a:solidFill>
                            <a:schemeClr val="tx2"/>
                          </a:solidFill>
                        </a:rPr>
                        <a:t>/Pilots</a:t>
                      </a:r>
                    </a:p>
                    <a:p>
                      <a:pPr marL="171450" indent="-171450">
                        <a:buFont typeface="Arial" panose="020B0604020202020204" pitchFamily="34" charset="0"/>
                        <a:buChar char="•"/>
                      </a:pPr>
                      <a:r>
                        <a:rPr lang="en-US" sz="1100" dirty="0">
                          <a:solidFill>
                            <a:schemeClr val="tx2"/>
                          </a:solidFill>
                        </a:rPr>
                        <a:t>End Customer Investment Funds (ECIF) – this program is allocated to customers for use with Cognizant and it is typically between $15K - 100K </a:t>
                      </a:r>
                    </a:p>
                    <a:p>
                      <a:pPr marL="171450" indent="-171450">
                        <a:buFont typeface="Arial" panose="020B0604020202020204" pitchFamily="34" charset="0"/>
                        <a:buChar char="•"/>
                      </a:pPr>
                      <a:r>
                        <a:rPr lang="en-US" sz="1100" dirty="0">
                          <a:solidFill>
                            <a:schemeClr val="tx2"/>
                          </a:solidFill>
                        </a:rPr>
                        <a:t>Digital Win Room (DWR) – these are for $100K and above, and requires 3-way investment by Microsoft, Cognizant, and Client.</a:t>
                      </a:r>
                    </a:p>
                    <a:p>
                      <a:pPr marL="171450" indent="-171450">
                        <a:buFont typeface="Arial" panose="020B0604020202020204" pitchFamily="34" charset="0"/>
                        <a:buChar char="•"/>
                      </a:pPr>
                      <a:r>
                        <a:rPr lang="en-US" sz="1100" dirty="0">
                          <a:solidFill>
                            <a:schemeClr val="tx2"/>
                          </a:solidFill>
                        </a:rPr>
                        <a:t>Azure Migration program (AMP) – Microsoft pays first 10% of migration project – Cognizant performs this work – up to $150K. Microsoft also provides skilling support, infrastructure buildout, Azure credits while converting from on-</a:t>
                      </a:r>
                      <a:r>
                        <a:rPr lang="en-US" sz="1100" dirty="0" err="1">
                          <a:solidFill>
                            <a:schemeClr val="tx2"/>
                          </a:solidFill>
                        </a:rPr>
                        <a:t>prem</a:t>
                      </a:r>
                      <a:r>
                        <a:rPr lang="en-US" sz="1100" dirty="0">
                          <a:solidFill>
                            <a:schemeClr val="tx2"/>
                          </a:solidFill>
                        </a:rPr>
                        <a:t> to Azure</a:t>
                      </a:r>
                      <a:endParaRPr lang="en-US" sz="1100" dirty="0">
                        <a:solidFill>
                          <a:schemeClr val="tx2"/>
                        </a:solidFill>
                        <a:latin typeface="Calibri" panose="020F0502020204030204" pitchFamily="34" charset="0"/>
                        <a:cs typeface="Calibri" panose="020F0502020204030204" pitchFamily="34" charset="0"/>
                      </a:endParaRPr>
                    </a:p>
                  </a:txBody>
                  <a:tcPr>
                    <a:solidFill>
                      <a:schemeClr val="bg2">
                        <a:lumMod val="75000"/>
                        <a:alpha val="20000"/>
                      </a:schemeClr>
                    </a:solidFill>
                  </a:tcPr>
                </a:tc>
                <a:tc>
                  <a:txBody>
                    <a:bodyPr/>
                    <a:lstStyle/>
                    <a:p>
                      <a:pPr marL="171450" indent="-171450" algn="l" defTabSz="914400" rtl="0" eaLnBrk="1" latinLnBrk="0" hangingPunct="1">
                        <a:buFont typeface="Arial" panose="020B0604020202020204" pitchFamily="34" charset="0"/>
                        <a:buChar char="•"/>
                      </a:pPr>
                      <a:r>
                        <a:rPr lang="en-US" sz="1100" kern="1200" dirty="0">
                          <a:solidFill>
                            <a:schemeClr val="tx2"/>
                          </a:solidFill>
                        </a:rPr>
                        <a:t>Pay as Go (</a:t>
                      </a:r>
                      <a:r>
                        <a:rPr lang="en-US" sz="1100" kern="1200" dirty="0" err="1">
                          <a:solidFill>
                            <a:schemeClr val="tx2"/>
                          </a:solidFill>
                        </a:rPr>
                        <a:t>PayG</a:t>
                      </a:r>
                      <a:r>
                        <a:rPr lang="en-US" sz="1100" kern="1200" dirty="0">
                          <a:solidFill>
                            <a:schemeClr val="tx2"/>
                          </a:solidFill>
                        </a:rPr>
                        <a:t>): 19% effective discount</a:t>
                      </a:r>
                    </a:p>
                    <a:p>
                      <a:pPr marL="171450" indent="-171450" algn="l" defTabSz="914400" rtl="0" eaLnBrk="1" latinLnBrk="0" hangingPunct="1">
                        <a:buFont typeface="Arial" panose="020B0604020202020204" pitchFamily="34" charset="0"/>
                        <a:buChar char="•"/>
                      </a:pPr>
                      <a:r>
                        <a:rPr lang="en-US" sz="1100" kern="1200" dirty="0">
                          <a:solidFill>
                            <a:schemeClr val="tx2"/>
                          </a:solidFill>
                        </a:rPr>
                        <a:t>Reserved Instance (RI): 15% effective discount</a:t>
                      </a:r>
                    </a:p>
                    <a:p>
                      <a:endParaRPr lang="en-US" sz="1100" kern="1200" dirty="0">
                        <a:solidFill>
                          <a:schemeClr val="tx2"/>
                        </a:solidFill>
                        <a:latin typeface="Calibri" panose="020F0502020204030204" pitchFamily="34" charset="0"/>
                        <a:ea typeface="+mn-ea"/>
                        <a:cs typeface="Calibri" panose="020F0502020204030204" pitchFamily="34" charset="0"/>
                      </a:endParaRPr>
                    </a:p>
                  </a:txBody>
                  <a:tcPr>
                    <a:lnR w="12700" cap="flat" cmpd="sng" algn="ctr">
                      <a:solidFill>
                        <a:schemeClr val="bg1">
                          <a:lumMod val="75000"/>
                        </a:schemeClr>
                      </a:solidFill>
                      <a:prstDash val="solid"/>
                      <a:round/>
                      <a:headEnd type="none" w="med" len="med"/>
                      <a:tailEnd type="none" w="med" len="med"/>
                    </a:lnR>
                    <a:solidFill>
                      <a:schemeClr val="bg2">
                        <a:lumMod val="75000"/>
                        <a:alpha val="20000"/>
                      </a:schemeClr>
                    </a:solidFill>
                  </a:tcPr>
                </a:tc>
                <a:extLst>
                  <a:ext uri="{0D108BD9-81ED-4DB2-BD59-A6C34878D82A}">
                    <a16:rowId xmlns:a16="http://schemas.microsoft.com/office/drawing/2014/main" val="3856710713"/>
                  </a:ext>
                </a:extLst>
              </a:tr>
              <a:tr h="607866">
                <a:tc>
                  <a:txBody>
                    <a:bodyPr/>
                    <a:lstStyle/>
                    <a:p>
                      <a:pPr algn="ctr"/>
                      <a:r>
                        <a:rPr lang="en-US" sz="1100" dirty="0">
                          <a:solidFill>
                            <a:schemeClr val="tx2"/>
                          </a:solidFill>
                        </a:rPr>
                        <a:t>AWS</a:t>
                      </a:r>
                      <a:endParaRPr lang="en-US" sz="1100" b="1" dirty="0">
                        <a:solidFill>
                          <a:schemeClr val="tx2"/>
                        </a:solidFill>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tcPr>
                </a:tc>
                <a:tc>
                  <a:txBody>
                    <a:bodyPr/>
                    <a:lstStyle/>
                    <a:p>
                      <a:pPr marL="171450" indent="-171450">
                        <a:buFont typeface="Arial" panose="020B0604020202020204" pitchFamily="34" charset="0"/>
                        <a:buChar char="•"/>
                      </a:pPr>
                      <a:r>
                        <a:rPr lang="en-US" sz="1100" dirty="0">
                          <a:solidFill>
                            <a:schemeClr val="tx2"/>
                          </a:solidFill>
                        </a:rPr>
                        <a:t>Assess: Up to $60K USD investment for business case</a:t>
                      </a:r>
                    </a:p>
                    <a:p>
                      <a:pPr marL="171450" indent="-171450">
                        <a:buFont typeface="Arial" panose="020B0604020202020204" pitchFamily="34" charset="0"/>
                        <a:buChar char="•"/>
                      </a:pPr>
                      <a:r>
                        <a:rPr lang="en-US" sz="1100" dirty="0">
                          <a:solidFill>
                            <a:schemeClr val="tx2"/>
                          </a:solidFill>
                        </a:rPr>
                        <a:t>Mobilize: $1:$1 matching of up to  $400K USD cash Other $400K customer paid</a:t>
                      </a:r>
                    </a:p>
                    <a:p>
                      <a:pPr marL="171450" indent="-171450">
                        <a:buFont typeface="Arial" panose="020B0604020202020204" pitchFamily="34" charset="0"/>
                        <a:buChar char="•"/>
                      </a:pPr>
                      <a:r>
                        <a:rPr lang="en-US" sz="1100" dirty="0">
                          <a:solidFill>
                            <a:schemeClr val="tx2"/>
                          </a:solidFill>
                        </a:rPr>
                        <a:t>Migrate &amp; Modernize: 25% of net new ARR – can be used as Platform Credits OR used for Migration costs for Cognizant (Annual Spend &gt; 1M)</a:t>
                      </a:r>
                      <a:endParaRPr lang="en-US" sz="1100" dirty="0">
                        <a:solidFill>
                          <a:schemeClr val="tx2"/>
                        </a:solidFill>
                        <a:latin typeface="Calibri" panose="020F0502020204030204" pitchFamily="34" charset="0"/>
                        <a:cs typeface="Calibri" panose="020F0502020204030204" pitchFamily="34" charset="0"/>
                      </a:endParaRPr>
                    </a:p>
                  </a:txBody>
                  <a:tcPr/>
                </a:tc>
                <a:tc>
                  <a:txBody>
                    <a:bodyPr/>
                    <a:lstStyle/>
                    <a:p>
                      <a:pPr marL="171450" indent="-171450" algn="l" defTabSz="914400" rtl="0" eaLnBrk="1" latinLnBrk="0" hangingPunct="1">
                        <a:buFont typeface="Arial" panose="020B0604020202020204" pitchFamily="34" charset="0"/>
                        <a:buChar char="•"/>
                      </a:pPr>
                      <a:r>
                        <a:rPr lang="en-US" sz="1100" kern="1200" dirty="0">
                          <a:solidFill>
                            <a:schemeClr val="tx2"/>
                          </a:solidFill>
                        </a:rPr>
                        <a:t>Reseller: Up to 9%</a:t>
                      </a:r>
                    </a:p>
                    <a:p>
                      <a:pPr marL="171450" indent="-171450" algn="l" defTabSz="914400" rtl="0" eaLnBrk="1" latinLnBrk="0" hangingPunct="1">
                        <a:buFont typeface="Arial" panose="020B0604020202020204" pitchFamily="34" charset="0"/>
                        <a:buChar char="•"/>
                      </a:pPr>
                      <a:r>
                        <a:rPr lang="en-US" sz="1100" kern="1200" dirty="0">
                          <a:solidFill>
                            <a:schemeClr val="tx2"/>
                          </a:solidFill>
                        </a:rPr>
                        <a:t>Enterprise Discount Program: up to 12% </a:t>
                      </a:r>
                      <a:endParaRPr lang="en-US" sz="1100" kern="1200" dirty="0">
                        <a:solidFill>
                          <a:schemeClr val="tx2"/>
                        </a:solidFill>
                        <a:latin typeface="Calibri" panose="020F0502020204030204" pitchFamily="34" charset="0"/>
                        <a:ea typeface="+mn-ea"/>
                        <a:cs typeface="Calibri" panose="020F0502020204030204" pitchFamily="34" charset="0"/>
                      </a:endParaRPr>
                    </a:p>
                  </a:txBody>
                  <a:tcPr>
                    <a:lnR w="12700" cap="flat" cmpd="sng" algn="ctr">
                      <a:solidFill>
                        <a:schemeClr val="bg1">
                          <a:lumMod val="75000"/>
                        </a:schemeClr>
                      </a:solidFill>
                      <a:prstDash val="solid"/>
                      <a:round/>
                      <a:headEnd type="none" w="med" len="med"/>
                      <a:tailEnd type="none" w="med" len="med"/>
                    </a:lnR>
                  </a:tcPr>
                </a:tc>
                <a:extLst>
                  <a:ext uri="{0D108BD9-81ED-4DB2-BD59-A6C34878D82A}">
                    <a16:rowId xmlns:a16="http://schemas.microsoft.com/office/drawing/2014/main" val="1501612282"/>
                  </a:ext>
                </a:extLst>
              </a:tr>
              <a:tr h="1264086">
                <a:tc>
                  <a:txBody>
                    <a:bodyPr/>
                    <a:lstStyle/>
                    <a:p>
                      <a:pPr algn="ctr"/>
                      <a:r>
                        <a:rPr lang="en-US" sz="1100" dirty="0">
                          <a:solidFill>
                            <a:schemeClr val="tx2"/>
                          </a:solidFill>
                        </a:rPr>
                        <a:t>GCP</a:t>
                      </a:r>
                      <a:endParaRPr lang="en-US" sz="1100" b="1" dirty="0">
                        <a:solidFill>
                          <a:schemeClr val="tx2"/>
                        </a:solidFill>
                        <a:latin typeface="Calibri" panose="020F0502020204030204" pitchFamily="34" charset="0"/>
                        <a:cs typeface="Calibri" panose="020F0502020204030204" pitchFamily="34" charset="0"/>
                      </a:endParaRPr>
                    </a:p>
                  </a:txBody>
                  <a:tcPr anchor="ctr">
                    <a:lnL w="12700" cap="flat" cmpd="sng" algn="ctr">
                      <a:solidFill>
                        <a:schemeClr val="bg1">
                          <a:lumMod val="75000"/>
                        </a:schemeClr>
                      </a:solidFill>
                      <a:prstDash val="solid"/>
                      <a:round/>
                      <a:headEnd type="none" w="med" len="med"/>
                      <a:tailEnd type="none" w="med" len="med"/>
                    </a:lnL>
                    <a:lnB w="12700" cap="flat" cmpd="sng" algn="ctr">
                      <a:solidFill>
                        <a:schemeClr val="bg1">
                          <a:lumMod val="75000"/>
                        </a:schemeClr>
                      </a:solidFill>
                      <a:prstDash val="solid"/>
                      <a:round/>
                      <a:headEnd type="none" w="med" len="med"/>
                      <a:tailEnd type="none" w="med" len="med"/>
                    </a:lnB>
                    <a:solidFill>
                      <a:schemeClr val="bg2">
                        <a:lumMod val="75000"/>
                        <a:alpha val="20000"/>
                      </a:schemeClr>
                    </a:solidFill>
                  </a:tcPr>
                </a:tc>
                <a:tc>
                  <a:txBody>
                    <a:bodyPr/>
                    <a:lstStyle/>
                    <a:p>
                      <a:pPr marL="171450" indent="-171450">
                        <a:buFont typeface="Arial" panose="020B0604020202020204" pitchFamily="34" charset="0"/>
                        <a:buChar char="•"/>
                      </a:pPr>
                      <a:r>
                        <a:rPr lang="en-US" sz="1100" dirty="0">
                          <a:solidFill>
                            <a:schemeClr val="tx2"/>
                          </a:solidFill>
                        </a:rPr>
                        <a:t>Partner Services Fund (PSF) – this is funding available of up to lesser of 10K or 10% of the 1st year deal value for workshops and Pilots. This has a minimum deal threshold of $ 60K USD/year </a:t>
                      </a:r>
                    </a:p>
                    <a:p>
                      <a:pPr marL="171450" indent="-171450">
                        <a:buFont typeface="Arial" panose="020B0604020202020204" pitchFamily="34" charset="0"/>
                        <a:buChar char="•"/>
                      </a:pPr>
                      <a:r>
                        <a:rPr lang="en-US" sz="1100" dirty="0">
                          <a:solidFill>
                            <a:schemeClr val="tx2"/>
                          </a:solidFill>
                        </a:rPr>
                        <a:t>Partner Engineer (PE) / Customer Engineer Support – Dedicated free of Cost engineer to support pre sales cycle from Google for Architectural review and Validation </a:t>
                      </a:r>
                    </a:p>
                    <a:p>
                      <a:pPr marL="171450" indent="-171450">
                        <a:buFont typeface="Arial" panose="020B0604020202020204" pitchFamily="34" charset="0"/>
                        <a:buChar char="•"/>
                      </a:pPr>
                      <a:r>
                        <a:rPr lang="en-US" sz="1100" dirty="0">
                          <a:solidFill>
                            <a:schemeClr val="tx2"/>
                          </a:solidFill>
                        </a:rPr>
                        <a:t>Rapid Migration Acceleration Program (RAMP) -  Google pays 15% off of the Google consumption Commit contract value to partners and customers migrating workloads to GCP.</a:t>
                      </a:r>
                    </a:p>
                    <a:p>
                      <a:pPr marL="171450" indent="-171450">
                        <a:buFont typeface="Arial" panose="020B0604020202020204" pitchFamily="34" charset="0"/>
                        <a:buChar char="•"/>
                      </a:pPr>
                      <a:r>
                        <a:rPr lang="en-US" sz="1100" dirty="0">
                          <a:solidFill>
                            <a:schemeClr val="tx2"/>
                          </a:solidFill>
                        </a:rPr>
                        <a:t>Sandbox and Other Credits – Specific workload specific credits available for sandbox development, Training and enablement etc. for migration workloads </a:t>
                      </a:r>
                    </a:p>
                    <a:p>
                      <a:endParaRPr lang="en-US" sz="1100" dirty="0">
                        <a:solidFill>
                          <a:schemeClr val="tx2"/>
                        </a:solidFill>
                        <a:latin typeface="Calibri" panose="020F0502020204030204" pitchFamily="34" charset="0"/>
                        <a:cs typeface="Calibri" panose="020F0502020204030204" pitchFamily="34" charset="0"/>
                      </a:endParaRPr>
                    </a:p>
                  </a:txBody>
                  <a:tcPr>
                    <a:lnB w="12700" cap="flat" cmpd="sng" algn="ctr">
                      <a:solidFill>
                        <a:schemeClr val="bg1">
                          <a:lumMod val="75000"/>
                        </a:schemeClr>
                      </a:solidFill>
                      <a:prstDash val="solid"/>
                      <a:round/>
                      <a:headEnd type="none" w="med" len="med"/>
                      <a:tailEnd type="none" w="med" len="med"/>
                    </a:lnB>
                    <a:solidFill>
                      <a:schemeClr val="bg2">
                        <a:lumMod val="75000"/>
                        <a:alpha val="20000"/>
                      </a:schemeClr>
                    </a:solidFill>
                  </a:tcPr>
                </a:tc>
                <a:tc>
                  <a:txBody>
                    <a:bodyPr/>
                    <a:lstStyle/>
                    <a:p>
                      <a:pPr marL="171450" marR="0" lvl="0" indent="-171450" algn="l" defTabSz="914400" rtl="0" eaLnBrk="1" latinLnBrk="0" hangingPunct="1">
                        <a:lnSpc>
                          <a:spcPct val="100000"/>
                        </a:lnSpc>
                        <a:spcBef>
                          <a:spcPts val="0"/>
                        </a:spcBef>
                        <a:spcAft>
                          <a:spcPts val="0"/>
                        </a:spcAft>
                        <a:buSzPts val="1100"/>
                        <a:buFont typeface="Arial" panose="020B0604020202020204" pitchFamily="34" charset="0"/>
                        <a:buChar char="•"/>
                      </a:pPr>
                      <a:r>
                        <a:rPr lang="en-US" sz="1100" kern="1200" dirty="0">
                          <a:solidFill>
                            <a:schemeClr val="tx2"/>
                          </a:solidFill>
                          <a:sym typeface="Google Sans"/>
                        </a:rPr>
                        <a:t>License</a:t>
                      </a:r>
                      <a:r>
                        <a:rPr lang="en-US" sz="1100" kern="1200" baseline="0" dirty="0">
                          <a:solidFill>
                            <a:schemeClr val="tx2"/>
                          </a:solidFill>
                          <a:sym typeface="Google Sans"/>
                        </a:rPr>
                        <a:t> Discounts Up to 10%</a:t>
                      </a:r>
                      <a:endParaRPr lang="en-US" sz="1100" kern="1200" dirty="0">
                        <a:solidFill>
                          <a:schemeClr val="tx2"/>
                        </a:solidFill>
                        <a:sym typeface="Google Sans"/>
                      </a:endParaRPr>
                    </a:p>
                    <a:p>
                      <a:pPr marL="171450" indent="-171450" algn="l" defTabSz="914400" rtl="0" eaLnBrk="1" latinLnBrk="0" hangingPunct="1">
                        <a:buFont typeface="Arial" panose="020B0604020202020204" pitchFamily="34" charset="0"/>
                        <a:buChar char="•"/>
                      </a:pPr>
                      <a:endParaRPr lang="en-US" sz="1100" kern="1200" dirty="0">
                        <a:solidFill>
                          <a:schemeClr val="tx2"/>
                        </a:solidFill>
                        <a:latin typeface="Calibri" panose="020F0502020204030204" pitchFamily="34" charset="0"/>
                        <a:ea typeface="+mn-ea"/>
                        <a:cs typeface="Calibri" panose="020F0502020204030204" pitchFamily="34" charset="0"/>
                      </a:endParaRPr>
                    </a:p>
                  </a:txBody>
                  <a:tcPr>
                    <a:lnR w="12700" cap="flat" cmpd="sng" algn="ctr">
                      <a:solidFill>
                        <a:schemeClr val="bg1">
                          <a:lumMod val="75000"/>
                        </a:schemeClr>
                      </a:solidFill>
                      <a:prstDash val="solid"/>
                      <a:round/>
                      <a:headEnd type="none" w="med" len="med"/>
                      <a:tailEnd type="none" w="med" len="med"/>
                    </a:lnR>
                    <a:lnB w="12700" cap="flat" cmpd="sng" algn="ctr">
                      <a:solidFill>
                        <a:schemeClr val="bg1">
                          <a:lumMod val="75000"/>
                        </a:schemeClr>
                      </a:solidFill>
                      <a:prstDash val="solid"/>
                      <a:round/>
                      <a:headEnd type="none" w="med" len="med"/>
                      <a:tailEnd type="none" w="med" len="med"/>
                    </a:lnB>
                    <a:solidFill>
                      <a:schemeClr val="bg2">
                        <a:lumMod val="75000"/>
                        <a:alpha val="20000"/>
                      </a:schemeClr>
                    </a:solidFill>
                  </a:tcPr>
                </a:tc>
                <a:extLst>
                  <a:ext uri="{0D108BD9-81ED-4DB2-BD59-A6C34878D82A}">
                    <a16:rowId xmlns:a16="http://schemas.microsoft.com/office/drawing/2014/main" val="2509344785"/>
                  </a:ext>
                </a:extLst>
              </a:tr>
            </a:tbl>
          </a:graphicData>
        </a:graphic>
      </p:graphicFrame>
    </p:spTree>
    <p:extLst>
      <p:ext uri="{BB962C8B-B14F-4D97-AF65-F5344CB8AC3E}">
        <p14:creationId xmlns:p14="http://schemas.microsoft.com/office/powerpoint/2010/main" val="9222195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7F34D1-2D92-144C-816F-270390B5A6F3}"/>
              </a:ext>
            </a:extLst>
          </p:cNvPr>
          <p:cNvSpPr>
            <a:spLocks noGrp="1"/>
          </p:cNvSpPr>
          <p:nvPr>
            <p:ph type="ctrTitle"/>
          </p:nvPr>
        </p:nvSpPr>
        <p:spPr/>
        <p:txBody>
          <a:bodyPr/>
          <a:lstStyle/>
          <a:p>
            <a:r>
              <a:rPr lang="en-US"/>
              <a:t>Thank You!</a:t>
            </a:r>
            <a:endParaRPr lang="en-US" dirty="0"/>
          </a:p>
        </p:txBody>
      </p:sp>
      <p:grpSp>
        <p:nvGrpSpPr>
          <p:cNvPr id="12" name="Group 11"/>
          <p:cNvGrpSpPr/>
          <p:nvPr/>
        </p:nvGrpSpPr>
        <p:grpSpPr>
          <a:xfrm>
            <a:off x="391633" y="2496885"/>
            <a:ext cx="3761267" cy="87565"/>
            <a:chOff x="2432732" y="3680868"/>
            <a:chExt cx="3109135" cy="91440"/>
          </a:xfrm>
        </p:grpSpPr>
        <p:sp>
          <p:nvSpPr>
            <p:cNvPr id="7" name="Rectangle 6">
              <a:extLst>
                <a:ext uri="{FF2B5EF4-FFF2-40B4-BE49-F238E27FC236}">
                  <a16:creationId xmlns:a16="http://schemas.microsoft.com/office/drawing/2014/main" id="{1F6E302E-1A1A-47FC-B83F-B36A5FEFC259}"/>
                </a:ext>
              </a:extLst>
            </p:cNvPr>
            <p:cNvSpPr>
              <a:spLocks/>
            </p:cNvSpPr>
            <p:nvPr/>
          </p:nvSpPr>
          <p:spPr bwMode="auto">
            <a:xfrm>
              <a:off x="4298213" y="3680868"/>
              <a:ext cx="621827" cy="91440"/>
            </a:xfrm>
            <a:prstGeom prst="rect">
              <a:avLst/>
            </a:prstGeom>
            <a:solidFill>
              <a:srgbClr val="0033A0"/>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685800">
                <a:defRPr/>
              </a:pPr>
              <a:endParaRPr lang="en-US" sz="1350" kern="0" dirty="0">
                <a:solidFill>
                  <a:sysClr val="windowText" lastClr="000000"/>
                </a:solidFill>
              </a:endParaRPr>
            </a:p>
          </p:txBody>
        </p:sp>
        <p:sp>
          <p:nvSpPr>
            <p:cNvPr id="8" name="Rectangle 7">
              <a:extLst>
                <a:ext uri="{FF2B5EF4-FFF2-40B4-BE49-F238E27FC236}">
                  <a16:creationId xmlns:a16="http://schemas.microsoft.com/office/drawing/2014/main" id="{86723F69-FF4E-3744-9057-E93DE2EFC218}"/>
                </a:ext>
              </a:extLst>
            </p:cNvPr>
            <p:cNvSpPr>
              <a:spLocks/>
            </p:cNvSpPr>
            <p:nvPr/>
          </p:nvSpPr>
          <p:spPr bwMode="auto">
            <a:xfrm>
              <a:off x="3676386" y="3680868"/>
              <a:ext cx="621827" cy="91440"/>
            </a:xfrm>
            <a:prstGeom prst="rect">
              <a:avLst/>
            </a:pr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685800">
                <a:defRPr/>
              </a:pPr>
              <a:endParaRPr lang="en-US" sz="1350" kern="0" dirty="0">
                <a:solidFill>
                  <a:sysClr val="windowText" lastClr="000000"/>
                </a:solidFill>
              </a:endParaRPr>
            </a:p>
          </p:txBody>
        </p:sp>
        <p:sp>
          <p:nvSpPr>
            <p:cNvPr id="9" name="Rectangle 8">
              <a:extLst>
                <a:ext uri="{FF2B5EF4-FFF2-40B4-BE49-F238E27FC236}">
                  <a16:creationId xmlns:a16="http://schemas.microsoft.com/office/drawing/2014/main" id="{52921F69-6BA3-D144-98CF-C154D3DEF12C}"/>
                </a:ext>
              </a:extLst>
            </p:cNvPr>
            <p:cNvSpPr>
              <a:spLocks/>
            </p:cNvSpPr>
            <p:nvPr/>
          </p:nvSpPr>
          <p:spPr bwMode="auto">
            <a:xfrm>
              <a:off x="3054559" y="3680868"/>
              <a:ext cx="621827" cy="91440"/>
            </a:xfrm>
            <a:prstGeom prst="rect">
              <a:avLst/>
            </a:prstGeom>
            <a:solidFill>
              <a:srgbClr val="328D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685800">
                <a:defRPr/>
              </a:pPr>
              <a:endParaRPr lang="en-US" sz="1350" kern="0" dirty="0">
                <a:solidFill>
                  <a:sysClr val="windowText" lastClr="000000"/>
                </a:solidFill>
              </a:endParaRPr>
            </a:p>
          </p:txBody>
        </p:sp>
        <p:sp>
          <p:nvSpPr>
            <p:cNvPr id="10" name="Rectangle 9">
              <a:extLst>
                <a:ext uri="{FF2B5EF4-FFF2-40B4-BE49-F238E27FC236}">
                  <a16:creationId xmlns:a16="http://schemas.microsoft.com/office/drawing/2014/main" id="{A54F6B4A-DE8A-3D4D-AEE7-AB904B13988B}"/>
                </a:ext>
              </a:extLst>
            </p:cNvPr>
            <p:cNvSpPr>
              <a:spLocks/>
            </p:cNvSpPr>
            <p:nvPr/>
          </p:nvSpPr>
          <p:spPr bwMode="auto">
            <a:xfrm>
              <a:off x="2432732" y="3680868"/>
              <a:ext cx="621827" cy="91440"/>
            </a:xfrm>
            <a:prstGeom prst="rect">
              <a:avLst/>
            </a:prstGeom>
            <a:solidFill>
              <a:srgbClr val="ADD1FF"/>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685800">
                <a:defRPr/>
              </a:pPr>
              <a:endParaRPr lang="en-US" sz="1350" kern="0" dirty="0">
                <a:solidFill>
                  <a:sysClr val="windowText" lastClr="000000"/>
                </a:solidFill>
              </a:endParaRPr>
            </a:p>
          </p:txBody>
        </p:sp>
        <p:sp>
          <p:nvSpPr>
            <p:cNvPr id="11" name="Rectangle 10">
              <a:extLst>
                <a:ext uri="{FF2B5EF4-FFF2-40B4-BE49-F238E27FC236}">
                  <a16:creationId xmlns:a16="http://schemas.microsoft.com/office/drawing/2014/main" id="{CA535023-5333-B349-A3DE-AC10230DA94D}"/>
                </a:ext>
              </a:extLst>
            </p:cNvPr>
            <p:cNvSpPr>
              <a:spLocks/>
            </p:cNvSpPr>
            <p:nvPr/>
          </p:nvSpPr>
          <p:spPr bwMode="auto">
            <a:xfrm>
              <a:off x="4920040" y="3680868"/>
              <a:ext cx="621827" cy="91440"/>
            </a:xfrm>
            <a:prstGeom prst="rect">
              <a:avLst/>
            </a:prstGeom>
            <a:solidFill>
              <a:srgbClr val="000063"/>
            </a:solidFill>
            <a:ln>
              <a:noFill/>
            </a:ln>
            <a:extLst>
              <a:ext uri="{91240B29-F687-4f45-9708-019B960494DF}">
                <a14:hiddenLine xmlns:a14="http://schemas.microsoft.com/office/drawing/2010/main" xmlns="" w="9525">
                  <a:solidFill>
                    <a:srgbClr val="000000"/>
                  </a:solidFill>
                  <a:round/>
                  <a:headEnd/>
                  <a:tailEnd/>
                </a14:hiddenLine>
              </a:ext>
            </a:extLst>
          </p:spPr>
          <p:txBody>
            <a:bodyPr lIns="0" tIns="0" rIns="0" bIns="0"/>
            <a:lstStyle/>
            <a:p>
              <a:pPr defTabSz="685800">
                <a:defRPr/>
              </a:pPr>
              <a:endParaRPr lang="en-US" sz="1350" kern="0" dirty="0">
                <a:solidFill>
                  <a:sysClr val="windowText" lastClr="000000"/>
                </a:solidFill>
              </a:endParaRPr>
            </a:p>
          </p:txBody>
        </p:sp>
      </p:grpSp>
    </p:spTree>
    <p:extLst>
      <p:ext uri="{BB962C8B-B14F-4D97-AF65-F5344CB8AC3E}">
        <p14:creationId xmlns:p14="http://schemas.microsoft.com/office/powerpoint/2010/main" val="34239310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a:t>Assumptions</a:t>
            </a:r>
            <a:endParaRPr lang="en-US" dirty="0"/>
          </a:p>
        </p:txBody>
      </p:sp>
    </p:spTree>
    <p:extLst>
      <p:ext uri="{BB962C8B-B14F-4D97-AF65-F5344CB8AC3E}">
        <p14:creationId xmlns:p14="http://schemas.microsoft.com/office/powerpoint/2010/main" val="16158066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52807" y="581256"/>
            <a:ext cx="8838386" cy="4159405"/>
          </a:xfrm>
          <a:prstGeom prst="roundRect">
            <a:avLst>
              <a:gd name="adj" fmla="val 46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en-US"/>
              <a:t>Assumptions - Infra</a:t>
            </a:r>
            <a:endParaRPr lang="en-US" dirty="0"/>
          </a:p>
        </p:txBody>
      </p:sp>
      <p:sp>
        <p:nvSpPr>
          <p:cNvPr id="7" name="Rectangle 6"/>
          <p:cNvSpPr/>
          <p:nvPr/>
        </p:nvSpPr>
        <p:spPr>
          <a:xfrm>
            <a:off x="301083" y="675799"/>
            <a:ext cx="8474927" cy="3970318"/>
          </a:xfrm>
          <a:prstGeom prst="rect">
            <a:avLst/>
          </a:prstGeom>
        </p:spPr>
        <p:txBody>
          <a:bodyPr wrap="square" anchor="ctr">
            <a:spAutoFit/>
          </a:bodyPr>
          <a:lstStyle/>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During DD / Plan phase factors that might affect the build phase will be  evaluated &amp; efforts will have to be fine tuned depending on constraints identified.</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The efforts considered are only w.r.t. 2025 server inventory shared by PJI. Any change in estate would change the efforts accordingly</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Required software licenses are made available prior to Build Phase</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All databases are under the mainstream or atleast extended support of the RDBMS vendor</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All databases use native technologies provided by the vendor  for their HA an DR  needs</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All databases confirm to standard topology and standard architectures</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Execution of activity will be done from single site at US and / or offshore only</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Efforts have been arrived based on majority of servers planned to be Rehost category.</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Remote access with appropriate access privileges would be in place for activities to be delivered from offshore</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All procurement are assumed to be done prior to beginning of engagement to save time.</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Effort excludes the delay caused by other OEM, PJI third party vendor/s to complete their activities</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Effort excludes any additional requirements that might arise</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Application installation, Application data copy, configuration, performance analysis etc. will be out of scope for infra. Team</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PJI has required OS Vendor (Miscrosoft and Linux) Support and License</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Any unsupported OSE will be supported on best effort basis</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Required Access will be granted for </a:t>
            </a:r>
          </a:p>
          <a:p>
            <a:pPr lvl="1" indent="-171450">
              <a:buFont typeface="Courier New" panose="02070309020205020404" pitchFamily="49" charset="0"/>
              <a:buChar char="o"/>
            </a:pPr>
            <a:r>
              <a:rPr lang="en-US" sz="900" dirty="0">
                <a:solidFill>
                  <a:schemeClr val="tx2"/>
                </a:solidFill>
                <a:latin typeface="+mj-lt"/>
                <a:cs typeface="Arial" panose="020B0604020202020204" pitchFamily="34" charset="0"/>
              </a:rPr>
              <a:t>Cognizant associates connecting from onsite, offshore without delay</a:t>
            </a:r>
          </a:p>
          <a:p>
            <a:pPr lvl="1" indent="-171450">
              <a:buFont typeface="Courier New" panose="02070309020205020404" pitchFamily="49" charset="0"/>
              <a:buChar char="o"/>
            </a:pPr>
            <a:r>
              <a:rPr lang="en-US" sz="900" dirty="0">
                <a:solidFill>
                  <a:schemeClr val="tx2"/>
                </a:solidFill>
                <a:latin typeface="+mj-lt"/>
                <a:cs typeface="Arial" panose="020B0604020202020204" pitchFamily="34" charset="0"/>
              </a:rPr>
              <a:t>Onboarding of Cognizant associates to be done before program start in accordance to the program timelines.</a:t>
            </a:r>
          </a:p>
          <a:p>
            <a:pPr lvl="1" indent="-171450">
              <a:buFont typeface="Courier New" panose="02070309020205020404" pitchFamily="49" charset="0"/>
              <a:buChar char="o"/>
            </a:pPr>
            <a:r>
              <a:rPr lang="en-US" sz="900" dirty="0">
                <a:solidFill>
                  <a:schemeClr val="tx2"/>
                </a:solidFill>
                <a:latin typeface="+mj-lt"/>
                <a:cs typeface="Arial" panose="020B0604020202020204" pitchFamily="34" charset="0"/>
              </a:rPr>
              <a:t>Network changes, firewall port etc. should be allowed for the discovery, planning and migration tools</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Required downtime will be available</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The change requests need to be approved within 24 hours.</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DBA, Backup SME support has been considered for migration and implementation in cloud. </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Middleware effort has not been considered owning to no information. Post assessment we will include the same.</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Sufficient migration links and bandwidth should be established before workload migration</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Any delay that is unprecedented and / or any delay caused by PJI will have no financial implications for Cognizant.</a:t>
            </a:r>
          </a:p>
          <a:p>
            <a:pPr marL="128588" indent="-128588">
              <a:buFont typeface="Arial" panose="020B0604020202020204" pitchFamily="34" charset="0"/>
              <a:buChar char="•"/>
            </a:pPr>
            <a:r>
              <a:rPr lang="en-US" sz="900" dirty="0">
                <a:solidFill>
                  <a:schemeClr val="tx2"/>
                </a:solidFill>
                <a:latin typeface="+mj-lt"/>
              </a:rPr>
              <a:t>Actual Network bandwidth requirement will be evaluated during due diligence /analysis phase </a:t>
            </a:r>
          </a:p>
          <a:p>
            <a:pPr marL="128588" indent="-128588">
              <a:buFont typeface="Arial" panose="020B0604020202020204" pitchFamily="34" charset="0"/>
              <a:buChar char="•"/>
            </a:pPr>
            <a:r>
              <a:rPr lang="en-US" sz="900" dirty="0">
                <a:solidFill>
                  <a:schemeClr val="tx2"/>
                </a:solidFill>
                <a:latin typeface="+mj-lt"/>
                <a:cs typeface="Arial" panose="020B0604020202020204" pitchFamily="34" charset="0"/>
              </a:rPr>
              <a:t>Backup data migration to cloud has not been factored, if there is any, will be factored post assessment.</a:t>
            </a:r>
          </a:p>
        </p:txBody>
      </p:sp>
    </p:spTree>
    <p:extLst>
      <p:ext uri="{BB962C8B-B14F-4D97-AF65-F5344CB8AC3E}">
        <p14:creationId xmlns:p14="http://schemas.microsoft.com/office/powerpoint/2010/main" val="39114884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Our Assumption on Application Categorization &amp; Complexity</a:t>
            </a:r>
            <a:endParaRPr lang="en-US" dirty="0"/>
          </a:p>
        </p:txBody>
      </p:sp>
      <p:grpSp>
        <p:nvGrpSpPr>
          <p:cNvPr id="9" name="Group 8"/>
          <p:cNvGrpSpPr/>
          <p:nvPr/>
        </p:nvGrpSpPr>
        <p:grpSpPr>
          <a:xfrm>
            <a:off x="321947" y="750990"/>
            <a:ext cx="8500107" cy="3641521"/>
            <a:chOff x="466458" y="179392"/>
            <a:chExt cx="8500107" cy="3641521"/>
          </a:xfrm>
        </p:grpSpPr>
        <p:pic>
          <p:nvPicPr>
            <p:cNvPr id="6" name="Picture 5"/>
            <p:cNvPicPr>
              <a:picLocks noChangeAspect="1"/>
            </p:cNvPicPr>
            <p:nvPr/>
          </p:nvPicPr>
          <p:blipFill>
            <a:blip r:embed="rId2"/>
            <a:stretch>
              <a:fillRect/>
            </a:stretch>
          </p:blipFill>
          <p:spPr>
            <a:xfrm>
              <a:off x="6156399" y="179392"/>
              <a:ext cx="2810166" cy="1787384"/>
            </a:xfrm>
            <a:prstGeom prst="rect">
              <a:avLst/>
            </a:prstGeom>
          </p:spPr>
        </p:pic>
        <p:pic>
          <p:nvPicPr>
            <p:cNvPr id="12" name="Picture 11"/>
            <p:cNvPicPr>
              <a:picLocks noChangeAspect="1"/>
            </p:cNvPicPr>
            <p:nvPr/>
          </p:nvPicPr>
          <p:blipFill>
            <a:blip r:embed="rId3"/>
            <a:stretch>
              <a:fillRect/>
            </a:stretch>
          </p:blipFill>
          <p:spPr>
            <a:xfrm>
              <a:off x="6156398" y="2131824"/>
              <a:ext cx="2810166" cy="1689089"/>
            </a:xfrm>
            <a:prstGeom prst="rect">
              <a:avLst/>
            </a:prstGeom>
          </p:spPr>
        </p:pic>
        <p:pic>
          <p:nvPicPr>
            <p:cNvPr id="5" name="Picture 4"/>
            <p:cNvPicPr>
              <a:picLocks noChangeAspect="1"/>
            </p:cNvPicPr>
            <p:nvPr/>
          </p:nvPicPr>
          <p:blipFill>
            <a:blip r:embed="rId4"/>
            <a:stretch>
              <a:fillRect/>
            </a:stretch>
          </p:blipFill>
          <p:spPr>
            <a:xfrm>
              <a:off x="466458" y="777342"/>
              <a:ext cx="2993231" cy="1178719"/>
            </a:xfrm>
            <a:prstGeom prst="rect">
              <a:avLst/>
            </a:prstGeom>
          </p:spPr>
        </p:pic>
        <p:pic>
          <p:nvPicPr>
            <p:cNvPr id="7" name="Picture 6"/>
            <p:cNvPicPr>
              <a:picLocks noChangeAspect="1"/>
            </p:cNvPicPr>
            <p:nvPr/>
          </p:nvPicPr>
          <p:blipFill>
            <a:blip r:embed="rId5"/>
            <a:stretch>
              <a:fillRect/>
            </a:stretch>
          </p:blipFill>
          <p:spPr>
            <a:xfrm>
              <a:off x="466458" y="2131823"/>
              <a:ext cx="5621363" cy="1689090"/>
            </a:xfrm>
            <a:prstGeom prst="rect">
              <a:avLst/>
            </a:prstGeom>
          </p:spPr>
        </p:pic>
      </p:grpSp>
    </p:spTree>
    <p:extLst>
      <p:ext uri="{BB962C8B-B14F-4D97-AF65-F5344CB8AC3E}">
        <p14:creationId xmlns:p14="http://schemas.microsoft.com/office/powerpoint/2010/main" val="33777361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52807" y="581256"/>
            <a:ext cx="8838386" cy="4285712"/>
          </a:xfrm>
          <a:prstGeom prst="roundRect">
            <a:avLst>
              <a:gd name="adj" fmla="val 46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en-US"/>
              <a:t>Assumptions &amp; Dependencies- Infra</a:t>
            </a:r>
            <a:endParaRPr lang="en-US" dirty="0"/>
          </a:p>
        </p:txBody>
      </p:sp>
      <p:grpSp>
        <p:nvGrpSpPr>
          <p:cNvPr id="4" name="Group 3"/>
          <p:cNvGrpSpPr/>
          <p:nvPr/>
        </p:nvGrpSpPr>
        <p:grpSpPr>
          <a:xfrm>
            <a:off x="314499" y="607331"/>
            <a:ext cx="8515002" cy="4259637"/>
            <a:chOff x="127193" y="654553"/>
            <a:chExt cx="8515002" cy="4209781"/>
          </a:xfrm>
        </p:grpSpPr>
        <p:sp>
          <p:nvSpPr>
            <p:cNvPr id="7" name="Rectangle 6"/>
            <p:cNvSpPr/>
            <p:nvPr/>
          </p:nvSpPr>
          <p:spPr>
            <a:xfrm>
              <a:off x="127194" y="654553"/>
              <a:ext cx="8515001" cy="2828820"/>
            </a:xfrm>
            <a:prstGeom prst="rect">
              <a:avLst/>
            </a:prstGeom>
          </p:spPr>
          <p:txBody>
            <a:bodyPr wrap="square">
              <a:spAutoFit/>
            </a:bodyPr>
            <a:lstStyle/>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PJI will provide dedicated network SPOC during the assessment phase and will provide</a:t>
              </a:r>
            </a:p>
            <a:p>
              <a:pPr marL="623888" lvl="1" indent="-179388">
                <a:spcBef>
                  <a:spcPts val="600"/>
                </a:spcBef>
                <a:buFont typeface="Courier New" panose="02070309020205020404" pitchFamily="49" charset="0"/>
                <a:buChar char="o"/>
              </a:pPr>
              <a:r>
                <a:rPr lang="en-US" sz="1000" dirty="0">
                  <a:solidFill>
                    <a:schemeClr val="tx2"/>
                  </a:solidFill>
                  <a:latin typeface="+mj-lt"/>
                  <a:cs typeface="Arial" panose="020B0604020202020204" pitchFamily="34" charset="0"/>
                </a:rPr>
                <a:t>Design documents related to both Data Centers</a:t>
              </a:r>
            </a:p>
            <a:p>
              <a:pPr marL="623888" lvl="1" indent="-179388">
                <a:spcBef>
                  <a:spcPts val="600"/>
                </a:spcBef>
                <a:buFont typeface="Courier New" panose="02070309020205020404" pitchFamily="49" charset="0"/>
                <a:buChar char="o"/>
              </a:pPr>
              <a:r>
                <a:rPr lang="en-US" sz="1000" dirty="0">
                  <a:solidFill>
                    <a:schemeClr val="tx2"/>
                  </a:solidFill>
                  <a:latin typeface="+mj-lt"/>
                  <a:cs typeface="Arial" panose="020B0604020202020204" pitchFamily="34" charset="0"/>
                </a:rPr>
                <a:t>Available for atleast 4 hours a day during assessment phase</a:t>
              </a:r>
            </a:p>
            <a:p>
              <a:pPr marL="623888" lvl="1" indent="-179388">
                <a:spcBef>
                  <a:spcPts val="600"/>
                </a:spcBef>
                <a:buFont typeface="Courier New" panose="02070309020205020404" pitchFamily="49" charset="0"/>
                <a:buChar char="o"/>
              </a:pPr>
              <a:r>
                <a:rPr lang="en-US" sz="1000" dirty="0">
                  <a:solidFill>
                    <a:schemeClr val="tx2"/>
                  </a:solidFill>
                  <a:latin typeface="+mj-lt"/>
                  <a:cs typeface="Arial" panose="020B0604020202020204" pitchFamily="34" charset="0"/>
                </a:rPr>
                <a:t>Arrange meetings with application stakeholders if required</a:t>
              </a:r>
            </a:p>
            <a:p>
              <a:pPr marL="623888" lvl="1" indent="-179388">
                <a:spcBef>
                  <a:spcPts val="600"/>
                </a:spcBef>
                <a:buFont typeface="Courier New" panose="02070309020205020404" pitchFamily="49" charset="0"/>
                <a:buChar char="o"/>
              </a:pPr>
              <a:r>
                <a:rPr lang="en-US" sz="1000" dirty="0">
                  <a:solidFill>
                    <a:schemeClr val="tx2"/>
                  </a:solidFill>
                  <a:latin typeface="+mj-lt"/>
                  <a:cs typeface="Arial" panose="020B0604020202020204" pitchFamily="34" charset="0"/>
                </a:rPr>
                <a:t>sufficient access to SLB's configured in both Data Centers</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Wireless LAN assessment will be limited to assess SSIDs, channels allocated to SSID, number of Wireless LAN users and any recommendation/modification pertained to wireless LAN coverage will be out of scope.</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PJI will procure, and install the migration link before the start of migration phase. Any delay in migration link procurement or commissioning, may lead to extend the Project Timelines.</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If any of the network element like SLB may need additional licenses or their licenses will not be portable to Public cloud, it will be communicated to PJI. </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Current Scope of Work, Services Pricing might change, subject to proper estimation of Work performed during Due Diligence /Site Assessment Phase.</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All servers factored are </a:t>
              </a:r>
              <a:r>
                <a:rPr lang="en-US" sz="1000" dirty="0" err="1">
                  <a:solidFill>
                    <a:schemeClr val="tx2"/>
                  </a:solidFill>
                  <a:latin typeface="+mj-lt"/>
                  <a:cs typeface="Arial" panose="020B0604020202020204" pitchFamily="34" charset="0"/>
                </a:rPr>
                <a:t>rehost</a:t>
              </a:r>
              <a:r>
                <a:rPr lang="en-US" sz="1000" dirty="0">
                  <a:solidFill>
                    <a:schemeClr val="tx2"/>
                  </a:solidFill>
                  <a:latin typeface="+mj-lt"/>
                  <a:cs typeface="Arial" panose="020B0604020202020204" pitchFamily="34" charset="0"/>
                </a:rPr>
                <a:t> alone except for the 79 AIX to Linux build and 20 servers for management, tools etc.</a:t>
              </a:r>
            </a:p>
            <a:p>
              <a:pPr marL="290513" indent="-179388">
                <a:spcBef>
                  <a:spcPts val="600"/>
                </a:spcBef>
                <a:buFont typeface="Arial" panose="020B0604020202020204" pitchFamily="34" charset="0"/>
                <a:buChar char="•"/>
              </a:pPr>
              <a:endParaRPr lang="en-US" sz="1000" dirty="0">
                <a:solidFill>
                  <a:schemeClr val="tx2"/>
                </a:solidFill>
                <a:latin typeface="+mj-lt"/>
                <a:cs typeface="Arial" panose="020B0604020202020204" pitchFamily="34" charset="0"/>
              </a:endParaRPr>
            </a:p>
          </p:txBody>
        </p:sp>
        <p:sp>
          <p:nvSpPr>
            <p:cNvPr id="9" name="Rectangle 8"/>
            <p:cNvSpPr/>
            <p:nvPr/>
          </p:nvSpPr>
          <p:spPr>
            <a:xfrm>
              <a:off x="127193" y="3252210"/>
              <a:ext cx="8515001" cy="1612124"/>
            </a:xfrm>
            <a:prstGeom prst="rect">
              <a:avLst/>
            </a:prstGeom>
          </p:spPr>
          <p:txBody>
            <a:bodyPr wrap="square">
              <a:spAutoFit/>
            </a:bodyPr>
            <a:lstStyle/>
            <a:p>
              <a:pPr>
                <a:spcBef>
                  <a:spcPts val="600"/>
                </a:spcBef>
              </a:pPr>
              <a:r>
                <a:rPr lang="en-US" sz="1000" b="1" dirty="0">
                  <a:solidFill>
                    <a:schemeClr val="tx2"/>
                  </a:solidFill>
                  <a:latin typeface="+mj-lt"/>
                  <a:cs typeface="Arial" panose="020B0604020202020204" pitchFamily="34" charset="0"/>
                </a:rPr>
                <a:t>Dependencies</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PJI team will extend their full co-operation and share as much as data available for Cognizant to do all activities.</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All approvals would be done on time for access permissions to resources at PJI end</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Since this project is planned to start during COVID times, PJI teams are available for calls and discussions </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Any OEM support will be provided to Cognizant without delay</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All hardening, best practices and scripts that PJI currently follows </a:t>
              </a:r>
            </a:p>
            <a:p>
              <a:pPr marL="290513" indent="-179388">
                <a:spcBef>
                  <a:spcPts val="600"/>
                </a:spcBef>
                <a:buFont typeface="Arial" panose="020B0604020202020204" pitchFamily="34" charset="0"/>
                <a:buChar char="•"/>
              </a:pPr>
              <a:r>
                <a:rPr lang="en-US" sz="1000" dirty="0">
                  <a:solidFill>
                    <a:schemeClr val="tx2"/>
                  </a:solidFill>
                  <a:latin typeface="+mj-lt"/>
                  <a:cs typeface="Arial" panose="020B0604020202020204" pitchFamily="34" charset="0"/>
                </a:rPr>
                <a:t>All existing infrastructure related documents, architecture</a:t>
              </a:r>
              <a:endParaRPr lang="en-US" sz="900" dirty="0">
                <a:solidFill>
                  <a:schemeClr val="tx2"/>
                </a:solidFill>
                <a:latin typeface="+mj-lt"/>
                <a:cs typeface="Arial" panose="020B0604020202020204" pitchFamily="34" charset="0"/>
              </a:endParaRPr>
            </a:p>
          </p:txBody>
        </p:sp>
      </p:grpSp>
    </p:spTree>
    <p:extLst>
      <p:ext uri="{BB962C8B-B14F-4D97-AF65-F5344CB8AC3E}">
        <p14:creationId xmlns:p14="http://schemas.microsoft.com/office/powerpoint/2010/main" val="15911534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52807" y="581256"/>
            <a:ext cx="8838386" cy="4159405"/>
          </a:xfrm>
          <a:prstGeom prst="roundRect">
            <a:avLst>
              <a:gd name="adj" fmla="val 46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cxnSp>
        <p:nvCxnSpPr>
          <p:cNvPr id="9" name="Straight Connector 8"/>
          <p:cNvCxnSpPr/>
          <p:nvPr/>
        </p:nvCxnSpPr>
        <p:spPr>
          <a:xfrm>
            <a:off x="126875" y="462121"/>
            <a:ext cx="884014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212259" y="1081553"/>
            <a:ext cx="1877961" cy="153888"/>
          </a:xfrm>
          <a:prstGeom prst="rect">
            <a:avLst/>
          </a:prstGeom>
        </p:spPr>
        <p:txBody>
          <a:bodyPr wrap="square" lIns="0" tIns="0" rIns="0" bIns="0" rtlCol="0">
            <a:spAutoFit/>
          </a:bodyPr>
          <a:lstStyle/>
          <a:p>
            <a:pPr algn="l"/>
            <a:endParaRPr lang="en-US" sz="1000" dirty="0">
              <a:solidFill>
                <a:schemeClr val="tx2"/>
              </a:solidFill>
              <a:latin typeface="+mj-lt"/>
              <a:cs typeface="Calibri" panose="020F0502020204030204" pitchFamily="34" charset="0"/>
            </a:endParaRPr>
          </a:p>
        </p:txBody>
      </p:sp>
      <p:sp>
        <p:nvSpPr>
          <p:cNvPr id="6" name="Title 1"/>
          <p:cNvSpPr>
            <a:spLocks noGrp="1"/>
          </p:cNvSpPr>
          <p:nvPr>
            <p:ph type="title"/>
          </p:nvPr>
        </p:nvSpPr>
        <p:spPr/>
        <p:txBody>
          <a:bodyPr/>
          <a:lstStyle/>
          <a:p>
            <a:r>
              <a:rPr lang="en-US"/>
              <a:t>Key Assumptions - Testing </a:t>
            </a:r>
            <a:endParaRPr lang="en-US" dirty="0"/>
          </a:p>
        </p:txBody>
      </p:sp>
      <p:sp>
        <p:nvSpPr>
          <p:cNvPr id="7" name="Rectangle 6"/>
          <p:cNvSpPr/>
          <p:nvPr/>
        </p:nvSpPr>
        <p:spPr>
          <a:xfrm>
            <a:off x="318769" y="721966"/>
            <a:ext cx="8506462" cy="3877985"/>
          </a:xfrm>
          <a:prstGeom prst="rect">
            <a:avLst/>
          </a:prstGeom>
        </p:spPr>
        <p:txBody>
          <a:bodyPr wrap="square">
            <a:spAutoFit/>
          </a:bodyPr>
          <a:lstStyle/>
          <a:p>
            <a:pPr marL="214313" indent="-214313">
              <a:spcBef>
                <a:spcPts val="600"/>
              </a:spcBef>
              <a:spcAft>
                <a:spcPts val="600"/>
              </a:spcAft>
              <a:buFont typeface="Arial" panose="020B0604020202020204" pitchFamily="34" charset="0"/>
              <a:buChar char="•"/>
            </a:pPr>
            <a:r>
              <a:rPr lang="en-US" sz="1100" dirty="0">
                <a:solidFill>
                  <a:schemeClr val="tx2"/>
                </a:solidFill>
                <a:latin typeface="+mj-lt"/>
                <a:cs typeface="Calibri" panose="020F0502020204030204" pitchFamily="34" charset="0"/>
              </a:rPr>
              <a:t>Performance evaluation of </a:t>
            </a:r>
            <a:r>
              <a:rPr lang="en-US" sz="1100" b="1" dirty="0">
                <a:solidFill>
                  <a:schemeClr val="tx2"/>
                </a:solidFill>
                <a:latin typeface="+mj-lt"/>
                <a:cs typeface="Calibri" panose="020F0502020204030204" pitchFamily="34" charset="0"/>
              </a:rPr>
              <a:t>PJI   </a:t>
            </a:r>
            <a:r>
              <a:rPr lang="en-US" sz="1100" dirty="0">
                <a:solidFill>
                  <a:schemeClr val="tx2"/>
                </a:solidFill>
                <a:latin typeface="+mj-lt"/>
                <a:cs typeface="Calibri" panose="020F0502020204030204" pitchFamily="34" charset="0"/>
              </a:rPr>
              <a:t> flows for  selected application stack are considered . Additional effort will be required if any newly identified business flows are added to the in-scope items during the project discovery phase.</a:t>
            </a:r>
          </a:p>
          <a:p>
            <a:pPr marL="214313" indent="-214313">
              <a:spcBef>
                <a:spcPts val="600"/>
              </a:spcBef>
              <a:spcAft>
                <a:spcPts val="600"/>
              </a:spcAft>
              <a:buFont typeface="Arial" panose="020B0604020202020204" pitchFamily="34" charset="0"/>
              <a:buChar char="•"/>
            </a:pPr>
            <a:r>
              <a:rPr lang="en-US" sz="1100" dirty="0">
                <a:solidFill>
                  <a:schemeClr val="tx2"/>
                </a:solidFill>
                <a:latin typeface="+mj-lt"/>
                <a:cs typeface="Calibri" panose="020F0502020204030204" pitchFamily="34" charset="0"/>
              </a:rPr>
              <a:t>It is assumed that </a:t>
            </a:r>
            <a:r>
              <a:rPr lang="en-US" sz="1100" b="1" dirty="0">
                <a:solidFill>
                  <a:schemeClr val="tx2"/>
                </a:solidFill>
                <a:latin typeface="+mj-lt"/>
                <a:cs typeface="Calibri" panose="020F0502020204030204" pitchFamily="34" charset="0"/>
              </a:rPr>
              <a:t>Performance center </a:t>
            </a:r>
            <a:r>
              <a:rPr lang="en-US" sz="1100" dirty="0">
                <a:solidFill>
                  <a:schemeClr val="tx2"/>
                </a:solidFill>
                <a:latin typeface="+mj-lt"/>
                <a:cs typeface="Calibri" panose="020F0502020204030204" pitchFamily="34" charset="0"/>
              </a:rPr>
              <a:t>will be utilized for performance script development &amp; execution of the in-scope business flows.</a:t>
            </a:r>
            <a:r>
              <a:rPr lang="en-GB" sz="1100" dirty="0">
                <a:solidFill>
                  <a:schemeClr val="tx2"/>
                </a:solidFill>
                <a:latin typeface="+mj-lt"/>
                <a:cs typeface="Calibri" panose="020F0502020204030204" pitchFamily="34" charset="0"/>
              </a:rPr>
              <a:t> Due-Diligence will be performed during project discovery phase for the applicable protocol targeting  the  App Tech Stack and the necessary protocol needs to be made available to PT Team</a:t>
            </a:r>
          </a:p>
          <a:p>
            <a:pPr marL="214313" indent="-214313">
              <a:spcBef>
                <a:spcPts val="600"/>
              </a:spcBef>
              <a:spcAft>
                <a:spcPts val="600"/>
              </a:spcAft>
              <a:buFont typeface="Arial" panose="020B0604020202020204" pitchFamily="34" charset="0"/>
              <a:buChar char="•"/>
            </a:pPr>
            <a:r>
              <a:rPr lang="en-GB" sz="1100" dirty="0">
                <a:solidFill>
                  <a:schemeClr val="tx2"/>
                </a:solidFill>
                <a:latin typeface="+mj-lt"/>
                <a:cs typeface="Calibri" panose="020F0502020204030204" pitchFamily="34" charset="0"/>
              </a:rPr>
              <a:t>All tools /access will be provided by PJI team </a:t>
            </a:r>
          </a:p>
          <a:p>
            <a:pPr marL="214313" indent="-214313">
              <a:spcBef>
                <a:spcPts val="600"/>
              </a:spcBef>
              <a:spcAft>
                <a:spcPts val="600"/>
              </a:spcAft>
              <a:buFont typeface="Arial" panose="020B0604020202020204" pitchFamily="34" charset="0"/>
              <a:buChar char="•"/>
            </a:pPr>
            <a:r>
              <a:rPr lang="en-US" sz="1100" dirty="0">
                <a:solidFill>
                  <a:schemeClr val="tx2"/>
                </a:solidFill>
                <a:latin typeface="+mj-lt"/>
                <a:cs typeface="Calibri" panose="020F0502020204030204" pitchFamily="34" charset="0"/>
              </a:rPr>
              <a:t>All performance evaluations across projects will be performed in the UAT environment with production  like volume to simulate a real life production behavior</a:t>
            </a:r>
          </a:p>
          <a:p>
            <a:pPr marL="214313" indent="-214313">
              <a:spcBef>
                <a:spcPts val="600"/>
              </a:spcBef>
              <a:spcAft>
                <a:spcPts val="600"/>
              </a:spcAft>
              <a:buFont typeface="Arial" panose="020B0604020202020204" pitchFamily="34" charset="0"/>
              <a:buChar char="•"/>
            </a:pPr>
            <a:r>
              <a:rPr lang="en-US" sz="1100" dirty="0">
                <a:solidFill>
                  <a:schemeClr val="tx2"/>
                </a:solidFill>
                <a:latin typeface="+mj-lt"/>
                <a:cs typeface="Calibri" panose="020F0502020204030204" pitchFamily="34" charset="0"/>
              </a:rPr>
              <a:t>Separate Prod Like Performance environment will be provided to performance testing team</a:t>
            </a:r>
          </a:p>
          <a:p>
            <a:pPr marL="214313" indent="-214313">
              <a:spcBef>
                <a:spcPts val="600"/>
              </a:spcBef>
              <a:spcAft>
                <a:spcPts val="600"/>
              </a:spcAft>
              <a:buFont typeface="Arial" panose="020B0604020202020204" pitchFamily="34" charset="0"/>
              <a:buChar char="•"/>
            </a:pPr>
            <a:r>
              <a:rPr lang="en-US" sz="1100" dirty="0">
                <a:solidFill>
                  <a:schemeClr val="tx2"/>
                </a:solidFill>
                <a:latin typeface="+mj-lt"/>
                <a:cs typeface="Calibri" panose="020F0502020204030204" pitchFamily="34" charset="0"/>
              </a:rPr>
              <a:t>It is assumed that customer will procure the required Performance testing tool and will provide access to Cognizant Performance testing team prior to start of the engagement. It is also assumed that any Performance test tool related issues (additional license, test tool infrastructure issues, tool compatibility issues etc.) would be taken care of by respective support groups of the customer</a:t>
            </a:r>
          </a:p>
          <a:p>
            <a:pPr marL="214313" indent="-214313">
              <a:spcBef>
                <a:spcPts val="600"/>
              </a:spcBef>
              <a:spcAft>
                <a:spcPts val="600"/>
              </a:spcAft>
              <a:buFont typeface="Arial" panose="020B0604020202020204" pitchFamily="34" charset="0"/>
              <a:buChar char="•"/>
            </a:pPr>
            <a:r>
              <a:rPr lang="en-US" sz="1100" dirty="0">
                <a:solidFill>
                  <a:schemeClr val="tx2"/>
                </a:solidFill>
                <a:latin typeface="+mj-lt"/>
                <a:cs typeface="Calibri" panose="020F0502020204030204" pitchFamily="34" charset="0"/>
              </a:rPr>
              <a:t>Issues related to application, environment, etc. that hamper/halt performance assessment activities will be resolved by the relevant Stanwell/ Project stakeholders at the earliest within a mutually agreed ETA to avoid impact to project schedule</a:t>
            </a:r>
            <a:endParaRPr lang="en-GB" sz="1100" dirty="0">
              <a:solidFill>
                <a:schemeClr val="tx2"/>
              </a:solidFill>
              <a:latin typeface="+mj-lt"/>
              <a:cs typeface="Calibri" panose="020F0502020204030204" pitchFamily="34" charset="0"/>
            </a:endParaRPr>
          </a:p>
          <a:p>
            <a:pPr marL="214313" indent="-214313">
              <a:spcBef>
                <a:spcPts val="600"/>
              </a:spcBef>
              <a:spcAft>
                <a:spcPts val="600"/>
              </a:spcAft>
              <a:buFont typeface="Arial" panose="020B0604020202020204" pitchFamily="34" charset="0"/>
              <a:buChar char="•"/>
            </a:pPr>
            <a:r>
              <a:rPr lang="en-GB" sz="1100" dirty="0">
                <a:solidFill>
                  <a:schemeClr val="tx2"/>
                </a:solidFill>
                <a:latin typeface="+mj-lt"/>
                <a:cs typeface="Calibri" panose="020F0502020204030204" pitchFamily="34" charset="0"/>
              </a:rPr>
              <a:t>If multiple roles are involved in the performance evaluation process of any  in the performance testing scope, Test user credential with varied access privileges needs to be provided to the performance testing team during script development &amp; execution phase.</a:t>
            </a:r>
          </a:p>
        </p:txBody>
      </p:sp>
    </p:spTree>
    <p:extLst>
      <p:ext uri="{BB962C8B-B14F-4D97-AF65-F5344CB8AC3E}">
        <p14:creationId xmlns:p14="http://schemas.microsoft.com/office/powerpoint/2010/main" val="2799550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52807" y="581256"/>
            <a:ext cx="8838386" cy="4159405"/>
          </a:xfrm>
          <a:prstGeom prst="roundRect">
            <a:avLst>
              <a:gd name="adj" fmla="val 46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cxnSp>
        <p:nvCxnSpPr>
          <p:cNvPr id="9" name="Straight Connector 8"/>
          <p:cNvCxnSpPr/>
          <p:nvPr/>
        </p:nvCxnSpPr>
        <p:spPr>
          <a:xfrm>
            <a:off x="126875" y="462121"/>
            <a:ext cx="884014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212259" y="1081553"/>
            <a:ext cx="1877961" cy="153888"/>
          </a:xfrm>
          <a:prstGeom prst="rect">
            <a:avLst/>
          </a:prstGeom>
        </p:spPr>
        <p:txBody>
          <a:bodyPr wrap="square" lIns="0" tIns="0" rIns="0" bIns="0" rtlCol="0">
            <a:spAutoFit/>
          </a:bodyPr>
          <a:lstStyle/>
          <a:p>
            <a:pPr algn="l"/>
            <a:endParaRPr lang="en-US" sz="1000" dirty="0">
              <a:solidFill>
                <a:schemeClr val="tx2"/>
              </a:solidFill>
              <a:latin typeface="+mj-lt"/>
              <a:cs typeface="Calibri" panose="020F0502020204030204" pitchFamily="34" charset="0"/>
            </a:endParaRPr>
          </a:p>
        </p:txBody>
      </p:sp>
      <p:sp>
        <p:nvSpPr>
          <p:cNvPr id="6" name="Title 1"/>
          <p:cNvSpPr>
            <a:spLocks noGrp="1"/>
          </p:cNvSpPr>
          <p:nvPr>
            <p:ph type="title"/>
          </p:nvPr>
        </p:nvSpPr>
        <p:spPr/>
        <p:txBody>
          <a:bodyPr/>
          <a:lstStyle/>
          <a:p>
            <a:r>
              <a:rPr lang="en-US"/>
              <a:t>Key Dependencies - Testing</a:t>
            </a:r>
            <a:endParaRPr lang="en-US" dirty="0"/>
          </a:p>
        </p:txBody>
      </p:sp>
      <p:sp>
        <p:nvSpPr>
          <p:cNvPr id="10" name="Rectangle 9"/>
          <p:cNvSpPr/>
          <p:nvPr/>
        </p:nvSpPr>
        <p:spPr>
          <a:xfrm>
            <a:off x="318769" y="721966"/>
            <a:ext cx="8506462" cy="3877985"/>
          </a:xfrm>
          <a:prstGeom prst="rect">
            <a:avLst/>
          </a:prstGeom>
        </p:spPr>
        <p:txBody>
          <a:bodyPr wrap="square">
            <a:spAutoFit/>
          </a:bodyPr>
          <a:lstStyle/>
          <a:p>
            <a:pPr marL="214313" lvl="0" indent="-214313">
              <a:spcBef>
                <a:spcPts val="600"/>
              </a:spcBef>
              <a:spcAft>
                <a:spcPts val="600"/>
              </a:spcAft>
              <a:buFont typeface="Arial" panose="020B0604020202020204" pitchFamily="34" charset="0"/>
              <a:buChar char="•"/>
            </a:pPr>
            <a:r>
              <a:rPr lang="en-US" sz="1100" dirty="0">
                <a:solidFill>
                  <a:srgbClr val="000000"/>
                </a:solidFill>
                <a:cs typeface="Calibri" panose="020F0502020204030204" pitchFamily="34" charset="0"/>
              </a:rPr>
              <a:t>Mix of transactions across the identified application , and peak transaction volumes for each workflow will be provided by PJI / Project team based on usage-patterns expected in Production</a:t>
            </a:r>
          </a:p>
          <a:p>
            <a:pPr marL="214313" lvl="0" indent="-214313">
              <a:spcBef>
                <a:spcPts val="600"/>
              </a:spcBef>
              <a:spcAft>
                <a:spcPts val="600"/>
              </a:spcAft>
              <a:buFont typeface="Arial" panose="020B0604020202020204" pitchFamily="34" charset="0"/>
              <a:buChar char="•"/>
            </a:pPr>
            <a:r>
              <a:rPr lang="en-US" sz="1100" dirty="0">
                <a:solidFill>
                  <a:srgbClr val="000000"/>
                </a:solidFill>
                <a:cs typeface="Calibri" panose="020F0502020204030204" pitchFamily="34" charset="0"/>
              </a:rPr>
              <a:t>A functionally-stable instance of the sample application will be deployed in a dedicated environment during the performance testing phases. Other activities like System Integration Testing will not be carried out in the same environment during the performance testing phase.</a:t>
            </a:r>
          </a:p>
          <a:p>
            <a:pPr marL="214313" lvl="0" indent="-214313">
              <a:spcBef>
                <a:spcPts val="600"/>
              </a:spcBef>
              <a:spcAft>
                <a:spcPts val="600"/>
              </a:spcAft>
              <a:buFont typeface="Arial" panose="020B0604020202020204" pitchFamily="34" charset="0"/>
              <a:buChar char="•"/>
            </a:pPr>
            <a:r>
              <a:rPr lang="en-US" sz="1100" dirty="0">
                <a:solidFill>
                  <a:srgbClr val="000000"/>
                </a:solidFill>
                <a:cs typeface="Calibri" panose="020F0502020204030204" pitchFamily="34" charset="0"/>
              </a:rPr>
              <a:t>Any changes in the application/code-drops after performance test scripting phase require additional effort to validate the scripts against the modified application</a:t>
            </a:r>
          </a:p>
          <a:p>
            <a:pPr marL="214313" lvl="0" indent="-214313">
              <a:spcBef>
                <a:spcPts val="600"/>
              </a:spcBef>
              <a:spcAft>
                <a:spcPts val="600"/>
              </a:spcAft>
              <a:buFont typeface="Arial" panose="020B0604020202020204" pitchFamily="34" charset="0"/>
              <a:buChar char="•"/>
            </a:pPr>
            <a:r>
              <a:rPr lang="en-US" sz="1100" dirty="0">
                <a:solidFill>
                  <a:srgbClr val="000000"/>
                </a:solidFill>
                <a:cs typeface="Calibri" panose="020F0502020204030204" pitchFamily="34" charset="0"/>
              </a:rPr>
              <a:t>Prod Like data volume will be available in the test database .Data identified for the load test will be validated as a part of this initiative and project team needs to create backup for test DB for future use</a:t>
            </a:r>
          </a:p>
          <a:p>
            <a:pPr marL="214313" lvl="0" indent="-214313">
              <a:spcBef>
                <a:spcPts val="600"/>
              </a:spcBef>
              <a:spcAft>
                <a:spcPts val="600"/>
              </a:spcAft>
              <a:buFont typeface="Arial" panose="020B0604020202020204" pitchFamily="34" charset="0"/>
              <a:buChar char="•"/>
            </a:pPr>
            <a:r>
              <a:rPr lang="en-US" sz="1100" dirty="0">
                <a:solidFill>
                  <a:srgbClr val="000000"/>
                </a:solidFill>
                <a:cs typeface="Calibri" panose="020F0502020204030204" pitchFamily="34" charset="0"/>
              </a:rPr>
              <a:t>Application SME's(technical/functional) will be available for inputs for any kind issues identified</a:t>
            </a:r>
          </a:p>
          <a:p>
            <a:pPr marL="214313" lvl="0" indent="-214313">
              <a:spcBef>
                <a:spcPts val="600"/>
              </a:spcBef>
              <a:spcAft>
                <a:spcPts val="600"/>
              </a:spcAft>
              <a:buFont typeface="Arial" panose="020B0604020202020204" pitchFamily="34" charset="0"/>
              <a:buChar char="•"/>
            </a:pPr>
            <a:r>
              <a:rPr lang="en-GB" sz="1100" dirty="0">
                <a:solidFill>
                  <a:srgbClr val="000000"/>
                </a:solidFill>
                <a:cs typeface="Calibri" panose="020F0502020204030204" pitchFamily="34" charset="0"/>
              </a:rPr>
              <a:t>Valid test-data like required number of user-IDs and volume transactional data(data for executing Batch Jobs &amp; script creation and test execution) for scripting and test execution will be made available to performance testing team by the relevant Stanwell teams (e.g. QA, DBA, etc.)</a:t>
            </a:r>
          </a:p>
          <a:p>
            <a:pPr marL="214313" lvl="0" indent="-214313">
              <a:spcBef>
                <a:spcPts val="600"/>
              </a:spcBef>
              <a:spcAft>
                <a:spcPts val="600"/>
              </a:spcAft>
              <a:buFont typeface="Arial" panose="020B0604020202020204" pitchFamily="34" charset="0"/>
              <a:buChar char="•"/>
            </a:pPr>
            <a:r>
              <a:rPr lang="en-US" sz="1100" dirty="0">
                <a:solidFill>
                  <a:srgbClr val="000000"/>
                </a:solidFill>
                <a:cs typeface="Calibri" panose="020F0502020204030204" pitchFamily="34" charset="0"/>
              </a:rPr>
              <a:t> If security mechanisms like validations for OTP (one-time PIN) or Captcha are used in the application, such mechanisms should be disabled in the test application-instance, or a default OTP provided for all user-IDs, since performance test scripts are unable to handle Captcha or PINs generated dynamically and sent to users via media outside of application-scope (</a:t>
            </a:r>
            <a:r>
              <a:rPr lang="en-US" sz="1100" dirty="0" err="1">
                <a:solidFill>
                  <a:srgbClr val="000000"/>
                </a:solidFill>
                <a:cs typeface="Calibri" panose="020F0502020204030204" pitchFamily="34" charset="0"/>
              </a:rPr>
              <a:t>eg</a:t>
            </a:r>
            <a:r>
              <a:rPr lang="en-US" sz="1100" dirty="0">
                <a:solidFill>
                  <a:srgbClr val="000000"/>
                </a:solidFill>
                <a:cs typeface="Calibri" panose="020F0502020204030204" pitchFamily="34" charset="0"/>
              </a:rPr>
              <a:t>. web-mail, SMS).</a:t>
            </a:r>
          </a:p>
          <a:p>
            <a:pPr marL="214313" lvl="0" indent="-214313">
              <a:spcBef>
                <a:spcPts val="600"/>
              </a:spcBef>
              <a:spcAft>
                <a:spcPts val="600"/>
              </a:spcAft>
              <a:buFont typeface="Arial" panose="020B0604020202020204" pitchFamily="34" charset="0"/>
              <a:buChar char="•"/>
            </a:pPr>
            <a:r>
              <a:rPr lang="en-US" sz="1100" dirty="0">
                <a:solidFill>
                  <a:srgbClr val="000000"/>
                </a:solidFill>
                <a:cs typeface="Calibri" panose="020F0502020204030204" pitchFamily="34" charset="0"/>
              </a:rPr>
              <a:t>Performance Testing/Application monitoring  tools with license will be provided by PJI/ Project team </a:t>
            </a:r>
            <a:endParaRPr lang="en-GB" sz="1100" dirty="0">
              <a:solidFill>
                <a:srgbClr val="000000"/>
              </a:solidFill>
              <a:cs typeface="Calibri" panose="020F0502020204030204" pitchFamily="34" charset="0"/>
            </a:endParaRPr>
          </a:p>
        </p:txBody>
      </p:sp>
    </p:spTree>
    <p:extLst>
      <p:ext uri="{BB962C8B-B14F-4D97-AF65-F5344CB8AC3E}">
        <p14:creationId xmlns:p14="http://schemas.microsoft.com/office/powerpoint/2010/main" val="3838093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Been There, Done it.  A Similar Data Center Migration Success Story for an Utility Customer</a:t>
            </a:r>
            <a:endParaRPr lang="en-US" dirty="0"/>
          </a:p>
        </p:txBody>
      </p:sp>
      <p:sp>
        <p:nvSpPr>
          <p:cNvPr id="6" name="Rectangle 5"/>
          <p:cNvSpPr/>
          <p:nvPr/>
        </p:nvSpPr>
        <p:spPr>
          <a:xfrm>
            <a:off x="2804893" y="637326"/>
            <a:ext cx="6182036" cy="2325944"/>
          </a:xfrm>
          <a:prstGeom prst="rect">
            <a:avLst/>
          </a:prstGeom>
          <a:solidFill>
            <a:schemeClr val="tx2">
              <a:alpha val="50196"/>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70160"/>
            <a:endParaRPr lang="en-US" sz="1773" dirty="0">
              <a:solidFill>
                <a:prstClr val="white"/>
              </a:solidFill>
              <a:latin typeface="+mj-lt"/>
              <a:cs typeface="Arial" panose="020B0604020202020204" pitchFamily="34" charset="0"/>
            </a:endParaRPr>
          </a:p>
        </p:txBody>
      </p:sp>
      <p:sp>
        <p:nvSpPr>
          <p:cNvPr id="7" name="Rectangle 6"/>
          <p:cNvSpPr/>
          <p:nvPr/>
        </p:nvSpPr>
        <p:spPr>
          <a:xfrm rot="16200000">
            <a:off x="-377730" y="1662211"/>
            <a:ext cx="1214628" cy="276999"/>
          </a:xfrm>
          <a:prstGeom prst="rect">
            <a:avLst/>
          </a:prstGeom>
        </p:spPr>
        <p:txBody>
          <a:bodyPr wrap="none">
            <a:spAutoFit/>
          </a:bodyPr>
          <a:lstStyle/>
          <a:p>
            <a:pPr defTabSz="470160"/>
            <a:r>
              <a:rPr lang="en-GB" sz="1200" b="1" cap="small" dirty="0">
                <a:solidFill>
                  <a:schemeClr val="tx2"/>
                </a:solidFill>
                <a:latin typeface="+mj-lt"/>
                <a:cs typeface="Arial" panose="020B0604020202020204" pitchFamily="34" charset="0"/>
              </a:rPr>
              <a:t>Scope of Services</a:t>
            </a:r>
          </a:p>
        </p:txBody>
      </p:sp>
      <p:sp>
        <p:nvSpPr>
          <p:cNvPr id="8" name="Rectangle 7"/>
          <p:cNvSpPr/>
          <p:nvPr/>
        </p:nvSpPr>
        <p:spPr>
          <a:xfrm rot="16200000">
            <a:off x="-361086" y="3592230"/>
            <a:ext cx="1178528" cy="276999"/>
          </a:xfrm>
          <a:prstGeom prst="rect">
            <a:avLst/>
          </a:prstGeom>
        </p:spPr>
        <p:txBody>
          <a:bodyPr wrap="none">
            <a:spAutoFit/>
          </a:bodyPr>
          <a:lstStyle/>
          <a:p>
            <a:pPr defTabSz="470160"/>
            <a:r>
              <a:rPr lang="en-GB" sz="1200" b="1" cap="small" dirty="0">
                <a:solidFill>
                  <a:schemeClr val="tx2"/>
                </a:solidFill>
                <a:latin typeface="+mj-lt"/>
                <a:cs typeface="Arial" panose="020B0604020202020204" pitchFamily="34" charset="0"/>
              </a:rPr>
              <a:t>Value  Delivered</a:t>
            </a:r>
          </a:p>
        </p:txBody>
      </p:sp>
      <p:grpSp>
        <p:nvGrpSpPr>
          <p:cNvPr id="9" name="Group 8"/>
          <p:cNvGrpSpPr/>
          <p:nvPr/>
        </p:nvGrpSpPr>
        <p:grpSpPr>
          <a:xfrm>
            <a:off x="2806897" y="3031152"/>
            <a:ext cx="6180032" cy="386317"/>
            <a:chOff x="-26677" y="4984778"/>
            <a:chExt cx="12917311" cy="1849580"/>
          </a:xfrm>
        </p:grpSpPr>
        <p:sp>
          <p:nvSpPr>
            <p:cNvPr id="10" name="Rectangle 9"/>
            <p:cNvSpPr/>
            <p:nvPr/>
          </p:nvSpPr>
          <p:spPr>
            <a:xfrm>
              <a:off x="-26677" y="4984778"/>
              <a:ext cx="2151251" cy="1849580"/>
            </a:xfrm>
            <a:prstGeom prst="rect">
              <a:avLst/>
            </a:prstGeom>
            <a:solidFill>
              <a:srgbClr val="019CDE"/>
            </a:solidFill>
            <a:ln w="9525" cap="flat" cmpd="sng" algn="ctr">
              <a:noFill/>
              <a:prstDash val="solid"/>
            </a:ln>
            <a:effectLst/>
          </p:spPr>
          <p:txBody>
            <a:bodyPr rtlCol="0" anchor="ctr"/>
            <a:lstStyle/>
            <a:p>
              <a:pPr algn="ctr" defTabSz="347225">
                <a:spcAft>
                  <a:spcPts val="570"/>
                </a:spcAft>
                <a:defRPr/>
              </a:pPr>
              <a:r>
                <a:rPr lang="en-US" sz="923" b="1" kern="0" dirty="0">
                  <a:solidFill>
                    <a:prstClr val="white"/>
                  </a:solidFill>
                  <a:latin typeface="+mj-lt"/>
                  <a:ea typeface="Segoe UI" panose="020B0502040204020203" pitchFamily="34" charset="0"/>
                  <a:cs typeface="Arial" panose="020B0604020202020204" pitchFamily="34" charset="0"/>
                </a:rPr>
                <a:t>Business Agility</a:t>
              </a:r>
            </a:p>
          </p:txBody>
        </p:sp>
        <p:sp>
          <p:nvSpPr>
            <p:cNvPr id="11" name="Rectangle 10"/>
            <p:cNvSpPr/>
            <p:nvPr/>
          </p:nvSpPr>
          <p:spPr>
            <a:xfrm>
              <a:off x="2146975" y="4984778"/>
              <a:ext cx="2210580" cy="1849580"/>
            </a:xfrm>
            <a:prstGeom prst="rect">
              <a:avLst/>
            </a:prstGeom>
            <a:solidFill>
              <a:schemeClr val="tx1">
                <a:lumMod val="75000"/>
              </a:schemeClr>
            </a:solidFill>
            <a:ln w="9525" cap="flat" cmpd="sng" algn="ctr">
              <a:noFill/>
              <a:prstDash val="solid"/>
            </a:ln>
            <a:effectLst/>
          </p:spPr>
          <p:txBody>
            <a:bodyPr rtlCol="0" anchor="ctr"/>
            <a:lstStyle/>
            <a:p>
              <a:pPr algn="ctr" defTabSz="347225">
                <a:spcAft>
                  <a:spcPts val="570"/>
                </a:spcAft>
                <a:defRPr/>
              </a:pPr>
              <a:r>
                <a:rPr lang="en-US" sz="923" b="1" kern="0" dirty="0">
                  <a:solidFill>
                    <a:prstClr val="white"/>
                  </a:solidFill>
                  <a:latin typeface="+mj-lt"/>
                  <a:ea typeface="Segoe UI" panose="020B0502040204020203" pitchFamily="34" charset="0"/>
                  <a:cs typeface="Arial" panose="020B0604020202020204" pitchFamily="34" charset="0"/>
                </a:rPr>
                <a:t>Operations  Resilience</a:t>
              </a:r>
            </a:p>
          </p:txBody>
        </p:sp>
        <p:sp>
          <p:nvSpPr>
            <p:cNvPr id="12" name="Rectangle 11"/>
            <p:cNvSpPr/>
            <p:nvPr/>
          </p:nvSpPr>
          <p:spPr>
            <a:xfrm>
              <a:off x="8814903" y="4984778"/>
              <a:ext cx="1995927" cy="1849580"/>
            </a:xfrm>
            <a:prstGeom prst="rect">
              <a:avLst/>
            </a:prstGeom>
            <a:solidFill>
              <a:srgbClr val="019CDE"/>
            </a:solidFill>
            <a:ln w="9525" cap="flat" cmpd="sng" algn="ctr">
              <a:noFill/>
              <a:prstDash val="solid"/>
            </a:ln>
            <a:effectLst/>
          </p:spPr>
          <p:txBody>
            <a:bodyPr rtlCol="0" anchor="ctr"/>
            <a:lstStyle/>
            <a:p>
              <a:pPr algn="ctr" defTabSz="347225">
                <a:spcAft>
                  <a:spcPts val="570"/>
                </a:spcAft>
                <a:defRPr/>
              </a:pPr>
              <a:r>
                <a:rPr lang="en-US" sz="923" b="1" kern="0" dirty="0">
                  <a:solidFill>
                    <a:prstClr val="white"/>
                  </a:solidFill>
                  <a:latin typeface="+mj-lt"/>
                  <a:ea typeface="Segoe UI" panose="020B0502040204020203" pitchFamily="34" charset="0"/>
                  <a:cs typeface="Arial" panose="020B0604020202020204" pitchFamily="34" charset="0"/>
                </a:rPr>
                <a:t>Cost Efficiency</a:t>
              </a:r>
            </a:p>
          </p:txBody>
        </p:sp>
        <p:sp>
          <p:nvSpPr>
            <p:cNvPr id="13" name="Rectangle 12"/>
            <p:cNvSpPr/>
            <p:nvPr/>
          </p:nvSpPr>
          <p:spPr>
            <a:xfrm>
              <a:off x="4379955" y="4984778"/>
              <a:ext cx="2195073" cy="1849580"/>
            </a:xfrm>
            <a:prstGeom prst="rect">
              <a:avLst/>
            </a:prstGeom>
            <a:solidFill>
              <a:srgbClr val="019CDE"/>
            </a:solidFill>
            <a:ln w="9525" cap="flat" cmpd="sng" algn="ctr">
              <a:noFill/>
              <a:prstDash val="solid"/>
            </a:ln>
            <a:effectLst/>
          </p:spPr>
          <p:txBody>
            <a:bodyPr rtlCol="0" anchor="ctr"/>
            <a:lstStyle/>
            <a:p>
              <a:pPr algn="ctr" defTabSz="347225">
                <a:spcAft>
                  <a:spcPts val="570"/>
                </a:spcAft>
                <a:defRPr/>
              </a:pPr>
              <a:r>
                <a:rPr lang="en-US" sz="923" b="1" kern="0" dirty="0">
                  <a:solidFill>
                    <a:prstClr val="white"/>
                  </a:solidFill>
                  <a:latin typeface="+mj-lt"/>
                  <a:ea typeface="Segoe UI" panose="020B0502040204020203" pitchFamily="34" charset="0"/>
                  <a:cs typeface="Arial" panose="020B0604020202020204" pitchFamily="34" charset="0"/>
                </a:rPr>
                <a:t>App Modernization</a:t>
              </a:r>
            </a:p>
          </p:txBody>
        </p:sp>
        <p:sp>
          <p:nvSpPr>
            <p:cNvPr id="14" name="Rectangle 13"/>
            <p:cNvSpPr/>
            <p:nvPr/>
          </p:nvSpPr>
          <p:spPr>
            <a:xfrm>
              <a:off x="6597429" y="4984778"/>
              <a:ext cx="2195073" cy="1849580"/>
            </a:xfrm>
            <a:prstGeom prst="rect">
              <a:avLst/>
            </a:prstGeom>
            <a:solidFill>
              <a:schemeClr val="tx1">
                <a:lumMod val="75000"/>
              </a:schemeClr>
            </a:solidFill>
            <a:ln w="9525" cap="flat" cmpd="sng" algn="ctr">
              <a:noFill/>
              <a:prstDash val="solid"/>
            </a:ln>
            <a:effectLst/>
          </p:spPr>
          <p:txBody>
            <a:bodyPr rtlCol="0" anchor="ctr"/>
            <a:lstStyle/>
            <a:p>
              <a:pPr algn="ctr" defTabSz="347225">
                <a:spcAft>
                  <a:spcPts val="570"/>
                </a:spcAft>
                <a:defRPr/>
              </a:pPr>
              <a:r>
                <a:rPr lang="en-US" sz="923" b="1" kern="0" dirty="0">
                  <a:solidFill>
                    <a:prstClr val="white"/>
                  </a:solidFill>
                  <a:latin typeface="+mj-lt"/>
                  <a:ea typeface="Segoe UI" panose="020B0502040204020203" pitchFamily="34" charset="0"/>
                  <a:cs typeface="Arial" panose="020B0604020202020204" pitchFamily="34" charset="0"/>
                </a:rPr>
                <a:t>HyperScale Data Centre</a:t>
              </a:r>
            </a:p>
          </p:txBody>
        </p:sp>
        <p:sp>
          <p:nvSpPr>
            <p:cNvPr id="15" name="Rectangle 14"/>
            <p:cNvSpPr/>
            <p:nvPr/>
          </p:nvSpPr>
          <p:spPr>
            <a:xfrm>
              <a:off x="10833234" y="4984778"/>
              <a:ext cx="2057400" cy="1849580"/>
            </a:xfrm>
            <a:prstGeom prst="rect">
              <a:avLst/>
            </a:prstGeom>
            <a:solidFill>
              <a:schemeClr val="tx1">
                <a:lumMod val="75000"/>
              </a:schemeClr>
            </a:solidFill>
            <a:ln w="9525" cap="flat" cmpd="sng" algn="ctr">
              <a:noFill/>
              <a:prstDash val="solid"/>
            </a:ln>
            <a:effectLst/>
          </p:spPr>
          <p:txBody>
            <a:bodyPr rtlCol="0" anchor="ctr"/>
            <a:lstStyle/>
            <a:p>
              <a:pPr algn="ctr" defTabSz="347225">
                <a:spcAft>
                  <a:spcPts val="570"/>
                </a:spcAft>
                <a:defRPr/>
              </a:pPr>
              <a:r>
                <a:rPr lang="en-US" sz="923" b="1" kern="0" dirty="0">
                  <a:solidFill>
                    <a:prstClr val="white"/>
                  </a:solidFill>
                  <a:latin typeface="+mj-lt"/>
                  <a:ea typeface="Segoe UI" panose="020B0502040204020203" pitchFamily="34" charset="0"/>
                  <a:cs typeface="Arial" panose="020B0604020202020204" pitchFamily="34" charset="0"/>
                </a:rPr>
                <a:t>Security</a:t>
              </a:r>
            </a:p>
          </p:txBody>
        </p:sp>
      </p:grpSp>
      <p:sp>
        <p:nvSpPr>
          <p:cNvPr id="16" name="Rectangle 15"/>
          <p:cNvSpPr/>
          <p:nvPr/>
        </p:nvSpPr>
        <p:spPr>
          <a:xfrm>
            <a:off x="2806897" y="3441366"/>
            <a:ext cx="1029224" cy="658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7660" indent="-97660" defTabSz="347225">
              <a:spcAft>
                <a:spcPts val="341"/>
              </a:spcAft>
              <a:buFont typeface="Arial" panose="020B0604020202020204" pitchFamily="34" charset="0"/>
              <a:buChar char="•"/>
              <a:defRPr/>
            </a:pPr>
            <a:r>
              <a:rPr lang="en-US" sz="900" dirty="0">
                <a:solidFill>
                  <a:schemeClr val="tx2"/>
                </a:solidFill>
                <a:latin typeface="+mj-lt"/>
                <a:cs typeface="Arial" panose="020B0604020202020204" pitchFamily="34" charset="0"/>
              </a:rPr>
              <a:t>~</a:t>
            </a:r>
            <a:r>
              <a:rPr lang="en-US" sz="900" kern="0" dirty="0">
                <a:solidFill>
                  <a:schemeClr val="tx2"/>
                </a:solidFill>
                <a:latin typeface="+mj-lt"/>
                <a:ea typeface="Segoe UI" panose="020B0502040204020203" pitchFamily="34" charset="0"/>
                <a:cs typeface="Arial" panose="020B0604020202020204" pitchFamily="34" charset="0"/>
              </a:rPr>
              <a:t>70% faster </a:t>
            </a:r>
            <a:r>
              <a:rPr lang="en-US" sz="900" dirty="0">
                <a:solidFill>
                  <a:srgbClr val="019CDE"/>
                </a:solidFill>
                <a:latin typeface="+mj-lt"/>
                <a:cs typeface="Arial" panose="020B0604020202020204" pitchFamily="34" charset="0"/>
              </a:rPr>
              <a:t>time-to-market</a:t>
            </a:r>
          </a:p>
        </p:txBody>
      </p:sp>
      <p:sp>
        <p:nvSpPr>
          <p:cNvPr id="17" name="Rectangle 16"/>
          <p:cNvSpPr/>
          <p:nvPr/>
        </p:nvSpPr>
        <p:spPr>
          <a:xfrm>
            <a:off x="3846838" y="3441366"/>
            <a:ext cx="1057608" cy="658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7660" indent="-97660" defTabSz="347225">
              <a:spcAft>
                <a:spcPts val="341"/>
              </a:spcAft>
              <a:buFont typeface="Arial" panose="020B0604020202020204" pitchFamily="34" charset="0"/>
              <a:buChar char="•"/>
              <a:defRPr/>
            </a:pPr>
            <a:r>
              <a:rPr lang="en-US" sz="900" dirty="0">
                <a:solidFill>
                  <a:schemeClr val="tx2"/>
                </a:solidFill>
                <a:latin typeface="+mj-lt"/>
                <a:cs typeface="Arial" panose="020B0604020202020204" pitchFamily="34" charset="0"/>
              </a:rPr>
              <a:t>Improved SLA’s</a:t>
            </a:r>
          </a:p>
          <a:p>
            <a:pPr marL="97660" indent="-97660" defTabSz="347225">
              <a:spcAft>
                <a:spcPts val="341"/>
              </a:spcAft>
              <a:buFont typeface="Arial" panose="020B0604020202020204" pitchFamily="34" charset="0"/>
              <a:buChar char="•"/>
              <a:defRPr/>
            </a:pPr>
            <a:r>
              <a:rPr lang="en-US" sz="900" dirty="0">
                <a:solidFill>
                  <a:schemeClr val="tx2"/>
                </a:solidFill>
                <a:latin typeface="+mj-lt"/>
                <a:cs typeface="Arial" panose="020B0604020202020204" pitchFamily="34" charset="0"/>
              </a:rPr>
              <a:t>50+ </a:t>
            </a:r>
            <a:r>
              <a:rPr lang="en-US" sz="900" dirty="0">
                <a:solidFill>
                  <a:srgbClr val="019CDE"/>
                </a:solidFill>
                <a:latin typeface="+mj-lt"/>
                <a:cs typeface="Arial" panose="020B0604020202020204" pitchFamily="34" charset="0"/>
              </a:rPr>
              <a:t>Self service </a:t>
            </a:r>
            <a:r>
              <a:rPr lang="en-US" sz="900" dirty="0">
                <a:solidFill>
                  <a:schemeClr val="tx2"/>
                </a:solidFill>
                <a:latin typeface="+mj-lt"/>
                <a:cs typeface="Arial" panose="020B0604020202020204" pitchFamily="34" charset="0"/>
              </a:rPr>
              <a:t>catalogue</a:t>
            </a:r>
          </a:p>
        </p:txBody>
      </p:sp>
      <p:sp>
        <p:nvSpPr>
          <p:cNvPr id="18" name="Rectangle 17"/>
          <p:cNvSpPr/>
          <p:nvPr/>
        </p:nvSpPr>
        <p:spPr>
          <a:xfrm>
            <a:off x="7036977" y="3441366"/>
            <a:ext cx="954913" cy="658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7660" indent="-97660" defTabSz="347225">
              <a:spcAft>
                <a:spcPts val="341"/>
              </a:spcAft>
              <a:buFont typeface="Arial" panose="020B0604020202020204" pitchFamily="34" charset="0"/>
              <a:buChar char="•"/>
            </a:pPr>
            <a:r>
              <a:rPr lang="en-US" sz="900" dirty="0">
                <a:solidFill>
                  <a:schemeClr val="tx2"/>
                </a:solidFill>
                <a:latin typeface="+mj-lt"/>
                <a:cs typeface="Arial" panose="020B0604020202020204" pitchFamily="34" charset="0"/>
              </a:rPr>
              <a:t>~ 35%+ </a:t>
            </a:r>
            <a:r>
              <a:rPr lang="en-US" sz="900" dirty="0">
                <a:solidFill>
                  <a:srgbClr val="019CDE"/>
                </a:solidFill>
                <a:latin typeface="+mj-lt"/>
                <a:cs typeface="Arial" panose="020B0604020202020204" pitchFamily="34" charset="0"/>
              </a:rPr>
              <a:t>TCO saving</a:t>
            </a:r>
          </a:p>
          <a:p>
            <a:pPr marL="97660" indent="-97660" defTabSz="347225">
              <a:spcAft>
                <a:spcPts val="341"/>
              </a:spcAft>
              <a:buFont typeface="Arial" panose="020B0604020202020204" pitchFamily="34" charset="0"/>
              <a:buChar char="•"/>
            </a:pPr>
            <a:r>
              <a:rPr lang="en-US" sz="900" dirty="0">
                <a:solidFill>
                  <a:schemeClr val="tx2"/>
                </a:solidFill>
                <a:latin typeface="+mj-lt"/>
                <a:cs typeface="Arial" panose="020B0604020202020204" pitchFamily="34" charset="0"/>
              </a:rPr>
              <a:t>Cloud first adoption</a:t>
            </a:r>
          </a:p>
        </p:txBody>
      </p:sp>
      <p:sp>
        <p:nvSpPr>
          <p:cNvPr id="19" name="Rectangle 18"/>
          <p:cNvSpPr/>
          <p:nvPr/>
        </p:nvSpPr>
        <p:spPr>
          <a:xfrm>
            <a:off x="4915163" y="3441366"/>
            <a:ext cx="1060905" cy="658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7660" indent="-97660" defTabSz="347225">
              <a:spcAft>
                <a:spcPts val="341"/>
              </a:spcAft>
              <a:buFont typeface="Arial" panose="020B0604020202020204" pitchFamily="34" charset="0"/>
              <a:buChar char="•"/>
            </a:pPr>
            <a:r>
              <a:rPr lang="en-US" sz="900" dirty="0">
                <a:solidFill>
                  <a:schemeClr val="tx2"/>
                </a:solidFill>
                <a:latin typeface="+mj-lt"/>
                <a:cs typeface="Arial" panose="020B0604020202020204" pitchFamily="34" charset="0"/>
              </a:rPr>
              <a:t>Modernize Applications estate – 18 mths</a:t>
            </a:r>
          </a:p>
          <a:p>
            <a:pPr marL="97660" indent="-97660" defTabSz="347225">
              <a:spcAft>
                <a:spcPts val="341"/>
              </a:spcAft>
              <a:buFont typeface="Arial" panose="020B0604020202020204" pitchFamily="34" charset="0"/>
              <a:buChar char="•"/>
            </a:pPr>
            <a:r>
              <a:rPr lang="en-US" sz="900" dirty="0">
                <a:solidFill>
                  <a:schemeClr val="tx2"/>
                </a:solidFill>
                <a:latin typeface="+mj-lt"/>
                <a:cs typeface="Arial" panose="020B0604020202020204" pitchFamily="34" charset="0"/>
              </a:rPr>
              <a:t>Enable PaaS </a:t>
            </a:r>
          </a:p>
        </p:txBody>
      </p:sp>
      <p:sp>
        <p:nvSpPr>
          <p:cNvPr id="20" name="Rectangle 19"/>
          <p:cNvSpPr/>
          <p:nvPr/>
        </p:nvSpPr>
        <p:spPr>
          <a:xfrm>
            <a:off x="5976069" y="3441366"/>
            <a:ext cx="1050191" cy="658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7660" indent="-97660" defTabSz="347225">
              <a:spcAft>
                <a:spcPts val="341"/>
              </a:spcAft>
              <a:buFont typeface="Arial" panose="020B0604020202020204" pitchFamily="34" charset="0"/>
              <a:buChar char="•"/>
            </a:pPr>
            <a:r>
              <a:rPr lang="en-US" sz="900" dirty="0">
                <a:solidFill>
                  <a:prstClr val="white"/>
                </a:solidFill>
                <a:latin typeface="+mj-lt"/>
                <a:cs typeface="Arial" panose="020B0604020202020204" pitchFamily="34" charset="0"/>
              </a:rPr>
              <a:t> </a:t>
            </a:r>
            <a:r>
              <a:rPr lang="en-US" sz="900" dirty="0">
                <a:solidFill>
                  <a:srgbClr val="019CDE"/>
                </a:solidFill>
                <a:latin typeface="+mj-lt"/>
                <a:cs typeface="Arial" panose="020B0604020202020204" pitchFamily="34" charset="0"/>
              </a:rPr>
              <a:t>Multi-cloud</a:t>
            </a:r>
          </a:p>
          <a:p>
            <a:pPr marL="97660" indent="-97660" defTabSz="347225">
              <a:spcAft>
                <a:spcPts val="341"/>
              </a:spcAft>
              <a:buFont typeface="Arial" panose="020B0604020202020204" pitchFamily="34" charset="0"/>
              <a:buChar char="•"/>
            </a:pPr>
            <a:r>
              <a:rPr lang="en-US" sz="900" dirty="0">
                <a:solidFill>
                  <a:schemeClr val="tx2"/>
                </a:solidFill>
                <a:latin typeface="+mj-lt"/>
                <a:cs typeface="Arial" panose="020B0604020202020204" pitchFamily="34" charset="0"/>
              </a:rPr>
              <a:t>Evergreen Infrastructure</a:t>
            </a:r>
          </a:p>
        </p:txBody>
      </p:sp>
      <p:sp>
        <p:nvSpPr>
          <p:cNvPr id="21" name="Rectangle 20"/>
          <p:cNvSpPr/>
          <p:nvPr/>
        </p:nvSpPr>
        <p:spPr>
          <a:xfrm>
            <a:off x="8002607" y="3441366"/>
            <a:ext cx="984322" cy="6585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97660" indent="-97660" defTabSz="347225">
              <a:spcAft>
                <a:spcPts val="341"/>
              </a:spcAft>
              <a:buFont typeface="Arial" panose="020B0604020202020204" pitchFamily="34" charset="0"/>
              <a:buChar char="•"/>
            </a:pPr>
            <a:r>
              <a:rPr lang="en-US" sz="900" dirty="0">
                <a:solidFill>
                  <a:schemeClr val="tx2"/>
                </a:solidFill>
                <a:latin typeface="+mj-lt"/>
                <a:cs typeface="Arial" panose="020B0604020202020204" pitchFamily="34" charset="0"/>
              </a:rPr>
              <a:t>30+ </a:t>
            </a:r>
            <a:r>
              <a:rPr lang="en-US" sz="900" dirty="0">
                <a:solidFill>
                  <a:srgbClr val="019CDE"/>
                </a:solidFill>
                <a:latin typeface="+mj-lt"/>
                <a:cs typeface="Arial" panose="020B0604020202020204" pitchFamily="34" charset="0"/>
              </a:rPr>
              <a:t>Security controls </a:t>
            </a:r>
            <a:r>
              <a:rPr lang="en-US" sz="900" dirty="0">
                <a:solidFill>
                  <a:schemeClr val="tx2"/>
                </a:solidFill>
                <a:latin typeface="+mj-lt"/>
                <a:cs typeface="Arial" panose="020B0604020202020204" pitchFamily="34" charset="0"/>
              </a:rPr>
              <a:t>DevSecOps</a:t>
            </a:r>
          </a:p>
        </p:txBody>
      </p:sp>
      <p:grpSp>
        <p:nvGrpSpPr>
          <p:cNvPr id="22" name="Group 21"/>
          <p:cNvGrpSpPr/>
          <p:nvPr/>
        </p:nvGrpSpPr>
        <p:grpSpPr>
          <a:xfrm>
            <a:off x="3090178" y="1131897"/>
            <a:ext cx="5603213" cy="1340626"/>
            <a:chOff x="3638998" y="1483487"/>
            <a:chExt cx="7850317" cy="1707516"/>
          </a:xfrm>
        </p:grpSpPr>
        <p:sp>
          <p:nvSpPr>
            <p:cNvPr id="23" name="Block Arc 22"/>
            <p:cNvSpPr/>
            <p:nvPr/>
          </p:nvSpPr>
          <p:spPr>
            <a:xfrm>
              <a:off x="3638998" y="1493854"/>
              <a:ext cx="1697149" cy="1697149"/>
            </a:xfrm>
            <a:prstGeom prst="blockArc">
              <a:avLst>
                <a:gd name="adj1" fmla="val 10800000"/>
                <a:gd name="adj2" fmla="val 2"/>
                <a:gd name="adj3" fmla="val 938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70160"/>
              <a:endParaRPr lang="en-US" sz="1773" dirty="0">
                <a:solidFill>
                  <a:srgbClr val="50B3CF"/>
                </a:solidFill>
                <a:latin typeface="+mj-lt"/>
                <a:cs typeface="Arial" panose="020B0604020202020204" pitchFamily="34" charset="0"/>
              </a:endParaRPr>
            </a:p>
          </p:txBody>
        </p:sp>
        <p:sp>
          <p:nvSpPr>
            <p:cNvPr id="24" name="Block Arc 23"/>
            <p:cNvSpPr/>
            <p:nvPr/>
          </p:nvSpPr>
          <p:spPr>
            <a:xfrm flipV="1">
              <a:off x="5186841" y="1491262"/>
              <a:ext cx="1697149" cy="1697149"/>
            </a:xfrm>
            <a:prstGeom prst="blockArc">
              <a:avLst>
                <a:gd name="adj1" fmla="val 10800000"/>
                <a:gd name="adj2" fmla="val 2"/>
                <a:gd name="adj3" fmla="val 9386"/>
              </a:avLst>
            </a:prstGeom>
            <a:solidFill>
              <a:srgbClr val="019C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70160"/>
              <a:endParaRPr lang="en-US" sz="1773" dirty="0">
                <a:solidFill>
                  <a:srgbClr val="50B3CF"/>
                </a:solidFill>
                <a:latin typeface="+mj-lt"/>
                <a:cs typeface="Arial" panose="020B0604020202020204" pitchFamily="34" charset="0"/>
              </a:endParaRPr>
            </a:p>
          </p:txBody>
        </p:sp>
        <p:sp>
          <p:nvSpPr>
            <p:cNvPr id="25" name="Block Arc 24"/>
            <p:cNvSpPr/>
            <p:nvPr/>
          </p:nvSpPr>
          <p:spPr>
            <a:xfrm>
              <a:off x="6707148" y="1491621"/>
              <a:ext cx="1697149" cy="1697149"/>
            </a:xfrm>
            <a:prstGeom prst="blockArc">
              <a:avLst>
                <a:gd name="adj1" fmla="val 10800000"/>
                <a:gd name="adj2" fmla="val 2"/>
                <a:gd name="adj3" fmla="val 938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70160"/>
              <a:endParaRPr lang="en-US" sz="1773" dirty="0">
                <a:solidFill>
                  <a:srgbClr val="50B3CF"/>
                </a:solidFill>
                <a:latin typeface="+mj-lt"/>
                <a:cs typeface="Arial" panose="020B0604020202020204" pitchFamily="34" charset="0"/>
              </a:endParaRPr>
            </a:p>
          </p:txBody>
        </p:sp>
        <p:sp>
          <p:nvSpPr>
            <p:cNvPr id="26" name="Block Arc 25"/>
            <p:cNvSpPr/>
            <p:nvPr/>
          </p:nvSpPr>
          <p:spPr>
            <a:xfrm flipV="1">
              <a:off x="8259781" y="1483487"/>
              <a:ext cx="1697149" cy="1697149"/>
            </a:xfrm>
            <a:prstGeom prst="blockArc">
              <a:avLst>
                <a:gd name="adj1" fmla="val 10800000"/>
                <a:gd name="adj2" fmla="val 2"/>
                <a:gd name="adj3" fmla="val 9386"/>
              </a:avLst>
            </a:prstGeom>
            <a:solidFill>
              <a:srgbClr val="D0CEC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70160"/>
              <a:endParaRPr lang="en-US" sz="1773" dirty="0">
                <a:solidFill>
                  <a:srgbClr val="50B3CF"/>
                </a:solidFill>
                <a:latin typeface="+mj-lt"/>
                <a:cs typeface="Arial" panose="020B0604020202020204" pitchFamily="34" charset="0"/>
              </a:endParaRPr>
            </a:p>
          </p:txBody>
        </p:sp>
        <p:sp>
          <p:nvSpPr>
            <p:cNvPr id="27" name="Block Arc 26"/>
            <p:cNvSpPr/>
            <p:nvPr/>
          </p:nvSpPr>
          <p:spPr>
            <a:xfrm>
              <a:off x="9792166" y="1483487"/>
              <a:ext cx="1697149" cy="1697149"/>
            </a:xfrm>
            <a:prstGeom prst="blockArc">
              <a:avLst>
                <a:gd name="adj1" fmla="val 10800000"/>
                <a:gd name="adj2" fmla="val 2"/>
                <a:gd name="adj3" fmla="val 938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70160"/>
              <a:endParaRPr lang="en-US" sz="1773" dirty="0">
                <a:solidFill>
                  <a:srgbClr val="50B3CF"/>
                </a:solidFill>
                <a:latin typeface="+mj-lt"/>
                <a:cs typeface="Arial" panose="020B0604020202020204" pitchFamily="34" charset="0"/>
              </a:endParaRPr>
            </a:p>
          </p:txBody>
        </p:sp>
      </p:grpSp>
      <p:sp>
        <p:nvSpPr>
          <p:cNvPr id="28" name="Rectangle 27"/>
          <p:cNvSpPr/>
          <p:nvPr/>
        </p:nvSpPr>
        <p:spPr>
          <a:xfrm>
            <a:off x="2826595" y="1942904"/>
            <a:ext cx="625492" cy="234360"/>
          </a:xfrm>
          <a:prstGeom prst="rect">
            <a:avLst/>
          </a:prstGeom>
        </p:spPr>
        <p:txBody>
          <a:bodyPr wrap="none">
            <a:spAutoFit/>
          </a:bodyPr>
          <a:lstStyle/>
          <a:p>
            <a:pPr algn="ctr" defTabSz="520848">
              <a:defRPr/>
            </a:pPr>
            <a:r>
              <a:rPr lang="en-US" sz="923" kern="0" dirty="0">
                <a:solidFill>
                  <a:prstClr val="white"/>
                </a:solidFill>
                <a:latin typeface="+mj-lt"/>
                <a:ea typeface="Segoe UI" panose="020B0502040204020203" pitchFamily="34" charset="0"/>
                <a:cs typeface="Arial" panose="020B0604020202020204" pitchFamily="34" charset="0"/>
              </a:rPr>
              <a:t>Initiation</a:t>
            </a:r>
          </a:p>
        </p:txBody>
      </p:sp>
      <p:sp>
        <p:nvSpPr>
          <p:cNvPr id="29" name="Rectangle 28"/>
          <p:cNvSpPr/>
          <p:nvPr/>
        </p:nvSpPr>
        <p:spPr>
          <a:xfrm>
            <a:off x="2924601" y="1710929"/>
            <a:ext cx="421910" cy="234360"/>
          </a:xfrm>
          <a:prstGeom prst="rect">
            <a:avLst/>
          </a:prstGeom>
          <a:solidFill>
            <a:schemeClr val="bg1"/>
          </a:solidFill>
          <a:ln>
            <a:solidFill>
              <a:schemeClr val="bg1">
                <a:lumMod val="85000"/>
              </a:schemeClr>
            </a:solidFill>
          </a:ln>
        </p:spPr>
        <p:txBody>
          <a:bodyPr wrap="none">
            <a:spAutoFit/>
          </a:bodyPr>
          <a:lstStyle/>
          <a:p>
            <a:pPr defTabSz="470160">
              <a:spcAft>
                <a:spcPts val="171"/>
              </a:spcAft>
            </a:pPr>
            <a:r>
              <a:rPr lang="en-US" sz="923" kern="0" dirty="0">
                <a:solidFill>
                  <a:srgbClr val="141414"/>
                </a:solidFill>
                <a:latin typeface="+mj-lt"/>
                <a:ea typeface="Segoe UI" panose="020B0502040204020203" pitchFamily="34" charset="0"/>
                <a:cs typeface="Arial" panose="020B0604020202020204" pitchFamily="34" charset="0"/>
              </a:rPr>
              <a:t>2016</a:t>
            </a:r>
          </a:p>
        </p:txBody>
      </p:sp>
      <p:sp>
        <p:nvSpPr>
          <p:cNvPr id="30" name="Rectangle 29"/>
          <p:cNvSpPr/>
          <p:nvPr/>
        </p:nvSpPr>
        <p:spPr>
          <a:xfrm>
            <a:off x="3344252" y="1602723"/>
            <a:ext cx="683282" cy="460704"/>
          </a:xfrm>
          <a:prstGeom prst="rect">
            <a:avLst/>
          </a:prstGeom>
        </p:spPr>
        <p:txBody>
          <a:bodyPr wrap="square">
            <a:spAutoFit/>
          </a:bodyPr>
          <a:lstStyle/>
          <a:p>
            <a:pPr algn="ctr" defTabSz="520848">
              <a:defRPr/>
            </a:pPr>
            <a:r>
              <a:rPr lang="en-US" sz="798" kern="0" dirty="0">
                <a:solidFill>
                  <a:prstClr val="white"/>
                </a:solidFill>
                <a:latin typeface="+mj-lt"/>
                <a:ea typeface="Segoe UI" panose="020B0502040204020203" pitchFamily="34" charset="0"/>
                <a:cs typeface="Arial" panose="020B0604020202020204" pitchFamily="34" charset="0"/>
              </a:rPr>
              <a:t>2016 </a:t>
            </a:r>
          </a:p>
          <a:p>
            <a:pPr algn="ctr" defTabSz="520848">
              <a:defRPr/>
            </a:pPr>
            <a:r>
              <a:rPr lang="en-US" sz="798" kern="0" dirty="0">
                <a:solidFill>
                  <a:prstClr val="white"/>
                </a:solidFill>
                <a:latin typeface="+mj-lt"/>
                <a:ea typeface="Segoe UI" panose="020B0502040204020203" pitchFamily="34" charset="0"/>
                <a:cs typeface="Arial" panose="020B0604020202020204" pitchFamily="34" charset="0"/>
              </a:rPr>
              <a:t>Tactical</a:t>
            </a:r>
            <a:br>
              <a:rPr lang="en-US" sz="798" kern="0" dirty="0">
                <a:solidFill>
                  <a:prstClr val="white"/>
                </a:solidFill>
                <a:latin typeface="+mj-lt"/>
                <a:ea typeface="Segoe UI" panose="020B0502040204020203" pitchFamily="34" charset="0"/>
                <a:cs typeface="Arial" panose="020B0604020202020204" pitchFamily="34" charset="0"/>
              </a:rPr>
            </a:br>
            <a:r>
              <a:rPr lang="en-US" sz="798" kern="0" dirty="0">
                <a:solidFill>
                  <a:prstClr val="white"/>
                </a:solidFill>
                <a:latin typeface="+mj-lt"/>
                <a:ea typeface="Segoe UI" panose="020B0502040204020203" pitchFamily="34" charset="0"/>
                <a:cs typeface="Arial" panose="020B0604020202020204" pitchFamily="34" charset="0"/>
              </a:rPr>
              <a:t>POC’s</a:t>
            </a:r>
            <a:endParaRPr lang="en-GB" sz="798" kern="0" dirty="0">
              <a:solidFill>
                <a:prstClr val="white"/>
              </a:solidFill>
              <a:latin typeface="+mj-lt"/>
              <a:ea typeface="Segoe UI" panose="020B0502040204020203" pitchFamily="34" charset="0"/>
              <a:cs typeface="Arial" panose="020B0604020202020204" pitchFamily="34" charset="0"/>
            </a:endParaRPr>
          </a:p>
        </p:txBody>
      </p:sp>
      <p:sp>
        <p:nvSpPr>
          <p:cNvPr id="31" name="Rectangle 30"/>
          <p:cNvSpPr/>
          <p:nvPr/>
        </p:nvSpPr>
        <p:spPr>
          <a:xfrm>
            <a:off x="4310622" y="1278478"/>
            <a:ext cx="908248" cy="621965"/>
          </a:xfrm>
          <a:prstGeom prst="rect">
            <a:avLst/>
          </a:prstGeom>
        </p:spPr>
        <p:txBody>
          <a:bodyPr wrap="square">
            <a:spAutoFit/>
          </a:bodyPr>
          <a:lstStyle/>
          <a:p>
            <a:pPr algn="ctr" defTabSz="520848">
              <a:defRPr/>
            </a:pPr>
            <a:r>
              <a:rPr lang="en-GB" sz="798" kern="0" dirty="0">
                <a:solidFill>
                  <a:prstClr val="white"/>
                </a:solidFill>
                <a:latin typeface="+mj-lt"/>
                <a:ea typeface="Segoe UI" panose="020B0502040204020203" pitchFamily="34" charset="0"/>
                <a:cs typeface="Arial" panose="020B0604020202020204" pitchFamily="34" charset="0"/>
              </a:rPr>
              <a:t>Pilot Apps</a:t>
            </a:r>
            <a:br>
              <a:rPr lang="en-GB" sz="798" kern="0" dirty="0">
                <a:solidFill>
                  <a:prstClr val="white"/>
                </a:solidFill>
                <a:latin typeface="+mj-lt"/>
                <a:ea typeface="Segoe UI" panose="020B0502040204020203" pitchFamily="34" charset="0"/>
                <a:cs typeface="Arial" panose="020B0604020202020204" pitchFamily="34" charset="0"/>
              </a:rPr>
            </a:br>
            <a:r>
              <a:rPr lang="en-GB" sz="798" kern="0" dirty="0">
                <a:solidFill>
                  <a:prstClr val="white"/>
                </a:solidFill>
                <a:latin typeface="+mj-lt"/>
                <a:ea typeface="Segoe UI" panose="020B0502040204020203" pitchFamily="34" charset="0"/>
                <a:cs typeface="Arial" panose="020B0604020202020204" pitchFamily="34" charset="0"/>
              </a:rPr>
              <a:t>Assessments</a:t>
            </a:r>
          </a:p>
          <a:p>
            <a:pPr algn="ctr" defTabSz="520848">
              <a:spcAft>
                <a:spcPts val="341"/>
              </a:spcAft>
              <a:defRPr/>
            </a:pPr>
            <a:r>
              <a:rPr lang="en-GB" sz="798" kern="0" dirty="0">
                <a:solidFill>
                  <a:prstClr val="white"/>
                </a:solidFill>
                <a:latin typeface="+mj-lt"/>
                <a:ea typeface="Segoe UI" panose="020B0502040204020203" pitchFamily="34" charset="0"/>
                <a:cs typeface="Arial" panose="020B0604020202020204" pitchFamily="34" charset="0"/>
              </a:rPr>
              <a:t>&amp; Migrations</a:t>
            </a:r>
          </a:p>
          <a:p>
            <a:pPr algn="ctr" defTabSz="520848">
              <a:defRPr/>
            </a:pPr>
            <a:r>
              <a:rPr lang="en-US" sz="798" kern="0" dirty="0">
                <a:solidFill>
                  <a:prstClr val="white"/>
                </a:solidFill>
                <a:latin typeface="+mj-lt"/>
                <a:ea typeface="Segoe UI" panose="020B0502040204020203" pitchFamily="34" charset="0"/>
                <a:cs typeface="Arial" panose="020B0604020202020204" pitchFamily="34" charset="0"/>
              </a:rPr>
              <a:t>2016 </a:t>
            </a:r>
            <a:endParaRPr lang="en-GB" sz="798" kern="0" dirty="0">
              <a:solidFill>
                <a:prstClr val="white"/>
              </a:solidFill>
              <a:latin typeface="+mj-lt"/>
              <a:ea typeface="Segoe UI" panose="020B0502040204020203" pitchFamily="34" charset="0"/>
              <a:cs typeface="Arial" panose="020B0604020202020204" pitchFamily="34" charset="0"/>
            </a:endParaRPr>
          </a:p>
        </p:txBody>
      </p:sp>
      <p:pic>
        <p:nvPicPr>
          <p:cNvPr id="32" name="Picture 3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81345" y="2010938"/>
            <a:ext cx="199484" cy="199484"/>
          </a:xfrm>
          <a:prstGeom prst="rect">
            <a:avLst/>
          </a:prstGeom>
        </p:spPr>
      </p:pic>
      <p:sp>
        <p:nvSpPr>
          <p:cNvPr id="33" name="Rectangle 32"/>
          <p:cNvSpPr/>
          <p:nvPr/>
        </p:nvSpPr>
        <p:spPr>
          <a:xfrm>
            <a:off x="5373738" y="1547091"/>
            <a:ext cx="1004582" cy="706284"/>
          </a:xfrm>
          <a:prstGeom prst="rect">
            <a:avLst/>
          </a:prstGeom>
        </p:spPr>
        <p:txBody>
          <a:bodyPr wrap="square">
            <a:spAutoFit/>
          </a:bodyPr>
          <a:lstStyle/>
          <a:p>
            <a:pPr algn="ctr" defTabSz="520848">
              <a:defRPr/>
            </a:pPr>
            <a:r>
              <a:rPr lang="en-US" sz="798" kern="0" dirty="0">
                <a:solidFill>
                  <a:prstClr val="white"/>
                </a:solidFill>
                <a:latin typeface="+mj-lt"/>
                <a:ea typeface="Segoe UI" panose="020B0502040204020203" pitchFamily="34" charset="0"/>
                <a:cs typeface="Arial" panose="020B0604020202020204" pitchFamily="34" charset="0"/>
              </a:rPr>
              <a:t>2017 </a:t>
            </a:r>
            <a:endParaRPr lang="en-GB" sz="798" kern="0" dirty="0">
              <a:solidFill>
                <a:prstClr val="white"/>
              </a:solidFill>
              <a:latin typeface="+mj-lt"/>
              <a:ea typeface="Segoe UI" panose="020B0502040204020203" pitchFamily="34" charset="0"/>
              <a:cs typeface="Arial" panose="020B0604020202020204" pitchFamily="34" charset="0"/>
            </a:endParaRPr>
          </a:p>
          <a:p>
            <a:pPr algn="ctr" defTabSz="520848">
              <a:spcAft>
                <a:spcPts val="341"/>
              </a:spcAft>
              <a:defRPr/>
            </a:pPr>
            <a:r>
              <a:rPr lang="en-GB" sz="798" kern="0" dirty="0">
                <a:solidFill>
                  <a:prstClr val="white"/>
                </a:solidFill>
                <a:latin typeface="+mj-lt"/>
                <a:ea typeface="Segoe UI" panose="020B0502040204020203" pitchFamily="34" charset="0"/>
                <a:cs typeface="Arial" panose="020B0604020202020204" pitchFamily="34" charset="0"/>
              </a:rPr>
              <a:t> Detailed </a:t>
            </a:r>
            <a:br>
              <a:rPr lang="en-GB" sz="798" kern="0" dirty="0">
                <a:solidFill>
                  <a:prstClr val="white"/>
                </a:solidFill>
                <a:latin typeface="+mj-lt"/>
                <a:ea typeface="Segoe UI" panose="020B0502040204020203" pitchFamily="34" charset="0"/>
                <a:cs typeface="Arial" panose="020B0604020202020204" pitchFamily="34" charset="0"/>
              </a:rPr>
            </a:br>
            <a:r>
              <a:rPr lang="en-GB" sz="798" kern="0" dirty="0">
                <a:solidFill>
                  <a:prstClr val="white"/>
                </a:solidFill>
                <a:latin typeface="+mj-lt"/>
                <a:ea typeface="Segoe UI" panose="020B0502040204020203" pitchFamily="34" charset="0"/>
                <a:cs typeface="Arial" panose="020B0604020202020204" pitchFamily="34" charset="0"/>
              </a:rPr>
              <a:t>Portfolio</a:t>
            </a:r>
            <a:br>
              <a:rPr lang="en-GB" sz="798" kern="0" dirty="0">
                <a:solidFill>
                  <a:prstClr val="white"/>
                </a:solidFill>
                <a:latin typeface="+mj-lt"/>
                <a:ea typeface="Segoe UI" panose="020B0502040204020203" pitchFamily="34" charset="0"/>
                <a:cs typeface="Arial" panose="020B0604020202020204" pitchFamily="34" charset="0"/>
              </a:rPr>
            </a:br>
            <a:r>
              <a:rPr lang="en-GB" sz="798" kern="0" dirty="0">
                <a:solidFill>
                  <a:prstClr val="white"/>
                </a:solidFill>
                <a:latin typeface="+mj-lt"/>
                <a:ea typeface="Segoe UI" panose="020B0502040204020203" pitchFamily="34" charset="0"/>
                <a:cs typeface="Arial" panose="020B0604020202020204" pitchFamily="34" charset="0"/>
              </a:rPr>
              <a:t>Apps Assessment</a:t>
            </a:r>
            <a:br>
              <a:rPr lang="en-GB" sz="798" kern="0" dirty="0">
                <a:solidFill>
                  <a:prstClr val="white"/>
                </a:solidFill>
                <a:latin typeface="+mj-lt"/>
                <a:ea typeface="Segoe UI" panose="020B0502040204020203" pitchFamily="34" charset="0"/>
                <a:cs typeface="Arial" panose="020B0604020202020204" pitchFamily="34" charset="0"/>
              </a:rPr>
            </a:br>
            <a:endParaRPr lang="en-GB" sz="798" kern="0" dirty="0">
              <a:solidFill>
                <a:prstClr val="white"/>
              </a:solidFill>
              <a:latin typeface="+mj-lt"/>
              <a:ea typeface="Segoe UI" panose="020B0502040204020203" pitchFamily="34" charset="0"/>
              <a:cs typeface="Arial" panose="020B0604020202020204" pitchFamily="34" charset="0"/>
            </a:endParaRPr>
          </a:p>
        </p:txBody>
      </p:sp>
      <p:pic>
        <p:nvPicPr>
          <p:cNvPr id="34" name="Picture 3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contrast="-3000"/>
                    </a14:imgEffect>
                  </a14:imgLayer>
                </a14:imgProps>
              </a:ext>
              <a:ext uri="{28A0092B-C50C-407E-A947-70E740481C1C}">
                <a14:useLocalDpi xmlns:a14="http://schemas.microsoft.com/office/drawing/2010/main" val="0"/>
              </a:ext>
            </a:extLst>
          </a:blip>
          <a:stretch>
            <a:fillRect/>
          </a:stretch>
        </p:blipFill>
        <p:spPr>
          <a:xfrm>
            <a:off x="5780714" y="1323820"/>
            <a:ext cx="219431" cy="219431"/>
          </a:xfrm>
          <a:prstGeom prst="rect">
            <a:avLst/>
          </a:prstGeom>
        </p:spPr>
      </p:pic>
      <p:pic>
        <p:nvPicPr>
          <p:cNvPr id="35" name="Picture 26" descr="Image result for factory production line icon"/>
          <p:cNvPicPr>
            <a:picLocks noChangeAspect="1" noChangeArrowheads="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p:blipFill>
        <p:spPr bwMode="auto">
          <a:xfrm flipH="1">
            <a:off x="6854622" y="2000116"/>
            <a:ext cx="280700" cy="23176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6490260" y="1266193"/>
            <a:ext cx="1002854" cy="744756"/>
          </a:xfrm>
          <a:prstGeom prst="rect">
            <a:avLst/>
          </a:prstGeom>
        </p:spPr>
        <p:txBody>
          <a:bodyPr wrap="square">
            <a:spAutoFit/>
          </a:bodyPr>
          <a:lstStyle/>
          <a:p>
            <a:pPr algn="ctr" defTabSz="520848">
              <a:defRPr/>
            </a:pPr>
            <a:r>
              <a:rPr lang="en-GB" sz="798" kern="0" dirty="0">
                <a:solidFill>
                  <a:prstClr val="white"/>
                </a:solidFill>
                <a:latin typeface="+mj-lt"/>
                <a:ea typeface="Segoe UI" panose="020B0502040204020203" pitchFamily="34" charset="0"/>
                <a:cs typeface="Arial" panose="020B0604020202020204" pitchFamily="34" charset="0"/>
              </a:rPr>
              <a:t>Transition, Transformation </a:t>
            </a:r>
          </a:p>
          <a:p>
            <a:pPr algn="ctr" defTabSz="520848">
              <a:spcAft>
                <a:spcPts val="341"/>
              </a:spcAft>
              <a:defRPr/>
            </a:pPr>
            <a:r>
              <a:rPr lang="en-GB" sz="798" kern="0" dirty="0">
                <a:solidFill>
                  <a:prstClr val="white"/>
                </a:solidFill>
                <a:latin typeface="+mj-lt"/>
                <a:ea typeface="Segoe UI" panose="020B0502040204020203" pitchFamily="34" charset="0"/>
                <a:cs typeface="Arial" panose="020B0604020202020204" pitchFamily="34" charset="0"/>
              </a:rPr>
              <a:t>&amp; Migration Factory</a:t>
            </a:r>
          </a:p>
          <a:p>
            <a:pPr algn="ctr" defTabSz="520848">
              <a:defRPr/>
            </a:pPr>
            <a:r>
              <a:rPr lang="en-US" sz="798" kern="0" dirty="0">
                <a:solidFill>
                  <a:prstClr val="white"/>
                </a:solidFill>
                <a:latin typeface="+mj-lt"/>
                <a:ea typeface="Segoe UI" panose="020B0502040204020203" pitchFamily="34" charset="0"/>
                <a:cs typeface="Arial" panose="020B0604020202020204" pitchFamily="34" charset="0"/>
              </a:rPr>
              <a:t>2017 </a:t>
            </a:r>
            <a:endParaRPr lang="en-GB" sz="798" kern="0" dirty="0">
              <a:solidFill>
                <a:prstClr val="white"/>
              </a:solidFill>
              <a:latin typeface="+mj-lt"/>
              <a:ea typeface="Segoe UI" panose="020B0502040204020203" pitchFamily="34" charset="0"/>
              <a:cs typeface="Arial" panose="020B0604020202020204" pitchFamily="34" charset="0"/>
            </a:endParaRPr>
          </a:p>
        </p:txBody>
      </p:sp>
      <p:sp>
        <p:nvSpPr>
          <p:cNvPr id="37" name="Rectangle 36"/>
          <p:cNvSpPr/>
          <p:nvPr/>
        </p:nvSpPr>
        <p:spPr>
          <a:xfrm>
            <a:off x="7327097" y="1710929"/>
            <a:ext cx="421910" cy="234360"/>
          </a:xfrm>
          <a:prstGeom prst="rect">
            <a:avLst/>
          </a:prstGeom>
          <a:solidFill>
            <a:schemeClr val="bg1"/>
          </a:solidFill>
          <a:ln>
            <a:solidFill>
              <a:schemeClr val="bg1">
                <a:lumMod val="85000"/>
              </a:schemeClr>
            </a:solidFill>
          </a:ln>
        </p:spPr>
        <p:txBody>
          <a:bodyPr wrap="none">
            <a:spAutoFit/>
          </a:bodyPr>
          <a:lstStyle/>
          <a:p>
            <a:pPr defTabSz="470160">
              <a:spcAft>
                <a:spcPts val="171"/>
              </a:spcAft>
            </a:pPr>
            <a:r>
              <a:rPr lang="en-US" sz="923" kern="0" dirty="0">
                <a:solidFill>
                  <a:srgbClr val="141414"/>
                </a:solidFill>
                <a:latin typeface="+mj-lt"/>
                <a:ea typeface="Segoe UI" panose="020B0502040204020203" pitchFamily="34" charset="0"/>
                <a:cs typeface="Arial" panose="020B0604020202020204" pitchFamily="34" charset="0"/>
              </a:rPr>
              <a:t>2018</a:t>
            </a:r>
            <a:endParaRPr lang="en-GB" sz="923" kern="0" dirty="0">
              <a:solidFill>
                <a:srgbClr val="141414"/>
              </a:solidFill>
              <a:latin typeface="+mj-lt"/>
              <a:ea typeface="Segoe UI" panose="020B0502040204020203" pitchFamily="34" charset="0"/>
              <a:cs typeface="Arial" panose="020B0604020202020204" pitchFamily="34" charset="0"/>
            </a:endParaRPr>
          </a:p>
        </p:txBody>
      </p:sp>
      <p:sp>
        <p:nvSpPr>
          <p:cNvPr id="38" name="Rectangle 37"/>
          <p:cNvSpPr/>
          <p:nvPr/>
        </p:nvSpPr>
        <p:spPr>
          <a:xfrm>
            <a:off x="7595242" y="1481714"/>
            <a:ext cx="992801" cy="744756"/>
          </a:xfrm>
          <a:prstGeom prst="rect">
            <a:avLst/>
          </a:prstGeom>
        </p:spPr>
        <p:txBody>
          <a:bodyPr wrap="square">
            <a:spAutoFit/>
          </a:bodyPr>
          <a:lstStyle/>
          <a:p>
            <a:pPr algn="ctr" defTabSz="520848">
              <a:spcAft>
                <a:spcPts val="341"/>
              </a:spcAft>
              <a:defRPr/>
            </a:pPr>
            <a:r>
              <a:rPr lang="en-US" sz="798" kern="0" dirty="0">
                <a:solidFill>
                  <a:prstClr val="white"/>
                </a:solidFill>
                <a:latin typeface="+mj-lt"/>
                <a:ea typeface="Segoe UI" panose="020B0502040204020203" pitchFamily="34" charset="0"/>
                <a:cs typeface="Arial" panose="020B0604020202020204" pitchFamily="34" charset="0"/>
              </a:rPr>
              <a:t>2018 - 2020</a:t>
            </a:r>
          </a:p>
          <a:p>
            <a:pPr algn="ctr" defTabSz="520848">
              <a:defRPr/>
            </a:pPr>
            <a:r>
              <a:rPr lang="en-US" sz="798" kern="0" dirty="0">
                <a:solidFill>
                  <a:prstClr val="white"/>
                </a:solidFill>
                <a:latin typeface="+mj-lt"/>
                <a:ea typeface="Segoe UI" panose="020B0502040204020203" pitchFamily="34" charset="0"/>
                <a:cs typeface="Arial" panose="020B0604020202020204" pitchFamily="34" charset="0"/>
              </a:rPr>
              <a:t>Progressive </a:t>
            </a:r>
          </a:p>
          <a:p>
            <a:pPr algn="ctr" defTabSz="520848">
              <a:defRPr/>
            </a:pPr>
            <a:r>
              <a:rPr lang="en-US" sz="798" kern="0" dirty="0">
                <a:solidFill>
                  <a:prstClr val="white"/>
                </a:solidFill>
                <a:latin typeface="+mj-lt"/>
                <a:ea typeface="Segoe UI" panose="020B0502040204020203" pitchFamily="34" charset="0"/>
                <a:cs typeface="Arial" panose="020B0604020202020204" pitchFamily="34" charset="0"/>
              </a:rPr>
              <a:t>Apps</a:t>
            </a:r>
            <a:br>
              <a:rPr lang="en-US" sz="798" kern="0" dirty="0">
                <a:solidFill>
                  <a:prstClr val="white"/>
                </a:solidFill>
                <a:latin typeface="+mj-lt"/>
                <a:ea typeface="Segoe UI" panose="020B0502040204020203" pitchFamily="34" charset="0"/>
                <a:cs typeface="Arial" panose="020B0604020202020204" pitchFamily="34" charset="0"/>
              </a:rPr>
            </a:br>
            <a:r>
              <a:rPr lang="en-US" sz="798" kern="0" dirty="0">
                <a:solidFill>
                  <a:prstClr val="white"/>
                </a:solidFill>
                <a:latin typeface="+mj-lt"/>
                <a:ea typeface="Segoe UI" panose="020B0502040204020203" pitchFamily="34" charset="0"/>
                <a:cs typeface="Arial" panose="020B0604020202020204" pitchFamily="34" charset="0"/>
              </a:rPr>
              <a:t>Transform</a:t>
            </a:r>
            <a:br>
              <a:rPr lang="en-US" sz="798" kern="0" dirty="0">
                <a:solidFill>
                  <a:prstClr val="white"/>
                </a:solidFill>
                <a:latin typeface="+mj-lt"/>
                <a:ea typeface="Segoe UI" panose="020B0502040204020203" pitchFamily="34" charset="0"/>
                <a:cs typeface="Arial" panose="020B0604020202020204" pitchFamily="34" charset="0"/>
              </a:rPr>
            </a:br>
            <a:endParaRPr lang="en-GB" sz="798" kern="0" dirty="0">
              <a:solidFill>
                <a:prstClr val="white"/>
              </a:solidFill>
              <a:latin typeface="+mj-lt"/>
              <a:ea typeface="Segoe UI" panose="020B0502040204020203" pitchFamily="34" charset="0"/>
              <a:cs typeface="Arial" panose="020B0604020202020204" pitchFamily="34" charset="0"/>
            </a:endParaRPr>
          </a:p>
        </p:txBody>
      </p:sp>
      <p:pic>
        <p:nvPicPr>
          <p:cNvPr id="39" name="Picture 3"/>
          <p:cNvPicPr>
            <a:picLocks noChangeAspect="1" noChangeArrowheads="1"/>
          </p:cNvPicPr>
          <p:nvPr/>
        </p:nvPicPr>
        <p:blipFill>
          <a:blip r:embed="rId8">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7980953" y="1271614"/>
            <a:ext cx="229632" cy="249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Rectangle 39"/>
          <p:cNvSpPr/>
          <p:nvPr/>
        </p:nvSpPr>
        <p:spPr>
          <a:xfrm>
            <a:off x="7098364" y="2352619"/>
            <a:ext cx="1015568" cy="482824"/>
          </a:xfrm>
          <a:prstGeom prst="rect">
            <a:avLst/>
          </a:prstGeom>
        </p:spPr>
        <p:txBody>
          <a:bodyPr>
            <a:spAutoFit/>
          </a:bodyPr>
          <a:lstStyle/>
          <a:p>
            <a:pPr algn="ctr" defTabSz="520848">
              <a:defRPr/>
            </a:pPr>
            <a:r>
              <a:rPr lang="en-US" sz="846" kern="0" dirty="0">
                <a:solidFill>
                  <a:prstClr val="white"/>
                </a:solidFill>
                <a:latin typeface="+mj-lt"/>
                <a:ea typeface="Segoe UI" panose="020B0502040204020203" pitchFamily="34" charset="0"/>
                <a:cs typeface="Arial" panose="020B0604020202020204" pitchFamily="34" charset="0"/>
              </a:rPr>
              <a:t>Platform for </a:t>
            </a:r>
          </a:p>
          <a:p>
            <a:pPr algn="ctr" defTabSz="520848">
              <a:defRPr/>
            </a:pPr>
            <a:r>
              <a:rPr lang="en-US" sz="846" kern="0" dirty="0">
                <a:solidFill>
                  <a:prstClr val="white"/>
                </a:solidFill>
                <a:latin typeface="+mj-lt"/>
                <a:ea typeface="Segoe UI" panose="020B0502040204020203" pitchFamily="34" charset="0"/>
                <a:cs typeface="Arial" panose="020B0604020202020204" pitchFamily="34" charset="0"/>
              </a:rPr>
              <a:t>Digital Ready Enterprise</a:t>
            </a:r>
          </a:p>
        </p:txBody>
      </p:sp>
      <p:sp>
        <p:nvSpPr>
          <p:cNvPr id="41" name="Rectangle 40"/>
          <p:cNvSpPr/>
          <p:nvPr/>
        </p:nvSpPr>
        <p:spPr>
          <a:xfrm>
            <a:off x="8453339" y="1710929"/>
            <a:ext cx="421910" cy="234360"/>
          </a:xfrm>
          <a:prstGeom prst="rect">
            <a:avLst/>
          </a:prstGeom>
          <a:solidFill>
            <a:schemeClr val="bg1"/>
          </a:solidFill>
          <a:ln>
            <a:solidFill>
              <a:schemeClr val="bg1">
                <a:lumMod val="85000"/>
              </a:schemeClr>
            </a:solidFill>
          </a:ln>
        </p:spPr>
        <p:txBody>
          <a:bodyPr wrap="none">
            <a:spAutoFit/>
          </a:bodyPr>
          <a:lstStyle/>
          <a:p>
            <a:pPr defTabSz="470160">
              <a:spcAft>
                <a:spcPts val="171"/>
              </a:spcAft>
            </a:pPr>
            <a:r>
              <a:rPr lang="en-US" sz="923" kern="0" dirty="0">
                <a:solidFill>
                  <a:srgbClr val="141414"/>
                </a:solidFill>
                <a:latin typeface="+mj-lt"/>
                <a:ea typeface="Segoe UI" panose="020B0502040204020203" pitchFamily="34" charset="0"/>
                <a:cs typeface="Arial" panose="020B0604020202020204" pitchFamily="34" charset="0"/>
              </a:rPr>
              <a:t>2020</a:t>
            </a:r>
            <a:endParaRPr lang="en-GB" sz="923" kern="0" dirty="0">
              <a:solidFill>
                <a:srgbClr val="141414"/>
              </a:solidFill>
              <a:latin typeface="+mj-lt"/>
              <a:ea typeface="Segoe UI" panose="020B0502040204020203" pitchFamily="34" charset="0"/>
              <a:cs typeface="Arial" panose="020B0604020202020204" pitchFamily="34" charset="0"/>
            </a:endParaRPr>
          </a:p>
        </p:txBody>
      </p:sp>
      <p:sp>
        <p:nvSpPr>
          <p:cNvPr id="42" name="Rectangle 41"/>
          <p:cNvSpPr/>
          <p:nvPr/>
        </p:nvSpPr>
        <p:spPr>
          <a:xfrm>
            <a:off x="8322673" y="1946754"/>
            <a:ext cx="693647" cy="364202"/>
          </a:xfrm>
          <a:prstGeom prst="rect">
            <a:avLst/>
          </a:prstGeom>
        </p:spPr>
        <p:txBody>
          <a:bodyPr>
            <a:spAutoFit/>
          </a:bodyPr>
          <a:lstStyle/>
          <a:p>
            <a:pPr algn="ctr" defTabSz="470160">
              <a:spcAft>
                <a:spcPts val="171"/>
              </a:spcAft>
            </a:pPr>
            <a:r>
              <a:rPr lang="en-GB" sz="800" kern="0" dirty="0">
                <a:solidFill>
                  <a:prstClr val="white"/>
                </a:solidFill>
                <a:latin typeface="+mj-lt"/>
                <a:ea typeface="Segoe UI" panose="020B0502040204020203" pitchFamily="34" charset="0"/>
                <a:cs typeface="Arial" panose="020B0604020202020204" pitchFamily="34" charset="0"/>
              </a:rPr>
              <a:t>Digital </a:t>
            </a:r>
          </a:p>
          <a:p>
            <a:pPr algn="ctr" defTabSz="470160">
              <a:spcAft>
                <a:spcPts val="171"/>
              </a:spcAft>
            </a:pPr>
            <a:r>
              <a:rPr lang="en-GB" sz="800" kern="0" dirty="0">
                <a:solidFill>
                  <a:prstClr val="white"/>
                </a:solidFill>
                <a:latin typeface="+mj-lt"/>
                <a:ea typeface="Segoe UI" panose="020B0502040204020203" pitchFamily="34" charset="0"/>
                <a:cs typeface="Arial" panose="020B0604020202020204" pitchFamily="34" charset="0"/>
              </a:rPr>
              <a:t>Company</a:t>
            </a:r>
          </a:p>
        </p:txBody>
      </p:sp>
      <p:cxnSp>
        <p:nvCxnSpPr>
          <p:cNvPr id="43" name="Straight Arrow Connector 42"/>
          <p:cNvCxnSpPr>
            <a:stCxn id="40" idx="0"/>
          </p:cNvCxnSpPr>
          <p:nvPr/>
        </p:nvCxnSpPr>
        <p:spPr>
          <a:xfrm flipV="1">
            <a:off x="7606150" y="1962574"/>
            <a:ext cx="2786" cy="390046"/>
          </a:xfrm>
          <a:prstGeom prst="straightConnector1">
            <a:avLst/>
          </a:prstGeom>
          <a:ln>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5119826" y="1710929"/>
            <a:ext cx="421910" cy="234360"/>
          </a:xfrm>
          <a:prstGeom prst="rect">
            <a:avLst/>
          </a:prstGeom>
          <a:solidFill>
            <a:schemeClr val="bg1"/>
          </a:solidFill>
          <a:ln>
            <a:solidFill>
              <a:schemeClr val="bg1">
                <a:lumMod val="85000"/>
              </a:schemeClr>
            </a:solidFill>
          </a:ln>
        </p:spPr>
        <p:txBody>
          <a:bodyPr wrap="none">
            <a:spAutoFit/>
          </a:bodyPr>
          <a:lstStyle/>
          <a:p>
            <a:pPr defTabSz="470160">
              <a:spcAft>
                <a:spcPts val="171"/>
              </a:spcAft>
            </a:pPr>
            <a:r>
              <a:rPr lang="en-US" sz="923" kern="0" dirty="0">
                <a:solidFill>
                  <a:srgbClr val="141414"/>
                </a:solidFill>
                <a:latin typeface="+mj-lt"/>
                <a:ea typeface="Segoe UI" panose="020B0502040204020203" pitchFamily="34" charset="0"/>
                <a:cs typeface="Arial" panose="020B0604020202020204" pitchFamily="34" charset="0"/>
              </a:rPr>
              <a:t>2017</a:t>
            </a:r>
          </a:p>
        </p:txBody>
      </p:sp>
      <p:pic>
        <p:nvPicPr>
          <p:cNvPr id="45" name="Picture 2"/>
          <p:cNvPicPr>
            <a:picLocks noChangeAspect="1" noChangeArrowheads="1"/>
          </p:cNvPicPr>
          <p:nvPr/>
        </p:nvPicPr>
        <p:blipFill>
          <a:blip r:embed="rId9">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556268" y="1290527"/>
            <a:ext cx="268827" cy="32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Rectangle 46"/>
          <p:cNvSpPr/>
          <p:nvPr/>
        </p:nvSpPr>
        <p:spPr>
          <a:xfrm>
            <a:off x="358249" y="3020972"/>
            <a:ext cx="2421089" cy="1419514"/>
          </a:xfrm>
          <a:prstGeom prst="rect">
            <a:avLst/>
          </a:prstGeom>
          <a:noFill/>
          <a:ln>
            <a:solidFill>
              <a:srgbClr val="0033A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97660" indent="-97660" defTabSz="347225">
              <a:lnSpc>
                <a:spcPct val="150000"/>
              </a:lnSpc>
              <a:spcAft>
                <a:spcPts val="461"/>
              </a:spcAft>
              <a:buFont typeface="Arial" panose="020B0604020202020204" pitchFamily="34" charset="0"/>
              <a:buChar char="•"/>
            </a:pPr>
            <a:r>
              <a:rPr lang="en-GB" sz="923" dirty="0">
                <a:solidFill>
                  <a:schemeClr val="tx2"/>
                </a:solidFill>
                <a:latin typeface="+mj-lt"/>
                <a:cs typeface="Arial" panose="020B0604020202020204" pitchFamily="34" charset="0"/>
              </a:rPr>
              <a:t>Unified Hybrid-Cloud providing XaaS </a:t>
            </a:r>
          </a:p>
          <a:p>
            <a:pPr marL="97660" indent="-97660" defTabSz="347225">
              <a:lnSpc>
                <a:spcPct val="150000"/>
              </a:lnSpc>
              <a:spcAft>
                <a:spcPts val="461"/>
              </a:spcAft>
              <a:buFont typeface="Arial" panose="020B0604020202020204" pitchFamily="34" charset="0"/>
              <a:buChar char="•"/>
            </a:pPr>
            <a:r>
              <a:rPr lang="en-GB" sz="923" dirty="0">
                <a:solidFill>
                  <a:schemeClr val="tx2"/>
                </a:solidFill>
                <a:latin typeface="+mj-lt"/>
                <a:cs typeface="Arial" panose="020B0604020202020204" pitchFamily="34" charset="0"/>
              </a:rPr>
              <a:t>Modernization of Business Services/Apps</a:t>
            </a:r>
          </a:p>
          <a:p>
            <a:pPr marL="97660" indent="-97660" defTabSz="347225">
              <a:lnSpc>
                <a:spcPct val="150000"/>
              </a:lnSpc>
              <a:spcAft>
                <a:spcPts val="461"/>
              </a:spcAft>
              <a:buFont typeface="Arial" panose="020B0604020202020204" pitchFamily="34" charset="0"/>
              <a:buChar char="•"/>
            </a:pPr>
            <a:r>
              <a:rPr lang="en-US" altLang="en-US" sz="923" dirty="0">
                <a:solidFill>
                  <a:schemeClr val="tx2"/>
                </a:solidFill>
                <a:latin typeface="+mj-lt"/>
                <a:ea typeface="ＭＳ Ｐゴシック" panose="020B0600070205080204" pitchFamily="34" charset="-128"/>
                <a:cs typeface="Arial" panose="020B0604020202020204" pitchFamily="34" charset="0"/>
              </a:rPr>
              <a:t>Digital Delivery Model based on Infrastructure-as-Code</a:t>
            </a:r>
          </a:p>
          <a:p>
            <a:pPr marL="97660" indent="-97660" defTabSz="347225">
              <a:lnSpc>
                <a:spcPct val="150000"/>
              </a:lnSpc>
              <a:spcAft>
                <a:spcPts val="461"/>
              </a:spcAft>
              <a:buFont typeface="Arial" panose="020B0604020202020204" pitchFamily="34" charset="0"/>
              <a:buChar char="•"/>
            </a:pPr>
            <a:r>
              <a:rPr lang="en-US" altLang="en-US" sz="923" dirty="0">
                <a:solidFill>
                  <a:schemeClr val="tx2"/>
                </a:solidFill>
                <a:latin typeface="+mj-lt"/>
                <a:ea typeface="ＭＳ Ｐゴシック" panose="020B0600070205080204" pitchFamily="34" charset="-128"/>
                <a:cs typeface="Arial" panose="020B0604020202020204" pitchFamily="34" charset="0"/>
              </a:rPr>
              <a:t>Enhanced Security</a:t>
            </a:r>
            <a:endParaRPr lang="en-US" altLang="en-US" sz="923" dirty="0">
              <a:solidFill>
                <a:schemeClr val="tx2"/>
              </a:solidFill>
              <a:latin typeface="+mj-lt"/>
              <a:cs typeface="Arial" panose="020B0604020202020204" pitchFamily="34" charset="0"/>
            </a:endParaRPr>
          </a:p>
        </p:txBody>
      </p:sp>
      <p:graphicFrame>
        <p:nvGraphicFramePr>
          <p:cNvPr id="48" name="Table 47">
            <a:extLst>
              <a:ext uri="{FF2B5EF4-FFF2-40B4-BE49-F238E27FC236}">
                <a16:creationId xmlns:a16="http://schemas.microsoft.com/office/drawing/2014/main" id="{003D6322-A13A-0740-9A34-B0BE257675CE}"/>
              </a:ext>
            </a:extLst>
          </p:cNvPr>
          <p:cNvGraphicFramePr>
            <a:graphicFrameLocks noGrp="1"/>
          </p:cNvGraphicFramePr>
          <p:nvPr>
            <p:extLst>
              <p:ext uri="{D42A27DB-BD31-4B8C-83A1-F6EECF244321}">
                <p14:modId xmlns:p14="http://schemas.microsoft.com/office/powerpoint/2010/main" val="4012976354"/>
              </p:ext>
            </p:extLst>
          </p:nvPr>
        </p:nvGraphicFramePr>
        <p:xfrm>
          <a:off x="367126" y="638150"/>
          <a:ext cx="2412212" cy="2325120"/>
        </p:xfrm>
        <a:graphic>
          <a:graphicData uri="http://schemas.openxmlformats.org/drawingml/2006/table">
            <a:tbl>
              <a:tblPr>
                <a:tableStyleId>{5C22544A-7EE6-4342-B048-85BDC9FD1C3A}</a:tableStyleId>
              </a:tblPr>
              <a:tblGrid>
                <a:gridCol w="1206106">
                  <a:extLst>
                    <a:ext uri="{9D8B030D-6E8A-4147-A177-3AD203B41FA5}">
                      <a16:colId xmlns:a16="http://schemas.microsoft.com/office/drawing/2014/main" val="2225676764"/>
                    </a:ext>
                  </a:extLst>
                </a:gridCol>
                <a:gridCol w="1206106">
                  <a:extLst>
                    <a:ext uri="{9D8B030D-6E8A-4147-A177-3AD203B41FA5}">
                      <a16:colId xmlns:a16="http://schemas.microsoft.com/office/drawing/2014/main" val="2024833124"/>
                    </a:ext>
                  </a:extLst>
                </a:gridCol>
              </a:tblGrid>
              <a:tr h="313741">
                <a:tc gridSpan="2">
                  <a:txBody>
                    <a:bodyPr/>
                    <a:lstStyle/>
                    <a:p>
                      <a:pPr algn="ctr"/>
                      <a:r>
                        <a:rPr lang="en-US" sz="900" cap="none" baseline="0" dirty="0">
                          <a:solidFill>
                            <a:schemeClr val="bg1"/>
                          </a:solidFill>
                          <a:latin typeface="+mj-lt"/>
                          <a:cs typeface="Arial" panose="020B0604020202020204" pitchFamily="34" charset="0"/>
                        </a:rPr>
                        <a:t>2 Data Centers (Supplier owned, in UK)</a:t>
                      </a:r>
                    </a:p>
                  </a:txBody>
                  <a:tcPr marL="68580" marR="68580" marT="34290" marB="3429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tc hMerge="1">
                  <a:txBody>
                    <a:bodyPr/>
                    <a:lstStyle/>
                    <a:p>
                      <a:endParaRPr lang="en-US" sz="1200" dirty="0">
                        <a:solidFill>
                          <a:schemeClr val="bg1"/>
                        </a:solidFill>
                        <a:latin typeface="Arial" panose="020B0604020202020204" pitchFamily="34" charset="0"/>
                        <a:cs typeface="Arial" panose="020B0604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extLst>
                  <a:ext uri="{0D108BD9-81ED-4DB2-BD59-A6C34878D82A}">
                    <a16:rowId xmlns:a16="http://schemas.microsoft.com/office/drawing/2014/main" val="795662935"/>
                  </a:ext>
                </a:extLst>
              </a:tr>
              <a:tr h="361017">
                <a:tc gridSpan="2">
                  <a:txBody>
                    <a:bodyPr/>
                    <a:lstStyle/>
                    <a:p>
                      <a:pPr algn="ctr"/>
                      <a:r>
                        <a:rPr lang="en-US" sz="900" cap="none" baseline="0" dirty="0">
                          <a:solidFill>
                            <a:schemeClr val="bg1"/>
                          </a:solidFill>
                          <a:latin typeface="+mj-lt"/>
                          <a:cs typeface="Arial" panose="020B0604020202020204" pitchFamily="34" charset="0"/>
                        </a:rPr>
                        <a:t>3 Landing Zones: non-standard configuration, standard x86 IaaS, Multi-tenant Cloud</a:t>
                      </a:r>
                    </a:p>
                  </a:txBody>
                  <a:tcPr marL="68580" marR="68580" marT="34290" marB="3429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tc hMerge="1">
                  <a:txBody>
                    <a:bodyPr/>
                    <a:lstStyle/>
                    <a:p>
                      <a:endParaRPr lang="en-US" sz="1200" dirty="0">
                        <a:solidFill>
                          <a:schemeClr val="bg1"/>
                        </a:solidFill>
                        <a:latin typeface="Arial" panose="020B0604020202020204" pitchFamily="34" charset="0"/>
                        <a:cs typeface="Arial" panose="020B0604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extLst>
                  <a:ext uri="{0D108BD9-81ED-4DB2-BD59-A6C34878D82A}">
                    <a16:rowId xmlns:a16="http://schemas.microsoft.com/office/drawing/2014/main" val="1103966852"/>
                  </a:ext>
                </a:extLst>
              </a:tr>
              <a:tr h="644672">
                <a:tc>
                  <a:txBody>
                    <a:bodyPr/>
                    <a:lstStyle/>
                    <a:p>
                      <a:r>
                        <a:rPr lang="en-US" sz="900" cap="none" baseline="0" dirty="0">
                          <a:solidFill>
                            <a:schemeClr val="bg1"/>
                          </a:solidFill>
                          <a:latin typeface="+mj-lt"/>
                          <a:cs typeface="Arial" panose="020B0604020202020204" pitchFamily="34" charset="0"/>
                        </a:rPr>
                        <a:t>~2400 Server Instances: </a:t>
                      </a:r>
                    </a:p>
                    <a:p>
                      <a:pPr marL="0" indent="0">
                        <a:buFont typeface="Arial" panose="020B0604020202020204" pitchFamily="34" charset="0"/>
                        <a:buNone/>
                      </a:pPr>
                      <a:r>
                        <a:rPr lang="en-US" sz="900" cap="none" baseline="0" dirty="0">
                          <a:solidFill>
                            <a:schemeClr val="bg1"/>
                          </a:solidFill>
                          <a:latin typeface="+mj-lt"/>
                          <a:cs typeface="Arial" panose="020B0604020202020204" pitchFamily="34" charset="0"/>
                        </a:rPr>
                        <a:t>Win (248P, 612V) | Linux (811P, 967V)</a:t>
                      </a:r>
                    </a:p>
                  </a:txBody>
                  <a:tcPr marL="68580" marR="68580" marT="34290" marB="3429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tc>
                  <a:txBody>
                    <a:bodyPr/>
                    <a:lstStyle/>
                    <a:p>
                      <a:r>
                        <a:rPr lang="en-US" sz="900" cap="none" baseline="0" dirty="0">
                          <a:solidFill>
                            <a:schemeClr val="bg1"/>
                          </a:solidFill>
                          <a:latin typeface="+mj-lt"/>
                          <a:cs typeface="Arial" panose="020B0604020202020204" pitchFamily="34" charset="0"/>
                        </a:rPr>
                        <a:t>~1.1 PB Storage (Dedicated &amp; Shared)</a:t>
                      </a:r>
                    </a:p>
                  </a:txBody>
                  <a:tcPr marL="68580" marR="68580" marT="34290" marB="3429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extLst>
                  <a:ext uri="{0D108BD9-81ED-4DB2-BD59-A6C34878D82A}">
                    <a16:rowId xmlns:a16="http://schemas.microsoft.com/office/drawing/2014/main" val="3244607551"/>
                  </a:ext>
                </a:extLst>
              </a:tr>
              <a:tr h="502845">
                <a:tc>
                  <a:txBody>
                    <a:bodyPr/>
                    <a:lstStyle/>
                    <a:p>
                      <a:r>
                        <a:rPr lang="en-US" sz="900" cap="none" baseline="0" dirty="0">
                          <a:solidFill>
                            <a:schemeClr val="bg1"/>
                          </a:solidFill>
                          <a:latin typeface="+mj-lt"/>
                          <a:cs typeface="Arial" panose="020B0604020202020204" pitchFamily="34" charset="0"/>
                        </a:rPr>
                        <a:t>6 half-rack Exadata</a:t>
                      </a:r>
                    </a:p>
                    <a:p>
                      <a:pPr marL="0" indent="0">
                        <a:buFont typeface="Arial" panose="020B0604020202020204" pitchFamily="34" charset="0"/>
                        <a:buNone/>
                      </a:pPr>
                      <a:r>
                        <a:rPr lang="en-US" sz="900" cap="none" baseline="0" dirty="0">
                          <a:solidFill>
                            <a:schemeClr val="bg1"/>
                          </a:solidFill>
                          <a:latin typeface="+mj-lt"/>
                          <a:cs typeface="Arial" panose="020B0604020202020204" pitchFamily="34" charset="0"/>
                        </a:rPr>
                        <a:t>85 instances SAP Oracle DB</a:t>
                      </a:r>
                    </a:p>
                  </a:txBody>
                  <a:tcPr marL="68580" marR="68580" marT="34290" marB="3429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tc>
                  <a:txBody>
                    <a:bodyPr/>
                    <a:lstStyle/>
                    <a:p>
                      <a:r>
                        <a:rPr lang="en-US" sz="900" cap="none" baseline="0" dirty="0">
                          <a:solidFill>
                            <a:schemeClr val="bg1"/>
                          </a:solidFill>
                          <a:latin typeface="+mj-lt"/>
                          <a:cs typeface="Arial" panose="020B0604020202020204" pitchFamily="34" charset="0"/>
                        </a:rPr>
                        <a:t>273 Hadoop Nodes</a:t>
                      </a:r>
                    </a:p>
                  </a:txBody>
                  <a:tcPr marL="68580" marR="68580" marT="34290" marB="3429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extLst>
                  <a:ext uri="{0D108BD9-81ED-4DB2-BD59-A6C34878D82A}">
                    <a16:rowId xmlns:a16="http://schemas.microsoft.com/office/drawing/2014/main" val="3806878221"/>
                  </a:ext>
                </a:extLst>
              </a:tr>
              <a:tr h="502845">
                <a:tc gridSpan="2">
                  <a:txBody>
                    <a:bodyPr/>
                    <a:lstStyle/>
                    <a:p>
                      <a:r>
                        <a:rPr lang="en-US" sz="900" cap="none" baseline="0" dirty="0">
                          <a:solidFill>
                            <a:schemeClr val="bg1"/>
                          </a:solidFill>
                          <a:latin typeface="+mj-lt"/>
                          <a:cs typeface="Arial" panose="020B0604020202020204" pitchFamily="34" charset="0"/>
                        </a:rPr>
                        <a:t>Managed Security Services</a:t>
                      </a:r>
                    </a:p>
                    <a:p>
                      <a:r>
                        <a:rPr lang="en-US" sz="900" cap="none" baseline="0" dirty="0">
                          <a:solidFill>
                            <a:schemeClr val="bg1"/>
                          </a:solidFill>
                          <a:latin typeface="+mj-lt"/>
                          <a:cs typeface="Arial" panose="020B0604020202020204" pitchFamily="34" charset="0"/>
                        </a:rPr>
                        <a:t>Host and DC Network Protection | Others – MFA, PAM, SIEM, FIM, Encryption</a:t>
                      </a:r>
                    </a:p>
                  </a:txBody>
                  <a:tcPr marL="68580" marR="68580" marT="34290" marB="34290" anchor="ct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tc hMerge="1">
                  <a:txBody>
                    <a:bodyPr/>
                    <a:lstStyle/>
                    <a:p>
                      <a:endParaRPr lang="en-US" sz="1200" dirty="0">
                        <a:solidFill>
                          <a:schemeClr val="bg1"/>
                        </a:solidFill>
                        <a:latin typeface="Arial" panose="020B0604020202020204" pitchFamily="34" charset="0"/>
                        <a:cs typeface="Arial" panose="020B0604020202020204" pitchFamily="34" charset="0"/>
                      </a:endParaRPr>
                    </a:p>
                  </a:txBody>
                  <a:tcPr>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19CDE"/>
                    </a:solidFill>
                  </a:tcPr>
                </a:tc>
                <a:extLst>
                  <a:ext uri="{0D108BD9-81ED-4DB2-BD59-A6C34878D82A}">
                    <a16:rowId xmlns:a16="http://schemas.microsoft.com/office/drawing/2014/main" val="3981090219"/>
                  </a:ext>
                </a:extLst>
              </a:tr>
            </a:tbl>
          </a:graphicData>
        </a:graphic>
      </p:graphicFrame>
      <p:pic>
        <p:nvPicPr>
          <p:cNvPr id="8194" name="Picture 2" descr="Tutorial: So you want to run your code on Amazon? - dftwiki"/>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7835" y="4099947"/>
            <a:ext cx="725027" cy="36673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901520" y="4099947"/>
            <a:ext cx="725027" cy="366732"/>
            <a:chOff x="3046853" y="4146274"/>
            <a:chExt cx="725027" cy="366732"/>
          </a:xfrm>
        </p:grpSpPr>
        <p:sp>
          <p:nvSpPr>
            <p:cNvPr id="2" name="Rectangle 1"/>
            <p:cNvSpPr/>
            <p:nvPr/>
          </p:nvSpPr>
          <p:spPr>
            <a:xfrm>
              <a:off x="3046853" y="4146274"/>
              <a:ext cx="725027" cy="36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Arial" panose="020B0604020202020204" pitchFamily="34" charset="0"/>
              </a:endParaRPr>
            </a:p>
          </p:txBody>
        </p:sp>
        <p:pic>
          <p:nvPicPr>
            <p:cNvPr id="8196" name="Picture 4" descr="Microsoft Azure and QbD - Quality by Desig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15073" y="4157757"/>
              <a:ext cx="631840" cy="3159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158113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52807" y="581256"/>
            <a:ext cx="8838386" cy="4159405"/>
          </a:xfrm>
          <a:prstGeom prst="roundRect">
            <a:avLst>
              <a:gd name="adj" fmla="val 46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en-US"/>
              <a:t>Security Solution – Assumptions</a:t>
            </a:r>
            <a:endParaRPr lang="en-US" dirty="0"/>
          </a:p>
        </p:txBody>
      </p:sp>
      <p:sp>
        <p:nvSpPr>
          <p:cNvPr id="3" name="TextBox 2"/>
          <p:cNvSpPr txBox="1"/>
          <p:nvPr/>
        </p:nvSpPr>
        <p:spPr>
          <a:xfrm>
            <a:off x="345688" y="981254"/>
            <a:ext cx="8469394" cy="3566160"/>
          </a:xfrm>
          <a:prstGeom prst="rect">
            <a:avLst/>
          </a:prstGeom>
        </p:spPr>
        <p:txBody>
          <a:bodyPr wrap="square" lIns="0" tIns="0" rIns="0" bIns="0" numCol="2" rtlCol="0">
            <a:spAutoFit/>
          </a:bodyPr>
          <a:lstStyle/>
          <a:p>
            <a:pPr marL="171446" indent="-171446">
              <a:buFont typeface="Arial" panose="020B0604020202020204" pitchFamily="34" charset="0"/>
              <a:buChar char="•"/>
            </a:pPr>
            <a:r>
              <a:rPr lang="en-US" sz="1000" dirty="0">
                <a:solidFill>
                  <a:schemeClr val="tx2"/>
                </a:solidFill>
                <a:latin typeface="+mj-lt"/>
              </a:rPr>
              <a:t>Based on Q&amp;A response. cognizant has considered following areas to assess and propose native or correct fit additional controls in cloud environment.</a:t>
            </a:r>
          </a:p>
          <a:p>
            <a:pPr marL="171446" indent="-171446">
              <a:buFont typeface="Arial" panose="020B0604020202020204" pitchFamily="34" charset="0"/>
              <a:buChar char="•"/>
            </a:pPr>
            <a:r>
              <a:rPr lang="en-US" sz="1000" dirty="0">
                <a:solidFill>
                  <a:schemeClr val="tx2"/>
                </a:solidFill>
                <a:latin typeface="+mj-lt"/>
              </a:rPr>
              <a:t>Below is the list of security solutions we have considered for implementation during the Migrate phase. </a:t>
            </a:r>
          </a:p>
          <a:p>
            <a:pPr marL="628638" lvl="1" indent="-171450">
              <a:buFont typeface="Courier New" panose="02070309020205020404" pitchFamily="49" charset="0"/>
              <a:buChar char="o"/>
            </a:pPr>
            <a:r>
              <a:rPr lang="en-US" sz="1000" dirty="0">
                <a:solidFill>
                  <a:schemeClr val="tx2"/>
                </a:solidFill>
              </a:rPr>
              <a:t>Firewalls -8 no's , </a:t>
            </a:r>
          </a:p>
          <a:p>
            <a:pPr marL="628638" lvl="1" indent="-171450">
              <a:buFont typeface="Courier New" panose="02070309020205020404" pitchFamily="49" charset="0"/>
              <a:buChar char="o"/>
            </a:pPr>
            <a:r>
              <a:rPr lang="en-US" sz="1000" dirty="0" err="1">
                <a:solidFill>
                  <a:schemeClr val="tx2"/>
                </a:solidFill>
              </a:rPr>
              <a:t>CrowdStrike</a:t>
            </a:r>
            <a:r>
              <a:rPr lang="en-US" sz="1000" dirty="0">
                <a:solidFill>
                  <a:schemeClr val="tx2"/>
                </a:solidFill>
              </a:rPr>
              <a:t>, Symantec DLP, Tripwire (1950 nos.), </a:t>
            </a:r>
          </a:p>
          <a:p>
            <a:pPr marL="628638" lvl="1" indent="-171450">
              <a:buFont typeface="Courier New" panose="02070309020205020404" pitchFamily="49" charset="0"/>
              <a:buChar char="o"/>
            </a:pPr>
            <a:r>
              <a:rPr lang="en-US" sz="1000" dirty="0" err="1">
                <a:solidFill>
                  <a:schemeClr val="tx2"/>
                </a:solidFill>
              </a:rPr>
              <a:t>AzureAD</a:t>
            </a:r>
            <a:r>
              <a:rPr lang="en-US" sz="1000" dirty="0">
                <a:solidFill>
                  <a:schemeClr val="tx2"/>
                </a:solidFill>
              </a:rPr>
              <a:t> –12K users </a:t>
            </a:r>
          </a:p>
          <a:p>
            <a:pPr marL="628638" lvl="1" indent="-171450">
              <a:buFont typeface="Courier New" panose="02070309020205020404" pitchFamily="49" charset="0"/>
              <a:buChar char="o"/>
            </a:pPr>
            <a:r>
              <a:rPr lang="en-US" sz="1000" dirty="0">
                <a:solidFill>
                  <a:schemeClr val="tx2"/>
                </a:solidFill>
              </a:rPr>
              <a:t>Beyond trust – 14K Nos</a:t>
            </a:r>
          </a:p>
          <a:p>
            <a:pPr marL="628638" lvl="1" indent="-171450">
              <a:buFont typeface="Courier New" panose="02070309020205020404" pitchFamily="49" charset="0"/>
              <a:buChar char="o"/>
            </a:pPr>
            <a:r>
              <a:rPr lang="en-US" sz="1000" dirty="0">
                <a:solidFill>
                  <a:schemeClr val="tx2"/>
                </a:solidFill>
              </a:rPr>
              <a:t>Rapid7 – 2200 IP’s</a:t>
            </a:r>
          </a:p>
          <a:p>
            <a:pPr marL="628638" lvl="1" indent="-171450">
              <a:buFont typeface="Courier New" panose="02070309020205020404" pitchFamily="49" charset="0"/>
              <a:buChar char="o"/>
            </a:pPr>
            <a:r>
              <a:rPr lang="en-US" sz="1000" dirty="0" err="1">
                <a:solidFill>
                  <a:schemeClr val="tx2"/>
                </a:solidFill>
              </a:rPr>
              <a:t>Metaspoilt</a:t>
            </a:r>
            <a:r>
              <a:rPr lang="en-US" sz="1000" dirty="0">
                <a:solidFill>
                  <a:schemeClr val="tx2"/>
                </a:solidFill>
              </a:rPr>
              <a:t> – 50 External IP’s (infra pen tests)</a:t>
            </a:r>
          </a:p>
          <a:p>
            <a:pPr marL="171446" indent="-171446">
              <a:buFont typeface="Arial" panose="020B0604020202020204" pitchFamily="34" charset="0"/>
              <a:buChar char="•"/>
            </a:pPr>
            <a:r>
              <a:rPr lang="en-US" sz="1000" dirty="0">
                <a:solidFill>
                  <a:schemeClr val="tx2"/>
                </a:solidFill>
                <a:latin typeface="+mj-lt"/>
              </a:rPr>
              <a:t>Security effort estimate for solutions Build/Integration/Migrate are indicative based on considered standard security controls he magnitude of scale assumptions done for number of instances. The inputs and effort estimate may change during the assessment phase in case of enhanced scope.</a:t>
            </a:r>
          </a:p>
          <a:p>
            <a:pPr marL="171446" indent="-171446">
              <a:buFont typeface="Arial" panose="020B0604020202020204" pitchFamily="34" charset="0"/>
              <a:buChar char="•"/>
            </a:pPr>
            <a:r>
              <a:rPr lang="en-US" sz="1000" dirty="0">
                <a:solidFill>
                  <a:schemeClr val="tx2"/>
                </a:solidFill>
                <a:latin typeface="+mj-lt"/>
              </a:rPr>
              <a:t>There will be No SLA’s to be adhered to during the migration Phase</a:t>
            </a:r>
          </a:p>
          <a:p>
            <a:pPr marL="171446" indent="-171446">
              <a:buFont typeface="Arial" panose="020B0604020202020204" pitchFamily="34" charset="0"/>
              <a:buChar char="•"/>
            </a:pPr>
            <a:r>
              <a:rPr lang="en-US" sz="1000" dirty="0">
                <a:solidFill>
                  <a:schemeClr val="tx2"/>
                </a:solidFill>
                <a:latin typeface="+mj-lt"/>
              </a:rPr>
              <a:t>Required support will be provided by the in house customer team during the assessment phase and subsequent phases</a:t>
            </a:r>
          </a:p>
          <a:p>
            <a:pPr marL="171446" indent="-171446">
              <a:buFont typeface="Arial" panose="020B0604020202020204" pitchFamily="34" charset="0"/>
              <a:buChar char="•"/>
            </a:pPr>
            <a:r>
              <a:rPr lang="en-US" sz="1000" dirty="0">
                <a:solidFill>
                  <a:schemeClr val="tx2"/>
                </a:solidFill>
                <a:latin typeface="+mj-lt"/>
              </a:rPr>
              <a:t>Infra Penetration testing  is considered end of very migration cycle for only the external facing IP’s and Applications once post application migration completion. Exec summary and details reports will be shared.</a:t>
            </a:r>
          </a:p>
          <a:p>
            <a:pPr marL="171446" indent="-171446">
              <a:buFont typeface="Arial" panose="020B0604020202020204" pitchFamily="34" charset="0"/>
              <a:buChar char="•"/>
            </a:pPr>
            <a:r>
              <a:rPr lang="en-US" sz="1000" dirty="0">
                <a:solidFill>
                  <a:schemeClr val="tx2"/>
                </a:solidFill>
                <a:latin typeface="+mj-lt"/>
              </a:rPr>
              <a:t>Infra Vulnerability Scans will be done end of every migration cycle for the available workloads.</a:t>
            </a:r>
          </a:p>
          <a:p>
            <a:pPr marL="171446" indent="-171446">
              <a:buFont typeface="Arial" panose="020B0604020202020204" pitchFamily="34" charset="0"/>
              <a:buChar char="•"/>
            </a:pPr>
            <a:r>
              <a:rPr lang="en-US" sz="1000" dirty="0">
                <a:solidFill>
                  <a:schemeClr val="tx2"/>
                </a:solidFill>
                <a:latin typeface="+mj-lt"/>
              </a:rPr>
              <a:t>Offshore will be considered from India and 2pm -11pm IST considered.</a:t>
            </a:r>
          </a:p>
          <a:p>
            <a:pPr marL="171446" lvl="1" indent="-171446">
              <a:buFont typeface="Arial" panose="020B0604020202020204" pitchFamily="34" charset="0"/>
              <a:buChar char="•"/>
            </a:pPr>
            <a:r>
              <a:rPr lang="en-US" sz="1000" dirty="0">
                <a:solidFill>
                  <a:schemeClr val="tx2"/>
                </a:solidFill>
                <a:latin typeface="+mj-lt"/>
              </a:rPr>
              <a:t>Dev, QA and Production environments have been considered</a:t>
            </a:r>
          </a:p>
          <a:p>
            <a:pPr marL="171446" lvl="1" indent="-171446">
              <a:buFont typeface="Arial" panose="020B0604020202020204" pitchFamily="34" charset="0"/>
              <a:buChar char="•"/>
            </a:pPr>
            <a:r>
              <a:rPr lang="en-US" sz="1000" dirty="0">
                <a:solidFill>
                  <a:schemeClr val="tx2"/>
                </a:solidFill>
                <a:latin typeface="+mj-lt"/>
              </a:rPr>
              <a:t>Azure AD users will be authenticated using password hash synchronization or pass-through authentication</a:t>
            </a:r>
          </a:p>
          <a:p>
            <a:pPr marL="171446" lvl="1" indent="-171446">
              <a:buFont typeface="Arial" panose="020B0604020202020204" pitchFamily="34" charset="0"/>
              <a:buChar char="•"/>
            </a:pPr>
            <a:r>
              <a:rPr lang="en-US" sz="1000" dirty="0">
                <a:solidFill>
                  <a:schemeClr val="tx2"/>
                </a:solidFill>
                <a:latin typeface="+mj-lt"/>
              </a:rPr>
              <a:t>Cognizant assumes 20 applications in scope for migration</a:t>
            </a:r>
          </a:p>
          <a:p>
            <a:pPr marL="171446" lvl="1" indent="-171446">
              <a:buFont typeface="Arial" panose="020B0604020202020204" pitchFamily="34" charset="0"/>
              <a:buChar char="•"/>
            </a:pPr>
            <a:r>
              <a:rPr lang="en-US" sz="1000" dirty="0">
                <a:solidFill>
                  <a:schemeClr val="tx2"/>
                </a:solidFill>
                <a:latin typeface="+mj-lt"/>
              </a:rPr>
              <a:t>The applications in scope support one of the authentication types SAML, OIDC, OAuth, Password Based and Header Based.</a:t>
            </a:r>
          </a:p>
          <a:p>
            <a:pPr marL="171446" lvl="1" indent="-171446">
              <a:buFont typeface="Arial" panose="020B0604020202020204" pitchFamily="34" charset="0"/>
              <a:buChar char="•"/>
            </a:pPr>
            <a:r>
              <a:rPr lang="en-US" sz="1000" dirty="0">
                <a:solidFill>
                  <a:schemeClr val="tx2"/>
                </a:solidFill>
                <a:latin typeface="+mj-lt"/>
              </a:rPr>
              <a:t>OTP through SMA and Voice and Push notifications are the factors considered for MFA.</a:t>
            </a:r>
          </a:p>
          <a:p>
            <a:pPr marL="171446" lvl="1" indent="-171446">
              <a:buFont typeface="Arial" panose="020B0604020202020204" pitchFamily="34" charset="0"/>
              <a:buChar char="•"/>
            </a:pPr>
            <a:r>
              <a:rPr lang="en-US" sz="1000" dirty="0">
                <a:solidFill>
                  <a:schemeClr val="tx2"/>
                </a:solidFill>
                <a:latin typeface="+mj-lt"/>
              </a:rPr>
              <a:t>Out of the box Sign In and Sign Up pages will be leveraged for Login and Registration respectively.</a:t>
            </a:r>
          </a:p>
          <a:p>
            <a:pPr marL="171446" indent="-171446">
              <a:buFont typeface="Arial" panose="020B0604020202020204" pitchFamily="34" charset="0"/>
              <a:buChar char="•"/>
            </a:pPr>
            <a:r>
              <a:rPr lang="en-US" sz="1000" dirty="0">
                <a:solidFill>
                  <a:schemeClr val="tx2"/>
                </a:solidFill>
                <a:latin typeface="+mj-lt"/>
              </a:rPr>
              <a:t>Migrate Endpoint Privileged Management (EPM):</a:t>
            </a:r>
          </a:p>
          <a:p>
            <a:pPr marL="628638" lvl="1" indent="-171450">
              <a:buFont typeface="Courier New" panose="02070309020205020404" pitchFamily="49" charset="0"/>
              <a:buChar char="o"/>
            </a:pPr>
            <a:r>
              <a:rPr lang="en-US" sz="1000" dirty="0">
                <a:solidFill>
                  <a:schemeClr val="tx2"/>
                </a:solidFill>
              </a:rPr>
              <a:t>Cognizant have considered one Cloud environment (AWS or Azure or GCP) for </a:t>
            </a:r>
            <a:r>
              <a:rPr lang="en-US" sz="1000" dirty="0" err="1">
                <a:solidFill>
                  <a:schemeClr val="tx2"/>
                </a:solidFill>
              </a:rPr>
              <a:t>BeyondTrust</a:t>
            </a:r>
            <a:r>
              <a:rPr lang="en-US" sz="1000" dirty="0">
                <a:solidFill>
                  <a:schemeClr val="tx2"/>
                </a:solidFill>
              </a:rPr>
              <a:t> (BT) setup and 10 pilot endpoint systems covering different types/version of Windows, Mac, or Linux systems</a:t>
            </a:r>
          </a:p>
          <a:p>
            <a:pPr marL="628638" lvl="1" indent="-171450">
              <a:buFont typeface="Courier New" panose="02070309020205020404" pitchFamily="49" charset="0"/>
              <a:buChar char="o"/>
            </a:pPr>
            <a:r>
              <a:rPr lang="en-US" sz="1000" dirty="0">
                <a:solidFill>
                  <a:schemeClr val="tx2"/>
                </a:solidFill>
              </a:rPr>
              <a:t>Reintegration of BT with remaining endpoints will be the responsibility of PJI support team.</a:t>
            </a:r>
          </a:p>
          <a:p>
            <a:pPr marL="171446" lvl="1" indent="-171446">
              <a:buFont typeface="Arial" panose="020B0604020202020204" pitchFamily="34" charset="0"/>
              <a:buChar char="•"/>
            </a:pPr>
            <a:r>
              <a:rPr lang="en-US" sz="1000" dirty="0">
                <a:solidFill>
                  <a:schemeClr val="tx2"/>
                </a:solidFill>
                <a:latin typeface="+mj-lt"/>
              </a:rPr>
              <a:t>Warranty Support period of 2 Weeks has been considered for Azure AD SSO &amp; MFA and EPM migration</a:t>
            </a:r>
          </a:p>
          <a:p>
            <a:pPr>
              <a:spcBef>
                <a:spcPts val="200"/>
              </a:spcBef>
            </a:pPr>
            <a:endParaRPr lang="en-US" sz="1000" dirty="0">
              <a:solidFill>
                <a:schemeClr val="tx2"/>
              </a:solidFill>
              <a:latin typeface="+mj-lt"/>
            </a:endParaRPr>
          </a:p>
        </p:txBody>
      </p:sp>
      <p:sp>
        <p:nvSpPr>
          <p:cNvPr id="6" name="Rectangle 5"/>
          <p:cNvSpPr/>
          <p:nvPr/>
        </p:nvSpPr>
        <p:spPr>
          <a:xfrm>
            <a:off x="328919" y="648162"/>
            <a:ext cx="8486163" cy="266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33A0"/>
                </a:solidFill>
                <a:latin typeface="+mj-lt"/>
              </a:rPr>
              <a:t>Assumptions</a:t>
            </a:r>
          </a:p>
        </p:txBody>
      </p:sp>
    </p:spTree>
    <p:extLst>
      <p:ext uri="{BB962C8B-B14F-4D97-AF65-F5344CB8AC3E}">
        <p14:creationId xmlns:p14="http://schemas.microsoft.com/office/powerpoint/2010/main" val="263361924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152807" y="581256"/>
            <a:ext cx="8838386" cy="4159405"/>
          </a:xfrm>
          <a:prstGeom prst="roundRect">
            <a:avLst>
              <a:gd name="adj" fmla="val 46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en-US"/>
              <a:t>Security Solution – Dependencies</a:t>
            </a:r>
            <a:endParaRPr lang="en-US" dirty="0"/>
          </a:p>
        </p:txBody>
      </p:sp>
      <p:sp>
        <p:nvSpPr>
          <p:cNvPr id="3" name="TextBox 2"/>
          <p:cNvSpPr txBox="1"/>
          <p:nvPr/>
        </p:nvSpPr>
        <p:spPr>
          <a:xfrm>
            <a:off x="463550" y="929094"/>
            <a:ext cx="8216900" cy="1846659"/>
          </a:xfrm>
          <a:prstGeom prst="rect">
            <a:avLst/>
          </a:prstGeom>
        </p:spPr>
        <p:txBody>
          <a:bodyPr wrap="square" lIns="0" tIns="0" rIns="0" bIns="0" rtlCol="0">
            <a:spAutoFit/>
          </a:bodyPr>
          <a:lstStyle/>
          <a:p>
            <a:pPr marL="285750" indent="-285750">
              <a:buFont typeface="Arial" panose="020B0604020202020204" pitchFamily="34" charset="0"/>
              <a:buChar char="•"/>
            </a:pPr>
            <a:r>
              <a:rPr lang="en-US" sz="1000" dirty="0">
                <a:solidFill>
                  <a:schemeClr val="tx2"/>
                </a:solidFill>
                <a:latin typeface="+mj-lt"/>
              </a:rPr>
              <a:t>Current or Additional security tool licenses</a:t>
            </a:r>
          </a:p>
          <a:p>
            <a:pPr marL="285750" indent="-285750">
              <a:buFont typeface="Arial" panose="020B0604020202020204" pitchFamily="34" charset="0"/>
              <a:buChar char="•"/>
            </a:pPr>
            <a:r>
              <a:rPr lang="en-US" sz="1000" dirty="0">
                <a:solidFill>
                  <a:schemeClr val="tx2"/>
                </a:solidFill>
                <a:latin typeface="+mj-lt"/>
              </a:rPr>
              <a:t>Application Security Testing – Secure code review</a:t>
            </a:r>
          </a:p>
          <a:p>
            <a:pPr marL="285750" indent="-285750">
              <a:buFont typeface="Arial" panose="020B0604020202020204" pitchFamily="34" charset="0"/>
              <a:buChar char="•"/>
            </a:pPr>
            <a:r>
              <a:rPr lang="en-US" sz="1000" dirty="0">
                <a:solidFill>
                  <a:schemeClr val="tx2"/>
                </a:solidFill>
                <a:latin typeface="+mj-lt"/>
              </a:rPr>
              <a:t>Infrastructure readiness (VM’s on AWS/Azure/GCP should be ready)</a:t>
            </a:r>
          </a:p>
          <a:p>
            <a:pPr marL="285750" indent="-285750">
              <a:buFont typeface="Arial" panose="020B0604020202020204" pitchFamily="34" charset="0"/>
              <a:buChar char="•"/>
            </a:pPr>
            <a:r>
              <a:rPr lang="en-US" sz="1000" dirty="0">
                <a:solidFill>
                  <a:schemeClr val="tx2"/>
                </a:solidFill>
                <a:latin typeface="+mj-lt"/>
              </a:rPr>
              <a:t>Network connectivity (VPN) establishment </a:t>
            </a:r>
          </a:p>
          <a:p>
            <a:pPr marL="285750" indent="-285750">
              <a:buFont typeface="Arial" panose="020B0604020202020204" pitchFamily="34" charset="0"/>
              <a:buChar char="•"/>
            </a:pPr>
            <a:r>
              <a:rPr lang="en-US" sz="1000" dirty="0">
                <a:solidFill>
                  <a:schemeClr val="tx2"/>
                </a:solidFill>
                <a:latin typeface="+mj-lt"/>
              </a:rPr>
              <a:t>Required access to be provided for the Security personnel</a:t>
            </a:r>
          </a:p>
          <a:p>
            <a:pPr marL="285750" indent="-285750">
              <a:buFont typeface="Arial" panose="020B0604020202020204" pitchFamily="34" charset="0"/>
              <a:buChar char="•"/>
            </a:pPr>
            <a:r>
              <a:rPr lang="en-US" sz="1000" dirty="0">
                <a:solidFill>
                  <a:schemeClr val="tx2"/>
                </a:solidFill>
                <a:latin typeface="+mj-lt"/>
              </a:rPr>
              <a:t>Availability of Key PJI SME’s during the requirement gathering phase and subsequent phases during the implementation period. </a:t>
            </a:r>
          </a:p>
          <a:p>
            <a:pPr marL="285750" indent="-285750">
              <a:buFont typeface="Arial" panose="020B0604020202020204" pitchFamily="34" charset="0"/>
              <a:buChar char="•"/>
            </a:pPr>
            <a:r>
              <a:rPr lang="en-US" sz="1000" dirty="0">
                <a:solidFill>
                  <a:schemeClr val="tx2"/>
                </a:solidFill>
                <a:latin typeface="+mj-lt"/>
              </a:rPr>
              <a:t>Configurations for on premise security tools for any integration</a:t>
            </a:r>
          </a:p>
          <a:p>
            <a:pPr marL="285750" indent="-285750">
              <a:buFont typeface="Arial" panose="020B0604020202020204" pitchFamily="34" charset="0"/>
              <a:buChar char="•"/>
            </a:pPr>
            <a:r>
              <a:rPr lang="en-US" sz="1000" dirty="0">
                <a:solidFill>
                  <a:schemeClr val="tx2"/>
                </a:solidFill>
                <a:latin typeface="+mj-lt"/>
              </a:rPr>
              <a:t>Configuration on </a:t>
            </a:r>
            <a:r>
              <a:rPr lang="en-US" sz="1000" dirty="0" err="1">
                <a:solidFill>
                  <a:schemeClr val="tx2"/>
                </a:solidFill>
                <a:latin typeface="+mj-lt"/>
              </a:rPr>
              <a:t>LogRythm</a:t>
            </a:r>
            <a:r>
              <a:rPr lang="en-US" sz="1000" dirty="0">
                <a:solidFill>
                  <a:schemeClr val="tx2"/>
                </a:solidFill>
                <a:latin typeface="+mj-lt"/>
              </a:rPr>
              <a:t> current SIEM tool for integrating cloud workloads where applicable</a:t>
            </a:r>
          </a:p>
          <a:p>
            <a:pPr marL="285750" indent="-285750">
              <a:buFont typeface="Arial" panose="020B0604020202020204" pitchFamily="34" charset="0"/>
              <a:buChar char="•"/>
            </a:pPr>
            <a:r>
              <a:rPr lang="en-US" sz="1000" dirty="0">
                <a:solidFill>
                  <a:schemeClr val="tx2"/>
                </a:solidFill>
                <a:latin typeface="+mj-lt"/>
              </a:rPr>
              <a:t>Migrate Applications from ADFS to Azure AD for SSO &amp; MFA</a:t>
            </a:r>
          </a:p>
          <a:p>
            <a:pPr marL="628638" lvl="1" indent="-171450">
              <a:buFont typeface="Courier New" panose="02070309020205020404" pitchFamily="49" charset="0"/>
              <a:buChar char="o"/>
            </a:pPr>
            <a:r>
              <a:rPr lang="en-US" sz="1000" dirty="0">
                <a:solidFill>
                  <a:schemeClr val="tx2"/>
                </a:solidFill>
              </a:rPr>
              <a:t>Changes on the application side will be the responsibility of the respective application type</a:t>
            </a:r>
          </a:p>
          <a:p>
            <a:pPr marL="628638" lvl="1" indent="-171450">
              <a:buFont typeface="Courier New" panose="02070309020205020404" pitchFamily="49" charset="0"/>
              <a:buChar char="o"/>
            </a:pPr>
            <a:r>
              <a:rPr lang="en-US" sz="1000" dirty="0">
                <a:solidFill>
                  <a:schemeClr val="tx2"/>
                </a:solidFill>
              </a:rPr>
              <a:t>PJI will be responsible for providing access to various applications – Azure AD Admin Access, Test users, External Connectivity.</a:t>
            </a:r>
          </a:p>
          <a:p>
            <a:pPr marL="628638" lvl="1" indent="-171450">
              <a:buFont typeface="Courier New" panose="02070309020205020404" pitchFamily="49" charset="0"/>
              <a:buChar char="o"/>
            </a:pPr>
            <a:r>
              <a:rPr lang="en-US" sz="1000" dirty="0">
                <a:solidFill>
                  <a:schemeClr val="tx2"/>
                </a:solidFill>
              </a:rPr>
              <a:t>UAT testing for end application will be taken care by respective application teams.</a:t>
            </a:r>
          </a:p>
        </p:txBody>
      </p:sp>
      <p:sp>
        <p:nvSpPr>
          <p:cNvPr id="10" name="Rectangle 9"/>
          <p:cNvSpPr/>
          <p:nvPr/>
        </p:nvSpPr>
        <p:spPr>
          <a:xfrm>
            <a:off x="328918" y="647281"/>
            <a:ext cx="8486163" cy="266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33A0"/>
                </a:solidFill>
                <a:latin typeface="+mj-lt"/>
              </a:rPr>
              <a:t>Dependencies</a:t>
            </a:r>
          </a:p>
        </p:txBody>
      </p:sp>
    </p:spTree>
    <p:extLst>
      <p:ext uri="{BB962C8B-B14F-4D97-AF65-F5344CB8AC3E}">
        <p14:creationId xmlns:p14="http://schemas.microsoft.com/office/powerpoint/2010/main" val="14510262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52807" y="581256"/>
            <a:ext cx="8838386" cy="4159405"/>
          </a:xfrm>
          <a:prstGeom prst="roundRect">
            <a:avLst>
              <a:gd name="adj" fmla="val 46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00191A3-3983-498C-801F-7123F569FD9B}"/>
              </a:ext>
            </a:extLst>
          </p:cNvPr>
          <p:cNvSpPr txBox="1"/>
          <p:nvPr/>
        </p:nvSpPr>
        <p:spPr>
          <a:xfrm>
            <a:off x="324091" y="698883"/>
            <a:ext cx="8495818" cy="3924151"/>
          </a:xfrm>
          <a:prstGeom prst="rect">
            <a:avLst/>
          </a:prstGeom>
          <a:ln>
            <a:noFill/>
          </a:ln>
        </p:spPr>
        <p:txBody>
          <a:bodyPr wrap="square" lIns="0" tIns="0" rIns="0" bIns="0" rtlCol="0">
            <a:spAutoFit/>
          </a:bodyPr>
          <a:lstStyle/>
          <a:p>
            <a:pPr>
              <a:buClr>
                <a:schemeClr val="accent2"/>
              </a:buClr>
            </a:pPr>
            <a:r>
              <a:rPr lang="en-US" sz="1200" b="1" dirty="0">
                <a:solidFill>
                  <a:srgbClr val="0033A0"/>
                </a:solidFill>
                <a:latin typeface="+mj-lt"/>
              </a:rPr>
              <a:t>Assumptions on Existing Landscape</a:t>
            </a:r>
          </a:p>
          <a:p>
            <a:pPr marL="346075" lvl="1" indent="-179388">
              <a:buClr>
                <a:schemeClr val="tx2"/>
              </a:buClr>
              <a:buFont typeface="Arial" panose="020B0604020202020204" pitchFamily="34" charset="0"/>
              <a:buChar char="•"/>
            </a:pPr>
            <a:r>
              <a:rPr lang="en-US" sz="900" dirty="0">
                <a:solidFill>
                  <a:schemeClr val="tx2"/>
                </a:solidFill>
                <a:latin typeface="+mj-lt"/>
              </a:rPr>
              <a:t>PeopleTools version is 8.55 or higher and will not require upgrade during platform/cloud migration</a:t>
            </a:r>
          </a:p>
          <a:p>
            <a:pPr marL="346075" lvl="1" indent="-179388">
              <a:buClr>
                <a:schemeClr val="tx2"/>
              </a:buClr>
              <a:buFont typeface="Arial" panose="020B0604020202020204" pitchFamily="34" charset="0"/>
              <a:buChar char="•"/>
            </a:pPr>
            <a:r>
              <a:rPr lang="en-US" sz="900" dirty="0">
                <a:solidFill>
                  <a:schemeClr val="tx2"/>
                </a:solidFill>
                <a:latin typeface="+mj-lt"/>
              </a:rPr>
              <a:t>This is an as-is migration so no new images (PUM) or functionality will be added</a:t>
            </a:r>
          </a:p>
          <a:p>
            <a:pPr marL="346075" lvl="1" indent="-179388">
              <a:buClr>
                <a:schemeClr val="tx2"/>
              </a:buClr>
              <a:buFont typeface="Arial" panose="020B0604020202020204" pitchFamily="34" charset="0"/>
              <a:buChar char="•"/>
            </a:pPr>
            <a:r>
              <a:rPr lang="en-US" sz="900" dirty="0">
                <a:solidFill>
                  <a:schemeClr val="tx2"/>
                </a:solidFill>
                <a:latin typeface="+mj-lt"/>
              </a:rPr>
              <a:t>Middleware - </a:t>
            </a:r>
          </a:p>
          <a:p>
            <a:pPr marL="623888" lvl="1" indent="-179388">
              <a:buClr>
                <a:schemeClr val="tx2"/>
              </a:buClr>
              <a:buFont typeface="Courier New" panose="02070309020205020404" pitchFamily="49" charset="0"/>
              <a:buChar char="o"/>
            </a:pPr>
            <a:r>
              <a:rPr lang="en-US" sz="900" dirty="0">
                <a:solidFill>
                  <a:schemeClr val="tx2"/>
                </a:solidFill>
                <a:latin typeface="+mj-lt"/>
              </a:rPr>
              <a:t>PS Web/App/PRCS are mainly hosted on AIX platform and the PSNT process scheduler is hosted on Windows platform </a:t>
            </a:r>
          </a:p>
          <a:p>
            <a:pPr marL="623888" lvl="1" indent="-179388">
              <a:buClr>
                <a:schemeClr val="tx2"/>
              </a:buClr>
              <a:buFont typeface="Courier New" panose="02070309020205020404" pitchFamily="49" charset="0"/>
              <a:buChar char="o"/>
            </a:pPr>
            <a:r>
              <a:rPr lang="en-US" sz="900" dirty="0">
                <a:solidFill>
                  <a:schemeClr val="tx2"/>
                </a:solidFill>
                <a:latin typeface="+mj-lt"/>
              </a:rPr>
              <a:t>PS environments are hosted on Weblogic web server, there is no reverse proxy server</a:t>
            </a:r>
          </a:p>
          <a:p>
            <a:pPr marL="346075" lvl="1" indent="-179388">
              <a:buClr>
                <a:schemeClr val="tx2"/>
              </a:buClr>
              <a:buFont typeface="Arial" panose="020B0604020202020204" pitchFamily="34" charset="0"/>
              <a:buChar char="•"/>
            </a:pPr>
            <a:r>
              <a:rPr lang="en-US" sz="900" dirty="0">
                <a:solidFill>
                  <a:schemeClr val="tx2"/>
                </a:solidFill>
                <a:latin typeface="+mj-lt"/>
              </a:rPr>
              <a:t>Middleware complexity in Production region is medium or simple sized – ~upto 4 web and application server non-clustered domains and ~ 4-5 process schedulers each for Fin, HCM and CRM</a:t>
            </a:r>
          </a:p>
          <a:p>
            <a:pPr marL="346075" lvl="1" indent="-179388">
              <a:buClr>
                <a:schemeClr val="tx2"/>
              </a:buClr>
              <a:buFont typeface="Arial" panose="020B0604020202020204" pitchFamily="34" charset="0"/>
              <a:buChar char="•"/>
            </a:pPr>
            <a:r>
              <a:rPr lang="en-US" sz="900" dirty="0">
                <a:solidFill>
                  <a:schemeClr val="tx2"/>
                </a:solidFill>
                <a:latin typeface="+mj-lt"/>
              </a:rPr>
              <a:t>Single sign-on based authentication with MS Active Directory</a:t>
            </a:r>
          </a:p>
          <a:p>
            <a:pPr>
              <a:buClr>
                <a:schemeClr val="accent2"/>
              </a:buClr>
            </a:pPr>
            <a:r>
              <a:rPr lang="en-US" sz="1200" b="1" dirty="0">
                <a:solidFill>
                  <a:srgbClr val="0033A0"/>
                </a:solidFill>
                <a:latin typeface="+mj-lt"/>
              </a:rPr>
              <a:t>Assumptions on Infrastructure Availability -</a:t>
            </a:r>
          </a:p>
          <a:p>
            <a:pPr marL="346075" lvl="1" indent="-179388">
              <a:buClr>
                <a:schemeClr val="tx2"/>
              </a:buClr>
              <a:buFont typeface="Arial" panose="020B0604020202020204" pitchFamily="34" charset="0"/>
              <a:buChar char="•"/>
            </a:pPr>
            <a:r>
              <a:rPr lang="en-US" sz="900" dirty="0">
                <a:solidFill>
                  <a:schemeClr val="tx2"/>
                </a:solidFill>
                <a:latin typeface="+mj-lt"/>
              </a:rPr>
              <a:t>All required licenses and binaries for installing PeopleTools and related components will be made available by PJI in a timely manner</a:t>
            </a:r>
          </a:p>
          <a:p>
            <a:pPr marL="346075" lvl="1" indent="-179388">
              <a:buClr>
                <a:schemeClr val="tx2"/>
              </a:buClr>
              <a:buFont typeface="Arial" panose="020B0604020202020204" pitchFamily="34" charset="0"/>
              <a:buChar char="•"/>
            </a:pPr>
            <a:r>
              <a:rPr lang="en-US" sz="900" dirty="0">
                <a:solidFill>
                  <a:schemeClr val="tx2"/>
                </a:solidFill>
                <a:latin typeface="+mj-lt"/>
              </a:rPr>
              <a:t>Onshore/Offshore connectivity and access to be established for PeopleSoft resources in Week 1 (joint responsibility of Cognizant and PJI)</a:t>
            </a:r>
          </a:p>
          <a:p>
            <a:pPr marL="346075" lvl="1" indent="-179388">
              <a:buClr>
                <a:schemeClr val="tx2"/>
              </a:buClr>
              <a:buFont typeface="Arial" panose="020B0604020202020204" pitchFamily="34" charset="0"/>
              <a:buChar char="•"/>
            </a:pPr>
            <a:r>
              <a:rPr lang="en-US" sz="900" dirty="0">
                <a:solidFill>
                  <a:schemeClr val="tx2"/>
                </a:solidFill>
                <a:latin typeface="+mj-lt"/>
              </a:rPr>
              <a:t>Any issues (performance or otherwise) that are specific to network / underlying infrastructure, will be owned by Cognizant Infra team</a:t>
            </a:r>
          </a:p>
          <a:p>
            <a:pPr>
              <a:buClr>
                <a:schemeClr val="accent2"/>
              </a:buClr>
            </a:pPr>
            <a:r>
              <a:rPr lang="en-US" sz="1200" b="1" dirty="0">
                <a:solidFill>
                  <a:srgbClr val="0033A0"/>
                </a:solidFill>
                <a:latin typeface="+mj-lt"/>
              </a:rPr>
              <a:t>Testing –</a:t>
            </a:r>
          </a:p>
          <a:p>
            <a:pPr marL="346075" lvl="1" indent="-179388">
              <a:buClr>
                <a:schemeClr val="tx2"/>
              </a:buClr>
              <a:buFont typeface="Arial" panose="020B0604020202020204" pitchFamily="34" charset="0"/>
              <a:buChar char="•"/>
            </a:pPr>
            <a:r>
              <a:rPr lang="en-US" sz="900" dirty="0">
                <a:solidFill>
                  <a:schemeClr val="tx2"/>
                </a:solidFill>
                <a:latin typeface="+mj-lt"/>
              </a:rPr>
              <a:t>Any existing test cases will be leveraged, and additional test cases will be identified to complete testing for impacted customizations and key business functionality only</a:t>
            </a:r>
          </a:p>
          <a:p>
            <a:pPr marL="346075" lvl="1" indent="-179388">
              <a:buClr>
                <a:schemeClr val="tx2"/>
              </a:buClr>
              <a:buFont typeface="Arial" panose="020B0604020202020204" pitchFamily="34" charset="0"/>
              <a:buChar char="•"/>
            </a:pPr>
            <a:r>
              <a:rPr lang="en-US" sz="900" dirty="0">
                <a:solidFill>
                  <a:schemeClr val="tx2"/>
                </a:solidFill>
                <a:latin typeface="+mj-lt"/>
              </a:rPr>
              <a:t>Unit Testing – will include basic environment login/operability check, middleware/Active Directory/IB node ping tests,  and testing of retrofitted objects only. It will not include integration or end-to-end testing.</a:t>
            </a:r>
          </a:p>
          <a:p>
            <a:pPr marL="346075" lvl="1" indent="-179388">
              <a:buClr>
                <a:schemeClr val="tx2"/>
              </a:buClr>
              <a:buFont typeface="Arial" panose="020B0604020202020204" pitchFamily="34" charset="0"/>
              <a:buChar char="•"/>
            </a:pPr>
            <a:r>
              <a:rPr lang="en-US" sz="900" dirty="0">
                <a:solidFill>
                  <a:schemeClr val="tx2"/>
                </a:solidFill>
                <a:latin typeface="+mj-lt"/>
              </a:rPr>
              <a:t>System Integration Testing - will cover testing of impacted integrations and key business transactions and will be handled by Cognizant QA team</a:t>
            </a:r>
          </a:p>
          <a:p>
            <a:pPr marL="346075" lvl="1" indent="-179388">
              <a:buClr>
                <a:schemeClr val="tx2"/>
              </a:buClr>
              <a:buFont typeface="Arial" panose="020B0604020202020204" pitchFamily="34" charset="0"/>
              <a:buChar char="•"/>
            </a:pPr>
            <a:r>
              <a:rPr lang="en-US" sz="900" dirty="0">
                <a:solidFill>
                  <a:schemeClr val="tx2"/>
                </a:solidFill>
                <a:latin typeface="+mj-lt"/>
              </a:rPr>
              <a:t>User Acceptance Testing – will be performed by business users;Cognizant will provide support on analyzing defects and provide technical fixes / clarifications as needed</a:t>
            </a:r>
          </a:p>
          <a:p>
            <a:pPr marL="346075" lvl="1" indent="-179388">
              <a:buClr>
                <a:schemeClr val="tx2"/>
              </a:buClr>
              <a:buFont typeface="Arial" panose="020B0604020202020204" pitchFamily="34" charset="0"/>
              <a:buChar char="•"/>
            </a:pPr>
            <a:r>
              <a:rPr lang="en-US" sz="900" dirty="0">
                <a:solidFill>
                  <a:schemeClr val="tx2"/>
                </a:solidFill>
                <a:latin typeface="+mj-lt"/>
              </a:rPr>
              <a:t>Performance testing - will cover running key processes/jobs on UAT environment to ensure they are running without issues and are not taking significantly longer than the current production run time. This will be handled by Cognizant QA team.</a:t>
            </a:r>
          </a:p>
          <a:p>
            <a:pPr marL="346075" lvl="1" indent="-179388">
              <a:buClr>
                <a:schemeClr val="tx2"/>
              </a:buClr>
              <a:buFont typeface="Arial" panose="020B0604020202020204" pitchFamily="34" charset="0"/>
              <a:buChar char="•"/>
            </a:pPr>
            <a:r>
              <a:rPr lang="en-US" sz="900" dirty="0">
                <a:solidFill>
                  <a:schemeClr val="tx2"/>
                </a:solidFill>
                <a:latin typeface="+mj-lt"/>
              </a:rPr>
              <a:t>SIT and UAT testing will be performed only on 1 test environment each, for each PeopleSoft application. Basic operational readiness check will be performed on other test environments</a:t>
            </a:r>
          </a:p>
          <a:p>
            <a:pPr>
              <a:buClr>
                <a:schemeClr val="accent2"/>
              </a:buClr>
            </a:pPr>
            <a:r>
              <a:rPr lang="en-US" sz="1200" b="1" dirty="0">
                <a:solidFill>
                  <a:srgbClr val="0033A0"/>
                </a:solidFill>
                <a:latin typeface="+mj-lt"/>
              </a:rPr>
              <a:t>Dependencies -</a:t>
            </a:r>
          </a:p>
          <a:p>
            <a:pPr marL="346075" lvl="1" indent="-179388">
              <a:buClr>
                <a:schemeClr val="tx2"/>
              </a:buClr>
              <a:buFont typeface="Arial" panose="020B0604020202020204" pitchFamily="34" charset="0"/>
              <a:buChar char="•"/>
            </a:pPr>
            <a:r>
              <a:rPr lang="en-US" sz="900" dirty="0">
                <a:solidFill>
                  <a:schemeClr val="tx2"/>
                </a:solidFill>
                <a:latin typeface="+mj-lt"/>
              </a:rPr>
              <a:t>Papa John’s SMEs will be available to provide information to Cognizant team as required for the project</a:t>
            </a:r>
          </a:p>
          <a:p>
            <a:pPr marL="346075" lvl="1" indent="-179388">
              <a:buClr>
                <a:schemeClr val="tx2"/>
              </a:buClr>
              <a:buFont typeface="Arial" panose="020B0604020202020204" pitchFamily="34" charset="0"/>
              <a:buChar char="•"/>
            </a:pPr>
            <a:r>
              <a:rPr lang="en-US" sz="900" dirty="0">
                <a:solidFill>
                  <a:schemeClr val="tx2"/>
                </a:solidFill>
                <a:latin typeface="+mj-lt"/>
              </a:rPr>
              <a:t>Availability of Rimini Street vendor support for Oracle PeopleSoft application product bugs during/after migration</a:t>
            </a:r>
          </a:p>
          <a:p>
            <a:pPr marL="346075" lvl="1" indent="-179388">
              <a:buClr>
                <a:schemeClr val="tx2"/>
              </a:buClr>
              <a:buFont typeface="Arial" panose="020B0604020202020204" pitchFamily="34" charset="0"/>
              <a:buChar char="•"/>
            </a:pPr>
            <a:r>
              <a:rPr lang="en-US" sz="900" dirty="0">
                <a:solidFill>
                  <a:schemeClr val="tx2"/>
                </a:solidFill>
                <a:latin typeface="+mj-lt"/>
              </a:rPr>
              <a:t>Remediation of any to upstream and/or down stream systems including modifications to web services outside of PeopleSoft will be performed by Papa John’s</a:t>
            </a:r>
          </a:p>
        </p:txBody>
      </p:sp>
      <p:sp>
        <p:nvSpPr>
          <p:cNvPr id="3" name="Title 2"/>
          <p:cNvSpPr>
            <a:spLocks noGrp="1"/>
          </p:cNvSpPr>
          <p:nvPr>
            <p:ph type="title"/>
          </p:nvPr>
        </p:nvSpPr>
        <p:spPr/>
        <p:txBody>
          <a:bodyPr/>
          <a:lstStyle/>
          <a:p>
            <a:r>
              <a:rPr lang="en-US"/>
              <a:t>Assumptions and Dependencies - PeopleSoft</a:t>
            </a:r>
            <a:endParaRPr lang="en-US" dirty="0"/>
          </a:p>
        </p:txBody>
      </p:sp>
    </p:spTree>
    <p:extLst>
      <p:ext uri="{BB962C8B-B14F-4D97-AF65-F5344CB8AC3E}">
        <p14:creationId xmlns:p14="http://schemas.microsoft.com/office/powerpoint/2010/main" val="37152797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Appendix</a:t>
            </a:r>
            <a:endParaRPr lang="en-US" dirty="0"/>
          </a:p>
        </p:txBody>
      </p:sp>
    </p:spTree>
    <p:extLst>
      <p:ext uri="{BB962C8B-B14F-4D97-AF65-F5344CB8AC3E}">
        <p14:creationId xmlns:p14="http://schemas.microsoft.com/office/powerpoint/2010/main" val="8141881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Exciting Journey so far with Papa John’s</a:t>
            </a:r>
          </a:p>
        </p:txBody>
      </p:sp>
      <p:sp>
        <p:nvSpPr>
          <p:cNvPr id="3" name="Rectangle 2"/>
          <p:cNvSpPr/>
          <p:nvPr/>
        </p:nvSpPr>
        <p:spPr>
          <a:xfrm>
            <a:off x="104072" y="1110716"/>
            <a:ext cx="495458" cy="146765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350"/>
          </a:p>
        </p:txBody>
      </p:sp>
      <p:sp>
        <p:nvSpPr>
          <p:cNvPr id="4" name="Rectangle 3"/>
          <p:cNvSpPr/>
          <p:nvPr/>
        </p:nvSpPr>
        <p:spPr>
          <a:xfrm>
            <a:off x="1222540" y="1110716"/>
            <a:ext cx="495458" cy="146765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350"/>
          </a:p>
        </p:txBody>
      </p:sp>
      <p:sp>
        <p:nvSpPr>
          <p:cNvPr id="6" name="Rectangle 5"/>
          <p:cNvSpPr/>
          <p:nvPr/>
        </p:nvSpPr>
        <p:spPr>
          <a:xfrm>
            <a:off x="2560339" y="1089889"/>
            <a:ext cx="495458" cy="146765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350"/>
          </a:p>
        </p:txBody>
      </p:sp>
      <p:sp>
        <p:nvSpPr>
          <p:cNvPr id="9" name="Rectangle 8"/>
          <p:cNvSpPr/>
          <p:nvPr/>
        </p:nvSpPr>
        <p:spPr>
          <a:xfrm>
            <a:off x="6078592" y="1089889"/>
            <a:ext cx="495458" cy="146765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sz="1350"/>
          </a:p>
        </p:txBody>
      </p:sp>
      <p:sp>
        <p:nvSpPr>
          <p:cNvPr id="10" name="Notched Right Arrow 9"/>
          <p:cNvSpPr/>
          <p:nvPr/>
        </p:nvSpPr>
        <p:spPr>
          <a:xfrm>
            <a:off x="446567" y="2696016"/>
            <a:ext cx="8617135" cy="459293"/>
          </a:xfrm>
          <a:prstGeom prst="notchedRightArrow">
            <a:avLst/>
          </a:prstGeom>
          <a:gradFill flip="none" rotWithShape="1">
            <a:gsLst>
              <a:gs pos="0">
                <a:schemeClr val="accent4">
                  <a:lumMod val="0"/>
                  <a:lumOff val="100000"/>
                </a:schemeClr>
              </a:gs>
              <a:gs pos="61000">
                <a:schemeClr val="accent4">
                  <a:lumMod val="100000"/>
                </a:schemeClr>
              </a:gs>
            </a:gsLst>
            <a:path path="circle">
              <a:fillToRect t="100000" r="100000"/>
            </a:path>
            <a:tileRect l="-100000" b="-100000"/>
          </a:gradFill>
          <a:effectLst>
            <a:outerShdw blurRad="101600" dist="63500" dir="5220000" sx="103000" sy="103000" algn="tr" rotWithShape="0">
              <a:prstClr val="black">
                <a:alpha val="45000"/>
              </a:prstClr>
            </a:outerShdw>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sz="1350"/>
          </a:p>
        </p:txBody>
      </p:sp>
      <p:sp>
        <p:nvSpPr>
          <p:cNvPr id="12" name="TextBox 103"/>
          <p:cNvSpPr txBox="1"/>
          <p:nvPr/>
        </p:nvSpPr>
        <p:spPr>
          <a:xfrm>
            <a:off x="408265" y="597859"/>
            <a:ext cx="1713140" cy="11470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7338" tIns="37338" rIns="37338" bIns="37338" numCol="1" spcCol="1270" anchor="t"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chemeClr val="tx2"/>
                </a:solidFill>
                <a:latin typeface="Calibri" panose="020F0502020204030204" pitchFamily="34" charset="0"/>
                <a:cs typeface="Calibri" panose="020F0502020204030204" pitchFamily="34" charset="0"/>
              </a:rPr>
              <a:t>2012</a:t>
            </a:r>
          </a:p>
          <a:p>
            <a:pPr algn="ctr" defTabSz="233357">
              <a:lnSpc>
                <a:spcPct val="90000"/>
              </a:lnSpc>
              <a:spcBef>
                <a:spcPct val="0"/>
              </a:spcBef>
              <a:spcAft>
                <a:spcPct val="35000"/>
              </a:spcAft>
            </a:pPr>
            <a:r>
              <a:rPr lang="en-US" sz="1050" kern="0" dirty="0" err="1">
                <a:solidFill>
                  <a:schemeClr val="tx1"/>
                </a:solidFill>
                <a:cs typeface="Calibri" pitchFamily="34" charset="0"/>
              </a:rPr>
              <a:t>NextGen</a:t>
            </a:r>
            <a:r>
              <a:rPr lang="en-US" sz="1050" kern="0" dirty="0">
                <a:solidFill>
                  <a:schemeClr val="tx1"/>
                </a:solidFill>
                <a:cs typeface="Calibri" pitchFamily="34" charset="0"/>
              </a:rPr>
              <a:t> POS FOCUS Development, UK Performance Assessment &amp; China OLO Assessment, Global Data Polling, QE&amp;A Engagement Started</a:t>
            </a:r>
          </a:p>
          <a:p>
            <a:pPr algn="ctr" defTabSz="233357">
              <a:lnSpc>
                <a:spcPct val="90000"/>
              </a:lnSpc>
              <a:spcBef>
                <a:spcPct val="0"/>
              </a:spcBef>
              <a:spcAft>
                <a:spcPct val="35000"/>
              </a:spcAft>
            </a:pPr>
            <a:endParaRPr lang="en-US" sz="1050" dirty="0">
              <a:solidFill>
                <a:schemeClr val="tx2"/>
              </a:solidFill>
              <a:latin typeface="Calibri" panose="020F0502020204030204" pitchFamily="34" charset="0"/>
              <a:cs typeface="Calibri" panose="020F0502020204030204" pitchFamily="34" charset="0"/>
            </a:endParaRPr>
          </a:p>
        </p:txBody>
      </p:sp>
      <p:sp>
        <p:nvSpPr>
          <p:cNvPr id="13" name="TextBox 134"/>
          <p:cNvSpPr txBox="1"/>
          <p:nvPr/>
        </p:nvSpPr>
        <p:spPr>
          <a:xfrm>
            <a:off x="1328659" y="3535236"/>
            <a:ext cx="1496660" cy="10049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7338" tIns="37338" rIns="37338" bIns="37338" numCol="1" spcCol="1270" anchor="b"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rgbClr val="000000"/>
                </a:solidFill>
                <a:latin typeface="Calibri" panose="020F0502020204030204" pitchFamily="34" charset="0"/>
                <a:cs typeface="Calibri" panose="020F0502020204030204" pitchFamily="34" charset="0"/>
              </a:rPr>
              <a:t>2013</a:t>
            </a:r>
          </a:p>
          <a:p>
            <a:pPr algn="ctr" defTabSz="233357">
              <a:lnSpc>
                <a:spcPct val="90000"/>
              </a:lnSpc>
              <a:spcBef>
                <a:spcPct val="0"/>
              </a:spcBef>
              <a:spcAft>
                <a:spcPct val="35000"/>
              </a:spcAft>
            </a:pPr>
            <a:r>
              <a:rPr lang="en-US" sz="1050" kern="0" dirty="0">
                <a:solidFill>
                  <a:schemeClr val="tx1"/>
                </a:solidFill>
                <a:cs typeface="Calibri" pitchFamily="34" charset="0"/>
              </a:rPr>
              <a:t>China SAP BI Upgrade, RWD Technical Assessment, US OLO Usability Assessment, MDM Assessment</a:t>
            </a:r>
          </a:p>
        </p:txBody>
      </p:sp>
      <p:sp>
        <p:nvSpPr>
          <p:cNvPr id="14" name="TextBox 138"/>
          <p:cNvSpPr txBox="1"/>
          <p:nvPr/>
        </p:nvSpPr>
        <p:spPr>
          <a:xfrm>
            <a:off x="2047706" y="632847"/>
            <a:ext cx="1581541" cy="111720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7338" tIns="37338" rIns="37338" bIns="37338" numCol="1" spcCol="1270" anchor="b"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rgbClr val="000000">
                    <a:lumMod val="75000"/>
                    <a:lumOff val="25000"/>
                  </a:srgbClr>
                </a:solidFill>
                <a:latin typeface="Calibri" panose="020F0502020204030204" pitchFamily="34" charset="0"/>
                <a:cs typeface="Calibri" panose="020F0502020204030204" pitchFamily="34" charset="0"/>
              </a:rPr>
              <a:t>2014</a:t>
            </a:r>
          </a:p>
          <a:p>
            <a:pPr algn="ctr" defTabSz="233357">
              <a:lnSpc>
                <a:spcPct val="90000"/>
              </a:lnSpc>
              <a:spcBef>
                <a:spcPct val="0"/>
              </a:spcBef>
              <a:spcAft>
                <a:spcPct val="35000"/>
              </a:spcAft>
            </a:pPr>
            <a:r>
              <a:rPr lang="en-US" sz="1050" kern="0" dirty="0">
                <a:solidFill>
                  <a:schemeClr val="tx1"/>
                </a:solidFill>
                <a:cs typeface="Calibri" pitchFamily="34" charset="0"/>
              </a:rPr>
              <a:t>BPS Pilot Phase and Successful Transition to Cognizant Manila team, BOH Documentation, Custom POS rollout to domestic Stores</a:t>
            </a:r>
          </a:p>
        </p:txBody>
      </p:sp>
      <p:sp>
        <p:nvSpPr>
          <p:cNvPr id="15" name="TextBox 140"/>
          <p:cNvSpPr txBox="1"/>
          <p:nvPr/>
        </p:nvSpPr>
        <p:spPr>
          <a:xfrm>
            <a:off x="2848522" y="3545908"/>
            <a:ext cx="1639439" cy="102781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7338" tIns="37338" rIns="37338" bIns="37338" numCol="1" spcCol="1270" anchor="t"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rgbClr val="000000"/>
                </a:solidFill>
                <a:latin typeface="Calibri" panose="020F0502020204030204" pitchFamily="34" charset="0"/>
                <a:cs typeface="Calibri" panose="020F0502020204030204" pitchFamily="34" charset="0"/>
              </a:rPr>
              <a:t>2015</a:t>
            </a:r>
          </a:p>
          <a:p>
            <a:pPr algn="ctr" defTabSz="233357">
              <a:lnSpc>
                <a:spcPct val="90000"/>
              </a:lnSpc>
              <a:spcBef>
                <a:spcPct val="0"/>
              </a:spcBef>
              <a:spcAft>
                <a:spcPct val="35000"/>
              </a:spcAft>
            </a:pPr>
            <a:r>
              <a:rPr lang="en-US" sz="1050" kern="0" dirty="0">
                <a:solidFill>
                  <a:schemeClr val="tx1"/>
                </a:solidFill>
                <a:cs typeface="Calibri" pitchFamily="34" charset="0"/>
              </a:rPr>
              <a:t>OLO RWD Support, CX Testing, Payment share, Nutritional Calculator, Static page RWD conversion, Offer Management development</a:t>
            </a:r>
          </a:p>
        </p:txBody>
      </p:sp>
      <p:sp>
        <p:nvSpPr>
          <p:cNvPr id="16" name="TextBox 143"/>
          <p:cNvSpPr txBox="1"/>
          <p:nvPr/>
        </p:nvSpPr>
        <p:spPr>
          <a:xfrm>
            <a:off x="3642475" y="597859"/>
            <a:ext cx="1814450" cy="116423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7338" tIns="37338" rIns="37338" bIns="37338" numCol="1" spcCol="1270" anchor="b"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rgbClr val="000000"/>
                </a:solidFill>
                <a:latin typeface="Calibri" panose="020F0502020204030204" pitchFamily="34" charset="0"/>
                <a:cs typeface="Calibri" panose="020F0502020204030204" pitchFamily="34" charset="0"/>
              </a:rPr>
              <a:t>2016</a:t>
            </a:r>
          </a:p>
          <a:p>
            <a:pPr algn="ctr" defTabSz="233357">
              <a:lnSpc>
                <a:spcPct val="90000"/>
              </a:lnSpc>
              <a:spcBef>
                <a:spcPct val="0"/>
              </a:spcBef>
              <a:spcAft>
                <a:spcPct val="35000"/>
              </a:spcAft>
            </a:pPr>
            <a:r>
              <a:rPr lang="en-US" sz="1050" kern="0" dirty="0">
                <a:solidFill>
                  <a:schemeClr val="tx1"/>
                </a:solidFill>
                <a:cs typeface="Calibri" pitchFamily="34" charset="0"/>
              </a:rPr>
              <a:t>Redefining UX Strategy &amp; Digital Experience, US OLO Performance Engineering, Online Order tracking conceptualization, Office365 migration</a:t>
            </a:r>
          </a:p>
        </p:txBody>
      </p:sp>
      <p:sp>
        <p:nvSpPr>
          <p:cNvPr id="17" name="TextBox 145"/>
          <p:cNvSpPr txBox="1"/>
          <p:nvPr/>
        </p:nvSpPr>
        <p:spPr>
          <a:xfrm>
            <a:off x="4474669" y="3548271"/>
            <a:ext cx="1964511" cy="9631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7338" tIns="37338" rIns="37338" bIns="37338" numCol="1" spcCol="1270" anchor="t"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rgbClr val="000000"/>
                </a:solidFill>
                <a:latin typeface="Calibri" panose="020F0502020204030204" pitchFamily="34" charset="0"/>
                <a:cs typeface="Calibri" panose="020F0502020204030204" pitchFamily="34" charset="0"/>
              </a:rPr>
              <a:t>2017</a:t>
            </a:r>
          </a:p>
          <a:p>
            <a:pPr algn="ctr" defTabSz="233357">
              <a:lnSpc>
                <a:spcPct val="90000"/>
              </a:lnSpc>
              <a:spcBef>
                <a:spcPct val="0"/>
              </a:spcBef>
              <a:spcAft>
                <a:spcPct val="35000"/>
              </a:spcAft>
            </a:pPr>
            <a:r>
              <a:rPr lang="en-US" sz="1050" kern="0" dirty="0">
                <a:solidFill>
                  <a:schemeClr val="tx1"/>
                </a:solidFill>
                <a:cs typeface="Calibri" pitchFamily="34" charset="0"/>
              </a:rPr>
              <a:t>Menu Labelling, Improved customer loyalty, </a:t>
            </a:r>
            <a:r>
              <a:rPr lang="en-US" sz="1050" kern="0" dirty="0" err="1">
                <a:solidFill>
                  <a:schemeClr val="tx1"/>
                </a:solidFill>
                <a:cs typeface="Calibri" pitchFamily="34" charset="0"/>
              </a:rPr>
              <a:t>Vantiv</a:t>
            </a:r>
            <a:r>
              <a:rPr lang="en-US" sz="1050" kern="0" dirty="0">
                <a:solidFill>
                  <a:schemeClr val="tx1"/>
                </a:solidFill>
                <a:cs typeface="Calibri" pitchFamily="34" charset="0"/>
              </a:rPr>
              <a:t> payment gateway integration, Accessibility &amp; SEO in Online Ordering, </a:t>
            </a:r>
            <a:r>
              <a:rPr lang="en-US" sz="1050" kern="0" dirty="0" err="1">
                <a:solidFill>
                  <a:schemeClr val="tx1"/>
                </a:solidFill>
                <a:cs typeface="Calibri" pitchFamily="34" charset="0"/>
              </a:rPr>
              <a:t>CleanSpeak</a:t>
            </a:r>
            <a:r>
              <a:rPr lang="en-US" sz="1050" kern="0" dirty="0">
                <a:solidFill>
                  <a:schemeClr val="tx1"/>
                </a:solidFill>
                <a:cs typeface="Calibri" pitchFamily="34" charset="0"/>
              </a:rPr>
              <a:t> in FOCUS</a:t>
            </a:r>
          </a:p>
        </p:txBody>
      </p:sp>
      <p:sp>
        <p:nvSpPr>
          <p:cNvPr id="18" name="TextBox 156"/>
          <p:cNvSpPr txBox="1"/>
          <p:nvPr/>
        </p:nvSpPr>
        <p:spPr>
          <a:xfrm>
            <a:off x="5497649" y="632848"/>
            <a:ext cx="1704072" cy="112924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2672" tIns="42672" rIns="42672" bIns="42672" numCol="1" spcCol="1270" anchor="t"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rgbClr val="000000"/>
                </a:solidFill>
                <a:latin typeface="Calibri" panose="020F0502020204030204" pitchFamily="34" charset="0"/>
                <a:cs typeface="Calibri" panose="020F0502020204030204" pitchFamily="34" charset="0"/>
              </a:rPr>
              <a:t>2018</a:t>
            </a:r>
          </a:p>
          <a:p>
            <a:pPr algn="ctr" defTabSz="233357">
              <a:lnSpc>
                <a:spcPct val="90000"/>
              </a:lnSpc>
              <a:spcBef>
                <a:spcPct val="0"/>
              </a:spcBef>
              <a:spcAft>
                <a:spcPct val="35000"/>
              </a:spcAft>
            </a:pPr>
            <a:r>
              <a:rPr lang="en-US" sz="1050" kern="0" dirty="0">
                <a:solidFill>
                  <a:schemeClr val="tx1"/>
                </a:solidFill>
                <a:cs typeface="Calibri" pitchFamily="34" charset="0"/>
              </a:rPr>
              <a:t>Map Service Transformation, Menu Item MDM, </a:t>
            </a:r>
            <a:r>
              <a:rPr lang="en-US" sz="1050" kern="0" dirty="0" err="1">
                <a:solidFill>
                  <a:schemeClr val="tx1"/>
                </a:solidFill>
                <a:cs typeface="Calibri" pitchFamily="34" charset="0"/>
              </a:rPr>
              <a:t>ServiceNow</a:t>
            </a:r>
            <a:r>
              <a:rPr lang="en-US" sz="1050" kern="0" dirty="0">
                <a:solidFill>
                  <a:schemeClr val="tx1"/>
                </a:solidFill>
                <a:cs typeface="Calibri" pitchFamily="34" charset="0"/>
              </a:rPr>
              <a:t> for ITSM, Online Customer Analytics, Digital Solution Review, Overflow Call Handling Pilot</a:t>
            </a:r>
          </a:p>
        </p:txBody>
      </p:sp>
      <p:cxnSp>
        <p:nvCxnSpPr>
          <p:cNvPr id="20" name="Straight Connector 19"/>
          <p:cNvCxnSpPr>
            <a:stCxn id="12" idx="2"/>
          </p:cNvCxnSpPr>
          <p:nvPr/>
        </p:nvCxnSpPr>
        <p:spPr>
          <a:xfrm>
            <a:off x="1264836" y="1744940"/>
            <a:ext cx="490" cy="1096107"/>
          </a:xfrm>
          <a:prstGeom prst="line">
            <a:avLst/>
          </a:prstGeom>
          <a:ln w="95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3" idx="0"/>
            <a:endCxn id="28" idx="4"/>
          </p:cNvCxnSpPr>
          <p:nvPr/>
        </p:nvCxnSpPr>
        <p:spPr>
          <a:xfrm flipV="1">
            <a:off x="2076989" y="2994868"/>
            <a:ext cx="337" cy="540368"/>
          </a:xfrm>
          <a:prstGeom prst="line">
            <a:avLst/>
          </a:prstGeom>
          <a:ln w="95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2"/>
            <a:endCxn id="29" idx="4"/>
          </p:cNvCxnSpPr>
          <p:nvPr/>
        </p:nvCxnSpPr>
        <p:spPr>
          <a:xfrm>
            <a:off x="2838476" y="1750055"/>
            <a:ext cx="2409" cy="1244813"/>
          </a:xfrm>
          <a:prstGeom prst="line">
            <a:avLst/>
          </a:prstGeom>
          <a:ln w="95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5" idx="0"/>
          </p:cNvCxnSpPr>
          <p:nvPr/>
        </p:nvCxnSpPr>
        <p:spPr>
          <a:xfrm flipV="1">
            <a:off x="3668242" y="2925661"/>
            <a:ext cx="1" cy="620246"/>
          </a:xfrm>
          <a:prstGeom prst="line">
            <a:avLst/>
          </a:prstGeom>
          <a:ln w="95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0"/>
            <a:endCxn id="32" idx="4"/>
          </p:cNvCxnSpPr>
          <p:nvPr/>
        </p:nvCxnSpPr>
        <p:spPr>
          <a:xfrm flipH="1" flipV="1">
            <a:off x="5450555" y="2994868"/>
            <a:ext cx="6370" cy="553403"/>
          </a:xfrm>
          <a:prstGeom prst="line">
            <a:avLst/>
          </a:prstGeom>
          <a:ln w="95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7" idx="4"/>
            <a:endCxn id="35" idx="0"/>
          </p:cNvCxnSpPr>
          <p:nvPr/>
        </p:nvCxnSpPr>
        <p:spPr>
          <a:xfrm flipH="1">
            <a:off x="7296658" y="2994868"/>
            <a:ext cx="1" cy="551039"/>
          </a:xfrm>
          <a:prstGeom prst="line">
            <a:avLst/>
          </a:prstGeom>
          <a:ln w="95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187223" y="2857708"/>
            <a:ext cx="141436" cy="137160"/>
          </a:xfrm>
          <a:prstGeom prst="ellipse">
            <a:avLst/>
          </a:prstGeom>
          <a:solidFill>
            <a:srgbClr val="BEF4FA"/>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endParaRPr lang="en-US" dirty="0">
              <a:solidFill>
                <a:srgbClr val="FFFFFF"/>
              </a:solidFill>
              <a:latin typeface="Calibri" panose="020F0502020204030204" pitchFamily="34" charset="0"/>
              <a:cs typeface="Calibri" panose="020F0502020204030204" pitchFamily="34" charset="0"/>
            </a:endParaRPr>
          </a:p>
        </p:txBody>
      </p:sp>
      <p:sp>
        <p:nvSpPr>
          <p:cNvPr id="28" name="Oval 27"/>
          <p:cNvSpPr/>
          <p:nvPr/>
        </p:nvSpPr>
        <p:spPr>
          <a:xfrm>
            <a:off x="2006607" y="2857708"/>
            <a:ext cx="141436" cy="137160"/>
          </a:xfrm>
          <a:prstGeom prst="ellipse">
            <a:avLst/>
          </a:prstGeom>
          <a:solidFill>
            <a:srgbClr val="BEF4FA"/>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endParaRPr lang="en-US" dirty="0">
              <a:solidFill>
                <a:srgbClr val="FFFFFF"/>
              </a:solidFill>
              <a:latin typeface="Calibri" panose="020F0502020204030204" pitchFamily="34" charset="0"/>
              <a:cs typeface="Calibri" panose="020F0502020204030204" pitchFamily="34" charset="0"/>
            </a:endParaRPr>
          </a:p>
        </p:txBody>
      </p:sp>
      <p:sp>
        <p:nvSpPr>
          <p:cNvPr id="29" name="Oval 28"/>
          <p:cNvSpPr/>
          <p:nvPr/>
        </p:nvSpPr>
        <p:spPr>
          <a:xfrm>
            <a:off x="2770167" y="2857708"/>
            <a:ext cx="141436" cy="137160"/>
          </a:xfrm>
          <a:prstGeom prst="ellipse">
            <a:avLst/>
          </a:prstGeom>
          <a:solidFill>
            <a:srgbClr val="BEF4FA"/>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endParaRPr lang="en-US" dirty="0">
              <a:solidFill>
                <a:srgbClr val="FFFFFF"/>
              </a:solidFill>
              <a:latin typeface="Calibri" panose="020F0502020204030204" pitchFamily="34" charset="0"/>
              <a:cs typeface="Calibri" panose="020F0502020204030204" pitchFamily="34" charset="0"/>
            </a:endParaRPr>
          </a:p>
        </p:txBody>
      </p:sp>
      <p:sp>
        <p:nvSpPr>
          <p:cNvPr id="30" name="Oval 29"/>
          <p:cNvSpPr/>
          <p:nvPr/>
        </p:nvSpPr>
        <p:spPr>
          <a:xfrm>
            <a:off x="3597525" y="2857708"/>
            <a:ext cx="141436" cy="137160"/>
          </a:xfrm>
          <a:prstGeom prst="ellipse">
            <a:avLst/>
          </a:prstGeom>
          <a:solidFill>
            <a:srgbClr val="BEF4FA"/>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endParaRPr lang="en-US" dirty="0">
              <a:solidFill>
                <a:srgbClr val="FFFFFF"/>
              </a:solidFill>
              <a:latin typeface="Calibri" panose="020F0502020204030204" pitchFamily="34" charset="0"/>
              <a:cs typeface="Calibri" panose="020F0502020204030204" pitchFamily="34" charset="0"/>
            </a:endParaRPr>
          </a:p>
        </p:txBody>
      </p:sp>
      <p:sp>
        <p:nvSpPr>
          <p:cNvPr id="31" name="Oval 30"/>
          <p:cNvSpPr/>
          <p:nvPr/>
        </p:nvSpPr>
        <p:spPr>
          <a:xfrm>
            <a:off x="4488681" y="2857708"/>
            <a:ext cx="141436" cy="137160"/>
          </a:xfrm>
          <a:prstGeom prst="ellipse">
            <a:avLst/>
          </a:prstGeom>
          <a:solidFill>
            <a:srgbClr val="BEF4FA"/>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endParaRPr lang="en-US" dirty="0">
              <a:solidFill>
                <a:srgbClr val="FFFFFF"/>
              </a:solidFill>
              <a:latin typeface="Calibri" panose="020F0502020204030204" pitchFamily="34" charset="0"/>
              <a:cs typeface="Calibri" panose="020F0502020204030204" pitchFamily="34" charset="0"/>
            </a:endParaRPr>
          </a:p>
        </p:txBody>
      </p:sp>
      <p:sp>
        <p:nvSpPr>
          <p:cNvPr id="32" name="Oval 31"/>
          <p:cNvSpPr/>
          <p:nvPr/>
        </p:nvSpPr>
        <p:spPr>
          <a:xfrm>
            <a:off x="5379837" y="2857708"/>
            <a:ext cx="141436" cy="137160"/>
          </a:xfrm>
          <a:prstGeom prst="ellipse">
            <a:avLst/>
          </a:prstGeom>
          <a:solidFill>
            <a:srgbClr val="BEF4FA"/>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endParaRPr lang="en-US" dirty="0">
              <a:solidFill>
                <a:srgbClr val="FFFFFF"/>
              </a:solidFill>
              <a:latin typeface="Calibri" panose="020F0502020204030204" pitchFamily="34" charset="0"/>
              <a:cs typeface="Calibri" panose="020F0502020204030204" pitchFamily="34" charset="0"/>
            </a:endParaRPr>
          </a:p>
        </p:txBody>
      </p:sp>
      <p:sp>
        <p:nvSpPr>
          <p:cNvPr id="33" name="Oval 32"/>
          <p:cNvSpPr/>
          <p:nvPr/>
        </p:nvSpPr>
        <p:spPr>
          <a:xfrm>
            <a:off x="6278968" y="2857708"/>
            <a:ext cx="141436" cy="137160"/>
          </a:xfrm>
          <a:prstGeom prst="ellipse">
            <a:avLst/>
          </a:prstGeom>
          <a:solidFill>
            <a:srgbClr val="BEF4FA"/>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endParaRPr lang="en-US" dirty="0">
              <a:solidFill>
                <a:srgbClr val="FFFFFF"/>
              </a:solidFill>
              <a:latin typeface="Calibri" panose="020F0502020204030204" pitchFamily="34" charset="0"/>
              <a:cs typeface="Calibri" panose="020F0502020204030204" pitchFamily="34" charset="0"/>
            </a:endParaRPr>
          </a:p>
        </p:txBody>
      </p:sp>
      <p:cxnSp>
        <p:nvCxnSpPr>
          <p:cNvPr id="34" name="Straight Connector 33"/>
          <p:cNvCxnSpPr/>
          <p:nvPr/>
        </p:nvCxnSpPr>
        <p:spPr>
          <a:xfrm flipV="1">
            <a:off x="4552358" y="1762094"/>
            <a:ext cx="5316" cy="1103528"/>
          </a:xfrm>
          <a:prstGeom prst="line">
            <a:avLst/>
          </a:prstGeom>
          <a:ln w="95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5" name="TextBox 1479"/>
          <p:cNvSpPr txBox="1"/>
          <p:nvPr/>
        </p:nvSpPr>
        <p:spPr>
          <a:xfrm>
            <a:off x="6390213" y="3545907"/>
            <a:ext cx="1812890" cy="100574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2672" tIns="42672" rIns="42672" bIns="42672" numCol="1" spcCol="1270" anchor="t"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rgbClr val="000000"/>
                </a:solidFill>
                <a:latin typeface="Calibri" panose="020F0502020204030204" pitchFamily="34" charset="0"/>
                <a:cs typeface="Calibri" panose="020F0502020204030204" pitchFamily="34" charset="0"/>
              </a:rPr>
              <a:t>2019</a:t>
            </a:r>
          </a:p>
          <a:p>
            <a:pPr algn="ctr" defTabSz="233357">
              <a:lnSpc>
                <a:spcPct val="90000"/>
              </a:lnSpc>
              <a:spcBef>
                <a:spcPct val="0"/>
              </a:spcBef>
              <a:spcAft>
                <a:spcPct val="35000"/>
              </a:spcAft>
            </a:pPr>
            <a:r>
              <a:rPr lang="en-US" sz="1050" kern="0" dirty="0">
                <a:solidFill>
                  <a:schemeClr val="tx1"/>
                </a:solidFill>
                <a:cs typeface="Calibri" pitchFamily="34" charset="0"/>
              </a:rPr>
              <a:t>Product MDM, JDA Transportation system, Customer </a:t>
            </a:r>
            <a:r>
              <a:rPr lang="en-US" sz="1050" kern="0" dirty="0" err="1">
                <a:solidFill>
                  <a:schemeClr val="tx1"/>
                </a:solidFill>
                <a:cs typeface="Calibri" pitchFamily="34" charset="0"/>
              </a:rPr>
              <a:t>Analtics</a:t>
            </a:r>
            <a:r>
              <a:rPr lang="en-US" sz="1050" kern="0" dirty="0">
                <a:solidFill>
                  <a:schemeClr val="tx1"/>
                </a:solidFill>
                <a:cs typeface="Calibri" pitchFamily="34" charset="0"/>
              </a:rPr>
              <a:t> &amp; Reporting, </a:t>
            </a:r>
            <a:r>
              <a:rPr lang="en-US" sz="1050" kern="0" dirty="0" err="1">
                <a:solidFill>
                  <a:schemeClr val="tx1"/>
                </a:solidFill>
                <a:cs typeface="Calibri" pitchFamily="34" charset="0"/>
              </a:rPr>
              <a:t>ServiceNow</a:t>
            </a:r>
            <a:r>
              <a:rPr lang="en-US" sz="1050" kern="0" dirty="0">
                <a:solidFill>
                  <a:schemeClr val="tx1"/>
                </a:solidFill>
                <a:cs typeface="Calibri" pitchFamily="34" charset="0"/>
              </a:rPr>
              <a:t> for Helpdesk and UAR-EAP, PapaCall pilot</a:t>
            </a:r>
          </a:p>
        </p:txBody>
      </p:sp>
      <p:cxnSp>
        <p:nvCxnSpPr>
          <p:cNvPr id="36" name="Straight Connector 35"/>
          <p:cNvCxnSpPr>
            <a:stCxn id="18" idx="2"/>
            <a:endCxn id="33" idx="0"/>
          </p:cNvCxnSpPr>
          <p:nvPr/>
        </p:nvCxnSpPr>
        <p:spPr>
          <a:xfrm>
            <a:off x="6349686" y="1762094"/>
            <a:ext cx="1" cy="1095614"/>
          </a:xfrm>
          <a:prstGeom prst="line">
            <a:avLst/>
          </a:prstGeom>
          <a:ln w="95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7225941" y="2857708"/>
            <a:ext cx="141436" cy="137160"/>
          </a:xfrm>
          <a:prstGeom prst="ellipse">
            <a:avLst/>
          </a:prstGeom>
          <a:solidFill>
            <a:srgbClr val="BEF4FA"/>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endParaRPr lang="en-US" dirty="0">
              <a:solidFill>
                <a:srgbClr val="FFFFFF"/>
              </a:solidFill>
              <a:latin typeface="Calibri" panose="020F0502020204030204" pitchFamily="34" charset="0"/>
              <a:cs typeface="Calibri" panose="020F0502020204030204" pitchFamily="34" charset="0"/>
            </a:endParaRPr>
          </a:p>
        </p:txBody>
      </p:sp>
      <p:sp>
        <p:nvSpPr>
          <p:cNvPr id="38" name="TextBox 1482"/>
          <p:cNvSpPr txBox="1"/>
          <p:nvPr/>
        </p:nvSpPr>
        <p:spPr>
          <a:xfrm>
            <a:off x="7305688" y="632848"/>
            <a:ext cx="1580493" cy="111209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2672" tIns="42672" rIns="42672" bIns="42672" numCol="1" spcCol="1270" anchor="t"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rgbClr val="000000"/>
                </a:solidFill>
                <a:latin typeface="Calibri" panose="020F0502020204030204" pitchFamily="34" charset="0"/>
                <a:cs typeface="Calibri" panose="020F0502020204030204" pitchFamily="34" charset="0"/>
              </a:rPr>
              <a:t>2020</a:t>
            </a:r>
          </a:p>
          <a:p>
            <a:pPr algn="ctr" defTabSz="233357">
              <a:lnSpc>
                <a:spcPct val="90000"/>
              </a:lnSpc>
              <a:spcBef>
                <a:spcPct val="0"/>
              </a:spcBef>
              <a:spcAft>
                <a:spcPct val="35000"/>
              </a:spcAft>
            </a:pPr>
            <a:r>
              <a:rPr lang="en-US" sz="1050" kern="0" dirty="0">
                <a:solidFill>
                  <a:schemeClr val="tx1"/>
                </a:solidFill>
                <a:cs typeface="Calibri" pitchFamily="34" charset="0"/>
              </a:rPr>
              <a:t>PapaCall Order handling (</a:t>
            </a:r>
            <a:r>
              <a:rPr lang="en-US" sz="1050" kern="0" dirty="0" err="1">
                <a:solidFill>
                  <a:schemeClr val="tx1"/>
                </a:solidFill>
                <a:cs typeface="Calibri" pitchFamily="34" charset="0"/>
              </a:rPr>
              <a:t>Genesys</a:t>
            </a:r>
            <a:r>
              <a:rPr lang="en-US" sz="1050" kern="0" dirty="0">
                <a:solidFill>
                  <a:schemeClr val="tx1"/>
                </a:solidFill>
                <a:cs typeface="Calibri" pitchFamily="34" charset="0"/>
              </a:rPr>
              <a:t> and UAD), </a:t>
            </a:r>
            <a:r>
              <a:rPr lang="en-US" sz="1050" kern="0" dirty="0" err="1">
                <a:solidFill>
                  <a:schemeClr val="tx1"/>
                </a:solidFill>
                <a:cs typeface="Calibri" pitchFamily="34" charset="0"/>
              </a:rPr>
              <a:t>eCom</a:t>
            </a:r>
            <a:r>
              <a:rPr lang="en-US" sz="1050" kern="0" dirty="0">
                <a:solidFill>
                  <a:schemeClr val="tx1"/>
                </a:solidFill>
                <a:cs typeface="Calibri" pitchFamily="34" charset="0"/>
              </a:rPr>
              <a:t> support conversation, Promotional API, </a:t>
            </a:r>
            <a:r>
              <a:rPr lang="en-US" sz="1050" kern="0" dirty="0" err="1">
                <a:solidFill>
                  <a:schemeClr val="tx1"/>
                </a:solidFill>
                <a:cs typeface="Calibri" pitchFamily="34" charset="0"/>
              </a:rPr>
              <a:t>Webtools</a:t>
            </a:r>
            <a:r>
              <a:rPr lang="en-US" sz="1050" kern="0" dirty="0">
                <a:solidFill>
                  <a:schemeClr val="tx1"/>
                </a:solidFill>
                <a:cs typeface="Calibri" pitchFamily="34" charset="0"/>
              </a:rPr>
              <a:t> Automation, Crafter Automation, Menu master</a:t>
            </a:r>
          </a:p>
        </p:txBody>
      </p:sp>
      <p:cxnSp>
        <p:nvCxnSpPr>
          <p:cNvPr id="39" name="Straight Connector 38"/>
          <p:cNvCxnSpPr>
            <a:stCxn id="38" idx="2"/>
            <a:endCxn id="40" idx="4"/>
          </p:cNvCxnSpPr>
          <p:nvPr/>
        </p:nvCxnSpPr>
        <p:spPr>
          <a:xfrm>
            <a:off x="8095935" y="1744940"/>
            <a:ext cx="4156" cy="1249928"/>
          </a:xfrm>
          <a:prstGeom prst="line">
            <a:avLst/>
          </a:prstGeom>
          <a:ln w="952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029372" y="2857708"/>
            <a:ext cx="141436" cy="137160"/>
          </a:xfrm>
          <a:prstGeom prst="ellipse">
            <a:avLst/>
          </a:prstGeom>
          <a:solidFill>
            <a:srgbClr val="BEF4FA"/>
          </a:solid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endParaRPr lang="en-US" dirty="0">
              <a:solidFill>
                <a:srgbClr val="FFFFFF"/>
              </a:solidFill>
              <a:latin typeface="Calibri" panose="020F0502020204030204" pitchFamily="34" charset="0"/>
              <a:cs typeface="Calibri" panose="020F0502020204030204" pitchFamily="34" charset="0"/>
            </a:endParaRPr>
          </a:p>
        </p:txBody>
      </p:sp>
      <p:sp>
        <p:nvSpPr>
          <p:cNvPr id="44" name="Explosion 1 22"/>
          <p:cNvSpPr/>
          <p:nvPr/>
        </p:nvSpPr>
        <p:spPr>
          <a:xfrm rot="19848883">
            <a:off x="33824" y="2450143"/>
            <a:ext cx="1314213" cy="850540"/>
          </a:xfrm>
          <a:prstGeom prst="irregularSeal1">
            <a:avLst/>
          </a:prstGeom>
          <a:ln/>
        </p:spPr>
        <p:style>
          <a:lnRef idx="3">
            <a:schemeClr val="lt1"/>
          </a:lnRef>
          <a:fillRef idx="1">
            <a:schemeClr val="accent2"/>
          </a:fillRef>
          <a:effectRef idx="1">
            <a:schemeClr val="accent2"/>
          </a:effectRef>
          <a:fontRef idx="minor">
            <a:schemeClr val="lt1"/>
          </a:fontRef>
        </p:style>
        <p:txBody>
          <a:bodyPr rtlCol="0" anchor="ctr"/>
          <a:lstStyle/>
          <a:p>
            <a:pPr algn="ctr" defTabSz="310488"/>
            <a:r>
              <a:rPr lang="en-US" sz="750" b="1" dirty="0">
                <a:solidFill>
                  <a:schemeClr val="bg1"/>
                </a:solidFill>
                <a:cs typeface="Calibri" panose="020F0502020204030204" pitchFamily="34" charset="0"/>
              </a:rPr>
              <a:t>Start Of Engagement </a:t>
            </a:r>
          </a:p>
        </p:txBody>
      </p:sp>
      <p:sp>
        <p:nvSpPr>
          <p:cNvPr id="45" name="TextBox 103"/>
          <p:cNvSpPr txBox="1"/>
          <p:nvPr/>
        </p:nvSpPr>
        <p:spPr>
          <a:xfrm>
            <a:off x="135385" y="2370917"/>
            <a:ext cx="629182" cy="22614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7338" tIns="37338" rIns="37338" bIns="37338" numCol="1" spcCol="1270" anchor="t" anchorCtr="0">
            <a:noAutofit/>
          </a:bodyPr>
          <a:lstStyle>
            <a:defPPr>
              <a:defRPr lang="en-US"/>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defTabSz="233357">
              <a:lnSpc>
                <a:spcPct val="90000"/>
              </a:lnSpc>
              <a:spcBef>
                <a:spcPct val="0"/>
              </a:spcBef>
              <a:spcAft>
                <a:spcPct val="35000"/>
              </a:spcAft>
            </a:pPr>
            <a:r>
              <a:rPr lang="en-US" sz="1050" b="1" dirty="0">
                <a:solidFill>
                  <a:schemeClr val="tx2"/>
                </a:solidFill>
                <a:latin typeface="Calibri" panose="020F0502020204030204" pitchFamily="34" charset="0"/>
                <a:cs typeface="Calibri" panose="020F0502020204030204" pitchFamily="34" charset="0"/>
              </a:rPr>
              <a:t>2011</a:t>
            </a:r>
          </a:p>
          <a:p>
            <a:pPr algn="ctr" defTabSz="233357">
              <a:lnSpc>
                <a:spcPct val="90000"/>
              </a:lnSpc>
              <a:spcBef>
                <a:spcPct val="0"/>
              </a:spcBef>
              <a:spcAft>
                <a:spcPct val="35000"/>
              </a:spcAft>
            </a:pPr>
            <a:endParaRPr lang="en-US" sz="1050" dirty="0">
              <a:solidFill>
                <a:schemeClr val="tx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8366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a:t>Our Understanding</a:t>
            </a:r>
            <a:endParaRPr lang="en-US" dirty="0"/>
          </a:p>
        </p:txBody>
      </p:sp>
    </p:spTree>
    <p:extLst>
      <p:ext uri="{BB962C8B-B14F-4D97-AF65-F5344CB8AC3E}">
        <p14:creationId xmlns:p14="http://schemas.microsoft.com/office/powerpoint/2010/main" val="286013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Overview of PJI’s Current State Infrastructure</a:t>
            </a:r>
            <a:endParaRPr lang="en-US" dirty="0"/>
          </a:p>
        </p:txBody>
      </p:sp>
      <p:sp>
        <p:nvSpPr>
          <p:cNvPr id="16" name="TextBox 15"/>
          <p:cNvSpPr txBox="1"/>
          <p:nvPr/>
        </p:nvSpPr>
        <p:spPr>
          <a:xfrm>
            <a:off x="525844" y="4643571"/>
            <a:ext cx="6034026" cy="161583"/>
          </a:xfrm>
          <a:prstGeom prst="rect">
            <a:avLst/>
          </a:prstGeom>
        </p:spPr>
        <p:txBody>
          <a:bodyPr wrap="square" lIns="0" tIns="0" rIns="0" bIns="0" rtlCol="0">
            <a:spAutoFit/>
          </a:bodyPr>
          <a:lstStyle/>
          <a:p>
            <a:pPr algn="l"/>
            <a:r>
              <a:rPr lang="en-US" sz="1050" dirty="0">
                <a:solidFill>
                  <a:schemeClr val="tx2"/>
                </a:solidFill>
                <a:latin typeface="+mj-lt"/>
              </a:rPr>
              <a:t>* Based on our understanding of the PJI’s Landscape</a:t>
            </a:r>
          </a:p>
        </p:txBody>
      </p:sp>
      <p:grpSp>
        <p:nvGrpSpPr>
          <p:cNvPr id="94" name="Group 93"/>
          <p:cNvGrpSpPr/>
          <p:nvPr/>
        </p:nvGrpSpPr>
        <p:grpSpPr>
          <a:xfrm>
            <a:off x="452567" y="724210"/>
            <a:ext cx="8020207" cy="4000151"/>
            <a:chOff x="298603" y="771111"/>
            <a:chExt cx="8425244" cy="4202168"/>
          </a:xfrm>
        </p:grpSpPr>
        <p:grpSp>
          <p:nvGrpSpPr>
            <p:cNvPr id="11" name="Group 10"/>
            <p:cNvGrpSpPr/>
            <p:nvPr/>
          </p:nvGrpSpPr>
          <p:grpSpPr>
            <a:xfrm>
              <a:off x="3753250" y="1392974"/>
              <a:ext cx="1768895" cy="1745803"/>
              <a:chOff x="980855" y="2108726"/>
              <a:chExt cx="1317827" cy="1432970"/>
            </a:xfrm>
            <a:solidFill>
              <a:srgbClr val="00B050"/>
            </a:solidFill>
          </p:grpSpPr>
          <p:sp>
            <p:nvSpPr>
              <p:cNvPr id="12"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mj-lt"/>
                  <a:ea typeface="맑은 고딕" panose="020B0503020000020004" pitchFamily="34" charset="-127"/>
                  <a:cs typeface="Calibri" panose="020F0502020204030204" pitchFamily="34" charset="0"/>
                </a:endParaRPr>
              </a:p>
            </p:txBody>
          </p:sp>
          <p:grpSp>
            <p:nvGrpSpPr>
              <p:cNvPr id="13" name="Group 12"/>
              <p:cNvGrpSpPr/>
              <p:nvPr/>
            </p:nvGrpSpPr>
            <p:grpSpPr>
              <a:xfrm>
                <a:off x="980855" y="2108726"/>
                <a:ext cx="1317827" cy="1320407"/>
                <a:chOff x="616781" y="940850"/>
                <a:chExt cx="1317827" cy="1320407"/>
              </a:xfrm>
              <a:grpFill/>
            </p:grpSpPr>
            <p:sp>
              <p:nvSpPr>
                <p:cNvPr id="14" name="Rounded Rectangle 3">
                  <a:extLst>
                    <a:ext uri="{FF2B5EF4-FFF2-40B4-BE49-F238E27FC236}">
                      <a16:creationId xmlns:a16="http://schemas.microsoft.com/office/drawing/2014/main" id="{06EA707E-83EC-834B-8C32-1E89EBCEEB86}"/>
                    </a:ext>
                  </a:extLst>
                </p:cNvPr>
                <p:cNvSpPr/>
                <p:nvPr/>
              </p:nvSpPr>
              <p:spPr>
                <a:xfrm rot="8100000">
                  <a:off x="642113" y="940850"/>
                  <a:ext cx="1209612" cy="1320407"/>
                </a:xfrm>
                <a:prstGeom prst="roundRect">
                  <a:avLst>
                    <a:gd name="adj" fmla="val 9009"/>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mj-lt"/>
                    <a:ea typeface="맑은 고딕" panose="020B0503020000020004" pitchFamily="34" charset="-127"/>
                    <a:cs typeface="Calibri" panose="020F0502020204030204" pitchFamily="34" charset="0"/>
                  </a:endParaRPr>
                </a:p>
              </p:txBody>
            </p:sp>
            <p:sp>
              <p:nvSpPr>
                <p:cNvPr id="15" name="TextBox 14"/>
                <p:cNvSpPr txBox="1"/>
                <p:nvPr/>
              </p:nvSpPr>
              <p:spPr>
                <a:xfrm>
                  <a:off x="616781" y="1509975"/>
                  <a:ext cx="1317827" cy="151575"/>
                </a:xfrm>
                <a:prstGeom prst="rect">
                  <a:avLst/>
                </a:prstGeom>
                <a:noFill/>
              </p:spPr>
              <p:txBody>
                <a:bodyPr wrap="square" lIns="0" tIns="0" rIns="0" bIns="0" rtlCol="0">
                  <a:spAutoFit/>
                </a:bodyPr>
                <a:lstStyle/>
                <a:p>
                  <a:pPr algn="ctr"/>
                  <a:r>
                    <a:rPr lang="en-US" sz="1200" dirty="0">
                      <a:solidFill>
                        <a:schemeClr val="bg1"/>
                      </a:solidFill>
                      <a:latin typeface="+mj-lt"/>
                    </a:rPr>
                    <a:t>CLOUD ENVIRONMENT</a:t>
                  </a:r>
                </a:p>
              </p:txBody>
            </p:sp>
          </p:grpSp>
        </p:grpSp>
        <p:grpSp>
          <p:nvGrpSpPr>
            <p:cNvPr id="90" name="Group 89"/>
            <p:cNvGrpSpPr/>
            <p:nvPr/>
          </p:nvGrpSpPr>
          <p:grpSpPr>
            <a:xfrm>
              <a:off x="5439093" y="787745"/>
              <a:ext cx="1279739" cy="1202207"/>
              <a:chOff x="3822993" y="1336909"/>
              <a:chExt cx="1488967" cy="1418296"/>
            </a:xfrm>
          </p:grpSpPr>
          <p:grpSp>
            <p:nvGrpSpPr>
              <p:cNvPr id="10" name="Group 9"/>
              <p:cNvGrpSpPr/>
              <p:nvPr/>
            </p:nvGrpSpPr>
            <p:grpSpPr>
              <a:xfrm>
                <a:off x="3822993" y="1336909"/>
                <a:ext cx="1488967" cy="1418296"/>
                <a:chOff x="1090971" y="2207405"/>
                <a:chExt cx="1225125" cy="1257823"/>
              </a:xfrm>
            </p:grpSpPr>
            <p:sp>
              <p:nvSpPr>
                <p:cNvPr id="8" name="Rounded Rectangle 2">
                  <a:extLst>
                    <a:ext uri="{FF2B5EF4-FFF2-40B4-BE49-F238E27FC236}">
                      <a16:creationId xmlns:a16="http://schemas.microsoft.com/office/drawing/2014/main" id="{C14D4751-3122-E24A-8B92-55FC75B6A6B9}"/>
                    </a:ext>
                  </a:extLst>
                </p:cNvPr>
                <p:cNvSpPr/>
                <p:nvPr/>
              </p:nvSpPr>
              <p:spPr>
                <a:xfrm rot="8100000">
                  <a:off x="1090971" y="2267673"/>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9" name="Group 8"/>
                <p:cNvGrpSpPr/>
                <p:nvPr/>
              </p:nvGrpSpPr>
              <p:grpSpPr>
                <a:xfrm>
                  <a:off x="1127217" y="2207405"/>
                  <a:ext cx="1188879" cy="1242457"/>
                  <a:chOff x="763143" y="1039529"/>
                  <a:chExt cx="1188879" cy="1242457"/>
                </a:xfrm>
              </p:grpSpPr>
              <p:sp>
                <p:nvSpPr>
                  <p:cNvPr id="5" name="Rounded Rectangle 3">
                    <a:extLst>
                      <a:ext uri="{FF2B5EF4-FFF2-40B4-BE49-F238E27FC236}">
                        <a16:creationId xmlns:a16="http://schemas.microsoft.com/office/drawing/2014/main" id="{06EA707E-83EC-834B-8C32-1E89EBCEEB86}"/>
                      </a:ext>
                    </a:extLst>
                  </p:cNvPr>
                  <p:cNvSpPr/>
                  <p:nvPr/>
                </p:nvSpPr>
                <p:spPr>
                  <a:xfrm rot="8100000">
                    <a:off x="819808" y="1039529"/>
                    <a:ext cx="1132214" cy="1242457"/>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6" name="TextBox 5"/>
                  <p:cNvSpPr txBox="1"/>
                  <p:nvPr/>
                </p:nvSpPr>
                <p:spPr>
                  <a:xfrm>
                    <a:off x="1079488" y="1112805"/>
                    <a:ext cx="508862" cy="322015"/>
                  </a:xfrm>
                  <a:prstGeom prst="rect">
                    <a:avLst/>
                  </a:prstGeom>
                </p:spPr>
                <p:txBody>
                  <a:bodyPr wrap="square" lIns="0" tIns="0" rIns="0" bIns="0" rtlCol="0">
                    <a:spAutoFit/>
                  </a:bodyPr>
                  <a:lstStyle/>
                  <a:p>
                    <a:pPr algn="ctr"/>
                    <a:r>
                      <a:rPr lang="en-US" sz="2000" dirty="0">
                        <a:solidFill>
                          <a:schemeClr val="tx2"/>
                        </a:solidFill>
                        <a:latin typeface="+mj-lt"/>
                      </a:rPr>
                      <a:t>2</a:t>
                    </a:r>
                  </a:p>
                </p:txBody>
              </p:sp>
              <p:sp>
                <p:nvSpPr>
                  <p:cNvPr id="7" name="TextBox 6"/>
                  <p:cNvSpPr txBox="1"/>
                  <p:nvPr/>
                </p:nvSpPr>
                <p:spPr>
                  <a:xfrm>
                    <a:off x="763143" y="1444443"/>
                    <a:ext cx="1124604" cy="386418"/>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DATA </a:t>
                    </a:r>
                  </a:p>
                  <a:p>
                    <a:pPr algn="ctr"/>
                    <a:r>
                      <a:rPr lang="en-US" sz="1200" b="1" dirty="0">
                        <a:solidFill>
                          <a:schemeClr val="tx2"/>
                        </a:solidFill>
                        <a:latin typeface="+mj-lt"/>
                        <a:cs typeface="Arial" panose="020B0604020202020204" pitchFamily="34" charset="0"/>
                      </a:rPr>
                      <a:t>CENTERS</a:t>
                    </a:r>
                  </a:p>
                </p:txBody>
              </p:sp>
            </p:grpSp>
          </p:grpSp>
          <p:sp>
            <p:nvSpPr>
              <p:cNvPr id="17" name="TextBox 16"/>
              <p:cNvSpPr txBox="1"/>
              <p:nvPr/>
            </p:nvSpPr>
            <p:spPr>
              <a:xfrm>
                <a:off x="4016812" y="2295712"/>
                <a:ext cx="1223752" cy="163394"/>
              </a:xfrm>
              <a:prstGeom prst="rect">
                <a:avLst/>
              </a:prstGeom>
            </p:spPr>
            <p:txBody>
              <a:bodyPr wrap="square" lIns="0" tIns="0" rIns="0" bIns="0" rtlCol="0">
                <a:spAutoFit/>
              </a:bodyPr>
              <a:lstStyle/>
              <a:p>
                <a:pPr algn="ctr"/>
                <a:r>
                  <a:rPr lang="en-US" sz="900" i="1" dirty="0">
                    <a:solidFill>
                      <a:schemeClr val="tx2"/>
                    </a:solidFill>
                    <a:latin typeface="+mj-lt"/>
                    <a:cs typeface="Arial" panose="020B0604020202020204" pitchFamily="34" charset="0"/>
                  </a:rPr>
                  <a:t>Louisville &amp; Nashville</a:t>
                </a:r>
              </a:p>
            </p:txBody>
          </p:sp>
        </p:grpSp>
        <p:grpSp>
          <p:nvGrpSpPr>
            <p:cNvPr id="18" name="Group 17"/>
            <p:cNvGrpSpPr/>
            <p:nvPr/>
          </p:nvGrpSpPr>
          <p:grpSpPr>
            <a:xfrm>
              <a:off x="4993562" y="2692516"/>
              <a:ext cx="1388144" cy="1309570"/>
              <a:chOff x="941212" y="2185265"/>
              <a:chExt cx="1397114" cy="1356431"/>
            </a:xfrm>
          </p:grpSpPr>
          <p:sp>
            <p:nvSpPr>
              <p:cNvPr id="19"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20" name="Group 19"/>
              <p:cNvGrpSpPr/>
              <p:nvPr/>
            </p:nvGrpSpPr>
            <p:grpSpPr>
              <a:xfrm>
                <a:off x="941212" y="2185265"/>
                <a:ext cx="1397114" cy="1230736"/>
                <a:chOff x="577138" y="1017389"/>
                <a:chExt cx="1397114" cy="1230736"/>
              </a:xfrm>
            </p:grpSpPr>
            <p:sp>
              <p:nvSpPr>
                <p:cNvPr id="21" name="Rounded Rectangle 3">
                  <a:extLst>
                    <a:ext uri="{FF2B5EF4-FFF2-40B4-BE49-F238E27FC236}">
                      <a16:creationId xmlns:a16="http://schemas.microsoft.com/office/drawing/2014/main" id="{06EA707E-83EC-834B-8C32-1E89EBCEEB86}"/>
                    </a:ext>
                  </a:extLst>
                </p:cNvPr>
                <p:cNvSpPr/>
                <p:nvPr/>
              </p:nvSpPr>
              <p:spPr>
                <a:xfrm rot="8100000">
                  <a:off x="670889" y="1017389"/>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22" name="TextBox 21"/>
                <p:cNvSpPr txBox="1"/>
                <p:nvPr/>
              </p:nvSpPr>
              <p:spPr>
                <a:xfrm>
                  <a:off x="833494" y="1090312"/>
                  <a:ext cx="757238" cy="541943"/>
                </a:xfrm>
                <a:prstGeom prst="rect">
                  <a:avLst/>
                </a:prstGeom>
              </p:spPr>
              <p:txBody>
                <a:bodyPr wrap="square" lIns="0" tIns="0" rIns="0" bIns="0" rtlCol="0">
                  <a:spAutoFit/>
                </a:bodyPr>
                <a:lstStyle/>
                <a:p>
                  <a:pPr algn="ctr"/>
                  <a:r>
                    <a:rPr lang="en-US" sz="2200" dirty="0">
                      <a:solidFill>
                        <a:schemeClr val="tx2"/>
                      </a:solidFill>
                      <a:latin typeface="+mj-lt"/>
                    </a:rPr>
                    <a:t>75 </a:t>
                  </a:r>
                </a:p>
                <a:p>
                  <a:pPr algn="ctr"/>
                  <a:r>
                    <a:rPr lang="en-US" sz="1200" dirty="0">
                      <a:solidFill>
                        <a:schemeClr val="tx2"/>
                      </a:solidFill>
                      <a:latin typeface="+mj-lt"/>
                    </a:rPr>
                    <a:t>TB</a:t>
                  </a:r>
                </a:p>
              </p:txBody>
            </p:sp>
            <p:sp>
              <p:nvSpPr>
                <p:cNvPr id="23" name="TextBox 22"/>
                <p:cNvSpPr txBox="1"/>
                <p:nvPr/>
              </p:nvSpPr>
              <p:spPr>
                <a:xfrm>
                  <a:off x="577138" y="1639756"/>
                  <a:ext cx="1397114" cy="414427"/>
                </a:xfrm>
                <a:prstGeom prst="rect">
                  <a:avLst/>
                </a:prstGeom>
              </p:spPr>
              <p:txBody>
                <a:bodyPr wrap="square" lIns="0" tIns="0" rIns="0" bIns="0" rtlCol="0">
                  <a:spAutoFit/>
                </a:bodyPr>
                <a:lstStyle/>
                <a:p>
                  <a:pPr algn="ctr"/>
                  <a:r>
                    <a:rPr lang="en-US" sz="1300" b="1" dirty="0">
                      <a:solidFill>
                        <a:schemeClr val="tx2"/>
                      </a:solidFill>
                      <a:latin typeface="+mj-lt"/>
                      <a:cs typeface="Arial" panose="020B0604020202020204" pitchFamily="34" charset="0"/>
                    </a:rPr>
                    <a:t>NASHVILLE STORAGE</a:t>
                  </a:r>
                </a:p>
              </p:txBody>
            </p:sp>
          </p:grpSp>
        </p:grpSp>
        <p:grpSp>
          <p:nvGrpSpPr>
            <p:cNvPr id="24" name="Group 23"/>
            <p:cNvGrpSpPr/>
            <p:nvPr/>
          </p:nvGrpSpPr>
          <p:grpSpPr>
            <a:xfrm>
              <a:off x="2829179" y="2692516"/>
              <a:ext cx="1388144" cy="1309571"/>
              <a:chOff x="969620" y="2185264"/>
              <a:chExt cx="1397114" cy="1356432"/>
            </a:xfrm>
          </p:grpSpPr>
          <p:sp>
            <p:nvSpPr>
              <p:cNvPr id="25"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26" name="Group 25"/>
              <p:cNvGrpSpPr/>
              <p:nvPr/>
            </p:nvGrpSpPr>
            <p:grpSpPr>
              <a:xfrm>
                <a:off x="969620" y="2185264"/>
                <a:ext cx="1397114" cy="1230736"/>
                <a:chOff x="605546" y="1017388"/>
                <a:chExt cx="1397114" cy="1230736"/>
              </a:xfrm>
            </p:grpSpPr>
            <p:sp>
              <p:nvSpPr>
                <p:cNvPr id="27" name="Rounded Rectangle 3">
                  <a:extLst>
                    <a:ext uri="{FF2B5EF4-FFF2-40B4-BE49-F238E27FC236}">
                      <a16:creationId xmlns:a16="http://schemas.microsoft.com/office/drawing/2014/main" id="{06EA707E-83EC-834B-8C32-1E89EBCEEB86}"/>
                    </a:ext>
                  </a:extLst>
                </p:cNvPr>
                <p:cNvSpPr/>
                <p:nvPr/>
              </p:nvSpPr>
              <p:spPr>
                <a:xfrm rot="8100000">
                  <a:off x="670889" y="1017388"/>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28" name="TextBox 27"/>
                <p:cNvSpPr txBox="1"/>
                <p:nvPr/>
              </p:nvSpPr>
              <p:spPr>
                <a:xfrm>
                  <a:off x="955877" y="1252615"/>
                  <a:ext cx="757238" cy="318790"/>
                </a:xfrm>
                <a:prstGeom prst="rect">
                  <a:avLst/>
                </a:prstGeom>
              </p:spPr>
              <p:txBody>
                <a:bodyPr wrap="square" lIns="0" tIns="0" rIns="0" bIns="0" rtlCol="0">
                  <a:spAutoFit/>
                </a:bodyPr>
                <a:lstStyle/>
                <a:p>
                  <a:pPr algn="ctr"/>
                  <a:r>
                    <a:rPr lang="en-US" dirty="0">
                      <a:solidFill>
                        <a:schemeClr val="tx2"/>
                      </a:solidFill>
                      <a:latin typeface="+mj-lt"/>
                    </a:rPr>
                    <a:t>450</a:t>
                  </a:r>
                  <a:r>
                    <a:rPr lang="en-US" sz="2000" dirty="0">
                      <a:solidFill>
                        <a:schemeClr val="tx2"/>
                      </a:solidFill>
                      <a:latin typeface="+mj-lt"/>
                    </a:rPr>
                    <a:t> </a:t>
                  </a:r>
                  <a:r>
                    <a:rPr lang="en-US" sz="1100" dirty="0">
                      <a:solidFill>
                        <a:schemeClr val="tx2"/>
                      </a:solidFill>
                      <a:latin typeface="+mj-lt"/>
                    </a:rPr>
                    <a:t>TB</a:t>
                  </a:r>
                </a:p>
              </p:txBody>
            </p:sp>
            <p:sp>
              <p:nvSpPr>
                <p:cNvPr id="29" name="TextBox 28"/>
                <p:cNvSpPr txBox="1"/>
                <p:nvPr/>
              </p:nvSpPr>
              <p:spPr>
                <a:xfrm>
                  <a:off x="605546" y="1643455"/>
                  <a:ext cx="1397114" cy="191274"/>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LOUISVILLE STORAGE</a:t>
                  </a:r>
                </a:p>
              </p:txBody>
            </p:sp>
          </p:grpSp>
        </p:grpSp>
        <p:grpSp>
          <p:nvGrpSpPr>
            <p:cNvPr id="30" name="Group 29"/>
            <p:cNvGrpSpPr/>
            <p:nvPr/>
          </p:nvGrpSpPr>
          <p:grpSpPr>
            <a:xfrm>
              <a:off x="1690452" y="1741242"/>
              <a:ext cx="1388144" cy="1309571"/>
              <a:chOff x="953153" y="2185264"/>
              <a:chExt cx="1397114" cy="1356432"/>
            </a:xfrm>
          </p:grpSpPr>
          <p:sp>
            <p:nvSpPr>
              <p:cNvPr id="31"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32" name="Group 31"/>
              <p:cNvGrpSpPr/>
              <p:nvPr/>
            </p:nvGrpSpPr>
            <p:grpSpPr>
              <a:xfrm>
                <a:off x="953153" y="2185264"/>
                <a:ext cx="1397114" cy="1230736"/>
                <a:chOff x="589079" y="1017388"/>
                <a:chExt cx="1397114" cy="1230736"/>
              </a:xfrm>
            </p:grpSpPr>
            <p:sp>
              <p:nvSpPr>
                <p:cNvPr id="33" name="Rounded Rectangle 3">
                  <a:extLst>
                    <a:ext uri="{FF2B5EF4-FFF2-40B4-BE49-F238E27FC236}">
                      <a16:creationId xmlns:a16="http://schemas.microsoft.com/office/drawing/2014/main" id="{06EA707E-83EC-834B-8C32-1E89EBCEEB86}"/>
                    </a:ext>
                  </a:extLst>
                </p:cNvPr>
                <p:cNvSpPr/>
                <p:nvPr/>
              </p:nvSpPr>
              <p:spPr>
                <a:xfrm rot="8100000">
                  <a:off x="670889" y="1017388"/>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34" name="TextBox 33"/>
                <p:cNvSpPr txBox="1"/>
                <p:nvPr/>
              </p:nvSpPr>
              <p:spPr>
                <a:xfrm>
                  <a:off x="857555" y="1381611"/>
                  <a:ext cx="757238" cy="318790"/>
                </a:xfrm>
                <a:prstGeom prst="rect">
                  <a:avLst/>
                </a:prstGeom>
              </p:spPr>
              <p:txBody>
                <a:bodyPr wrap="square" lIns="0" tIns="0" rIns="0" bIns="0" rtlCol="0">
                  <a:spAutoFit/>
                </a:bodyPr>
                <a:lstStyle/>
                <a:p>
                  <a:pPr algn="ctr"/>
                  <a:r>
                    <a:rPr lang="en-US" sz="2000" dirty="0">
                      <a:solidFill>
                        <a:schemeClr val="tx2"/>
                      </a:solidFill>
                      <a:latin typeface="+mj-lt"/>
                    </a:rPr>
                    <a:t>1783</a:t>
                  </a:r>
                </a:p>
              </p:txBody>
            </p:sp>
            <p:sp>
              <p:nvSpPr>
                <p:cNvPr id="35" name="TextBox 34"/>
                <p:cNvSpPr txBox="1"/>
                <p:nvPr/>
              </p:nvSpPr>
              <p:spPr>
                <a:xfrm>
                  <a:off x="589079" y="1751971"/>
                  <a:ext cx="1397114" cy="191274"/>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VMWARES</a:t>
                  </a:r>
                </a:p>
              </p:txBody>
            </p:sp>
          </p:grpSp>
        </p:grpSp>
        <p:grpSp>
          <p:nvGrpSpPr>
            <p:cNvPr id="36" name="Group 35"/>
            <p:cNvGrpSpPr/>
            <p:nvPr/>
          </p:nvGrpSpPr>
          <p:grpSpPr>
            <a:xfrm>
              <a:off x="6199657" y="1911739"/>
              <a:ext cx="1388144" cy="1309571"/>
              <a:chOff x="941212" y="2185264"/>
              <a:chExt cx="1397114" cy="1356432"/>
            </a:xfrm>
          </p:grpSpPr>
          <p:sp>
            <p:nvSpPr>
              <p:cNvPr id="37"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38" name="Group 37"/>
              <p:cNvGrpSpPr/>
              <p:nvPr/>
            </p:nvGrpSpPr>
            <p:grpSpPr>
              <a:xfrm>
                <a:off x="941212" y="2185264"/>
                <a:ext cx="1397114" cy="1230736"/>
                <a:chOff x="577138" y="1017388"/>
                <a:chExt cx="1397114" cy="1230736"/>
              </a:xfrm>
            </p:grpSpPr>
            <p:sp>
              <p:nvSpPr>
                <p:cNvPr id="39" name="Rounded Rectangle 3">
                  <a:extLst>
                    <a:ext uri="{FF2B5EF4-FFF2-40B4-BE49-F238E27FC236}">
                      <a16:creationId xmlns:a16="http://schemas.microsoft.com/office/drawing/2014/main" id="{06EA707E-83EC-834B-8C32-1E89EBCEEB86}"/>
                    </a:ext>
                  </a:extLst>
                </p:cNvPr>
                <p:cNvSpPr/>
                <p:nvPr/>
              </p:nvSpPr>
              <p:spPr>
                <a:xfrm rot="8100000">
                  <a:off x="670889" y="1017388"/>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40" name="TextBox 39"/>
                <p:cNvSpPr txBox="1"/>
                <p:nvPr/>
              </p:nvSpPr>
              <p:spPr>
                <a:xfrm>
                  <a:off x="863001" y="1295045"/>
                  <a:ext cx="757238" cy="350669"/>
                </a:xfrm>
                <a:prstGeom prst="rect">
                  <a:avLst/>
                </a:prstGeom>
              </p:spPr>
              <p:txBody>
                <a:bodyPr wrap="square" lIns="0" tIns="0" rIns="0" bIns="0" rtlCol="0">
                  <a:spAutoFit/>
                </a:bodyPr>
                <a:lstStyle/>
                <a:p>
                  <a:pPr algn="ctr"/>
                  <a:r>
                    <a:rPr lang="en-US" sz="2200" dirty="0">
                      <a:solidFill>
                        <a:schemeClr val="tx2"/>
                      </a:solidFill>
                      <a:latin typeface="+mj-lt"/>
                    </a:rPr>
                    <a:t>200*</a:t>
                  </a:r>
                </a:p>
              </p:txBody>
            </p:sp>
            <p:sp>
              <p:nvSpPr>
                <p:cNvPr id="41" name="TextBox 40"/>
                <p:cNvSpPr txBox="1"/>
                <p:nvPr/>
              </p:nvSpPr>
              <p:spPr>
                <a:xfrm>
                  <a:off x="577138" y="1656702"/>
                  <a:ext cx="1397114" cy="414427"/>
                </a:xfrm>
                <a:prstGeom prst="rect">
                  <a:avLst/>
                </a:prstGeom>
              </p:spPr>
              <p:txBody>
                <a:bodyPr wrap="square" lIns="0" tIns="0" rIns="0" bIns="0" rtlCol="0">
                  <a:spAutoFit/>
                </a:bodyPr>
                <a:lstStyle/>
                <a:p>
                  <a:pPr algn="ctr"/>
                  <a:r>
                    <a:rPr lang="en-US" sz="1300" b="1" dirty="0">
                      <a:solidFill>
                        <a:schemeClr val="tx2"/>
                      </a:solidFill>
                      <a:latin typeface="+mj-lt"/>
                      <a:cs typeface="Arial" panose="020B0604020202020204" pitchFamily="34" charset="0"/>
                    </a:rPr>
                    <a:t>MIDDLEWARE</a:t>
                  </a:r>
                </a:p>
                <a:p>
                  <a:pPr algn="ctr"/>
                  <a:r>
                    <a:rPr lang="en-US" sz="1300" b="1" dirty="0">
                      <a:solidFill>
                        <a:schemeClr val="tx2"/>
                      </a:solidFill>
                      <a:latin typeface="+mj-lt"/>
                      <a:cs typeface="Arial" panose="020B0604020202020204" pitchFamily="34" charset="0"/>
                    </a:rPr>
                    <a:t>SERVERS</a:t>
                  </a:r>
                </a:p>
              </p:txBody>
            </p:sp>
          </p:grpSp>
        </p:grpSp>
        <p:grpSp>
          <p:nvGrpSpPr>
            <p:cNvPr id="42" name="Group 41"/>
            <p:cNvGrpSpPr/>
            <p:nvPr/>
          </p:nvGrpSpPr>
          <p:grpSpPr>
            <a:xfrm>
              <a:off x="2609906" y="783573"/>
              <a:ext cx="1388144" cy="1202610"/>
              <a:chOff x="818236" y="2198173"/>
              <a:chExt cx="1397114" cy="1245644"/>
            </a:xfrm>
          </p:grpSpPr>
          <p:sp>
            <p:nvSpPr>
              <p:cNvPr id="43" name="Rounded Rectangle 2">
                <a:extLst>
                  <a:ext uri="{FF2B5EF4-FFF2-40B4-BE49-F238E27FC236}">
                    <a16:creationId xmlns:a16="http://schemas.microsoft.com/office/drawing/2014/main" id="{C14D4751-3122-E24A-8B92-55FC75B6A6B9}"/>
                  </a:ext>
                </a:extLst>
              </p:cNvPr>
              <p:cNvSpPr/>
              <p:nvPr/>
            </p:nvSpPr>
            <p:spPr>
              <a:xfrm rot="8100000">
                <a:off x="915393" y="2246262"/>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44" name="Group 43"/>
              <p:cNvGrpSpPr/>
              <p:nvPr/>
            </p:nvGrpSpPr>
            <p:grpSpPr>
              <a:xfrm>
                <a:off x="818236" y="2198173"/>
                <a:ext cx="1397114" cy="1124920"/>
                <a:chOff x="454162" y="1030297"/>
                <a:chExt cx="1397114" cy="1124920"/>
              </a:xfrm>
            </p:grpSpPr>
            <p:sp>
              <p:nvSpPr>
                <p:cNvPr id="45" name="Rounded Rectangle 3">
                  <a:extLst>
                    <a:ext uri="{FF2B5EF4-FFF2-40B4-BE49-F238E27FC236}">
                      <a16:creationId xmlns:a16="http://schemas.microsoft.com/office/drawing/2014/main" id="{06EA707E-83EC-834B-8C32-1E89EBCEEB86}"/>
                    </a:ext>
                  </a:extLst>
                </p:cNvPr>
                <p:cNvSpPr/>
                <p:nvPr/>
              </p:nvSpPr>
              <p:spPr>
                <a:xfrm rot="8100000">
                  <a:off x="589877" y="1030297"/>
                  <a:ext cx="1153356" cy="1124920"/>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46" name="TextBox 45"/>
                <p:cNvSpPr txBox="1"/>
                <p:nvPr/>
              </p:nvSpPr>
              <p:spPr>
                <a:xfrm>
                  <a:off x="774100" y="1122332"/>
                  <a:ext cx="757238" cy="318790"/>
                </a:xfrm>
                <a:prstGeom prst="rect">
                  <a:avLst/>
                </a:prstGeom>
              </p:spPr>
              <p:txBody>
                <a:bodyPr wrap="square" lIns="0" tIns="0" rIns="0" bIns="0" rtlCol="0">
                  <a:spAutoFit/>
                </a:bodyPr>
                <a:lstStyle/>
                <a:p>
                  <a:pPr algn="ctr"/>
                  <a:r>
                    <a:rPr lang="en-US" sz="2000" dirty="0">
                      <a:solidFill>
                        <a:schemeClr val="tx2"/>
                      </a:solidFill>
                      <a:latin typeface="+mj-lt"/>
                    </a:rPr>
                    <a:t>85</a:t>
                  </a:r>
                </a:p>
              </p:txBody>
            </p:sp>
            <p:sp>
              <p:nvSpPr>
                <p:cNvPr id="47" name="TextBox 46"/>
                <p:cNvSpPr txBox="1"/>
                <p:nvPr/>
              </p:nvSpPr>
              <p:spPr>
                <a:xfrm>
                  <a:off x="454162" y="1504879"/>
                  <a:ext cx="1397114" cy="191274"/>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AIX Servers</a:t>
                  </a:r>
                </a:p>
              </p:txBody>
            </p:sp>
          </p:grpSp>
        </p:grpSp>
        <p:grpSp>
          <p:nvGrpSpPr>
            <p:cNvPr id="48" name="Group 47"/>
            <p:cNvGrpSpPr/>
            <p:nvPr/>
          </p:nvGrpSpPr>
          <p:grpSpPr>
            <a:xfrm>
              <a:off x="711680" y="771111"/>
              <a:ext cx="1410717" cy="1264052"/>
              <a:chOff x="950224" y="2185264"/>
              <a:chExt cx="1397114" cy="1356432"/>
            </a:xfrm>
          </p:grpSpPr>
          <p:sp>
            <p:nvSpPr>
              <p:cNvPr id="49"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50" name="Group 49"/>
              <p:cNvGrpSpPr/>
              <p:nvPr/>
            </p:nvGrpSpPr>
            <p:grpSpPr>
              <a:xfrm>
                <a:off x="950224" y="2185264"/>
                <a:ext cx="1397114" cy="1230736"/>
                <a:chOff x="586150" y="1017388"/>
                <a:chExt cx="1397114" cy="1230736"/>
              </a:xfrm>
            </p:grpSpPr>
            <p:sp>
              <p:nvSpPr>
                <p:cNvPr id="51" name="Rounded Rectangle 3">
                  <a:extLst>
                    <a:ext uri="{FF2B5EF4-FFF2-40B4-BE49-F238E27FC236}">
                      <a16:creationId xmlns:a16="http://schemas.microsoft.com/office/drawing/2014/main" id="{06EA707E-83EC-834B-8C32-1E89EBCEEB86}"/>
                    </a:ext>
                  </a:extLst>
                </p:cNvPr>
                <p:cNvSpPr/>
                <p:nvPr/>
              </p:nvSpPr>
              <p:spPr>
                <a:xfrm rot="8100000">
                  <a:off x="670889" y="1017388"/>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52" name="TextBox 51"/>
                <p:cNvSpPr txBox="1"/>
                <p:nvPr/>
              </p:nvSpPr>
              <p:spPr>
                <a:xfrm>
                  <a:off x="897076" y="1242494"/>
                  <a:ext cx="757238" cy="297243"/>
                </a:xfrm>
                <a:prstGeom prst="rect">
                  <a:avLst/>
                </a:prstGeom>
              </p:spPr>
              <p:txBody>
                <a:bodyPr wrap="square" lIns="0" tIns="0" rIns="0" bIns="0" rtlCol="0">
                  <a:spAutoFit/>
                </a:bodyPr>
                <a:lstStyle/>
                <a:p>
                  <a:pPr algn="ctr"/>
                  <a:r>
                    <a:rPr lang="en-US" dirty="0">
                      <a:solidFill>
                        <a:schemeClr val="tx2"/>
                      </a:solidFill>
                      <a:latin typeface="+mj-lt"/>
                    </a:rPr>
                    <a:t>96</a:t>
                  </a:r>
                  <a:endParaRPr lang="en-US" sz="1100" dirty="0">
                    <a:solidFill>
                      <a:schemeClr val="tx2"/>
                    </a:solidFill>
                    <a:latin typeface="+mj-lt"/>
                  </a:endParaRPr>
                </a:p>
              </p:txBody>
            </p:sp>
            <p:sp>
              <p:nvSpPr>
                <p:cNvPr id="53" name="TextBox 52"/>
                <p:cNvSpPr txBox="1"/>
                <p:nvPr/>
              </p:nvSpPr>
              <p:spPr>
                <a:xfrm>
                  <a:off x="586150" y="1626141"/>
                  <a:ext cx="1397114" cy="198162"/>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ORACLE DBs</a:t>
                  </a:r>
                </a:p>
              </p:txBody>
            </p:sp>
          </p:grpSp>
        </p:grpSp>
        <p:grpSp>
          <p:nvGrpSpPr>
            <p:cNvPr id="54" name="Group 53"/>
            <p:cNvGrpSpPr/>
            <p:nvPr/>
          </p:nvGrpSpPr>
          <p:grpSpPr>
            <a:xfrm>
              <a:off x="298603" y="2383240"/>
              <a:ext cx="1393548" cy="1235792"/>
              <a:chOff x="952855" y="2185264"/>
              <a:chExt cx="1397114" cy="1356432"/>
            </a:xfrm>
            <a:solidFill>
              <a:schemeClr val="accent4">
                <a:lumMod val="40000"/>
                <a:lumOff val="60000"/>
              </a:schemeClr>
            </a:solidFill>
          </p:grpSpPr>
          <p:sp>
            <p:nvSpPr>
              <p:cNvPr id="55"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56" name="Group 55"/>
              <p:cNvGrpSpPr/>
              <p:nvPr/>
            </p:nvGrpSpPr>
            <p:grpSpPr>
              <a:xfrm>
                <a:off x="952855" y="2185264"/>
                <a:ext cx="1397114" cy="1230736"/>
                <a:chOff x="588781" y="1017388"/>
                <a:chExt cx="1397114" cy="1230736"/>
              </a:xfrm>
              <a:grpFill/>
            </p:grpSpPr>
            <p:sp>
              <p:nvSpPr>
                <p:cNvPr id="57" name="Rounded Rectangle 3">
                  <a:extLst>
                    <a:ext uri="{FF2B5EF4-FFF2-40B4-BE49-F238E27FC236}">
                      <a16:creationId xmlns:a16="http://schemas.microsoft.com/office/drawing/2014/main" id="{06EA707E-83EC-834B-8C32-1E89EBCEEB86}"/>
                    </a:ext>
                  </a:extLst>
                </p:cNvPr>
                <p:cNvSpPr/>
                <p:nvPr/>
              </p:nvSpPr>
              <p:spPr>
                <a:xfrm rot="8100000">
                  <a:off x="670889" y="1017388"/>
                  <a:ext cx="1209612" cy="1230736"/>
                </a:xfrm>
                <a:prstGeom prst="roundRect">
                  <a:avLst>
                    <a:gd name="adj" fmla="val 9009"/>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58" name="TextBox 57"/>
                <p:cNvSpPr txBox="1"/>
                <p:nvPr/>
              </p:nvSpPr>
              <p:spPr>
                <a:xfrm>
                  <a:off x="861538" y="1349332"/>
                  <a:ext cx="757238" cy="337823"/>
                </a:xfrm>
                <a:prstGeom prst="rect">
                  <a:avLst/>
                </a:prstGeom>
                <a:grpFill/>
              </p:spPr>
              <p:txBody>
                <a:bodyPr wrap="square" lIns="0" tIns="0" rIns="0" bIns="0" rtlCol="0">
                  <a:spAutoFit/>
                </a:bodyPr>
                <a:lstStyle/>
                <a:p>
                  <a:pPr algn="ctr"/>
                  <a:r>
                    <a:rPr lang="en-US" sz="2000" dirty="0">
                      <a:solidFill>
                        <a:schemeClr val="tx2"/>
                      </a:solidFill>
                      <a:latin typeface="+mj-lt"/>
                    </a:rPr>
                    <a:t>150</a:t>
                  </a:r>
                </a:p>
              </p:txBody>
            </p:sp>
            <p:sp>
              <p:nvSpPr>
                <p:cNvPr id="59" name="TextBox 58"/>
                <p:cNvSpPr txBox="1"/>
                <p:nvPr/>
              </p:nvSpPr>
              <p:spPr>
                <a:xfrm>
                  <a:off x="588781" y="1719417"/>
                  <a:ext cx="1397114" cy="202693"/>
                </a:xfrm>
                <a:prstGeom prst="rect">
                  <a:avLst/>
                </a:prstGeom>
                <a:noFill/>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HYPER -VMs</a:t>
                  </a:r>
                </a:p>
              </p:txBody>
            </p:sp>
          </p:grpSp>
        </p:grpSp>
        <p:grpSp>
          <p:nvGrpSpPr>
            <p:cNvPr id="60" name="Group 59"/>
            <p:cNvGrpSpPr/>
            <p:nvPr/>
          </p:nvGrpSpPr>
          <p:grpSpPr>
            <a:xfrm>
              <a:off x="1383003" y="3303434"/>
              <a:ext cx="1213190" cy="1309571"/>
              <a:chOff x="1034963" y="2185264"/>
              <a:chExt cx="1221029" cy="1356432"/>
            </a:xfrm>
          </p:grpSpPr>
          <p:sp>
            <p:nvSpPr>
              <p:cNvPr id="61"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62" name="Group 61"/>
              <p:cNvGrpSpPr/>
              <p:nvPr/>
            </p:nvGrpSpPr>
            <p:grpSpPr>
              <a:xfrm>
                <a:off x="1034963" y="2185264"/>
                <a:ext cx="1221029" cy="1230736"/>
                <a:chOff x="670889" y="1017388"/>
                <a:chExt cx="1221029" cy="1230736"/>
              </a:xfrm>
            </p:grpSpPr>
            <p:sp>
              <p:nvSpPr>
                <p:cNvPr id="63" name="Rounded Rectangle 3">
                  <a:extLst>
                    <a:ext uri="{FF2B5EF4-FFF2-40B4-BE49-F238E27FC236}">
                      <a16:creationId xmlns:a16="http://schemas.microsoft.com/office/drawing/2014/main" id="{06EA707E-83EC-834B-8C32-1E89EBCEEB86}"/>
                    </a:ext>
                  </a:extLst>
                </p:cNvPr>
                <p:cNvSpPr/>
                <p:nvPr/>
              </p:nvSpPr>
              <p:spPr>
                <a:xfrm rot="8100000">
                  <a:off x="670889" y="1017388"/>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64" name="TextBox 63"/>
                <p:cNvSpPr txBox="1"/>
                <p:nvPr/>
              </p:nvSpPr>
              <p:spPr>
                <a:xfrm>
                  <a:off x="747141" y="1252017"/>
                  <a:ext cx="1063414" cy="318790"/>
                </a:xfrm>
                <a:prstGeom prst="rect">
                  <a:avLst/>
                </a:prstGeom>
              </p:spPr>
              <p:txBody>
                <a:bodyPr wrap="square" lIns="0" tIns="0" rIns="0" bIns="0" rtlCol="0">
                  <a:spAutoFit/>
                </a:bodyPr>
                <a:lstStyle/>
                <a:p>
                  <a:pPr algn="ctr"/>
                  <a:r>
                    <a:rPr lang="en-US" sz="2000" dirty="0">
                      <a:solidFill>
                        <a:schemeClr val="tx2"/>
                      </a:solidFill>
                      <a:latin typeface="+mj-lt"/>
                    </a:rPr>
                    <a:t>~30%*</a:t>
                  </a:r>
                </a:p>
              </p:txBody>
            </p:sp>
            <p:sp>
              <p:nvSpPr>
                <p:cNvPr id="65" name="TextBox 64"/>
                <p:cNvSpPr txBox="1"/>
                <p:nvPr/>
              </p:nvSpPr>
              <p:spPr>
                <a:xfrm>
                  <a:off x="699537" y="1671048"/>
                  <a:ext cx="1192381" cy="191274"/>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COTS PRODUCTS</a:t>
                  </a:r>
                </a:p>
              </p:txBody>
            </p:sp>
          </p:grpSp>
        </p:grpSp>
        <p:grpSp>
          <p:nvGrpSpPr>
            <p:cNvPr id="66" name="Group 65"/>
            <p:cNvGrpSpPr/>
            <p:nvPr/>
          </p:nvGrpSpPr>
          <p:grpSpPr>
            <a:xfrm>
              <a:off x="3901977" y="3663708"/>
              <a:ext cx="1388144" cy="1309571"/>
              <a:chOff x="954071" y="2185264"/>
              <a:chExt cx="1397114" cy="1356432"/>
            </a:xfrm>
          </p:grpSpPr>
          <p:sp>
            <p:nvSpPr>
              <p:cNvPr id="67"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68" name="Group 67"/>
              <p:cNvGrpSpPr/>
              <p:nvPr/>
            </p:nvGrpSpPr>
            <p:grpSpPr>
              <a:xfrm>
                <a:off x="954071" y="2185264"/>
                <a:ext cx="1397114" cy="1230736"/>
                <a:chOff x="589997" y="1017388"/>
                <a:chExt cx="1397114" cy="1230736"/>
              </a:xfrm>
            </p:grpSpPr>
            <p:sp>
              <p:nvSpPr>
                <p:cNvPr id="69" name="Rounded Rectangle 3">
                  <a:extLst>
                    <a:ext uri="{FF2B5EF4-FFF2-40B4-BE49-F238E27FC236}">
                      <a16:creationId xmlns:a16="http://schemas.microsoft.com/office/drawing/2014/main" id="{06EA707E-83EC-834B-8C32-1E89EBCEEB86}"/>
                    </a:ext>
                  </a:extLst>
                </p:cNvPr>
                <p:cNvSpPr/>
                <p:nvPr/>
              </p:nvSpPr>
              <p:spPr>
                <a:xfrm rot="8100000">
                  <a:off x="670889" y="1017388"/>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70" name="TextBox 69"/>
                <p:cNvSpPr txBox="1"/>
                <p:nvPr/>
              </p:nvSpPr>
              <p:spPr>
                <a:xfrm>
                  <a:off x="837255" y="1298146"/>
                  <a:ext cx="757238" cy="318790"/>
                </a:xfrm>
                <a:prstGeom prst="rect">
                  <a:avLst/>
                </a:prstGeom>
              </p:spPr>
              <p:txBody>
                <a:bodyPr wrap="square" lIns="0" tIns="0" rIns="0" bIns="0" rtlCol="0">
                  <a:spAutoFit/>
                </a:bodyPr>
                <a:lstStyle/>
                <a:p>
                  <a:pPr algn="ctr"/>
                  <a:r>
                    <a:rPr lang="en-US" sz="2000" dirty="0">
                      <a:solidFill>
                        <a:schemeClr val="tx2"/>
                      </a:solidFill>
                      <a:latin typeface="+mj-lt"/>
                    </a:rPr>
                    <a:t>255</a:t>
                  </a:r>
                </a:p>
              </p:txBody>
            </p:sp>
            <p:sp>
              <p:nvSpPr>
                <p:cNvPr id="71" name="TextBox 70"/>
                <p:cNvSpPr txBox="1"/>
                <p:nvPr/>
              </p:nvSpPr>
              <p:spPr>
                <a:xfrm>
                  <a:off x="589997" y="1656392"/>
                  <a:ext cx="1397114" cy="191274"/>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APPLICATIONS</a:t>
                  </a:r>
                </a:p>
              </p:txBody>
            </p:sp>
          </p:grpSp>
        </p:grpSp>
        <p:grpSp>
          <p:nvGrpSpPr>
            <p:cNvPr id="72" name="Group 71"/>
            <p:cNvGrpSpPr/>
            <p:nvPr/>
          </p:nvGrpSpPr>
          <p:grpSpPr>
            <a:xfrm>
              <a:off x="6010944" y="3662303"/>
              <a:ext cx="1388144" cy="1309571"/>
              <a:chOff x="941212" y="2185264"/>
              <a:chExt cx="1397114" cy="1356432"/>
            </a:xfrm>
          </p:grpSpPr>
          <p:sp>
            <p:nvSpPr>
              <p:cNvPr id="73"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74" name="Group 73"/>
              <p:cNvGrpSpPr/>
              <p:nvPr/>
            </p:nvGrpSpPr>
            <p:grpSpPr>
              <a:xfrm>
                <a:off x="941212" y="2185264"/>
                <a:ext cx="1397114" cy="1230736"/>
                <a:chOff x="577138" y="1017388"/>
                <a:chExt cx="1397114" cy="1230736"/>
              </a:xfrm>
            </p:grpSpPr>
            <p:sp>
              <p:nvSpPr>
                <p:cNvPr id="75" name="Rounded Rectangle 3">
                  <a:extLst>
                    <a:ext uri="{FF2B5EF4-FFF2-40B4-BE49-F238E27FC236}">
                      <a16:creationId xmlns:a16="http://schemas.microsoft.com/office/drawing/2014/main" id="{06EA707E-83EC-834B-8C32-1E89EBCEEB86}"/>
                    </a:ext>
                  </a:extLst>
                </p:cNvPr>
                <p:cNvSpPr/>
                <p:nvPr/>
              </p:nvSpPr>
              <p:spPr>
                <a:xfrm rot="8100000">
                  <a:off x="670889" y="1017388"/>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76" name="TextBox 75"/>
                <p:cNvSpPr txBox="1"/>
                <p:nvPr/>
              </p:nvSpPr>
              <p:spPr>
                <a:xfrm>
                  <a:off x="735814" y="1306790"/>
                  <a:ext cx="1088111" cy="318790"/>
                </a:xfrm>
                <a:prstGeom prst="rect">
                  <a:avLst/>
                </a:prstGeom>
              </p:spPr>
              <p:txBody>
                <a:bodyPr wrap="square" lIns="0" tIns="0" rIns="0" bIns="0" rtlCol="0">
                  <a:spAutoFit/>
                </a:bodyPr>
                <a:lstStyle/>
                <a:p>
                  <a:pPr algn="ctr"/>
                  <a:r>
                    <a:rPr lang="en-US" sz="2000" dirty="0">
                      <a:solidFill>
                        <a:schemeClr val="tx2"/>
                      </a:solidFill>
                      <a:latin typeface="+mj-lt"/>
                    </a:rPr>
                    <a:t>~70%*</a:t>
                  </a:r>
                </a:p>
              </p:txBody>
            </p:sp>
            <p:sp>
              <p:nvSpPr>
                <p:cNvPr id="77" name="TextBox 76"/>
                <p:cNvSpPr txBox="1"/>
                <p:nvPr/>
              </p:nvSpPr>
              <p:spPr>
                <a:xfrm>
                  <a:off x="577138" y="1693800"/>
                  <a:ext cx="1397114" cy="191274"/>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CUSTOM APPS</a:t>
                  </a:r>
                </a:p>
              </p:txBody>
            </p:sp>
          </p:grpSp>
        </p:grpSp>
        <p:grpSp>
          <p:nvGrpSpPr>
            <p:cNvPr id="78" name="Group 77"/>
            <p:cNvGrpSpPr/>
            <p:nvPr/>
          </p:nvGrpSpPr>
          <p:grpSpPr>
            <a:xfrm>
              <a:off x="7335703" y="2814091"/>
              <a:ext cx="1388144" cy="1309571"/>
              <a:chOff x="946762" y="2185264"/>
              <a:chExt cx="1397114" cy="1356432"/>
            </a:xfrm>
          </p:grpSpPr>
          <p:sp>
            <p:nvSpPr>
              <p:cNvPr id="79"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80" name="Group 79"/>
              <p:cNvGrpSpPr/>
              <p:nvPr/>
            </p:nvGrpSpPr>
            <p:grpSpPr>
              <a:xfrm>
                <a:off x="946762" y="2185264"/>
                <a:ext cx="1397114" cy="1230736"/>
                <a:chOff x="582688" y="1017388"/>
                <a:chExt cx="1397114" cy="1230736"/>
              </a:xfrm>
            </p:grpSpPr>
            <p:sp>
              <p:nvSpPr>
                <p:cNvPr id="81" name="Rounded Rectangle 3">
                  <a:extLst>
                    <a:ext uri="{FF2B5EF4-FFF2-40B4-BE49-F238E27FC236}">
                      <a16:creationId xmlns:a16="http://schemas.microsoft.com/office/drawing/2014/main" id="{06EA707E-83EC-834B-8C32-1E89EBCEEB86}"/>
                    </a:ext>
                  </a:extLst>
                </p:cNvPr>
                <p:cNvSpPr/>
                <p:nvPr/>
              </p:nvSpPr>
              <p:spPr>
                <a:xfrm rot="8100000">
                  <a:off x="670889" y="1017388"/>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82" name="TextBox 81"/>
                <p:cNvSpPr txBox="1"/>
                <p:nvPr/>
              </p:nvSpPr>
              <p:spPr>
                <a:xfrm>
                  <a:off x="638863" y="1321948"/>
                  <a:ext cx="1263080" cy="510065"/>
                </a:xfrm>
                <a:prstGeom prst="rect">
                  <a:avLst/>
                </a:prstGeom>
              </p:spPr>
              <p:txBody>
                <a:bodyPr wrap="square" lIns="0" tIns="0" rIns="0" bIns="0" rtlCol="0">
                  <a:spAutoFit/>
                </a:bodyPr>
                <a:lstStyle/>
                <a:p>
                  <a:pPr algn="ctr"/>
                  <a:r>
                    <a:rPr lang="en-US" sz="2000" dirty="0">
                      <a:solidFill>
                        <a:schemeClr val="tx2"/>
                      </a:solidFill>
                      <a:latin typeface="+mj-lt"/>
                    </a:rPr>
                    <a:t>295</a:t>
                  </a:r>
                  <a:r>
                    <a:rPr lang="en-US" sz="1600" dirty="0">
                      <a:solidFill>
                        <a:schemeClr val="tx2"/>
                      </a:solidFill>
                      <a:latin typeface="+mj-lt"/>
                    </a:rPr>
                    <a:t> </a:t>
                  </a:r>
                </a:p>
                <a:p>
                  <a:pPr algn="ctr"/>
                  <a:r>
                    <a:rPr lang="en-US" sz="1100" dirty="0">
                      <a:solidFill>
                        <a:schemeClr val="tx2"/>
                      </a:solidFill>
                      <a:latin typeface="+mj-lt"/>
                    </a:rPr>
                    <a:t>TB</a:t>
                  </a:r>
                </a:p>
              </p:txBody>
            </p:sp>
            <p:sp>
              <p:nvSpPr>
                <p:cNvPr id="83" name="TextBox 82"/>
                <p:cNvSpPr txBox="1"/>
                <p:nvPr/>
              </p:nvSpPr>
              <p:spPr>
                <a:xfrm>
                  <a:off x="582688" y="1909341"/>
                  <a:ext cx="1397114" cy="191274"/>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BACKUP</a:t>
                  </a:r>
                </a:p>
              </p:txBody>
            </p:sp>
          </p:grpSp>
        </p:grpSp>
        <p:grpSp>
          <p:nvGrpSpPr>
            <p:cNvPr id="84" name="Group 83"/>
            <p:cNvGrpSpPr/>
            <p:nvPr/>
          </p:nvGrpSpPr>
          <p:grpSpPr>
            <a:xfrm>
              <a:off x="7186169" y="905691"/>
              <a:ext cx="1388144" cy="1309572"/>
              <a:chOff x="926968" y="2185263"/>
              <a:chExt cx="1397114" cy="1356433"/>
            </a:xfrm>
          </p:grpSpPr>
          <p:sp>
            <p:nvSpPr>
              <p:cNvPr id="85" name="Rounded Rectangle 2">
                <a:extLst>
                  <a:ext uri="{FF2B5EF4-FFF2-40B4-BE49-F238E27FC236}">
                    <a16:creationId xmlns:a16="http://schemas.microsoft.com/office/drawing/2014/main" id="{C14D4751-3122-E24A-8B92-55FC75B6A6B9}"/>
                  </a:ext>
                </a:extLst>
              </p:cNvPr>
              <p:cNvSpPr/>
              <p:nvPr/>
            </p:nvSpPr>
            <p:spPr>
              <a:xfrm rot="8100000">
                <a:off x="1040996" y="2344141"/>
                <a:ext cx="1197549" cy="1197555"/>
              </a:xfrm>
              <a:prstGeom prst="roundRect">
                <a:avLst>
                  <a:gd name="adj" fmla="val 9009"/>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grpSp>
            <p:nvGrpSpPr>
              <p:cNvPr id="86" name="Group 85"/>
              <p:cNvGrpSpPr/>
              <p:nvPr/>
            </p:nvGrpSpPr>
            <p:grpSpPr>
              <a:xfrm>
                <a:off x="926968" y="2185263"/>
                <a:ext cx="1397114" cy="1230736"/>
                <a:chOff x="562894" y="1017387"/>
                <a:chExt cx="1397114" cy="1230736"/>
              </a:xfrm>
            </p:grpSpPr>
            <p:sp>
              <p:nvSpPr>
                <p:cNvPr id="87" name="Rounded Rectangle 3">
                  <a:extLst>
                    <a:ext uri="{FF2B5EF4-FFF2-40B4-BE49-F238E27FC236}">
                      <a16:creationId xmlns:a16="http://schemas.microsoft.com/office/drawing/2014/main" id="{06EA707E-83EC-834B-8C32-1E89EBCEEB86}"/>
                    </a:ext>
                  </a:extLst>
                </p:cNvPr>
                <p:cNvSpPr/>
                <p:nvPr/>
              </p:nvSpPr>
              <p:spPr>
                <a:xfrm rot="8100000">
                  <a:off x="670889" y="1017387"/>
                  <a:ext cx="1209612" cy="1230736"/>
                </a:xfrm>
                <a:prstGeom prst="roundRect">
                  <a:avLst>
                    <a:gd name="adj" fmla="val 9009"/>
                  </a:avLst>
                </a:prstGeom>
                <a:solidFill>
                  <a:schemeClr val="accent4">
                    <a:lumMod val="40000"/>
                    <a:lumOff val="6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chemeClr val="tx2"/>
                    </a:solidFill>
                    <a:effectLst/>
                    <a:uLnTx/>
                    <a:uFillTx/>
                    <a:latin typeface="+mj-lt"/>
                    <a:ea typeface="맑은 고딕" panose="020B0503020000020004" pitchFamily="34" charset="-127"/>
                    <a:cs typeface="Calibri" panose="020F0502020204030204" pitchFamily="34" charset="0"/>
                  </a:endParaRPr>
                </a:p>
              </p:txBody>
            </p:sp>
            <p:sp>
              <p:nvSpPr>
                <p:cNvPr id="88" name="TextBox 87"/>
                <p:cNvSpPr txBox="1"/>
                <p:nvPr/>
              </p:nvSpPr>
              <p:spPr>
                <a:xfrm>
                  <a:off x="847426" y="1350493"/>
                  <a:ext cx="757238" cy="318790"/>
                </a:xfrm>
                <a:prstGeom prst="rect">
                  <a:avLst/>
                </a:prstGeom>
              </p:spPr>
              <p:txBody>
                <a:bodyPr wrap="square" lIns="0" tIns="0" rIns="0" bIns="0" rtlCol="0">
                  <a:spAutoFit/>
                </a:bodyPr>
                <a:lstStyle/>
                <a:p>
                  <a:pPr algn="ctr"/>
                  <a:r>
                    <a:rPr lang="en-US" sz="2000" dirty="0">
                      <a:solidFill>
                        <a:schemeClr val="tx2"/>
                      </a:solidFill>
                      <a:latin typeface="+mj-lt"/>
                    </a:rPr>
                    <a:t>135</a:t>
                  </a:r>
                </a:p>
              </p:txBody>
            </p:sp>
            <p:sp>
              <p:nvSpPr>
                <p:cNvPr id="89" name="TextBox 88"/>
                <p:cNvSpPr txBox="1"/>
                <p:nvPr/>
              </p:nvSpPr>
              <p:spPr>
                <a:xfrm>
                  <a:off x="562894" y="1705026"/>
                  <a:ext cx="1397114" cy="191274"/>
                </a:xfrm>
                <a:prstGeom prst="rect">
                  <a:avLst/>
                </a:prstGeom>
              </p:spPr>
              <p:txBody>
                <a:bodyPr wrap="square" lIns="0" tIns="0" rIns="0" bIns="0" rtlCol="0">
                  <a:spAutoFit/>
                </a:bodyPr>
                <a:lstStyle/>
                <a:p>
                  <a:pPr algn="ctr"/>
                  <a:r>
                    <a:rPr lang="en-US" sz="1200" b="1" dirty="0">
                      <a:solidFill>
                        <a:schemeClr val="tx2"/>
                      </a:solidFill>
                      <a:latin typeface="+mj-lt"/>
                      <a:cs typeface="Arial" panose="020B0604020202020204" pitchFamily="34" charset="0"/>
                    </a:rPr>
                    <a:t>DATABASES</a:t>
                  </a:r>
                </a:p>
              </p:txBody>
            </p:sp>
          </p:grpSp>
        </p:grpSp>
        <p:sp>
          <p:nvSpPr>
            <p:cNvPr id="91" name="TextBox 90"/>
            <p:cNvSpPr txBox="1"/>
            <p:nvPr/>
          </p:nvSpPr>
          <p:spPr>
            <a:xfrm>
              <a:off x="4271123" y="1633222"/>
              <a:ext cx="752376" cy="430887"/>
            </a:xfrm>
            <a:prstGeom prst="rect">
              <a:avLst/>
            </a:prstGeom>
          </p:spPr>
          <p:txBody>
            <a:bodyPr wrap="square" lIns="0" tIns="0" rIns="0" bIns="0" rtlCol="0">
              <a:spAutoFit/>
            </a:bodyPr>
            <a:lstStyle/>
            <a:p>
              <a:pPr algn="ctr"/>
              <a:r>
                <a:rPr lang="en-US" sz="2800" dirty="0">
                  <a:solidFill>
                    <a:schemeClr val="bg1"/>
                  </a:solidFill>
                  <a:latin typeface="+mj-lt"/>
                </a:rPr>
                <a:t>3</a:t>
              </a:r>
            </a:p>
          </p:txBody>
        </p:sp>
        <p:sp>
          <p:nvSpPr>
            <p:cNvPr id="93" name="TextBox 92"/>
            <p:cNvSpPr txBox="1"/>
            <p:nvPr/>
          </p:nvSpPr>
          <p:spPr>
            <a:xfrm>
              <a:off x="4154838" y="2527827"/>
              <a:ext cx="1200965" cy="161583"/>
            </a:xfrm>
            <a:prstGeom prst="rect">
              <a:avLst/>
            </a:prstGeom>
          </p:spPr>
          <p:txBody>
            <a:bodyPr wrap="square" lIns="0" tIns="0" rIns="0" bIns="0" rtlCol="0">
              <a:spAutoFit/>
            </a:bodyPr>
            <a:lstStyle/>
            <a:p>
              <a:pPr algn="l"/>
              <a:r>
                <a:rPr lang="en-US" sz="1050" i="1" dirty="0">
                  <a:solidFill>
                    <a:schemeClr val="bg1"/>
                  </a:solidFill>
                  <a:latin typeface="+mj-lt"/>
                </a:rPr>
                <a:t>(Azure, AWS, GCP)</a:t>
              </a:r>
            </a:p>
          </p:txBody>
        </p:sp>
      </p:grpSp>
    </p:spTree>
    <p:extLst>
      <p:ext uri="{BB962C8B-B14F-4D97-AF65-F5344CB8AC3E}">
        <p14:creationId xmlns:p14="http://schemas.microsoft.com/office/powerpoint/2010/main" val="4046954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Papa John’s Application Ecosystem</a:t>
            </a:r>
            <a:endParaRPr lang="en-US" dirty="0"/>
          </a:p>
        </p:txBody>
      </p:sp>
      <p:grpSp>
        <p:nvGrpSpPr>
          <p:cNvPr id="5" name="Group 4"/>
          <p:cNvGrpSpPr/>
          <p:nvPr/>
        </p:nvGrpSpPr>
        <p:grpSpPr>
          <a:xfrm>
            <a:off x="7970989" y="3419100"/>
            <a:ext cx="1046273" cy="1345992"/>
            <a:chOff x="165136" y="3706919"/>
            <a:chExt cx="1046273" cy="1345992"/>
          </a:xfrm>
        </p:grpSpPr>
        <p:sp>
          <p:nvSpPr>
            <p:cNvPr id="108" name="Oval 107"/>
            <p:cNvSpPr/>
            <p:nvPr/>
          </p:nvSpPr>
          <p:spPr>
            <a:xfrm>
              <a:off x="166988" y="4386432"/>
              <a:ext cx="240030" cy="1714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4</a:t>
              </a:r>
            </a:p>
          </p:txBody>
        </p:sp>
        <p:sp>
          <p:nvSpPr>
            <p:cNvPr id="109" name="Oval 108"/>
            <p:cNvSpPr/>
            <p:nvPr/>
          </p:nvSpPr>
          <p:spPr>
            <a:xfrm>
              <a:off x="166988" y="4881461"/>
              <a:ext cx="240030" cy="1714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52</a:t>
              </a:r>
            </a:p>
          </p:txBody>
        </p:sp>
        <p:sp>
          <p:nvSpPr>
            <p:cNvPr id="110" name="Oval 109"/>
            <p:cNvSpPr/>
            <p:nvPr/>
          </p:nvSpPr>
          <p:spPr>
            <a:xfrm>
              <a:off x="166988" y="4633947"/>
              <a:ext cx="24003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161</a:t>
              </a:r>
            </a:p>
          </p:txBody>
        </p:sp>
        <p:sp>
          <p:nvSpPr>
            <p:cNvPr id="111" name="Oval 110"/>
            <p:cNvSpPr/>
            <p:nvPr/>
          </p:nvSpPr>
          <p:spPr>
            <a:xfrm>
              <a:off x="166988" y="4145135"/>
              <a:ext cx="240030" cy="171450"/>
            </a:xfrm>
            <a:prstGeom prst="ellipse">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43</a:t>
              </a:r>
            </a:p>
          </p:txBody>
        </p:sp>
        <p:sp>
          <p:nvSpPr>
            <p:cNvPr id="112" name="Oval 111"/>
            <p:cNvSpPr/>
            <p:nvPr/>
          </p:nvSpPr>
          <p:spPr>
            <a:xfrm>
              <a:off x="166988" y="3891402"/>
              <a:ext cx="240030" cy="171450"/>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59</a:t>
              </a:r>
            </a:p>
          </p:txBody>
        </p:sp>
        <p:sp>
          <p:nvSpPr>
            <p:cNvPr id="113" name="TextBox 112"/>
            <p:cNvSpPr txBox="1"/>
            <p:nvPr/>
          </p:nvSpPr>
          <p:spPr>
            <a:xfrm>
              <a:off x="438762" y="3907878"/>
              <a:ext cx="772647" cy="138499"/>
            </a:xfrm>
            <a:prstGeom prst="rect">
              <a:avLst/>
            </a:prstGeom>
          </p:spPr>
          <p:txBody>
            <a:bodyPr wrap="none" lIns="0" tIns="0" rIns="0" bIns="0" rtlCol="0">
              <a:spAutoFit/>
            </a:bodyPr>
            <a:lstStyle/>
            <a:p>
              <a:pPr algn="l"/>
              <a:r>
                <a:rPr lang="en-US" sz="900" dirty="0">
                  <a:solidFill>
                    <a:schemeClr val="tx2"/>
                  </a:solidFill>
                  <a:latin typeface="+mj-lt"/>
                </a:rPr>
                <a:t>Already In Cloud</a:t>
              </a:r>
            </a:p>
          </p:txBody>
        </p:sp>
        <p:sp>
          <p:nvSpPr>
            <p:cNvPr id="114" name="TextBox 113"/>
            <p:cNvSpPr txBox="1"/>
            <p:nvPr/>
          </p:nvSpPr>
          <p:spPr>
            <a:xfrm>
              <a:off x="440163" y="4161611"/>
              <a:ext cx="365485" cy="138499"/>
            </a:xfrm>
            <a:prstGeom prst="rect">
              <a:avLst/>
            </a:prstGeom>
          </p:spPr>
          <p:txBody>
            <a:bodyPr wrap="none" lIns="0" tIns="0" rIns="0" bIns="0" rtlCol="0">
              <a:spAutoFit/>
            </a:bodyPr>
            <a:lstStyle/>
            <a:p>
              <a:pPr algn="l"/>
              <a:r>
                <a:rPr lang="en-US" sz="900" dirty="0">
                  <a:solidFill>
                    <a:schemeClr val="tx2"/>
                  </a:solidFill>
                  <a:latin typeface="+mj-lt"/>
                </a:rPr>
                <a:t>In Store</a:t>
              </a:r>
            </a:p>
          </p:txBody>
        </p:sp>
        <p:sp>
          <p:nvSpPr>
            <p:cNvPr id="115" name="TextBox 114"/>
            <p:cNvSpPr txBox="1"/>
            <p:nvPr/>
          </p:nvSpPr>
          <p:spPr>
            <a:xfrm>
              <a:off x="437390" y="4402908"/>
              <a:ext cx="548227" cy="138499"/>
            </a:xfrm>
            <a:prstGeom prst="rect">
              <a:avLst/>
            </a:prstGeom>
          </p:spPr>
          <p:txBody>
            <a:bodyPr wrap="none" lIns="0" tIns="0" rIns="0" bIns="0" rtlCol="0">
              <a:spAutoFit/>
            </a:bodyPr>
            <a:lstStyle/>
            <a:p>
              <a:pPr algn="l"/>
              <a:r>
                <a:rPr lang="en-US" sz="900" dirty="0">
                  <a:solidFill>
                    <a:schemeClr val="tx2"/>
                  </a:solidFill>
                  <a:latin typeface="+mj-lt"/>
                </a:rPr>
                <a:t>Mobile App</a:t>
              </a:r>
            </a:p>
          </p:txBody>
        </p:sp>
        <p:sp>
          <p:nvSpPr>
            <p:cNvPr id="129" name="TextBox 128"/>
            <p:cNvSpPr txBox="1"/>
            <p:nvPr/>
          </p:nvSpPr>
          <p:spPr>
            <a:xfrm>
              <a:off x="438761" y="4650423"/>
              <a:ext cx="543418" cy="138499"/>
            </a:xfrm>
            <a:prstGeom prst="rect">
              <a:avLst/>
            </a:prstGeom>
          </p:spPr>
          <p:txBody>
            <a:bodyPr wrap="none" lIns="0" tIns="0" rIns="0" bIns="0" rtlCol="0">
              <a:spAutoFit/>
            </a:bodyPr>
            <a:lstStyle/>
            <a:p>
              <a:pPr algn="l"/>
              <a:r>
                <a:rPr lang="en-US" sz="900" dirty="0">
                  <a:solidFill>
                    <a:schemeClr val="tx2"/>
                  </a:solidFill>
                  <a:latin typeface="+mj-lt"/>
                </a:rPr>
                <a:t>On Premise</a:t>
              </a:r>
            </a:p>
          </p:txBody>
        </p:sp>
        <p:sp>
          <p:nvSpPr>
            <p:cNvPr id="130" name="TextBox 129"/>
            <p:cNvSpPr txBox="1"/>
            <p:nvPr/>
          </p:nvSpPr>
          <p:spPr>
            <a:xfrm>
              <a:off x="438762" y="4897937"/>
              <a:ext cx="452047" cy="138499"/>
            </a:xfrm>
            <a:prstGeom prst="rect">
              <a:avLst/>
            </a:prstGeom>
          </p:spPr>
          <p:txBody>
            <a:bodyPr wrap="none" lIns="0" tIns="0" rIns="0" bIns="0" rtlCol="0">
              <a:spAutoFit/>
            </a:bodyPr>
            <a:lstStyle/>
            <a:p>
              <a:pPr algn="l"/>
              <a:r>
                <a:rPr lang="en-US" sz="900" dirty="0">
                  <a:solidFill>
                    <a:schemeClr val="tx2"/>
                  </a:solidFill>
                  <a:latin typeface="+mj-lt"/>
                </a:rPr>
                <a:t>Unknown</a:t>
              </a:r>
            </a:p>
          </p:txBody>
        </p:sp>
        <p:sp>
          <p:nvSpPr>
            <p:cNvPr id="186" name="TextBox 185"/>
            <p:cNvSpPr txBox="1"/>
            <p:nvPr/>
          </p:nvSpPr>
          <p:spPr>
            <a:xfrm>
              <a:off x="165136" y="3706919"/>
              <a:ext cx="625172" cy="138499"/>
            </a:xfrm>
            <a:prstGeom prst="rect">
              <a:avLst/>
            </a:prstGeom>
          </p:spPr>
          <p:txBody>
            <a:bodyPr wrap="none" lIns="0" tIns="0" rIns="0" bIns="0" rtlCol="0">
              <a:spAutoFit/>
            </a:bodyPr>
            <a:lstStyle/>
            <a:p>
              <a:pPr algn="ctr"/>
              <a:r>
                <a:rPr lang="en-US" sz="900" b="1" u="sng" dirty="0">
                  <a:solidFill>
                    <a:schemeClr val="tx2"/>
                  </a:solidFill>
                  <a:latin typeface="+mj-lt"/>
                </a:rPr>
                <a:t>Hosting Type</a:t>
              </a:r>
            </a:p>
          </p:txBody>
        </p:sp>
      </p:grpSp>
      <p:grpSp>
        <p:nvGrpSpPr>
          <p:cNvPr id="3" name="Group 2"/>
          <p:cNvGrpSpPr/>
          <p:nvPr/>
        </p:nvGrpSpPr>
        <p:grpSpPr>
          <a:xfrm>
            <a:off x="892873" y="559958"/>
            <a:ext cx="7358255" cy="4023585"/>
            <a:chOff x="957320" y="762101"/>
            <a:chExt cx="7358255" cy="4023585"/>
          </a:xfrm>
        </p:grpSpPr>
        <p:sp>
          <p:nvSpPr>
            <p:cNvPr id="15" name="Oval 14"/>
            <p:cNvSpPr/>
            <p:nvPr/>
          </p:nvSpPr>
          <p:spPr>
            <a:xfrm>
              <a:off x="6708102" y="2252498"/>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sp>
          <p:nvSpPr>
            <p:cNvPr id="13" name="Oval 12"/>
            <p:cNvSpPr/>
            <p:nvPr/>
          </p:nvSpPr>
          <p:spPr>
            <a:xfrm>
              <a:off x="2225766" y="1248332"/>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pic>
          <p:nvPicPr>
            <p:cNvPr id="8" name="Picture 7"/>
            <p:cNvPicPr>
              <a:picLocks noChangeAspect="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293892" y="1438908"/>
              <a:ext cx="741392" cy="51156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352" y="2270746"/>
              <a:ext cx="1671298" cy="885788"/>
            </a:xfrm>
            <a:prstGeom prst="rect">
              <a:avLst/>
            </a:prstGeom>
          </p:spPr>
        </p:pic>
        <p:sp>
          <p:nvSpPr>
            <p:cNvPr id="10" name="TextBox 9"/>
            <p:cNvSpPr txBox="1"/>
            <p:nvPr/>
          </p:nvSpPr>
          <p:spPr>
            <a:xfrm>
              <a:off x="4206067" y="2467875"/>
              <a:ext cx="731867" cy="369332"/>
            </a:xfrm>
            <a:prstGeom prst="rect">
              <a:avLst/>
            </a:prstGeom>
          </p:spPr>
          <p:txBody>
            <a:bodyPr wrap="none" lIns="0" tIns="0" rIns="0" bIns="0" rtlCol="0">
              <a:spAutoFit/>
            </a:bodyPr>
            <a:lstStyle/>
            <a:p>
              <a:pPr algn="ctr"/>
              <a:r>
                <a:rPr lang="en-US" sz="1200" b="1" dirty="0">
                  <a:solidFill>
                    <a:schemeClr val="bg1"/>
                  </a:solidFill>
                  <a:latin typeface="+mj-lt"/>
                </a:rPr>
                <a:t>Application</a:t>
              </a:r>
            </a:p>
            <a:p>
              <a:pPr algn="ctr"/>
              <a:r>
                <a:rPr lang="en-US" sz="1200" b="1" dirty="0">
                  <a:solidFill>
                    <a:schemeClr val="bg1"/>
                  </a:solidFill>
                  <a:latin typeface="+mj-lt"/>
                </a:rPr>
                <a:t>Ecosystem</a:t>
              </a:r>
            </a:p>
          </p:txBody>
        </p:sp>
        <p:pic>
          <p:nvPicPr>
            <p:cNvPr id="11" name="Picture 10"/>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798630" y="2317509"/>
              <a:ext cx="658208" cy="651625"/>
            </a:xfrm>
            <a:prstGeom prst="rect">
              <a:avLst/>
            </a:prstGeom>
          </p:spPr>
        </p:pic>
        <p:sp>
          <p:nvSpPr>
            <p:cNvPr id="16" name="Oval 15"/>
            <p:cNvSpPr/>
            <p:nvPr/>
          </p:nvSpPr>
          <p:spPr>
            <a:xfrm>
              <a:off x="4717832" y="3522391"/>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sp>
          <p:nvSpPr>
            <p:cNvPr id="17" name="Oval 16"/>
            <p:cNvSpPr/>
            <p:nvPr/>
          </p:nvSpPr>
          <p:spPr>
            <a:xfrm>
              <a:off x="5927710" y="3213675"/>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sp>
          <p:nvSpPr>
            <p:cNvPr id="18" name="Oval 17"/>
            <p:cNvSpPr/>
            <p:nvPr/>
          </p:nvSpPr>
          <p:spPr>
            <a:xfrm>
              <a:off x="3378600" y="3522391"/>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sp>
          <p:nvSpPr>
            <p:cNvPr id="19" name="Oval 18"/>
            <p:cNvSpPr/>
            <p:nvPr/>
          </p:nvSpPr>
          <p:spPr>
            <a:xfrm>
              <a:off x="1490368" y="2252498"/>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sp>
          <p:nvSpPr>
            <p:cNvPr id="20" name="Oval 19"/>
            <p:cNvSpPr/>
            <p:nvPr/>
          </p:nvSpPr>
          <p:spPr>
            <a:xfrm>
              <a:off x="2206716" y="3213675"/>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sp>
          <p:nvSpPr>
            <p:cNvPr id="21" name="Oval 20"/>
            <p:cNvSpPr/>
            <p:nvPr/>
          </p:nvSpPr>
          <p:spPr>
            <a:xfrm>
              <a:off x="5927710" y="1267382"/>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sp>
          <p:nvSpPr>
            <p:cNvPr id="22" name="Oval 21"/>
            <p:cNvSpPr/>
            <p:nvPr/>
          </p:nvSpPr>
          <p:spPr>
            <a:xfrm>
              <a:off x="4748312" y="1032512"/>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sp>
          <p:nvSpPr>
            <p:cNvPr id="23" name="Oval 22"/>
            <p:cNvSpPr/>
            <p:nvPr/>
          </p:nvSpPr>
          <p:spPr>
            <a:xfrm>
              <a:off x="3450990" y="1032512"/>
              <a:ext cx="930166" cy="922283"/>
            </a:xfrm>
            <a:prstGeom prst="ellips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pic>
          <p:nvPicPr>
            <p:cNvPr id="24" name="Picture 23"/>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11519" y="3383283"/>
              <a:ext cx="554539" cy="580418"/>
            </a:xfrm>
            <a:prstGeom prst="rect">
              <a:avLst/>
            </a:prstGeom>
          </p:spPr>
        </p:pic>
        <p:sp>
          <p:nvSpPr>
            <p:cNvPr id="26" name="Oval 25"/>
            <p:cNvSpPr/>
            <p:nvPr/>
          </p:nvSpPr>
          <p:spPr>
            <a:xfrm>
              <a:off x="7223602" y="3067965"/>
              <a:ext cx="171450" cy="1714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7</a:t>
              </a:r>
            </a:p>
          </p:txBody>
        </p:sp>
        <p:sp>
          <p:nvSpPr>
            <p:cNvPr id="27" name="Oval 26"/>
            <p:cNvSpPr/>
            <p:nvPr/>
          </p:nvSpPr>
          <p:spPr>
            <a:xfrm>
              <a:off x="7004517" y="3071021"/>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24</a:t>
              </a:r>
            </a:p>
          </p:txBody>
        </p:sp>
        <p:sp>
          <p:nvSpPr>
            <p:cNvPr id="40" name="Oval 39"/>
            <p:cNvSpPr/>
            <p:nvPr/>
          </p:nvSpPr>
          <p:spPr>
            <a:xfrm>
              <a:off x="6435206" y="2090258"/>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8</a:t>
              </a:r>
            </a:p>
          </p:txBody>
        </p:sp>
        <p:sp>
          <p:nvSpPr>
            <p:cNvPr id="45" name="Oval 44"/>
            <p:cNvSpPr/>
            <p:nvPr/>
          </p:nvSpPr>
          <p:spPr>
            <a:xfrm>
              <a:off x="5257769" y="1842595"/>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9</a:t>
              </a:r>
            </a:p>
          </p:txBody>
        </p:sp>
        <p:sp>
          <p:nvSpPr>
            <p:cNvPr id="48" name="Oval 47"/>
            <p:cNvSpPr/>
            <p:nvPr/>
          </p:nvSpPr>
          <p:spPr>
            <a:xfrm>
              <a:off x="3835455" y="1862633"/>
              <a:ext cx="171450" cy="1714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4</a:t>
              </a:r>
            </a:p>
          </p:txBody>
        </p:sp>
        <p:sp>
          <p:nvSpPr>
            <p:cNvPr id="50" name="Oval 49"/>
            <p:cNvSpPr/>
            <p:nvPr/>
          </p:nvSpPr>
          <p:spPr>
            <a:xfrm>
              <a:off x="4056542" y="1810692"/>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42</a:t>
              </a:r>
            </a:p>
          </p:txBody>
        </p:sp>
        <p:sp>
          <p:nvSpPr>
            <p:cNvPr id="52" name="Oval 51"/>
            <p:cNvSpPr/>
            <p:nvPr/>
          </p:nvSpPr>
          <p:spPr>
            <a:xfrm>
              <a:off x="3614369" y="1820768"/>
              <a:ext cx="171450" cy="171450"/>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10</a:t>
              </a:r>
            </a:p>
          </p:txBody>
        </p:sp>
        <p:sp>
          <p:nvSpPr>
            <p:cNvPr id="60" name="Oval 59"/>
            <p:cNvSpPr/>
            <p:nvPr/>
          </p:nvSpPr>
          <p:spPr>
            <a:xfrm>
              <a:off x="2808966" y="2027411"/>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22</a:t>
              </a:r>
            </a:p>
          </p:txBody>
        </p:sp>
        <p:sp>
          <p:nvSpPr>
            <p:cNvPr id="61" name="Oval 60"/>
            <p:cNvSpPr/>
            <p:nvPr/>
          </p:nvSpPr>
          <p:spPr>
            <a:xfrm>
              <a:off x="2578625" y="2074397"/>
              <a:ext cx="171450" cy="171450"/>
            </a:xfrm>
            <a:prstGeom prst="ellipse">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39</a:t>
              </a:r>
            </a:p>
          </p:txBody>
        </p:sp>
        <p:sp>
          <p:nvSpPr>
            <p:cNvPr id="62" name="Oval 61"/>
            <p:cNvSpPr/>
            <p:nvPr/>
          </p:nvSpPr>
          <p:spPr>
            <a:xfrm>
              <a:off x="2360789" y="2017240"/>
              <a:ext cx="171450" cy="171450"/>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2</a:t>
              </a:r>
            </a:p>
          </p:txBody>
        </p:sp>
        <p:sp>
          <p:nvSpPr>
            <p:cNvPr id="64" name="Oval 63"/>
            <p:cNvSpPr/>
            <p:nvPr/>
          </p:nvSpPr>
          <p:spPr>
            <a:xfrm>
              <a:off x="2198940" y="2969134"/>
              <a:ext cx="171450" cy="1714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3</a:t>
              </a:r>
            </a:p>
          </p:txBody>
        </p:sp>
        <p:sp>
          <p:nvSpPr>
            <p:cNvPr id="65" name="Oval 64"/>
            <p:cNvSpPr/>
            <p:nvPr/>
          </p:nvSpPr>
          <p:spPr>
            <a:xfrm>
              <a:off x="1983425" y="3061128"/>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16</a:t>
              </a:r>
            </a:p>
          </p:txBody>
        </p:sp>
        <p:sp>
          <p:nvSpPr>
            <p:cNvPr id="66" name="Oval 65"/>
            <p:cNvSpPr/>
            <p:nvPr/>
          </p:nvSpPr>
          <p:spPr>
            <a:xfrm>
              <a:off x="1751438" y="3061128"/>
              <a:ext cx="171450" cy="171450"/>
            </a:xfrm>
            <a:prstGeom prst="ellipse">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3</a:t>
              </a:r>
            </a:p>
          </p:txBody>
        </p:sp>
        <p:sp>
          <p:nvSpPr>
            <p:cNvPr id="67" name="Oval 66"/>
            <p:cNvSpPr/>
            <p:nvPr/>
          </p:nvSpPr>
          <p:spPr>
            <a:xfrm>
              <a:off x="1546913" y="2969134"/>
              <a:ext cx="171450" cy="171450"/>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8</a:t>
              </a:r>
            </a:p>
          </p:txBody>
        </p:sp>
        <p:sp>
          <p:nvSpPr>
            <p:cNvPr id="69" name="Oval 68"/>
            <p:cNvSpPr/>
            <p:nvPr/>
          </p:nvSpPr>
          <p:spPr>
            <a:xfrm>
              <a:off x="2586074" y="4074173"/>
              <a:ext cx="171450" cy="1714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3</a:t>
              </a:r>
            </a:p>
          </p:txBody>
        </p:sp>
        <p:sp>
          <p:nvSpPr>
            <p:cNvPr id="70" name="Oval 69"/>
            <p:cNvSpPr/>
            <p:nvPr/>
          </p:nvSpPr>
          <p:spPr>
            <a:xfrm>
              <a:off x="2806556" y="4004804"/>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7</a:t>
              </a:r>
            </a:p>
          </p:txBody>
        </p:sp>
        <p:sp>
          <p:nvSpPr>
            <p:cNvPr id="72" name="Oval 71"/>
            <p:cNvSpPr/>
            <p:nvPr/>
          </p:nvSpPr>
          <p:spPr>
            <a:xfrm>
              <a:off x="2365592" y="4004804"/>
              <a:ext cx="171450" cy="171450"/>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1</a:t>
              </a:r>
            </a:p>
          </p:txBody>
        </p:sp>
        <p:sp>
          <p:nvSpPr>
            <p:cNvPr id="74" name="Oval 73"/>
            <p:cNvSpPr/>
            <p:nvPr/>
          </p:nvSpPr>
          <p:spPr>
            <a:xfrm>
              <a:off x="3869463" y="4344086"/>
              <a:ext cx="171450" cy="171450"/>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39</a:t>
              </a:r>
            </a:p>
          </p:txBody>
        </p:sp>
        <p:sp>
          <p:nvSpPr>
            <p:cNvPr id="75" name="Oval 74"/>
            <p:cNvSpPr/>
            <p:nvPr/>
          </p:nvSpPr>
          <p:spPr>
            <a:xfrm>
              <a:off x="3629604" y="4335249"/>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14</a:t>
              </a:r>
            </a:p>
          </p:txBody>
        </p:sp>
        <p:sp>
          <p:nvSpPr>
            <p:cNvPr id="80" name="Oval 79"/>
            <p:cNvSpPr/>
            <p:nvPr/>
          </p:nvSpPr>
          <p:spPr>
            <a:xfrm>
              <a:off x="5220598" y="4327972"/>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1</a:t>
              </a:r>
            </a:p>
          </p:txBody>
        </p:sp>
        <p:sp>
          <p:nvSpPr>
            <p:cNvPr id="82" name="Oval 81"/>
            <p:cNvSpPr/>
            <p:nvPr/>
          </p:nvSpPr>
          <p:spPr>
            <a:xfrm>
              <a:off x="4993170" y="4333616"/>
              <a:ext cx="171450" cy="171450"/>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5</a:t>
              </a:r>
            </a:p>
          </p:txBody>
        </p:sp>
        <p:sp>
          <p:nvSpPr>
            <p:cNvPr id="85" name="Oval 84"/>
            <p:cNvSpPr/>
            <p:nvPr/>
          </p:nvSpPr>
          <p:spPr>
            <a:xfrm>
              <a:off x="6535766" y="4001902"/>
              <a:ext cx="171450" cy="1714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18</a:t>
              </a:r>
            </a:p>
          </p:txBody>
        </p:sp>
        <p:sp>
          <p:nvSpPr>
            <p:cNvPr id="86" name="Oval 85"/>
            <p:cNvSpPr/>
            <p:nvPr/>
          </p:nvSpPr>
          <p:spPr>
            <a:xfrm>
              <a:off x="6307067" y="4041524"/>
              <a:ext cx="171450" cy="171450"/>
            </a:xfrm>
            <a:prstGeom prst="ellipse">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1</a:t>
              </a:r>
            </a:p>
          </p:txBody>
        </p:sp>
        <p:sp>
          <p:nvSpPr>
            <p:cNvPr id="87" name="Oval 86"/>
            <p:cNvSpPr/>
            <p:nvPr/>
          </p:nvSpPr>
          <p:spPr>
            <a:xfrm>
              <a:off x="6081609" y="4001902"/>
              <a:ext cx="171450" cy="171450"/>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750" b="1" dirty="0">
                  <a:solidFill>
                    <a:srgbClr val="FFFFFF"/>
                  </a:solidFill>
                  <a:latin typeface="+mj-lt"/>
                  <a:cs typeface="Calibri" panose="020F0502020204030204" pitchFamily="34" charset="0"/>
                </a:rPr>
                <a:t>3</a:t>
              </a:r>
            </a:p>
          </p:txBody>
        </p:sp>
        <p:pic>
          <p:nvPicPr>
            <p:cNvPr id="89" name="Picture 88"/>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061318" y="1450747"/>
              <a:ext cx="595097" cy="595097"/>
            </a:xfrm>
            <a:prstGeom prst="rect">
              <a:avLst/>
            </a:prstGeom>
          </p:spPr>
        </p:pic>
        <p:pic>
          <p:nvPicPr>
            <p:cNvPr id="91" name="Picture 90"/>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737712" y="3667507"/>
              <a:ext cx="624860" cy="616529"/>
            </a:xfrm>
            <a:prstGeom prst="rect">
              <a:avLst/>
            </a:prstGeom>
          </p:spPr>
        </p:pic>
        <p:pic>
          <p:nvPicPr>
            <p:cNvPr id="92" name="Picture 91"/>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6027892" y="3470632"/>
              <a:ext cx="628523" cy="488153"/>
            </a:xfrm>
            <a:prstGeom prst="rect">
              <a:avLst/>
            </a:prstGeom>
          </p:spPr>
        </p:pic>
        <p:pic>
          <p:nvPicPr>
            <p:cNvPr id="94" name="Picture 93"/>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3721553" y="3734146"/>
              <a:ext cx="513905" cy="515618"/>
            </a:xfrm>
            <a:prstGeom prst="rect">
              <a:avLst/>
            </a:prstGeom>
          </p:spPr>
        </p:pic>
        <p:pic>
          <p:nvPicPr>
            <p:cNvPr id="95" name="Picture 94"/>
            <p:cNvPicPr>
              <a:picLocks noChangeAspect="1"/>
            </p:cNvPicPr>
            <p:nvPr/>
          </p:nvPicPr>
          <p:blipFill>
            <a:blip r:embed="rId10" cstate="print">
              <a:grayscl/>
              <a:extLst>
                <a:ext uri="{28A0092B-C50C-407E-A947-70E740481C1C}">
                  <a14:useLocalDpi xmlns:a14="http://schemas.microsoft.com/office/drawing/2010/main" val="0"/>
                </a:ext>
              </a:extLst>
            </a:blip>
            <a:stretch>
              <a:fillRect/>
            </a:stretch>
          </p:blipFill>
          <p:spPr>
            <a:xfrm>
              <a:off x="1800873" y="2467303"/>
              <a:ext cx="543614" cy="496501"/>
            </a:xfrm>
            <a:prstGeom prst="rect">
              <a:avLst/>
            </a:prstGeom>
          </p:spPr>
        </p:pic>
        <p:pic>
          <p:nvPicPr>
            <p:cNvPr id="96" name="Picture 95"/>
            <p:cNvPicPr>
              <a:picLocks noChangeAspect="1"/>
            </p:cNvPicPr>
            <p:nvPr/>
          </p:nvPicPr>
          <p:blipFill>
            <a:blip r:embed="rId11">
              <a:grayscl/>
              <a:extLst>
                <a:ext uri="{28A0092B-C50C-407E-A947-70E740481C1C}">
                  <a14:useLocalDpi xmlns:a14="http://schemas.microsoft.com/office/drawing/2010/main" val="0"/>
                </a:ext>
              </a:extLst>
            </a:blip>
            <a:stretch>
              <a:fillRect/>
            </a:stretch>
          </p:blipFill>
          <p:spPr>
            <a:xfrm>
              <a:off x="4833287" y="1179353"/>
              <a:ext cx="768336" cy="663330"/>
            </a:xfrm>
            <a:prstGeom prst="rect">
              <a:avLst/>
            </a:prstGeom>
          </p:spPr>
        </p:pic>
        <p:sp>
          <p:nvSpPr>
            <p:cNvPr id="98" name="TextBox 97"/>
            <p:cNvSpPr txBox="1"/>
            <p:nvPr/>
          </p:nvSpPr>
          <p:spPr>
            <a:xfrm>
              <a:off x="957320" y="3022432"/>
              <a:ext cx="723724" cy="369332"/>
            </a:xfrm>
            <a:prstGeom prst="rect">
              <a:avLst/>
            </a:prstGeom>
          </p:spPr>
          <p:txBody>
            <a:bodyPr wrap="none" lIns="0" tIns="0" rIns="0" bIns="0" rtlCol="0">
              <a:spAutoFit/>
            </a:bodyPr>
            <a:lstStyle/>
            <a:p>
              <a:pPr algn="ctr"/>
              <a:r>
                <a:rPr lang="en-US" sz="1200" b="1" dirty="0">
                  <a:solidFill>
                    <a:schemeClr val="tx2"/>
                  </a:solidFill>
                  <a:latin typeface="+mj-lt"/>
                </a:rPr>
                <a:t>Data </a:t>
              </a:r>
            </a:p>
            <a:p>
              <a:pPr algn="ctr"/>
              <a:r>
                <a:rPr lang="en-US" sz="1200" b="1" dirty="0">
                  <a:solidFill>
                    <a:schemeClr val="tx2"/>
                  </a:solidFill>
                  <a:latin typeface="+mj-lt"/>
                </a:rPr>
                <a:t>&amp; Analytics</a:t>
              </a:r>
            </a:p>
          </p:txBody>
        </p:sp>
        <p:sp>
          <p:nvSpPr>
            <p:cNvPr id="99" name="TextBox 98"/>
            <p:cNvSpPr txBox="1"/>
            <p:nvPr/>
          </p:nvSpPr>
          <p:spPr>
            <a:xfrm>
              <a:off x="3518495" y="821848"/>
              <a:ext cx="740587" cy="184666"/>
            </a:xfrm>
            <a:prstGeom prst="rect">
              <a:avLst/>
            </a:prstGeom>
          </p:spPr>
          <p:txBody>
            <a:bodyPr wrap="none" lIns="0" tIns="0" rIns="0" bIns="0" rtlCol="0">
              <a:spAutoFit/>
            </a:bodyPr>
            <a:lstStyle/>
            <a:p>
              <a:pPr algn="l"/>
              <a:r>
                <a:rPr lang="en-US" sz="1200" b="1" dirty="0">
                  <a:solidFill>
                    <a:schemeClr val="tx2"/>
                  </a:solidFill>
                  <a:latin typeface="+mj-lt"/>
                </a:rPr>
                <a:t>Ecommerce</a:t>
              </a:r>
            </a:p>
          </p:txBody>
        </p:sp>
        <p:sp>
          <p:nvSpPr>
            <p:cNvPr id="100" name="TextBox 99"/>
            <p:cNvSpPr txBox="1"/>
            <p:nvPr/>
          </p:nvSpPr>
          <p:spPr>
            <a:xfrm>
              <a:off x="5482928" y="762101"/>
              <a:ext cx="913905" cy="369332"/>
            </a:xfrm>
            <a:prstGeom prst="rect">
              <a:avLst/>
            </a:prstGeom>
          </p:spPr>
          <p:txBody>
            <a:bodyPr wrap="none" lIns="0" tIns="0" rIns="0" bIns="0" rtlCol="0">
              <a:spAutoFit/>
            </a:bodyPr>
            <a:lstStyle/>
            <a:p>
              <a:r>
                <a:rPr lang="en-US" sz="1200" b="1" dirty="0">
                  <a:solidFill>
                    <a:schemeClr val="tx2"/>
                  </a:solidFill>
                  <a:latin typeface="+mj-lt"/>
                </a:rPr>
                <a:t>IT Support </a:t>
              </a:r>
            </a:p>
            <a:p>
              <a:r>
                <a:rPr lang="en-US" sz="1200" b="1" dirty="0">
                  <a:solidFill>
                    <a:schemeClr val="tx2"/>
                  </a:solidFill>
                  <a:latin typeface="+mj-lt"/>
                </a:rPr>
                <a:t>&amp; Enablement</a:t>
              </a:r>
            </a:p>
          </p:txBody>
        </p:sp>
        <p:sp>
          <p:nvSpPr>
            <p:cNvPr id="101" name="TextBox 100"/>
            <p:cNvSpPr txBox="1"/>
            <p:nvPr/>
          </p:nvSpPr>
          <p:spPr>
            <a:xfrm>
              <a:off x="5713513" y="4261867"/>
              <a:ext cx="1397370" cy="184666"/>
            </a:xfrm>
            <a:prstGeom prst="rect">
              <a:avLst/>
            </a:prstGeom>
          </p:spPr>
          <p:txBody>
            <a:bodyPr wrap="none" lIns="0" tIns="0" rIns="0" bIns="0" rtlCol="0">
              <a:spAutoFit/>
            </a:bodyPr>
            <a:lstStyle/>
            <a:p>
              <a:pPr algn="ctr"/>
              <a:r>
                <a:rPr lang="en-US" sz="1200" b="1" dirty="0">
                  <a:solidFill>
                    <a:schemeClr val="tx2"/>
                  </a:solidFill>
                  <a:latin typeface="+mj-lt"/>
                </a:rPr>
                <a:t>Coupons &amp; Marketing</a:t>
              </a:r>
            </a:p>
          </p:txBody>
        </p:sp>
        <p:sp>
          <p:nvSpPr>
            <p:cNvPr id="102" name="TextBox 101"/>
            <p:cNvSpPr txBox="1"/>
            <p:nvPr/>
          </p:nvSpPr>
          <p:spPr>
            <a:xfrm>
              <a:off x="6907906" y="1454989"/>
              <a:ext cx="560282" cy="184666"/>
            </a:xfrm>
            <a:prstGeom prst="rect">
              <a:avLst/>
            </a:prstGeom>
          </p:spPr>
          <p:txBody>
            <a:bodyPr wrap="none" lIns="0" tIns="0" rIns="0" bIns="0" rtlCol="0">
              <a:spAutoFit/>
            </a:bodyPr>
            <a:lstStyle/>
            <a:p>
              <a:pPr algn="l"/>
              <a:r>
                <a:rPr lang="en-US" sz="1200" b="1" dirty="0">
                  <a:solidFill>
                    <a:schemeClr val="tx2"/>
                  </a:solidFill>
                  <a:latin typeface="+mj-lt"/>
                </a:rPr>
                <a:t>Payment</a:t>
              </a:r>
            </a:p>
          </p:txBody>
        </p:sp>
        <p:sp>
          <p:nvSpPr>
            <p:cNvPr id="103" name="TextBox 102"/>
            <p:cNvSpPr txBox="1"/>
            <p:nvPr/>
          </p:nvSpPr>
          <p:spPr>
            <a:xfrm>
              <a:off x="4729930" y="4601020"/>
              <a:ext cx="911211" cy="184666"/>
            </a:xfrm>
            <a:prstGeom prst="rect">
              <a:avLst/>
            </a:prstGeom>
          </p:spPr>
          <p:txBody>
            <a:bodyPr wrap="none" lIns="0" tIns="0" rIns="0" bIns="0" rtlCol="0">
              <a:spAutoFit/>
            </a:bodyPr>
            <a:lstStyle/>
            <a:p>
              <a:pPr algn="l"/>
              <a:r>
                <a:rPr lang="en-US" sz="1200" b="1" dirty="0">
                  <a:solidFill>
                    <a:schemeClr val="tx2"/>
                  </a:solidFill>
                  <a:latin typeface="+mj-lt"/>
                </a:rPr>
                <a:t>Site Reliability</a:t>
              </a:r>
            </a:p>
          </p:txBody>
        </p:sp>
        <p:sp>
          <p:nvSpPr>
            <p:cNvPr id="104" name="TextBox 103"/>
            <p:cNvSpPr txBox="1"/>
            <p:nvPr/>
          </p:nvSpPr>
          <p:spPr>
            <a:xfrm>
              <a:off x="1524957" y="1351123"/>
              <a:ext cx="647614" cy="369332"/>
            </a:xfrm>
            <a:prstGeom prst="rect">
              <a:avLst/>
            </a:prstGeom>
          </p:spPr>
          <p:txBody>
            <a:bodyPr wrap="none" lIns="0" tIns="0" rIns="0" bIns="0" rtlCol="0">
              <a:spAutoFit/>
            </a:bodyPr>
            <a:lstStyle/>
            <a:p>
              <a:pPr algn="ctr"/>
              <a:r>
                <a:rPr lang="en-US" sz="1200" b="1" dirty="0">
                  <a:solidFill>
                    <a:schemeClr val="tx2"/>
                  </a:solidFill>
                  <a:latin typeface="+mj-lt"/>
                </a:rPr>
                <a:t>Store </a:t>
              </a:r>
            </a:p>
            <a:p>
              <a:pPr algn="ctr"/>
              <a:r>
                <a:rPr lang="en-US" sz="1200" b="1" dirty="0">
                  <a:solidFill>
                    <a:schemeClr val="tx2"/>
                  </a:solidFill>
                  <a:latin typeface="+mj-lt"/>
                </a:rPr>
                <a:t>Operation</a:t>
              </a:r>
            </a:p>
          </p:txBody>
        </p:sp>
        <p:sp>
          <p:nvSpPr>
            <p:cNvPr id="105" name="TextBox 104"/>
            <p:cNvSpPr txBox="1"/>
            <p:nvPr/>
          </p:nvSpPr>
          <p:spPr>
            <a:xfrm>
              <a:off x="2237669" y="4261867"/>
              <a:ext cx="830356" cy="184666"/>
            </a:xfrm>
            <a:prstGeom prst="rect">
              <a:avLst/>
            </a:prstGeom>
          </p:spPr>
          <p:txBody>
            <a:bodyPr wrap="none" lIns="0" tIns="0" rIns="0" bIns="0" rtlCol="0">
              <a:spAutoFit/>
            </a:bodyPr>
            <a:lstStyle/>
            <a:p>
              <a:pPr algn="l"/>
              <a:r>
                <a:rPr lang="en-US" sz="1200" b="1" dirty="0">
                  <a:solidFill>
                    <a:schemeClr val="tx2"/>
                  </a:solidFill>
                  <a:latin typeface="+mj-lt"/>
                </a:rPr>
                <a:t>Supply Chain</a:t>
              </a:r>
            </a:p>
          </p:txBody>
        </p:sp>
        <p:sp>
          <p:nvSpPr>
            <p:cNvPr id="106" name="TextBox 105"/>
            <p:cNvSpPr txBox="1"/>
            <p:nvPr/>
          </p:nvSpPr>
          <p:spPr>
            <a:xfrm>
              <a:off x="7523692" y="3022432"/>
              <a:ext cx="791883" cy="369332"/>
            </a:xfrm>
            <a:prstGeom prst="rect">
              <a:avLst/>
            </a:prstGeom>
          </p:spPr>
          <p:txBody>
            <a:bodyPr wrap="none" lIns="0" tIns="0" rIns="0" bIns="0" rtlCol="0">
              <a:spAutoFit/>
            </a:bodyPr>
            <a:lstStyle/>
            <a:p>
              <a:r>
                <a:rPr lang="en-US" sz="1200" b="1" dirty="0">
                  <a:solidFill>
                    <a:schemeClr val="tx2"/>
                  </a:solidFill>
                  <a:latin typeface="+mj-lt"/>
                </a:rPr>
                <a:t>Enterprise </a:t>
              </a:r>
            </a:p>
            <a:p>
              <a:r>
                <a:rPr lang="en-US" sz="1200" b="1" dirty="0">
                  <a:solidFill>
                    <a:schemeClr val="tx2"/>
                  </a:solidFill>
                  <a:latin typeface="+mj-lt"/>
                </a:rPr>
                <a:t>&amp; Operation</a:t>
              </a:r>
            </a:p>
          </p:txBody>
        </p:sp>
        <p:sp>
          <p:nvSpPr>
            <p:cNvPr id="107" name="TextBox 106"/>
            <p:cNvSpPr txBox="1"/>
            <p:nvPr/>
          </p:nvSpPr>
          <p:spPr>
            <a:xfrm>
              <a:off x="3507078" y="4601020"/>
              <a:ext cx="720967" cy="184666"/>
            </a:xfrm>
            <a:prstGeom prst="rect">
              <a:avLst/>
            </a:prstGeom>
          </p:spPr>
          <p:txBody>
            <a:bodyPr wrap="none" lIns="0" tIns="0" rIns="0" bIns="0" rtlCol="0">
              <a:spAutoFit/>
            </a:bodyPr>
            <a:lstStyle/>
            <a:p>
              <a:pPr algn="l"/>
              <a:r>
                <a:rPr lang="en-US" sz="1200" b="1" dirty="0">
                  <a:solidFill>
                    <a:schemeClr val="tx2"/>
                  </a:solidFill>
                  <a:latin typeface="+mj-lt"/>
                </a:rPr>
                <a:t>Not Known</a:t>
              </a:r>
            </a:p>
          </p:txBody>
        </p:sp>
        <p:sp>
          <p:nvSpPr>
            <p:cNvPr id="116" name="TextBox 115"/>
            <p:cNvSpPr txBox="1"/>
            <p:nvPr/>
          </p:nvSpPr>
          <p:spPr>
            <a:xfrm>
              <a:off x="1702558" y="2358512"/>
              <a:ext cx="176330" cy="207749"/>
            </a:xfrm>
            <a:prstGeom prst="rect">
              <a:avLst/>
            </a:prstGeom>
          </p:spPr>
          <p:txBody>
            <a:bodyPr wrap="none" lIns="0" tIns="0" rIns="0" bIns="0" rtlCol="0">
              <a:spAutoFit/>
            </a:bodyPr>
            <a:lstStyle>
              <a:defPPr>
                <a:defRPr lang="en-US"/>
              </a:defPPr>
              <a:lvl1pPr>
                <a:defRPr b="1">
                  <a:solidFill>
                    <a:srgbClr val="C00000"/>
                  </a:solidFill>
                </a:defRPr>
              </a:lvl1pPr>
            </a:lstStyle>
            <a:p>
              <a:r>
                <a:rPr lang="en-US" sz="1350" dirty="0">
                  <a:latin typeface="+mj-lt"/>
                </a:rPr>
                <a:t>30</a:t>
              </a:r>
            </a:p>
          </p:txBody>
        </p:sp>
        <p:sp>
          <p:nvSpPr>
            <p:cNvPr id="117" name="TextBox 116"/>
            <p:cNvSpPr txBox="1"/>
            <p:nvPr/>
          </p:nvSpPr>
          <p:spPr>
            <a:xfrm>
              <a:off x="4136620" y="1287632"/>
              <a:ext cx="176330" cy="207749"/>
            </a:xfrm>
            <a:prstGeom prst="rect">
              <a:avLst/>
            </a:prstGeom>
          </p:spPr>
          <p:txBody>
            <a:bodyPr wrap="none" lIns="0" tIns="0" rIns="0" bIns="0" rtlCol="0">
              <a:spAutoFit/>
            </a:bodyPr>
            <a:lstStyle>
              <a:defPPr>
                <a:defRPr lang="en-US"/>
              </a:defPPr>
              <a:lvl1pPr>
                <a:defRPr b="1">
                  <a:solidFill>
                    <a:srgbClr val="C00000"/>
                  </a:solidFill>
                </a:defRPr>
              </a:lvl1pPr>
            </a:lstStyle>
            <a:p>
              <a:r>
                <a:rPr lang="en-US" sz="1350" dirty="0">
                  <a:latin typeface="+mj-lt"/>
                </a:rPr>
                <a:t>56</a:t>
              </a:r>
            </a:p>
          </p:txBody>
        </p:sp>
        <p:sp>
          <p:nvSpPr>
            <p:cNvPr id="118" name="TextBox 117"/>
            <p:cNvSpPr txBox="1"/>
            <p:nvPr/>
          </p:nvSpPr>
          <p:spPr>
            <a:xfrm>
              <a:off x="5262168" y="1069651"/>
              <a:ext cx="176330" cy="207749"/>
            </a:xfrm>
            <a:prstGeom prst="rect">
              <a:avLst/>
            </a:prstGeom>
          </p:spPr>
          <p:txBody>
            <a:bodyPr wrap="none" lIns="0" tIns="0" rIns="0" bIns="0" rtlCol="0">
              <a:spAutoFit/>
            </a:bodyPr>
            <a:lstStyle>
              <a:defPPr>
                <a:defRPr lang="en-US"/>
              </a:defPPr>
              <a:lvl1pPr>
                <a:defRPr b="1">
                  <a:solidFill>
                    <a:srgbClr val="C00000"/>
                  </a:solidFill>
                </a:defRPr>
              </a:lvl1pPr>
            </a:lstStyle>
            <a:p>
              <a:r>
                <a:rPr lang="en-US" sz="1350" dirty="0">
                  <a:latin typeface="+mj-lt"/>
                </a:rPr>
                <a:t>38</a:t>
              </a:r>
            </a:p>
          </p:txBody>
        </p:sp>
        <p:sp>
          <p:nvSpPr>
            <p:cNvPr id="119" name="TextBox 118"/>
            <p:cNvSpPr txBox="1"/>
            <p:nvPr/>
          </p:nvSpPr>
          <p:spPr>
            <a:xfrm>
              <a:off x="6324433" y="3256065"/>
              <a:ext cx="176330" cy="207749"/>
            </a:xfrm>
            <a:prstGeom prst="rect">
              <a:avLst/>
            </a:prstGeom>
          </p:spPr>
          <p:txBody>
            <a:bodyPr wrap="none" lIns="0" tIns="0" rIns="0" bIns="0" rtlCol="0">
              <a:spAutoFit/>
            </a:bodyPr>
            <a:lstStyle>
              <a:defPPr>
                <a:defRPr lang="en-US"/>
              </a:defPPr>
              <a:lvl1pPr>
                <a:defRPr b="1">
                  <a:solidFill>
                    <a:srgbClr val="C00000"/>
                  </a:solidFill>
                </a:defRPr>
              </a:lvl1pPr>
            </a:lstStyle>
            <a:p>
              <a:r>
                <a:rPr lang="en-US" sz="1350" dirty="0">
                  <a:latin typeface="+mj-lt"/>
                </a:rPr>
                <a:t>22</a:t>
              </a:r>
            </a:p>
          </p:txBody>
        </p:sp>
        <p:sp>
          <p:nvSpPr>
            <p:cNvPr id="120" name="TextBox 119"/>
            <p:cNvSpPr txBox="1"/>
            <p:nvPr/>
          </p:nvSpPr>
          <p:spPr>
            <a:xfrm>
              <a:off x="6386884" y="1318595"/>
              <a:ext cx="88166" cy="207749"/>
            </a:xfrm>
            <a:prstGeom prst="rect">
              <a:avLst/>
            </a:prstGeom>
          </p:spPr>
          <p:txBody>
            <a:bodyPr wrap="none" lIns="0" tIns="0" rIns="0" bIns="0" rtlCol="0">
              <a:spAutoFit/>
            </a:bodyPr>
            <a:lstStyle>
              <a:defPPr>
                <a:defRPr lang="en-US"/>
              </a:defPPr>
              <a:lvl1pPr>
                <a:defRPr b="1">
                  <a:solidFill>
                    <a:srgbClr val="C00000"/>
                  </a:solidFill>
                </a:defRPr>
              </a:lvl1pPr>
            </a:lstStyle>
            <a:p>
              <a:r>
                <a:rPr lang="en-US" sz="1350" dirty="0">
                  <a:latin typeface="+mj-lt"/>
                </a:rPr>
                <a:t>9</a:t>
              </a:r>
            </a:p>
          </p:txBody>
        </p:sp>
        <p:sp>
          <p:nvSpPr>
            <p:cNvPr id="123" name="TextBox 122"/>
            <p:cNvSpPr txBox="1"/>
            <p:nvPr/>
          </p:nvSpPr>
          <p:spPr>
            <a:xfrm>
              <a:off x="5434894" y="3943947"/>
              <a:ext cx="88166" cy="207749"/>
            </a:xfrm>
            <a:prstGeom prst="rect">
              <a:avLst/>
            </a:prstGeom>
          </p:spPr>
          <p:txBody>
            <a:bodyPr wrap="none" lIns="0" tIns="0" rIns="0" bIns="0" rtlCol="0">
              <a:spAutoFit/>
            </a:bodyPr>
            <a:lstStyle>
              <a:defPPr>
                <a:defRPr lang="en-US"/>
              </a:defPPr>
              <a:lvl1pPr>
                <a:defRPr b="1">
                  <a:solidFill>
                    <a:srgbClr val="C00000"/>
                  </a:solidFill>
                </a:defRPr>
              </a:lvl1pPr>
            </a:lstStyle>
            <a:p>
              <a:r>
                <a:rPr lang="en-US" sz="1350" dirty="0">
                  <a:latin typeface="+mj-lt"/>
                </a:rPr>
                <a:t>6</a:t>
              </a:r>
            </a:p>
          </p:txBody>
        </p:sp>
        <p:sp>
          <p:nvSpPr>
            <p:cNvPr id="124" name="TextBox 123"/>
            <p:cNvSpPr txBox="1"/>
            <p:nvPr/>
          </p:nvSpPr>
          <p:spPr>
            <a:xfrm>
              <a:off x="2612702" y="1260482"/>
              <a:ext cx="176330" cy="207749"/>
            </a:xfrm>
            <a:prstGeom prst="rect">
              <a:avLst/>
            </a:prstGeom>
          </p:spPr>
          <p:txBody>
            <a:bodyPr wrap="none" lIns="0" tIns="0" rIns="0" bIns="0" rtlCol="0">
              <a:spAutoFit/>
            </a:bodyPr>
            <a:lstStyle/>
            <a:p>
              <a:pPr algn="l"/>
              <a:r>
                <a:rPr lang="en-US" sz="1350" b="1" dirty="0">
                  <a:solidFill>
                    <a:srgbClr val="C00000"/>
                  </a:solidFill>
                  <a:latin typeface="+mj-lt"/>
                </a:rPr>
                <a:t>63</a:t>
              </a:r>
            </a:p>
          </p:txBody>
        </p:sp>
        <p:sp>
          <p:nvSpPr>
            <p:cNvPr id="126" name="TextBox 125"/>
            <p:cNvSpPr txBox="1"/>
            <p:nvPr/>
          </p:nvSpPr>
          <p:spPr>
            <a:xfrm>
              <a:off x="2274841" y="3517369"/>
              <a:ext cx="176330" cy="207749"/>
            </a:xfrm>
            <a:prstGeom prst="rect">
              <a:avLst/>
            </a:prstGeom>
          </p:spPr>
          <p:txBody>
            <a:bodyPr wrap="none" lIns="0" tIns="0" rIns="0" bIns="0" rtlCol="0">
              <a:spAutoFit/>
            </a:bodyPr>
            <a:lstStyle>
              <a:defPPr>
                <a:defRPr lang="en-US"/>
              </a:defPPr>
              <a:lvl1pPr>
                <a:defRPr b="1">
                  <a:solidFill>
                    <a:srgbClr val="C00000"/>
                  </a:solidFill>
                </a:defRPr>
              </a:lvl1pPr>
            </a:lstStyle>
            <a:p>
              <a:r>
                <a:rPr lang="en-US" sz="1350" dirty="0">
                  <a:latin typeface="+mj-lt"/>
                </a:rPr>
                <a:t>11</a:t>
              </a:r>
            </a:p>
          </p:txBody>
        </p:sp>
        <p:sp>
          <p:nvSpPr>
            <p:cNvPr id="127" name="TextBox 126"/>
            <p:cNvSpPr txBox="1"/>
            <p:nvPr/>
          </p:nvSpPr>
          <p:spPr>
            <a:xfrm>
              <a:off x="7338732" y="2816259"/>
              <a:ext cx="176330" cy="207749"/>
            </a:xfrm>
            <a:prstGeom prst="rect">
              <a:avLst/>
            </a:prstGeom>
          </p:spPr>
          <p:txBody>
            <a:bodyPr wrap="none" lIns="0" tIns="0" rIns="0" bIns="0" rtlCol="0">
              <a:spAutoFit/>
            </a:bodyPr>
            <a:lstStyle>
              <a:defPPr>
                <a:defRPr lang="en-US"/>
              </a:defPPr>
              <a:lvl1pPr>
                <a:defRPr b="1">
                  <a:solidFill>
                    <a:srgbClr val="C00000"/>
                  </a:solidFill>
                </a:defRPr>
              </a:lvl1pPr>
            </a:lstStyle>
            <a:p>
              <a:r>
                <a:rPr lang="en-US" sz="1350" dirty="0">
                  <a:latin typeface="+mj-lt"/>
                </a:rPr>
                <a:t>31</a:t>
              </a:r>
            </a:p>
          </p:txBody>
        </p:sp>
        <p:sp>
          <p:nvSpPr>
            <p:cNvPr id="128" name="TextBox 127"/>
            <p:cNvSpPr txBox="1"/>
            <p:nvPr/>
          </p:nvSpPr>
          <p:spPr>
            <a:xfrm>
              <a:off x="3484875" y="3884573"/>
              <a:ext cx="176330" cy="207749"/>
            </a:xfrm>
            <a:prstGeom prst="rect">
              <a:avLst/>
            </a:prstGeom>
          </p:spPr>
          <p:txBody>
            <a:bodyPr wrap="none" lIns="0" tIns="0" rIns="0" bIns="0" rtlCol="0">
              <a:spAutoFit/>
            </a:bodyPr>
            <a:lstStyle>
              <a:defPPr>
                <a:defRPr lang="en-US"/>
              </a:defPPr>
              <a:lvl1pPr>
                <a:defRPr b="1">
                  <a:solidFill>
                    <a:srgbClr val="C00000"/>
                  </a:solidFill>
                </a:defRPr>
              </a:lvl1pPr>
            </a:lstStyle>
            <a:p>
              <a:r>
                <a:rPr lang="en-US" sz="1350" dirty="0">
                  <a:latin typeface="+mj-lt"/>
                </a:rPr>
                <a:t>53</a:t>
              </a:r>
            </a:p>
          </p:txBody>
        </p:sp>
        <p:cxnSp>
          <p:nvCxnSpPr>
            <p:cNvPr id="145" name="Straight Connector 144"/>
            <p:cNvCxnSpPr>
              <a:endCxn id="13" idx="5"/>
            </p:cNvCxnSpPr>
            <p:nvPr/>
          </p:nvCxnSpPr>
          <p:spPr>
            <a:xfrm flipH="1" flipV="1">
              <a:off x="3019712" y="2035550"/>
              <a:ext cx="679856" cy="4660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3588831" y="2244354"/>
              <a:ext cx="1944907" cy="97423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788" b="1" dirty="0">
                <a:solidFill>
                  <a:srgbClr val="FFFFFF"/>
                </a:solidFill>
                <a:latin typeface="+mj-lt"/>
                <a:cs typeface="Calibri" panose="020F0502020204030204" pitchFamily="34" charset="0"/>
              </a:endParaRPr>
            </a:p>
          </p:txBody>
        </p:sp>
        <p:cxnSp>
          <p:nvCxnSpPr>
            <p:cNvPr id="149" name="Straight Connector 148"/>
            <p:cNvCxnSpPr/>
            <p:nvPr/>
          </p:nvCxnSpPr>
          <p:spPr>
            <a:xfrm flipH="1" flipV="1">
              <a:off x="4040913" y="1936504"/>
              <a:ext cx="116650" cy="34971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4942708" y="1928320"/>
              <a:ext cx="126119" cy="3579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014413" y="1844039"/>
              <a:ext cx="171450" cy="171450"/>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29</a:t>
              </a:r>
            </a:p>
          </p:txBody>
        </p:sp>
        <p:cxnSp>
          <p:nvCxnSpPr>
            <p:cNvPr id="161" name="Straight Connector 160"/>
            <p:cNvCxnSpPr>
              <a:endCxn id="21" idx="3"/>
            </p:cNvCxnSpPr>
            <p:nvPr/>
          </p:nvCxnSpPr>
          <p:spPr>
            <a:xfrm flipV="1">
              <a:off x="5434894" y="2054599"/>
              <a:ext cx="629036" cy="45060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6192795" y="2096621"/>
              <a:ext cx="171450" cy="171450"/>
            </a:xfrm>
            <a:prstGeom prst="ellipse">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514350"/>
              <a:r>
                <a:rPr lang="en-US" sz="750" b="1" dirty="0">
                  <a:solidFill>
                    <a:srgbClr val="FFFFFF"/>
                  </a:solidFill>
                  <a:latin typeface="+mj-lt"/>
                  <a:cs typeface="Calibri" panose="020F0502020204030204" pitchFamily="34" charset="0"/>
                </a:rPr>
                <a:t>1</a:t>
              </a:r>
            </a:p>
          </p:txBody>
        </p:sp>
        <p:cxnSp>
          <p:nvCxnSpPr>
            <p:cNvPr id="166" name="Straight Connector 165"/>
            <p:cNvCxnSpPr>
              <a:stCxn id="147" idx="6"/>
              <a:endCxn id="15" idx="2"/>
            </p:cNvCxnSpPr>
            <p:nvPr/>
          </p:nvCxnSpPr>
          <p:spPr>
            <a:xfrm flipV="1">
              <a:off x="5533737" y="2713640"/>
              <a:ext cx="1174365" cy="1783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endCxn id="17" idx="1"/>
            </p:cNvCxnSpPr>
            <p:nvPr/>
          </p:nvCxnSpPr>
          <p:spPr>
            <a:xfrm>
              <a:off x="5412418" y="2959604"/>
              <a:ext cx="651512" cy="38913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4993170" y="3174781"/>
              <a:ext cx="116040" cy="35327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H="1">
              <a:off x="3976026" y="3174781"/>
              <a:ext cx="160595" cy="36445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endCxn id="20" idx="7"/>
            </p:cNvCxnSpPr>
            <p:nvPr/>
          </p:nvCxnSpPr>
          <p:spPr>
            <a:xfrm flipH="1">
              <a:off x="3000663" y="2975633"/>
              <a:ext cx="714667" cy="37310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47" idx="2"/>
              <a:endCxn id="19" idx="6"/>
            </p:cNvCxnSpPr>
            <p:nvPr/>
          </p:nvCxnSpPr>
          <p:spPr>
            <a:xfrm flipH="1" flipV="1">
              <a:off x="2420534" y="2713640"/>
              <a:ext cx="1168297" cy="1783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366122" y="1040148"/>
              <a:ext cx="894162" cy="829685"/>
            </a:xfrm>
            <a:prstGeom prst="rect">
              <a:avLst/>
            </a:prstGeom>
            <a:noFill/>
          </p:spPr>
        </p:pic>
      </p:grpSp>
    </p:spTree>
    <p:extLst>
      <p:ext uri="{BB962C8B-B14F-4D97-AF65-F5344CB8AC3E}">
        <p14:creationId xmlns:p14="http://schemas.microsoft.com/office/powerpoint/2010/main" val="966569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33" y="2024336"/>
            <a:ext cx="5268698" cy="3077561"/>
          </a:xfrm>
          <a:prstGeom prst="rect">
            <a:avLst/>
          </a:prstGeom>
        </p:spPr>
      </p:pic>
      <p:sp>
        <p:nvSpPr>
          <p:cNvPr id="2" name="Title 1"/>
          <p:cNvSpPr>
            <a:spLocks noGrp="1"/>
          </p:cNvSpPr>
          <p:nvPr>
            <p:ph type="title"/>
          </p:nvPr>
        </p:nvSpPr>
        <p:spPr/>
        <p:txBody>
          <a:bodyPr/>
          <a:lstStyle/>
          <a:p>
            <a:r>
              <a:rPr lang="en-US" dirty="0"/>
              <a:t>PJI’s Current Multi-Cloud &amp; Hybrid Ecosystem</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7069" y="825812"/>
            <a:ext cx="2743200" cy="171163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382" y="2972032"/>
            <a:ext cx="2995053" cy="186877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765" y="3094670"/>
            <a:ext cx="444230" cy="26530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8949" y="2160285"/>
            <a:ext cx="482557" cy="38975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8830" y="899984"/>
            <a:ext cx="731089" cy="211204"/>
          </a:xfrm>
          <a:prstGeom prst="rect">
            <a:avLst/>
          </a:prstGeom>
        </p:spPr>
      </p:pic>
      <p:sp>
        <p:nvSpPr>
          <p:cNvPr id="18" name="Rounded Rectangle 17"/>
          <p:cNvSpPr/>
          <p:nvPr/>
        </p:nvSpPr>
        <p:spPr>
          <a:xfrm>
            <a:off x="6686533" y="3851851"/>
            <a:ext cx="1048208" cy="36654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Order Status Portal</a:t>
            </a:r>
          </a:p>
        </p:txBody>
      </p:sp>
      <p:sp>
        <p:nvSpPr>
          <p:cNvPr id="19" name="Rounded Rectangle 18"/>
          <p:cNvSpPr/>
          <p:nvPr/>
        </p:nvSpPr>
        <p:spPr>
          <a:xfrm>
            <a:off x="3538538" y="3091214"/>
            <a:ext cx="859997" cy="387721"/>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Papa Track Service</a:t>
            </a:r>
          </a:p>
        </p:txBody>
      </p:sp>
      <p:cxnSp>
        <p:nvCxnSpPr>
          <p:cNvPr id="21" name="Elbow Connector 20"/>
          <p:cNvCxnSpPr>
            <a:cxnSpLocks/>
            <a:stCxn id="18" idx="1"/>
            <a:endCxn id="19" idx="3"/>
          </p:cNvCxnSpPr>
          <p:nvPr/>
        </p:nvCxnSpPr>
        <p:spPr>
          <a:xfrm rot="10800000">
            <a:off x="4398535" y="3285076"/>
            <a:ext cx="2287998" cy="750049"/>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2164934" y="3359604"/>
            <a:ext cx="981251" cy="348409"/>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GIS </a:t>
            </a:r>
            <a:r>
              <a:rPr lang="en-US" sz="1050" dirty="0" err="1">
                <a:solidFill>
                  <a:schemeClr val="bg1"/>
                </a:solidFill>
                <a:latin typeface="Calibri" panose="020F0502020204030204" pitchFamily="34" charset="0"/>
                <a:cs typeface="Calibri" panose="020F0502020204030204" pitchFamily="34" charset="0"/>
              </a:rPr>
              <a:t>AdminTool</a:t>
            </a:r>
            <a:endParaRPr lang="en-US" sz="1050" dirty="0">
              <a:solidFill>
                <a:schemeClr val="bg1"/>
              </a:solidFill>
              <a:latin typeface="Calibri" panose="020F0502020204030204" pitchFamily="34" charset="0"/>
              <a:cs typeface="Calibri" panose="020F0502020204030204" pitchFamily="34" charset="0"/>
            </a:endParaRPr>
          </a:p>
        </p:txBody>
      </p:sp>
      <p:sp>
        <p:nvSpPr>
          <p:cNvPr id="24" name="Rounded Rectangle 23"/>
          <p:cNvSpPr/>
          <p:nvPr/>
        </p:nvSpPr>
        <p:spPr>
          <a:xfrm>
            <a:off x="6602341" y="1998549"/>
            <a:ext cx="1037077" cy="406671"/>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Active Directory</a:t>
            </a:r>
          </a:p>
        </p:txBody>
      </p:sp>
      <p:cxnSp>
        <p:nvCxnSpPr>
          <p:cNvPr id="25" name="Elbow Connector 24"/>
          <p:cNvCxnSpPr>
            <a:cxnSpLocks/>
            <a:stCxn id="24" idx="1"/>
            <a:endCxn id="23" idx="3"/>
          </p:cNvCxnSpPr>
          <p:nvPr/>
        </p:nvCxnSpPr>
        <p:spPr>
          <a:xfrm rot="10800000" flipV="1">
            <a:off x="3146185" y="2201885"/>
            <a:ext cx="3456156" cy="1331924"/>
          </a:xfrm>
          <a:prstGeom prst="bentConnector3">
            <a:avLst>
              <a:gd name="adj1" fmla="val 55377"/>
            </a:avLst>
          </a:prstGeom>
          <a:ln>
            <a:tailEnd type="non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6578198" y="1473406"/>
            <a:ext cx="1037078" cy="406670"/>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Messaging Service (MDM)</a:t>
            </a:r>
          </a:p>
        </p:txBody>
      </p:sp>
      <p:sp>
        <p:nvSpPr>
          <p:cNvPr id="31" name="Rectangle 30"/>
          <p:cNvSpPr/>
          <p:nvPr/>
        </p:nvSpPr>
        <p:spPr>
          <a:xfrm>
            <a:off x="2242448" y="541164"/>
            <a:ext cx="3220169" cy="138561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1050" b="1" dirty="0">
                <a:solidFill>
                  <a:schemeClr val="tx2"/>
                </a:solidFill>
                <a:latin typeface="Calibri" panose="020F0502020204030204" pitchFamily="34" charset="0"/>
                <a:cs typeface="Calibri" panose="020F0502020204030204" pitchFamily="34" charset="0"/>
              </a:rPr>
              <a:t>On Premise</a:t>
            </a:r>
          </a:p>
        </p:txBody>
      </p:sp>
      <p:sp>
        <p:nvSpPr>
          <p:cNvPr id="32" name="Rounded Rectangle 31"/>
          <p:cNvSpPr/>
          <p:nvPr/>
        </p:nvSpPr>
        <p:spPr>
          <a:xfrm>
            <a:off x="3433277" y="1504824"/>
            <a:ext cx="1032961" cy="344394"/>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Product MDM</a:t>
            </a:r>
          </a:p>
        </p:txBody>
      </p:sp>
      <p:cxnSp>
        <p:nvCxnSpPr>
          <p:cNvPr id="33" name="Elbow Connector 32"/>
          <p:cNvCxnSpPr>
            <a:cxnSpLocks/>
            <a:stCxn id="28" idx="1"/>
            <a:endCxn id="32" idx="3"/>
          </p:cNvCxnSpPr>
          <p:nvPr/>
        </p:nvCxnSpPr>
        <p:spPr>
          <a:xfrm rot="10800000" flipV="1">
            <a:off x="4466238" y="1676741"/>
            <a:ext cx="2111960" cy="280"/>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2148337" y="2811128"/>
            <a:ext cx="997346" cy="364205"/>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Product MDM Database</a:t>
            </a:r>
          </a:p>
        </p:txBody>
      </p:sp>
      <p:sp>
        <p:nvSpPr>
          <p:cNvPr id="40" name="Rounded Rectangle 39"/>
          <p:cNvSpPr/>
          <p:nvPr/>
        </p:nvSpPr>
        <p:spPr>
          <a:xfrm>
            <a:off x="4571336" y="3992679"/>
            <a:ext cx="783280" cy="36654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Analytics</a:t>
            </a:r>
          </a:p>
        </p:txBody>
      </p:sp>
      <p:sp>
        <p:nvSpPr>
          <p:cNvPr id="41" name="Rectangle 40"/>
          <p:cNvSpPr/>
          <p:nvPr/>
        </p:nvSpPr>
        <p:spPr>
          <a:xfrm>
            <a:off x="178451" y="540909"/>
            <a:ext cx="1736448" cy="1322384"/>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1050" b="1" dirty="0">
                <a:solidFill>
                  <a:schemeClr val="tx2"/>
                </a:solidFill>
                <a:latin typeface="Calibri" panose="020F0502020204030204" pitchFamily="34" charset="0"/>
                <a:cs typeface="Calibri" panose="020F0502020204030204" pitchFamily="34" charset="0"/>
              </a:rPr>
              <a:t>Store</a:t>
            </a:r>
          </a:p>
        </p:txBody>
      </p:sp>
      <p:sp>
        <p:nvSpPr>
          <p:cNvPr id="29" name="Rounded Rectangle 28"/>
          <p:cNvSpPr/>
          <p:nvPr/>
        </p:nvSpPr>
        <p:spPr>
          <a:xfrm>
            <a:off x="2381837" y="650504"/>
            <a:ext cx="809693" cy="350300"/>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RWD</a:t>
            </a:r>
          </a:p>
        </p:txBody>
      </p:sp>
      <p:sp>
        <p:nvSpPr>
          <p:cNvPr id="30" name="Rounded Rectangle 29"/>
          <p:cNvSpPr/>
          <p:nvPr/>
        </p:nvSpPr>
        <p:spPr>
          <a:xfrm>
            <a:off x="2375654" y="1480478"/>
            <a:ext cx="809694" cy="359308"/>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POBS</a:t>
            </a:r>
          </a:p>
        </p:txBody>
      </p:sp>
      <p:pic>
        <p:nvPicPr>
          <p:cNvPr id="6" name="Picture 5">
            <a:extLst>
              <a:ext uri="{FF2B5EF4-FFF2-40B4-BE49-F238E27FC236}">
                <a16:creationId xmlns:a16="http://schemas.microsoft.com/office/drawing/2014/main" id="{98BA7283-7C11-FC4C-A64E-82DA6FF0289C}"/>
              </a:ext>
            </a:extLst>
          </p:cNvPr>
          <p:cNvPicPr>
            <a:picLocks noChangeAspect="1"/>
          </p:cNvPicPr>
          <p:nvPr/>
        </p:nvPicPr>
        <p:blipFill>
          <a:blip r:embed="rId7"/>
          <a:stretch>
            <a:fillRect/>
          </a:stretch>
        </p:blipFill>
        <p:spPr>
          <a:xfrm>
            <a:off x="4534316" y="540908"/>
            <a:ext cx="928301" cy="453510"/>
          </a:xfrm>
          <a:prstGeom prst="rect">
            <a:avLst/>
          </a:prstGeom>
        </p:spPr>
      </p:pic>
      <p:pic>
        <p:nvPicPr>
          <p:cNvPr id="8" name="Picture 7">
            <a:extLst>
              <a:ext uri="{FF2B5EF4-FFF2-40B4-BE49-F238E27FC236}">
                <a16:creationId xmlns:a16="http://schemas.microsoft.com/office/drawing/2014/main" id="{2E41B9F7-3517-9E4F-A713-330244AC4573}"/>
              </a:ext>
            </a:extLst>
          </p:cNvPr>
          <p:cNvPicPr>
            <a:picLocks noChangeAspect="1"/>
          </p:cNvPicPr>
          <p:nvPr/>
        </p:nvPicPr>
        <p:blipFill>
          <a:blip r:embed="rId8"/>
          <a:stretch>
            <a:fillRect/>
          </a:stretch>
        </p:blipFill>
        <p:spPr>
          <a:xfrm>
            <a:off x="1275682" y="540908"/>
            <a:ext cx="639218" cy="493999"/>
          </a:xfrm>
          <a:prstGeom prst="rect">
            <a:avLst/>
          </a:prstGeom>
        </p:spPr>
      </p:pic>
      <p:sp>
        <p:nvSpPr>
          <p:cNvPr id="34" name="Rounded Rectangle 33">
            <a:extLst>
              <a:ext uri="{FF2B5EF4-FFF2-40B4-BE49-F238E27FC236}">
                <a16:creationId xmlns:a16="http://schemas.microsoft.com/office/drawing/2014/main" id="{84DAC93A-E822-2F4C-93E2-215ED0CD1640}"/>
              </a:ext>
            </a:extLst>
          </p:cNvPr>
          <p:cNvSpPr/>
          <p:nvPr/>
        </p:nvSpPr>
        <p:spPr>
          <a:xfrm>
            <a:off x="536490" y="994699"/>
            <a:ext cx="670389" cy="340002"/>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FOCUS</a:t>
            </a:r>
          </a:p>
        </p:txBody>
      </p:sp>
      <p:sp>
        <p:nvSpPr>
          <p:cNvPr id="35" name="Rounded Rectangle 34">
            <a:extLst>
              <a:ext uri="{FF2B5EF4-FFF2-40B4-BE49-F238E27FC236}">
                <a16:creationId xmlns:a16="http://schemas.microsoft.com/office/drawing/2014/main" id="{D9F24D5A-F7DA-6140-8C10-9AA2700A00E9}"/>
              </a:ext>
            </a:extLst>
          </p:cNvPr>
          <p:cNvSpPr/>
          <p:nvPr/>
        </p:nvSpPr>
        <p:spPr>
          <a:xfrm>
            <a:off x="526077" y="1448698"/>
            <a:ext cx="708232" cy="353385"/>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GDD</a:t>
            </a:r>
          </a:p>
        </p:txBody>
      </p:sp>
      <p:sp>
        <p:nvSpPr>
          <p:cNvPr id="49" name="Rounded Rectangle 48">
            <a:extLst>
              <a:ext uri="{FF2B5EF4-FFF2-40B4-BE49-F238E27FC236}">
                <a16:creationId xmlns:a16="http://schemas.microsoft.com/office/drawing/2014/main" id="{34B89444-110E-9845-8761-2278404BEB37}"/>
              </a:ext>
            </a:extLst>
          </p:cNvPr>
          <p:cNvSpPr/>
          <p:nvPr/>
        </p:nvSpPr>
        <p:spPr>
          <a:xfrm>
            <a:off x="986731" y="3445781"/>
            <a:ext cx="981251" cy="351321"/>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Mapping Services</a:t>
            </a:r>
          </a:p>
        </p:txBody>
      </p:sp>
      <p:sp>
        <p:nvSpPr>
          <p:cNvPr id="64" name="Rounded Rectangle 63">
            <a:extLst>
              <a:ext uri="{FF2B5EF4-FFF2-40B4-BE49-F238E27FC236}">
                <a16:creationId xmlns:a16="http://schemas.microsoft.com/office/drawing/2014/main" id="{4A4A1D20-24DE-044B-99BD-3798005E6974}"/>
              </a:ext>
            </a:extLst>
          </p:cNvPr>
          <p:cNvSpPr/>
          <p:nvPr/>
        </p:nvSpPr>
        <p:spPr>
          <a:xfrm>
            <a:off x="3506600" y="3752436"/>
            <a:ext cx="859529" cy="351321"/>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Nutritional Calculator</a:t>
            </a:r>
          </a:p>
        </p:txBody>
      </p:sp>
      <p:sp>
        <p:nvSpPr>
          <p:cNvPr id="65" name="Rounded Rectangle 64">
            <a:extLst>
              <a:ext uri="{FF2B5EF4-FFF2-40B4-BE49-F238E27FC236}">
                <a16:creationId xmlns:a16="http://schemas.microsoft.com/office/drawing/2014/main" id="{4BE31959-9E68-6749-A03F-7495790D12B5}"/>
              </a:ext>
            </a:extLst>
          </p:cNvPr>
          <p:cNvSpPr/>
          <p:nvPr/>
        </p:nvSpPr>
        <p:spPr>
          <a:xfrm>
            <a:off x="1026221" y="2786917"/>
            <a:ext cx="981251" cy="370230"/>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err="1">
                <a:solidFill>
                  <a:schemeClr val="bg1"/>
                </a:solidFill>
                <a:latin typeface="Calibri" panose="020F0502020204030204" pitchFamily="34" charset="0"/>
                <a:cs typeface="Calibri" panose="020F0502020204030204" pitchFamily="34" charset="0"/>
              </a:rPr>
              <a:t>Doordash</a:t>
            </a:r>
            <a:r>
              <a:rPr lang="en-US" sz="1050" dirty="0">
                <a:solidFill>
                  <a:schemeClr val="bg1"/>
                </a:solidFill>
                <a:latin typeface="Calibri" panose="020F0502020204030204" pitchFamily="34" charset="0"/>
                <a:cs typeface="Calibri" panose="020F0502020204030204" pitchFamily="34" charset="0"/>
              </a:rPr>
              <a:t> Drive</a:t>
            </a:r>
          </a:p>
        </p:txBody>
      </p:sp>
      <p:sp>
        <p:nvSpPr>
          <p:cNvPr id="66" name="Rounded Rectangle 65">
            <a:extLst>
              <a:ext uri="{FF2B5EF4-FFF2-40B4-BE49-F238E27FC236}">
                <a16:creationId xmlns:a16="http://schemas.microsoft.com/office/drawing/2014/main" id="{D8DD3C5F-8147-064B-B12C-C42085B0488C}"/>
              </a:ext>
            </a:extLst>
          </p:cNvPr>
          <p:cNvSpPr/>
          <p:nvPr/>
        </p:nvSpPr>
        <p:spPr>
          <a:xfrm>
            <a:off x="3420773" y="4361389"/>
            <a:ext cx="931704" cy="351321"/>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Loyalty Services</a:t>
            </a:r>
          </a:p>
        </p:txBody>
      </p:sp>
      <p:sp>
        <p:nvSpPr>
          <p:cNvPr id="67" name="Rounded Rectangle 66">
            <a:extLst>
              <a:ext uri="{FF2B5EF4-FFF2-40B4-BE49-F238E27FC236}">
                <a16:creationId xmlns:a16="http://schemas.microsoft.com/office/drawing/2014/main" id="{57B8C14B-4791-0645-8084-65DAD80B1B4E}"/>
              </a:ext>
            </a:extLst>
          </p:cNvPr>
          <p:cNvSpPr/>
          <p:nvPr/>
        </p:nvSpPr>
        <p:spPr>
          <a:xfrm>
            <a:off x="982235" y="4024259"/>
            <a:ext cx="981251" cy="351321"/>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err="1">
                <a:solidFill>
                  <a:schemeClr val="bg1"/>
                </a:solidFill>
                <a:latin typeface="Calibri" panose="020F0502020204030204" pitchFamily="34" charset="0"/>
                <a:cs typeface="Calibri" panose="020F0502020204030204" pitchFamily="34" charset="0"/>
              </a:rPr>
              <a:t>Glympse</a:t>
            </a:r>
            <a:r>
              <a:rPr lang="en-US" sz="1050" dirty="0">
                <a:solidFill>
                  <a:schemeClr val="bg1"/>
                </a:solidFill>
                <a:latin typeface="Calibri" panose="020F0502020204030204" pitchFamily="34" charset="0"/>
                <a:cs typeface="Calibri" panose="020F0502020204030204" pitchFamily="34" charset="0"/>
              </a:rPr>
              <a:t> API Services</a:t>
            </a:r>
          </a:p>
        </p:txBody>
      </p:sp>
      <p:sp>
        <p:nvSpPr>
          <p:cNvPr id="68" name="Rounded Rectangle 67">
            <a:extLst>
              <a:ext uri="{FF2B5EF4-FFF2-40B4-BE49-F238E27FC236}">
                <a16:creationId xmlns:a16="http://schemas.microsoft.com/office/drawing/2014/main" id="{A85C4279-6E84-4442-8E02-7EA0AD7EE009}"/>
              </a:ext>
            </a:extLst>
          </p:cNvPr>
          <p:cNvSpPr/>
          <p:nvPr/>
        </p:nvSpPr>
        <p:spPr>
          <a:xfrm>
            <a:off x="2183310" y="4595232"/>
            <a:ext cx="981251" cy="409842"/>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Commerce API Services</a:t>
            </a:r>
          </a:p>
        </p:txBody>
      </p:sp>
      <p:sp>
        <p:nvSpPr>
          <p:cNvPr id="69" name="Rounded Rectangle 68">
            <a:extLst>
              <a:ext uri="{FF2B5EF4-FFF2-40B4-BE49-F238E27FC236}">
                <a16:creationId xmlns:a16="http://schemas.microsoft.com/office/drawing/2014/main" id="{3BFB167A-5910-924A-8B98-D5E4FBB04B15}"/>
              </a:ext>
            </a:extLst>
          </p:cNvPr>
          <p:cNvSpPr/>
          <p:nvPr/>
        </p:nvSpPr>
        <p:spPr>
          <a:xfrm>
            <a:off x="994269" y="4602737"/>
            <a:ext cx="981251" cy="409843"/>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err="1">
                <a:solidFill>
                  <a:schemeClr val="bg1"/>
                </a:solidFill>
                <a:latin typeface="Calibri" panose="020F0502020204030204" pitchFamily="34" charset="0"/>
                <a:cs typeface="Calibri" panose="020F0502020204030204" pitchFamily="34" charset="0"/>
              </a:rPr>
              <a:t>Drivosity</a:t>
            </a:r>
            <a:r>
              <a:rPr lang="en-US" sz="1050" dirty="0">
                <a:solidFill>
                  <a:schemeClr val="bg1"/>
                </a:solidFill>
                <a:latin typeface="Calibri" panose="020F0502020204030204" pitchFamily="34" charset="0"/>
                <a:cs typeface="Calibri" panose="020F0502020204030204" pitchFamily="34" charset="0"/>
              </a:rPr>
              <a:t> Services</a:t>
            </a:r>
          </a:p>
        </p:txBody>
      </p:sp>
      <p:sp>
        <p:nvSpPr>
          <p:cNvPr id="70" name="Rounded Rectangle 69">
            <a:extLst>
              <a:ext uri="{FF2B5EF4-FFF2-40B4-BE49-F238E27FC236}">
                <a16:creationId xmlns:a16="http://schemas.microsoft.com/office/drawing/2014/main" id="{102D9750-F744-954E-8772-B188010B190E}"/>
              </a:ext>
            </a:extLst>
          </p:cNvPr>
          <p:cNvSpPr/>
          <p:nvPr/>
        </p:nvSpPr>
        <p:spPr>
          <a:xfrm>
            <a:off x="2182748" y="4014617"/>
            <a:ext cx="981251" cy="351321"/>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Customer MDM</a:t>
            </a:r>
          </a:p>
        </p:txBody>
      </p:sp>
      <p:sp>
        <p:nvSpPr>
          <p:cNvPr id="78" name="Rounded Rectangle 77">
            <a:extLst>
              <a:ext uri="{FF2B5EF4-FFF2-40B4-BE49-F238E27FC236}">
                <a16:creationId xmlns:a16="http://schemas.microsoft.com/office/drawing/2014/main" id="{75C93931-6DBB-DD47-9828-D1CCCF01DE26}"/>
              </a:ext>
            </a:extLst>
          </p:cNvPr>
          <p:cNvSpPr/>
          <p:nvPr/>
        </p:nvSpPr>
        <p:spPr>
          <a:xfrm>
            <a:off x="6691548" y="4294713"/>
            <a:ext cx="1073686" cy="36654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err="1">
                <a:solidFill>
                  <a:schemeClr val="bg1"/>
                </a:solidFill>
                <a:latin typeface="Calibri" panose="020F0502020204030204" pitchFamily="34" charset="0"/>
                <a:cs typeface="Calibri" panose="020F0502020204030204" pitchFamily="34" charset="0"/>
              </a:rPr>
              <a:t>PapaCall</a:t>
            </a:r>
            <a:r>
              <a:rPr lang="en-US" sz="1050" dirty="0">
                <a:solidFill>
                  <a:schemeClr val="bg1"/>
                </a:solidFill>
                <a:latin typeface="Calibri" panose="020F0502020204030204" pitchFamily="34" charset="0"/>
                <a:cs typeface="Calibri" panose="020F0502020204030204" pitchFamily="34" charset="0"/>
              </a:rPr>
              <a:t> UAD</a:t>
            </a:r>
          </a:p>
        </p:txBody>
      </p:sp>
      <p:sp>
        <p:nvSpPr>
          <p:cNvPr id="80" name="Rounded Rectangle 79">
            <a:extLst>
              <a:ext uri="{FF2B5EF4-FFF2-40B4-BE49-F238E27FC236}">
                <a16:creationId xmlns:a16="http://schemas.microsoft.com/office/drawing/2014/main" id="{39D75235-E24B-DA45-A047-ED14FA9CF752}"/>
              </a:ext>
            </a:extLst>
          </p:cNvPr>
          <p:cNvSpPr/>
          <p:nvPr/>
        </p:nvSpPr>
        <p:spPr>
          <a:xfrm>
            <a:off x="6670060" y="3407245"/>
            <a:ext cx="1082056" cy="36654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err="1">
                <a:solidFill>
                  <a:schemeClr val="bg1"/>
                </a:solidFill>
                <a:latin typeface="Calibri" panose="020F0502020204030204" pitchFamily="34" charset="0"/>
                <a:cs typeface="Calibri" panose="020F0502020204030204" pitchFamily="34" charset="0"/>
              </a:rPr>
              <a:t>PapaJohns</a:t>
            </a:r>
            <a:r>
              <a:rPr lang="en-US" sz="1050" dirty="0">
                <a:solidFill>
                  <a:schemeClr val="bg1"/>
                </a:solidFill>
                <a:latin typeface="Calibri" panose="020F0502020204030204" pitchFamily="34" charset="0"/>
                <a:cs typeface="Calibri" panose="020F0502020204030204" pitchFamily="34" charset="0"/>
              </a:rPr>
              <a:t> Canada website</a:t>
            </a:r>
          </a:p>
        </p:txBody>
      </p:sp>
      <p:sp>
        <p:nvSpPr>
          <p:cNvPr id="87" name="Rounded Rectangle 86">
            <a:extLst>
              <a:ext uri="{FF2B5EF4-FFF2-40B4-BE49-F238E27FC236}">
                <a16:creationId xmlns:a16="http://schemas.microsoft.com/office/drawing/2014/main" id="{835F6804-FD74-A643-8861-76C251D225AE}"/>
              </a:ext>
            </a:extLst>
          </p:cNvPr>
          <p:cNvSpPr/>
          <p:nvPr/>
        </p:nvSpPr>
        <p:spPr>
          <a:xfrm>
            <a:off x="3420772" y="1040297"/>
            <a:ext cx="1032962" cy="364736"/>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Payment Utility Services</a:t>
            </a:r>
          </a:p>
        </p:txBody>
      </p:sp>
      <p:sp>
        <p:nvSpPr>
          <p:cNvPr id="93" name="Rounded Rectangle 92">
            <a:extLst>
              <a:ext uri="{FF2B5EF4-FFF2-40B4-BE49-F238E27FC236}">
                <a16:creationId xmlns:a16="http://schemas.microsoft.com/office/drawing/2014/main" id="{FCF27DEB-D3A3-6E44-BDA3-82B5BB7B4541}"/>
              </a:ext>
            </a:extLst>
          </p:cNvPr>
          <p:cNvSpPr/>
          <p:nvPr/>
        </p:nvSpPr>
        <p:spPr>
          <a:xfrm>
            <a:off x="2375654" y="1068991"/>
            <a:ext cx="809693" cy="350300"/>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Webtools</a:t>
            </a:r>
          </a:p>
        </p:txBody>
      </p:sp>
      <p:cxnSp>
        <p:nvCxnSpPr>
          <p:cNvPr id="119" name="Elbow Connector 118">
            <a:extLst>
              <a:ext uri="{FF2B5EF4-FFF2-40B4-BE49-F238E27FC236}">
                <a16:creationId xmlns:a16="http://schemas.microsoft.com/office/drawing/2014/main" id="{62B1971A-D22E-B443-8D3A-3084B29C4F0C}"/>
              </a:ext>
            </a:extLst>
          </p:cNvPr>
          <p:cNvCxnSpPr>
            <a:cxnSpLocks/>
            <a:stCxn id="19" idx="3"/>
            <a:endCxn id="78" idx="1"/>
          </p:cNvCxnSpPr>
          <p:nvPr/>
        </p:nvCxnSpPr>
        <p:spPr>
          <a:xfrm>
            <a:off x="4398535" y="3285075"/>
            <a:ext cx="2293013" cy="119291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4E09A28C-755B-2E4A-8928-901F2120EDFA}"/>
              </a:ext>
            </a:extLst>
          </p:cNvPr>
          <p:cNvCxnSpPr>
            <a:cxnSpLocks/>
            <a:stCxn id="29" idx="3"/>
            <a:endCxn id="19" idx="1"/>
          </p:cNvCxnSpPr>
          <p:nvPr/>
        </p:nvCxnSpPr>
        <p:spPr>
          <a:xfrm>
            <a:off x="3191530" y="825654"/>
            <a:ext cx="347008" cy="245942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861E3133-3DC1-CE4B-80E3-E5C51A17DCB4}"/>
              </a:ext>
            </a:extLst>
          </p:cNvPr>
          <p:cNvCxnSpPr>
            <a:stCxn id="35" idx="2"/>
            <a:endCxn id="49" idx="1"/>
          </p:cNvCxnSpPr>
          <p:nvPr/>
        </p:nvCxnSpPr>
        <p:spPr>
          <a:xfrm rot="16200000" flipH="1">
            <a:off x="23783" y="2658493"/>
            <a:ext cx="1819359" cy="10653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26" name="Elbow Connector 125">
            <a:extLst>
              <a:ext uri="{FF2B5EF4-FFF2-40B4-BE49-F238E27FC236}">
                <a16:creationId xmlns:a16="http://schemas.microsoft.com/office/drawing/2014/main" id="{CAD040CC-D720-4E41-BA73-4D6581B47E2C}"/>
              </a:ext>
            </a:extLst>
          </p:cNvPr>
          <p:cNvCxnSpPr>
            <a:stCxn id="34" idx="1"/>
          </p:cNvCxnSpPr>
          <p:nvPr/>
        </p:nvCxnSpPr>
        <p:spPr>
          <a:xfrm rot="10800000" flipH="1" flipV="1">
            <a:off x="536489" y="1164700"/>
            <a:ext cx="343703" cy="2434652"/>
          </a:xfrm>
          <a:prstGeom prst="bentConnector4">
            <a:avLst>
              <a:gd name="adj1" fmla="val -66511"/>
              <a:gd name="adj2" fmla="val 53491"/>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176A0E3-DFE7-4B42-96F2-066DED3B85CF}"/>
              </a:ext>
            </a:extLst>
          </p:cNvPr>
          <p:cNvCxnSpPr>
            <a:cxnSpLocks/>
            <a:endCxn id="65" idx="1"/>
          </p:cNvCxnSpPr>
          <p:nvPr/>
        </p:nvCxnSpPr>
        <p:spPr>
          <a:xfrm>
            <a:off x="890605" y="2972032"/>
            <a:ext cx="135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Elbow Connector 131">
            <a:extLst>
              <a:ext uri="{FF2B5EF4-FFF2-40B4-BE49-F238E27FC236}">
                <a16:creationId xmlns:a16="http://schemas.microsoft.com/office/drawing/2014/main" id="{12F0C4E6-6897-F742-8716-EB61141641FA}"/>
              </a:ext>
            </a:extLst>
          </p:cNvPr>
          <p:cNvCxnSpPr>
            <a:cxnSpLocks/>
            <a:stCxn id="49" idx="3"/>
            <a:endCxn id="29" idx="1"/>
          </p:cNvCxnSpPr>
          <p:nvPr/>
        </p:nvCxnSpPr>
        <p:spPr>
          <a:xfrm flipV="1">
            <a:off x="1967982" y="825654"/>
            <a:ext cx="413855" cy="2795788"/>
          </a:xfrm>
          <a:prstGeom prst="bentConnector3">
            <a:avLst>
              <a:gd name="adj1" fmla="val 30241"/>
            </a:avLst>
          </a:prstGeom>
        </p:spPr>
        <p:style>
          <a:lnRef idx="1">
            <a:schemeClr val="accent1"/>
          </a:lnRef>
          <a:fillRef idx="0">
            <a:schemeClr val="accent1"/>
          </a:fillRef>
          <a:effectRef idx="0">
            <a:schemeClr val="accent1"/>
          </a:effectRef>
          <a:fontRef idx="minor">
            <a:schemeClr val="tx1"/>
          </a:fontRef>
        </p:style>
      </p:cxnSp>
      <p:cxnSp>
        <p:nvCxnSpPr>
          <p:cNvPr id="139" name="Elbow Connector 138">
            <a:extLst>
              <a:ext uri="{FF2B5EF4-FFF2-40B4-BE49-F238E27FC236}">
                <a16:creationId xmlns:a16="http://schemas.microsoft.com/office/drawing/2014/main" id="{F4119825-525A-B842-8BB3-5B7C2DFA28BA}"/>
              </a:ext>
            </a:extLst>
          </p:cNvPr>
          <p:cNvCxnSpPr>
            <a:cxnSpLocks/>
            <a:stCxn id="68" idx="3"/>
            <a:endCxn id="78" idx="2"/>
          </p:cNvCxnSpPr>
          <p:nvPr/>
        </p:nvCxnSpPr>
        <p:spPr>
          <a:xfrm flipV="1">
            <a:off x="3164561" y="4661259"/>
            <a:ext cx="4063830" cy="13889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2" name="Elbow Connector 151">
            <a:extLst>
              <a:ext uri="{FF2B5EF4-FFF2-40B4-BE49-F238E27FC236}">
                <a16:creationId xmlns:a16="http://schemas.microsoft.com/office/drawing/2014/main" id="{68FBF5FE-817C-9A46-BDF7-9F09F8030BF6}"/>
              </a:ext>
            </a:extLst>
          </p:cNvPr>
          <p:cNvCxnSpPr>
            <a:cxnSpLocks/>
            <a:stCxn id="29" idx="3"/>
            <a:endCxn id="66" idx="1"/>
          </p:cNvCxnSpPr>
          <p:nvPr/>
        </p:nvCxnSpPr>
        <p:spPr>
          <a:xfrm>
            <a:off x="3191530" y="825654"/>
            <a:ext cx="229243" cy="371139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66" name="Elbow Connector 165">
            <a:extLst>
              <a:ext uri="{FF2B5EF4-FFF2-40B4-BE49-F238E27FC236}">
                <a16:creationId xmlns:a16="http://schemas.microsoft.com/office/drawing/2014/main" id="{4DC48410-5AC6-4D40-AF8A-5D89CD85EDEA}"/>
              </a:ext>
            </a:extLst>
          </p:cNvPr>
          <p:cNvCxnSpPr>
            <a:stCxn id="32" idx="2"/>
            <a:endCxn id="36" idx="0"/>
          </p:cNvCxnSpPr>
          <p:nvPr/>
        </p:nvCxnSpPr>
        <p:spPr>
          <a:xfrm rot="5400000">
            <a:off x="2817429" y="1678799"/>
            <a:ext cx="961910" cy="130274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69" name="Rounded Rectangle 168">
            <a:extLst>
              <a:ext uri="{FF2B5EF4-FFF2-40B4-BE49-F238E27FC236}">
                <a16:creationId xmlns:a16="http://schemas.microsoft.com/office/drawing/2014/main" id="{487317D4-22DE-2649-9533-E8A8ADC080FF}"/>
              </a:ext>
            </a:extLst>
          </p:cNvPr>
          <p:cNvSpPr/>
          <p:nvPr/>
        </p:nvSpPr>
        <p:spPr>
          <a:xfrm>
            <a:off x="4638511" y="1056941"/>
            <a:ext cx="809693" cy="350300"/>
          </a:xfrm>
          <a:prstGeom prst="round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dirty="0">
                <a:solidFill>
                  <a:schemeClr val="bg1"/>
                </a:solidFill>
                <a:latin typeface="Calibri" panose="020F0502020204030204" pitchFamily="34" charset="0"/>
                <a:cs typeface="Calibri" panose="020F0502020204030204" pitchFamily="34" charset="0"/>
              </a:rPr>
              <a:t>Reporting Modules</a:t>
            </a:r>
          </a:p>
        </p:txBody>
      </p:sp>
      <p:cxnSp>
        <p:nvCxnSpPr>
          <p:cNvPr id="172" name="Elbow Connector 171">
            <a:extLst>
              <a:ext uri="{FF2B5EF4-FFF2-40B4-BE49-F238E27FC236}">
                <a16:creationId xmlns:a16="http://schemas.microsoft.com/office/drawing/2014/main" id="{DADB884F-6B5D-7842-9FA6-C97CC306C42E}"/>
              </a:ext>
            </a:extLst>
          </p:cNvPr>
          <p:cNvCxnSpPr>
            <a:cxnSpLocks/>
            <a:stCxn id="40" idx="0"/>
            <a:endCxn id="169" idx="2"/>
          </p:cNvCxnSpPr>
          <p:nvPr/>
        </p:nvCxnSpPr>
        <p:spPr>
          <a:xfrm rot="5400000" flipH="1" flipV="1">
            <a:off x="3710448" y="2659769"/>
            <a:ext cx="2585438" cy="8038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0" name="Elbow Connector 189">
            <a:extLst>
              <a:ext uri="{FF2B5EF4-FFF2-40B4-BE49-F238E27FC236}">
                <a16:creationId xmlns:a16="http://schemas.microsoft.com/office/drawing/2014/main" id="{546EA82B-2644-F341-8756-6BDE70DF352B}"/>
              </a:ext>
            </a:extLst>
          </p:cNvPr>
          <p:cNvCxnSpPr>
            <a:cxnSpLocks/>
            <a:stCxn id="35" idx="1"/>
            <a:endCxn id="69" idx="1"/>
          </p:cNvCxnSpPr>
          <p:nvPr/>
        </p:nvCxnSpPr>
        <p:spPr>
          <a:xfrm rot="10800000" flipH="1" flipV="1">
            <a:off x="526077" y="1625391"/>
            <a:ext cx="468192" cy="3182268"/>
          </a:xfrm>
          <a:prstGeom prst="bentConnector3">
            <a:avLst>
              <a:gd name="adj1" fmla="val -48826"/>
            </a:avLst>
          </a:prstGeom>
        </p:spPr>
        <p:style>
          <a:lnRef idx="1">
            <a:schemeClr val="accent1"/>
          </a:lnRef>
          <a:fillRef idx="0">
            <a:schemeClr val="accent1"/>
          </a:fillRef>
          <a:effectRef idx="0">
            <a:schemeClr val="accent1"/>
          </a:effectRef>
          <a:fontRef idx="minor">
            <a:schemeClr val="tx1"/>
          </a:fontRef>
        </p:style>
      </p:cxnSp>
      <p:cxnSp>
        <p:nvCxnSpPr>
          <p:cNvPr id="193" name="Elbow Connector 192">
            <a:extLst>
              <a:ext uri="{FF2B5EF4-FFF2-40B4-BE49-F238E27FC236}">
                <a16:creationId xmlns:a16="http://schemas.microsoft.com/office/drawing/2014/main" id="{1279A027-2CEB-2645-877E-A2F2AB531C38}"/>
              </a:ext>
            </a:extLst>
          </p:cNvPr>
          <p:cNvCxnSpPr>
            <a:cxnSpLocks/>
            <a:stCxn id="64" idx="1"/>
            <a:endCxn id="29" idx="1"/>
          </p:cNvCxnSpPr>
          <p:nvPr/>
        </p:nvCxnSpPr>
        <p:spPr>
          <a:xfrm rot="10800000">
            <a:off x="2381838" y="825655"/>
            <a:ext cx="1124763" cy="3102443"/>
          </a:xfrm>
          <a:prstGeom prst="bentConnector3">
            <a:avLst>
              <a:gd name="adj1" fmla="val 120324"/>
            </a:avLst>
          </a:prstGeom>
        </p:spPr>
        <p:style>
          <a:lnRef idx="1">
            <a:schemeClr val="accent1"/>
          </a:lnRef>
          <a:fillRef idx="0">
            <a:schemeClr val="accent1"/>
          </a:fillRef>
          <a:effectRef idx="0">
            <a:schemeClr val="accent1"/>
          </a:effectRef>
          <a:fontRef idx="minor">
            <a:schemeClr val="tx1"/>
          </a:fontRef>
        </p:style>
      </p:cxnSp>
      <p:cxnSp>
        <p:nvCxnSpPr>
          <p:cNvPr id="198" name="Elbow Connector 197">
            <a:extLst>
              <a:ext uri="{FF2B5EF4-FFF2-40B4-BE49-F238E27FC236}">
                <a16:creationId xmlns:a16="http://schemas.microsoft.com/office/drawing/2014/main" id="{41F20395-0AB5-7B47-B2F3-C997C16DEACD}"/>
              </a:ext>
            </a:extLst>
          </p:cNvPr>
          <p:cNvCxnSpPr>
            <a:stCxn id="35" idx="1"/>
            <a:endCxn id="67" idx="1"/>
          </p:cNvCxnSpPr>
          <p:nvPr/>
        </p:nvCxnSpPr>
        <p:spPr>
          <a:xfrm rot="10800000" flipH="1" flipV="1">
            <a:off x="526077" y="1625390"/>
            <a:ext cx="456158" cy="2574529"/>
          </a:xfrm>
          <a:prstGeom prst="bentConnector3">
            <a:avLst>
              <a:gd name="adj1" fmla="val -50114"/>
            </a:avLst>
          </a:prstGeom>
        </p:spPr>
        <p:style>
          <a:lnRef idx="1">
            <a:schemeClr val="accent1"/>
          </a:lnRef>
          <a:fillRef idx="0">
            <a:schemeClr val="accent1"/>
          </a:fillRef>
          <a:effectRef idx="0">
            <a:schemeClr val="accent1"/>
          </a:effectRef>
          <a:fontRef idx="minor">
            <a:schemeClr val="tx1"/>
          </a:fontRef>
        </p:style>
      </p:cxnSp>
      <p:cxnSp>
        <p:nvCxnSpPr>
          <p:cNvPr id="216" name="Elbow Connector 215">
            <a:extLst>
              <a:ext uri="{FF2B5EF4-FFF2-40B4-BE49-F238E27FC236}">
                <a16:creationId xmlns:a16="http://schemas.microsoft.com/office/drawing/2014/main" id="{2BE6EF13-256B-9D41-B04E-292EB9AD9B40}"/>
              </a:ext>
            </a:extLst>
          </p:cNvPr>
          <p:cNvCxnSpPr>
            <a:stCxn id="87" idx="3"/>
            <a:endCxn id="78" idx="1"/>
          </p:cNvCxnSpPr>
          <p:nvPr/>
        </p:nvCxnSpPr>
        <p:spPr>
          <a:xfrm>
            <a:off x="4453734" y="1222665"/>
            <a:ext cx="2237814" cy="3255321"/>
          </a:xfrm>
          <a:prstGeom prst="bentConnector3">
            <a:avLst>
              <a:gd name="adj1" fmla="val 349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938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Current State Analysis of PJI’s Datacenter Infrastructure</a:t>
            </a:r>
            <a:endParaRPr lang="en-US" dirty="0"/>
          </a:p>
        </p:txBody>
      </p:sp>
      <p:sp>
        <p:nvSpPr>
          <p:cNvPr id="9" name="TextBox 8"/>
          <p:cNvSpPr txBox="1"/>
          <p:nvPr/>
        </p:nvSpPr>
        <p:spPr>
          <a:xfrm>
            <a:off x="447101" y="4134463"/>
            <a:ext cx="2253927" cy="253916"/>
          </a:xfrm>
          <a:prstGeom prst="rect">
            <a:avLst/>
          </a:prstGeom>
          <a:noFill/>
        </p:spPr>
        <p:txBody>
          <a:bodyPr wrap="square" rtlCol="0">
            <a:spAutoFit/>
          </a:bodyPr>
          <a:lstStyle/>
          <a:p>
            <a:pPr algn="ctr" defTabSz="685783"/>
            <a:endParaRPr lang="en-US" sz="1050" dirty="0">
              <a:solidFill>
                <a:prstClr val="black"/>
              </a:solidFill>
              <a:latin typeface="+mj-lt"/>
            </a:endParaRPr>
          </a:p>
        </p:txBody>
      </p:sp>
      <p:grpSp>
        <p:nvGrpSpPr>
          <p:cNvPr id="6" name="Group 5"/>
          <p:cNvGrpSpPr/>
          <p:nvPr/>
        </p:nvGrpSpPr>
        <p:grpSpPr>
          <a:xfrm>
            <a:off x="182971" y="514936"/>
            <a:ext cx="8778059" cy="4269743"/>
            <a:chOff x="241494" y="606902"/>
            <a:chExt cx="8778059" cy="4269743"/>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99404" y="606902"/>
              <a:ext cx="3900361" cy="229813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701028" y="2978004"/>
              <a:ext cx="3272896" cy="18986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494" y="2968694"/>
              <a:ext cx="2165010" cy="1907951"/>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6268448" y="3007385"/>
              <a:ext cx="2751105" cy="1869260"/>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478308" y="606902"/>
              <a:ext cx="3498514" cy="2055378"/>
            </a:xfrm>
            <a:prstGeom prst="rect">
              <a:avLst/>
            </a:prstGeom>
          </p:spPr>
        </p:pic>
      </p:grpSp>
    </p:spTree>
    <p:extLst>
      <p:ext uri="{BB962C8B-B14F-4D97-AF65-F5344CB8AC3E}">
        <p14:creationId xmlns:p14="http://schemas.microsoft.com/office/powerpoint/2010/main" val="1022345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PJI’s Cloud Migration – In-Scope Activities</a:t>
            </a:r>
            <a:endParaRPr lang="en-US" dirty="0"/>
          </a:p>
        </p:txBody>
      </p:sp>
      <p:sp>
        <p:nvSpPr>
          <p:cNvPr id="6" name="Rectangle 5"/>
          <p:cNvSpPr/>
          <p:nvPr/>
        </p:nvSpPr>
        <p:spPr>
          <a:xfrm>
            <a:off x="160887" y="531413"/>
            <a:ext cx="8822226" cy="37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mj-lt"/>
                <a:cs typeface="Arial" panose="020B0604020202020204" pitchFamily="34" charset="0"/>
              </a:rPr>
              <a:t>Papa John’s is seeking for an experienced and proven Cloud Partner to assess and migrate their existing infrastructure and on premise applications to Cloud</a:t>
            </a:r>
          </a:p>
        </p:txBody>
      </p:sp>
      <p:grpSp>
        <p:nvGrpSpPr>
          <p:cNvPr id="13" name="Group 12"/>
          <p:cNvGrpSpPr/>
          <p:nvPr/>
        </p:nvGrpSpPr>
        <p:grpSpPr>
          <a:xfrm>
            <a:off x="155302" y="907316"/>
            <a:ext cx="8833397" cy="3886376"/>
            <a:chOff x="155302" y="907316"/>
            <a:chExt cx="8833397" cy="3886376"/>
          </a:xfrm>
        </p:grpSpPr>
        <p:sp>
          <p:nvSpPr>
            <p:cNvPr id="88" name="Rectangle 87">
              <a:extLst>
                <a:ext uri="{FF2B5EF4-FFF2-40B4-BE49-F238E27FC236}">
                  <a16:creationId xmlns:a16="http://schemas.microsoft.com/office/drawing/2014/main" id="{F82F86D4-D358-A445-9DDD-7C3F610DA0A4}"/>
                </a:ext>
              </a:extLst>
            </p:cNvPr>
            <p:cNvSpPr>
              <a:spLocks noChangeAspect="1"/>
            </p:cNvSpPr>
            <p:nvPr/>
          </p:nvSpPr>
          <p:spPr>
            <a:xfrm>
              <a:off x="2390868" y="1148400"/>
              <a:ext cx="2140139" cy="3645292"/>
            </a:xfrm>
            <a:prstGeom prst="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Calibri" panose="020F0502020204030204" pitchFamily="34" charset="0"/>
              </a:endParaRPr>
            </a:p>
          </p:txBody>
        </p:sp>
        <p:pic>
          <p:nvPicPr>
            <p:cNvPr id="11266" name="Picture 2" descr="Windows App Application Window Svg Png Icon Free Download (#523934 ..."/>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31923" y="1201505"/>
              <a:ext cx="317441" cy="283464"/>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p:cNvSpPr txBox="1"/>
            <p:nvPr/>
          </p:nvSpPr>
          <p:spPr>
            <a:xfrm>
              <a:off x="2402039" y="1455956"/>
              <a:ext cx="2128968" cy="184666"/>
            </a:xfrm>
            <a:prstGeom prst="rect">
              <a:avLst/>
            </a:prstGeom>
          </p:spPr>
          <p:txBody>
            <a:bodyPr wrap="square" lIns="0" tIns="0" rIns="0" bIns="0" rtlCol="0">
              <a:spAutoFit/>
            </a:bodyPr>
            <a:lstStyle/>
            <a:p>
              <a:pPr algn="ctr"/>
              <a:r>
                <a:rPr lang="en-US" sz="1200" b="1" dirty="0">
                  <a:solidFill>
                    <a:schemeClr val="tx2"/>
                  </a:solidFill>
                  <a:latin typeface="+mj-lt"/>
                </a:rPr>
                <a:t>APPLICATION</a:t>
              </a:r>
            </a:p>
          </p:txBody>
        </p:sp>
        <p:sp>
          <p:nvSpPr>
            <p:cNvPr id="117" name="Oval 116"/>
            <p:cNvSpPr/>
            <p:nvPr/>
          </p:nvSpPr>
          <p:spPr>
            <a:xfrm>
              <a:off x="3200440" y="907316"/>
              <a:ext cx="548640" cy="5486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b="1" dirty="0">
                  <a:solidFill>
                    <a:schemeClr val="bg1"/>
                  </a:solidFill>
                  <a:latin typeface="+mj-lt"/>
                  <a:cs typeface="Calibri" panose="020F0502020204030204" pitchFamily="34" charset="0"/>
                </a:rPr>
                <a:t>02</a:t>
              </a:r>
            </a:p>
          </p:txBody>
        </p:sp>
        <p:sp>
          <p:nvSpPr>
            <p:cNvPr id="87" name="Rectangle 86">
              <a:extLst>
                <a:ext uri="{FF2B5EF4-FFF2-40B4-BE49-F238E27FC236}">
                  <a16:creationId xmlns:a16="http://schemas.microsoft.com/office/drawing/2014/main" id="{F82F86D4-D358-A445-9DDD-7C3F610DA0A4}"/>
                </a:ext>
              </a:extLst>
            </p:cNvPr>
            <p:cNvSpPr>
              <a:spLocks noChangeAspect="1"/>
            </p:cNvSpPr>
            <p:nvPr/>
          </p:nvSpPr>
          <p:spPr>
            <a:xfrm>
              <a:off x="166472" y="1129368"/>
              <a:ext cx="2058700" cy="3664324"/>
            </a:xfrm>
            <a:prstGeom prst="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Calibri" panose="020F0502020204030204" pitchFamily="34" charset="0"/>
              </a:endParaRPr>
            </a:p>
          </p:txBody>
        </p:sp>
        <p:pic>
          <p:nvPicPr>
            <p:cNvPr id="110" name="Picture 2" descr="Cloud, cpu, infrastructure, processor, server, virtual icon"/>
            <p:cNvPicPr>
              <a:picLocks noChangeAspect="1" noChangeArrowheads="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aturation sat="4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38493" y="1201505"/>
              <a:ext cx="296563" cy="283464"/>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155302" y="1455955"/>
              <a:ext cx="2068648" cy="184666"/>
            </a:xfrm>
            <a:prstGeom prst="rect">
              <a:avLst/>
            </a:prstGeom>
          </p:spPr>
          <p:txBody>
            <a:bodyPr wrap="square" lIns="0" tIns="0" rIns="0" bIns="0" rtlCol="0">
              <a:spAutoFit/>
            </a:bodyPr>
            <a:lstStyle/>
            <a:p>
              <a:pPr algn="ctr"/>
              <a:r>
                <a:rPr lang="en-US" sz="1200" b="1" dirty="0">
                  <a:solidFill>
                    <a:schemeClr val="tx2"/>
                  </a:solidFill>
                  <a:latin typeface="+mj-lt"/>
                </a:rPr>
                <a:t>INFRASTRUCTURE</a:t>
              </a:r>
            </a:p>
          </p:txBody>
        </p:sp>
        <p:sp>
          <p:nvSpPr>
            <p:cNvPr id="118" name="Oval 117"/>
            <p:cNvSpPr/>
            <p:nvPr/>
          </p:nvSpPr>
          <p:spPr>
            <a:xfrm>
              <a:off x="843167" y="907316"/>
              <a:ext cx="548640" cy="524408"/>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b="1" dirty="0">
                  <a:solidFill>
                    <a:schemeClr val="bg1"/>
                  </a:solidFill>
                  <a:latin typeface="+mj-lt"/>
                  <a:cs typeface="Calibri" panose="020F0502020204030204" pitchFamily="34" charset="0"/>
                </a:rPr>
                <a:t>01</a:t>
              </a:r>
            </a:p>
          </p:txBody>
        </p:sp>
        <p:sp>
          <p:nvSpPr>
            <p:cNvPr id="89" name="Rectangle 88">
              <a:extLst>
                <a:ext uri="{FF2B5EF4-FFF2-40B4-BE49-F238E27FC236}">
                  <a16:creationId xmlns:a16="http://schemas.microsoft.com/office/drawing/2014/main" id="{F82F86D4-D358-A445-9DDD-7C3F610DA0A4}"/>
                </a:ext>
              </a:extLst>
            </p:cNvPr>
            <p:cNvSpPr>
              <a:spLocks noChangeAspect="1"/>
            </p:cNvSpPr>
            <p:nvPr/>
          </p:nvSpPr>
          <p:spPr>
            <a:xfrm>
              <a:off x="4665597" y="1148400"/>
              <a:ext cx="2058700" cy="3645292"/>
            </a:xfrm>
            <a:prstGeom prst="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Calibri" panose="020F0502020204030204" pitchFamily="34" charset="0"/>
              </a:endParaRPr>
            </a:p>
          </p:txBody>
        </p:sp>
        <p:sp>
          <p:nvSpPr>
            <p:cNvPr id="112" name="TextBox 111"/>
            <p:cNvSpPr txBox="1"/>
            <p:nvPr/>
          </p:nvSpPr>
          <p:spPr>
            <a:xfrm>
              <a:off x="4654427" y="1455955"/>
              <a:ext cx="2069870" cy="184666"/>
            </a:xfrm>
            <a:prstGeom prst="rect">
              <a:avLst/>
            </a:prstGeom>
          </p:spPr>
          <p:txBody>
            <a:bodyPr wrap="square" lIns="0" tIns="0" rIns="0" bIns="0" rtlCol="0">
              <a:spAutoFit/>
            </a:bodyPr>
            <a:lstStyle/>
            <a:p>
              <a:pPr algn="ctr"/>
              <a:r>
                <a:rPr lang="en-US" sz="1200" b="1" dirty="0">
                  <a:solidFill>
                    <a:schemeClr val="tx2"/>
                  </a:solidFill>
                  <a:latin typeface="+mj-lt"/>
                </a:rPr>
                <a:t>SECURITY &amp; COMPLIANCE</a:t>
              </a:r>
            </a:p>
          </p:txBody>
        </p:sp>
        <p:sp>
          <p:nvSpPr>
            <p:cNvPr id="116" name="Oval 115"/>
            <p:cNvSpPr/>
            <p:nvPr/>
          </p:nvSpPr>
          <p:spPr>
            <a:xfrm>
              <a:off x="5468461" y="907316"/>
              <a:ext cx="548640" cy="5486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b="1" dirty="0">
                  <a:solidFill>
                    <a:schemeClr val="bg1"/>
                  </a:solidFill>
                  <a:latin typeface="+mj-lt"/>
                  <a:cs typeface="Calibri" panose="020F0502020204030204" pitchFamily="34" charset="0"/>
                </a:rPr>
                <a:t>03</a:t>
              </a:r>
            </a:p>
          </p:txBody>
        </p:sp>
        <p:pic>
          <p:nvPicPr>
            <p:cNvPr id="119" name="Picture 6" descr="Security Security Checked Icon | Windows 8 Iconset | Icons8"/>
            <p:cNvPicPr>
              <a:picLocks noChangeAspect="1" noChangeArrowheads="1"/>
            </p:cNvPicPr>
            <p:nvPr/>
          </p:nvPicPr>
          <p:blipFill>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96389" y="1201505"/>
              <a:ext cx="283570" cy="283570"/>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a:extLst>
                <a:ext uri="{FF2B5EF4-FFF2-40B4-BE49-F238E27FC236}">
                  <a16:creationId xmlns:a16="http://schemas.microsoft.com/office/drawing/2014/main" id="{F82F86D4-D358-A445-9DDD-7C3F610DA0A4}"/>
                </a:ext>
              </a:extLst>
            </p:cNvPr>
            <p:cNvSpPr>
              <a:spLocks noChangeAspect="1"/>
            </p:cNvSpPr>
            <p:nvPr/>
          </p:nvSpPr>
          <p:spPr>
            <a:xfrm>
              <a:off x="6929998" y="1139630"/>
              <a:ext cx="2058700" cy="3654062"/>
            </a:xfrm>
            <a:prstGeom prst="rect">
              <a:avLst/>
            </a:prstGeom>
            <a:solidFill>
              <a:schemeClr val="bg1">
                <a:lumMod val="95000"/>
              </a:schemeClr>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Calibri" panose="020F0502020204030204" pitchFamily="34" charset="0"/>
              </a:endParaRPr>
            </a:p>
          </p:txBody>
        </p:sp>
        <p:sp>
          <p:nvSpPr>
            <p:cNvPr id="113" name="TextBox 112"/>
            <p:cNvSpPr txBox="1"/>
            <p:nvPr/>
          </p:nvSpPr>
          <p:spPr>
            <a:xfrm>
              <a:off x="6941169" y="1455956"/>
              <a:ext cx="2047530" cy="184666"/>
            </a:xfrm>
            <a:prstGeom prst="rect">
              <a:avLst/>
            </a:prstGeom>
          </p:spPr>
          <p:txBody>
            <a:bodyPr wrap="square" lIns="0" tIns="0" rIns="0" bIns="0" rtlCol="0">
              <a:spAutoFit/>
            </a:bodyPr>
            <a:lstStyle/>
            <a:p>
              <a:pPr algn="ctr"/>
              <a:r>
                <a:rPr lang="en-US" sz="1200" b="1" dirty="0">
                  <a:solidFill>
                    <a:schemeClr val="tx2"/>
                  </a:solidFill>
                  <a:latin typeface="+mj-lt"/>
                </a:rPr>
                <a:t>ENVIRONMENT VALIDATION</a:t>
              </a:r>
            </a:p>
          </p:txBody>
        </p:sp>
        <p:sp>
          <p:nvSpPr>
            <p:cNvPr id="111" name="Oval 110"/>
            <p:cNvSpPr/>
            <p:nvPr/>
          </p:nvSpPr>
          <p:spPr>
            <a:xfrm>
              <a:off x="7758899" y="907316"/>
              <a:ext cx="548640" cy="5486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b="1" dirty="0">
                  <a:solidFill>
                    <a:schemeClr val="bg1"/>
                  </a:solidFill>
                  <a:latin typeface="+mj-lt"/>
                  <a:cs typeface="Calibri" panose="020F0502020204030204" pitchFamily="34" charset="0"/>
                </a:rPr>
                <a:t>04</a:t>
              </a:r>
            </a:p>
          </p:txBody>
        </p:sp>
        <p:pic>
          <p:nvPicPr>
            <p:cNvPr id="120" name="Picture 8" descr="Bug, find, search, virus icon"/>
            <p:cNvPicPr>
              <a:picLocks noChangeAspect="1" noChangeArrowheads="1"/>
            </p:cNvPicPr>
            <p:nvPr/>
          </p:nvPicPr>
          <p:blipFill>
            <a:blip r:embed="rId8" cstate="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41505" y="1201505"/>
              <a:ext cx="283464" cy="283464"/>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p:cNvSpPr txBox="1"/>
            <p:nvPr/>
          </p:nvSpPr>
          <p:spPr>
            <a:xfrm>
              <a:off x="2402039" y="1679087"/>
              <a:ext cx="2140138" cy="3077766"/>
            </a:xfrm>
            <a:prstGeom prst="rect">
              <a:avLst/>
            </a:prstGeom>
          </p:spPr>
          <p:txBody>
            <a:bodyPr wrap="square" lIns="0" tIns="0" rIns="0" bIns="0" rtlCol="0">
              <a:spAutoFit/>
            </a:bodyPr>
            <a:lstStyle/>
            <a:p>
              <a:pPr marL="171450" indent="-115888">
                <a:buFont typeface="Arial" panose="020B0604020202020204" pitchFamily="34" charset="0"/>
                <a:buChar char="•"/>
              </a:pPr>
              <a:r>
                <a:rPr lang="en-US" sz="1000" dirty="0">
                  <a:solidFill>
                    <a:schemeClr val="tx2"/>
                  </a:solidFill>
                  <a:latin typeface="+mj-lt"/>
                  <a:cs typeface="Arial" panose="020B0604020202020204" pitchFamily="34" charset="0"/>
                </a:rPr>
                <a:t>Collect application, DevOps, deployment, architecture details</a:t>
              </a:r>
            </a:p>
            <a:p>
              <a:pPr marL="171450" indent="-115888">
                <a:spcAft>
                  <a:spcPts val="600"/>
                </a:spcAft>
                <a:buFont typeface="Arial" panose="020B0604020202020204" pitchFamily="34" charset="0"/>
                <a:buChar char="•"/>
              </a:pPr>
              <a:r>
                <a:rPr lang="en-US" sz="1000" dirty="0">
                  <a:solidFill>
                    <a:schemeClr val="tx2"/>
                  </a:solidFill>
                  <a:latin typeface="+mj-lt"/>
                  <a:cs typeface="Arial" panose="020B0604020202020204" pitchFamily="34" charset="0"/>
                </a:rPr>
                <a:t>Identify, assess application, code level vulnerabilities using FEGO</a:t>
              </a:r>
            </a:p>
            <a:p>
              <a:pPr marL="171450" indent="-115888">
                <a:spcAft>
                  <a:spcPts val="600"/>
                </a:spcAft>
                <a:buFont typeface="Arial" panose="020B0604020202020204" pitchFamily="34" charset="0"/>
                <a:buChar char="•"/>
              </a:pPr>
              <a:r>
                <a:rPr lang="en-US" sz="1000" dirty="0">
                  <a:solidFill>
                    <a:schemeClr val="tx2"/>
                  </a:solidFill>
                  <a:latin typeface="+mj-lt"/>
                  <a:cs typeface="Arial" panose="020B0604020202020204" pitchFamily="34" charset="0"/>
                </a:rPr>
                <a:t>Discussion with PJI stakeholders on interim and long term plan (6R)</a:t>
              </a:r>
            </a:p>
            <a:p>
              <a:pPr marL="171450" indent="-115888">
                <a:buFont typeface="Arial" panose="020B0604020202020204" pitchFamily="34" charset="0"/>
                <a:buChar char="•"/>
              </a:pPr>
              <a:r>
                <a:rPr lang="en-US" sz="1000" dirty="0">
                  <a:solidFill>
                    <a:schemeClr val="tx2"/>
                  </a:solidFill>
                  <a:latin typeface="+mj-lt"/>
                  <a:cs typeface="Arial" panose="020B0604020202020204" pitchFamily="34" charset="0"/>
                </a:rPr>
                <a:t>Wave group planning of 255 applications</a:t>
              </a:r>
            </a:p>
            <a:p>
              <a:pPr marL="171450" indent="-115888">
                <a:buFont typeface="Arial" panose="020B0604020202020204" pitchFamily="34" charset="0"/>
                <a:buChar char="•"/>
              </a:pPr>
              <a:r>
                <a:rPr lang="en-US" sz="1000" dirty="0">
                  <a:solidFill>
                    <a:schemeClr val="tx2"/>
                  </a:solidFill>
                  <a:latin typeface="+mj-lt"/>
                  <a:cs typeface="Arial" panose="020B0604020202020204" pitchFamily="34" charset="0"/>
                </a:rPr>
                <a:t>Migration of 255 Applications</a:t>
              </a:r>
            </a:p>
            <a:p>
              <a:pPr marL="171450" indent="-115888">
                <a:buFont typeface="Arial" panose="020B0604020202020204" pitchFamily="34" charset="0"/>
                <a:buChar char="•"/>
              </a:pPr>
              <a:r>
                <a:rPr lang="en-US" sz="1000" dirty="0">
                  <a:solidFill>
                    <a:schemeClr val="tx2"/>
                  </a:solidFill>
                  <a:latin typeface="+mj-lt"/>
                  <a:cs typeface="Arial" panose="020B0604020202020204" pitchFamily="34" charset="0"/>
                </a:rPr>
                <a:t>Uninterrupted switch over from DC to cloud keeping functional aspects intact</a:t>
              </a:r>
            </a:p>
            <a:p>
              <a:pPr marL="171450" lvl="0" indent="-115888">
                <a:spcAft>
                  <a:spcPts val="600"/>
                </a:spcAft>
                <a:buFont typeface="Arial" panose="020B0604020202020204" pitchFamily="34" charset="0"/>
                <a:buChar char="•"/>
                <a:defRPr/>
              </a:pPr>
              <a:r>
                <a:rPr lang="en-US" sz="1000" dirty="0">
                  <a:solidFill>
                    <a:schemeClr val="tx2"/>
                  </a:solidFill>
                  <a:latin typeface="+mj-lt"/>
                  <a:cs typeface="Arial" panose="020B0604020202020204" pitchFamily="34" charset="0"/>
                </a:rPr>
                <a:t>Functional sanity testing of the applications</a:t>
              </a:r>
            </a:p>
            <a:p>
              <a:pPr marL="171450" indent="-115888">
                <a:spcAft>
                  <a:spcPts val="600"/>
                </a:spcAft>
                <a:buFont typeface="Arial" panose="020B0604020202020204" pitchFamily="34" charset="0"/>
                <a:buChar char="•"/>
              </a:pPr>
              <a:r>
                <a:rPr lang="en-US" sz="1000" dirty="0">
                  <a:solidFill>
                    <a:schemeClr val="tx2"/>
                  </a:solidFill>
                  <a:latin typeface="+mj-lt"/>
                  <a:cs typeface="Arial" panose="020B0604020202020204" pitchFamily="34" charset="0"/>
                </a:rPr>
                <a:t>Troubleshoot &amp; remediate reported issues during functional testing</a:t>
              </a:r>
            </a:p>
            <a:p>
              <a:pPr marL="171450" indent="-115888">
                <a:spcAft>
                  <a:spcPts val="600"/>
                </a:spcAft>
                <a:buFont typeface="Arial" panose="020B0604020202020204" pitchFamily="34" charset="0"/>
                <a:buChar char="•"/>
              </a:pPr>
              <a:r>
                <a:rPr lang="en-US" sz="1000" dirty="0">
                  <a:solidFill>
                    <a:schemeClr val="tx2"/>
                  </a:solidFill>
                  <a:latin typeface="+mj-lt"/>
                  <a:cs typeface="Arial" panose="020B0604020202020204" pitchFamily="34" charset="0"/>
                </a:rPr>
                <a:t>Handover applications to Papa John’s SMEs</a:t>
              </a:r>
            </a:p>
          </p:txBody>
        </p:sp>
        <p:sp>
          <p:nvSpPr>
            <p:cNvPr id="123" name="TextBox 122"/>
            <p:cNvSpPr txBox="1"/>
            <p:nvPr/>
          </p:nvSpPr>
          <p:spPr>
            <a:xfrm>
              <a:off x="187871" y="1679087"/>
              <a:ext cx="2003838" cy="2769989"/>
            </a:xfrm>
            <a:prstGeom prst="rect">
              <a:avLst/>
            </a:prstGeom>
          </p:spPr>
          <p:txBody>
            <a:bodyPr wrap="square" lIns="0" tIns="0" rIns="0" bIns="0" rtlCol="0">
              <a:spAutoFit/>
            </a:bodyPr>
            <a:lstStyle/>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Gather data, tool based poly cloud assessment</a:t>
              </a:r>
            </a:p>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Detailed analysis of all data</a:t>
              </a:r>
            </a:p>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Meticulous planning with intricate details from all stakeholders</a:t>
              </a:r>
            </a:p>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Arrive with interim &amp; long term plan per application (6R)</a:t>
              </a:r>
            </a:p>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Design of target architecture</a:t>
              </a:r>
            </a:p>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Migration waves and timeline finalization</a:t>
              </a:r>
            </a:p>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Foundation setup, enhancement per new design</a:t>
              </a:r>
            </a:p>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Lift &amp; shift , </a:t>
              </a:r>
              <a:r>
                <a:rPr lang="en-US" sz="1000" dirty="0" err="1">
                  <a:solidFill>
                    <a:schemeClr val="tx2"/>
                  </a:solidFill>
                  <a:latin typeface="+mj-lt"/>
                  <a:cs typeface="Arial" panose="020B0604020202020204" pitchFamily="34" charset="0"/>
                </a:rPr>
                <a:t>Replatform</a:t>
              </a:r>
              <a:r>
                <a:rPr lang="en-US" sz="1000" dirty="0">
                  <a:solidFill>
                    <a:schemeClr val="tx2"/>
                  </a:solidFill>
                  <a:latin typeface="+mj-lt"/>
                  <a:cs typeface="Arial" panose="020B0604020202020204" pitchFamily="34" charset="0"/>
                </a:rPr>
                <a:t> (66) of workloads for exit by Q2 2021</a:t>
              </a:r>
            </a:p>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Seamless migration for high critical servers, applications</a:t>
              </a:r>
            </a:p>
            <a:p>
              <a:pPr marL="171450" indent="-115888" algn="l">
                <a:buFont typeface="Arial" panose="020B0604020202020204" pitchFamily="34" charset="0"/>
                <a:buChar char="•"/>
              </a:pPr>
              <a:r>
                <a:rPr lang="en-US" sz="1000" dirty="0">
                  <a:solidFill>
                    <a:schemeClr val="tx2"/>
                  </a:solidFill>
                  <a:latin typeface="+mj-lt"/>
                  <a:cs typeface="Arial" panose="020B0604020202020204" pitchFamily="34" charset="0"/>
                </a:rPr>
                <a:t>Smooth Handover to PJI operations team</a:t>
              </a:r>
            </a:p>
          </p:txBody>
        </p:sp>
        <p:sp>
          <p:nvSpPr>
            <p:cNvPr id="33" name="TextBox 32"/>
            <p:cNvSpPr txBox="1"/>
            <p:nvPr/>
          </p:nvSpPr>
          <p:spPr>
            <a:xfrm>
              <a:off x="6941168" y="1679087"/>
              <a:ext cx="2047530" cy="2423740"/>
            </a:xfrm>
            <a:prstGeom prst="rect">
              <a:avLst/>
            </a:prstGeom>
          </p:spPr>
          <p:txBody>
            <a:bodyPr wrap="square" lIns="0" tIns="0" rIns="0" bIns="0" rtlCol="0">
              <a:spAutoFit/>
            </a:bodyPr>
            <a:lstStyle/>
            <a:p>
              <a:pPr marL="171450" lvl="1" indent="-115888">
                <a:spcBef>
                  <a:spcPts val="300"/>
                </a:spcBef>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Performance test strategy &amp; plan </a:t>
              </a:r>
            </a:p>
            <a:p>
              <a:pPr marL="171450" lvl="1" indent="-115888">
                <a:spcBef>
                  <a:spcPts val="300"/>
                </a:spcBef>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Performance scripts and Load Stimulation using performance center </a:t>
              </a:r>
            </a:p>
            <a:p>
              <a:pPr marL="171450" lvl="1" indent="-115888">
                <a:spcBef>
                  <a:spcPts val="300"/>
                </a:spcBef>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Load Testing [Average &amp; Peak load – 0.5x-1x]</a:t>
              </a:r>
            </a:p>
            <a:p>
              <a:pPr marL="171450" lvl="1" indent="-115888">
                <a:spcBef>
                  <a:spcPts val="300"/>
                </a:spcBef>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Stress Testing [Beyond peak load, &gt;2x; </a:t>
              </a:r>
            </a:p>
            <a:p>
              <a:pPr marL="171450" lvl="1" indent="-115888">
                <a:spcBef>
                  <a:spcPts val="300"/>
                </a:spcBef>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Soak / Endurance Testing [Average load (0.5x) for 8-10 business hours]</a:t>
              </a:r>
            </a:p>
            <a:p>
              <a:pPr marL="171450" lvl="1" indent="-115888">
                <a:spcBef>
                  <a:spcPts val="300"/>
                </a:spcBef>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Failover test </a:t>
              </a:r>
            </a:p>
            <a:p>
              <a:pPr marL="171450" lvl="1" indent="-115888">
                <a:spcBef>
                  <a:spcPts val="300"/>
                </a:spcBef>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Performance test monitoring &amp; reports</a:t>
              </a:r>
            </a:p>
            <a:p>
              <a:pPr marL="171450" lvl="1" indent="-115888">
                <a:spcBef>
                  <a:spcPts val="300"/>
                </a:spcBef>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Summary Dashboard </a:t>
              </a:r>
            </a:p>
          </p:txBody>
        </p:sp>
        <p:sp>
          <p:nvSpPr>
            <p:cNvPr id="34" name="TextBox 33"/>
            <p:cNvSpPr txBox="1"/>
            <p:nvPr/>
          </p:nvSpPr>
          <p:spPr>
            <a:xfrm>
              <a:off x="4654427" y="1679087"/>
              <a:ext cx="2069869" cy="2785378"/>
            </a:xfrm>
            <a:prstGeom prst="rect">
              <a:avLst/>
            </a:prstGeom>
            <a:noFill/>
          </p:spPr>
          <p:txBody>
            <a:bodyPr wrap="square" rtlCol="0">
              <a:spAutoFit/>
            </a:bodyPr>
            <a:lstStyle/>
            <a:p>
              <a:pPr marL="171450" lvl="1" indent="-115888" fontAlgn="base">
                <a:spcBef>
                  <a:spcPts val="300"/>
                </a:spcBef>
                <a:spcAft>
                  <a:spcPct val="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End state security controls (NIST, PCI, current gaps etc.) requirement gathering</a:t>
              </a:r>
            </a:p>
            <a:p>
              <a:pPr marL="171450" lvl="1" indent="-115888" fontAlgn="base">
                <a:spcBef>
                  <a:spcPts val="300"/>
                </a:spcBef>
                <a:spcAft>
                  <a:spcPct val="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Assess security technology</a:t>
              </a:r>
            </a:p>
            <a:p>
              <a:pPr marL="171450" lvl="1" indent="-115888" fontAlgn="base">
                <a:spcBef>
                  <a:spcPts val="300"/>
                </a:spcBef>
                <a:spcAft>
                  <a:spcPct val="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Native/ Additional Tools finalization &amp; Planning with PJI stakeholders</a:t>
              </a:r>
            </a:p>
            <a:p>
              <a:pPr marL="171450" lvl="1" indent="-115888" fontAlgn="base">
                <a:spcBef>
                  <a:spcPts val="300"/>
                </a:spcBef>
                <a:spcAft>
                  <a:spcPct val="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Implementation / Migration of Specific Native and additional controls, tools</a:t>
              </a:r>
            </a:p>
            <a:p>
              <a:pPr marL="171450" lvl="1" indent="-115888" fontAlgn="base">
                <a:spcBef>
                  <a:spcPts val="300"/>
                </a:spcBef>
                <a:spcAft>
                  <a:spcPct val="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Support Security control configuration during Migration.</a:t>
              </a:r>
            </a:p>
            <a:p>
              <a:pPr marL="171450" lvl="1" indent="-115888" fontAlgn="base">
                <a:spcBef>
                  <a:spcPts val="300"/>
                </a:spcBef>
                <a:spcAft>
                  <a:spcPct val="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Jointly extend security solutions with PJI team.</a:t>
              </a:r>
            </a:p>
            <a:p>
              <a:pPr marL="171450" lvl="1" indent="-115888" fontAlgn="base">
                <a:spcBef>
                  <a:spcPts val="300"/>
                </a:spcBef>
                <a:spcAft>
                  <a:spcPct val="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Handover post successful migration to PJI team</a:t>
              </a:r>
            </a:p>
          </p:txBody>
        </p:sp>
      </p:grpSp>
    </p:spTree>
    <p:extLst>
      <p:ext uri="{BB962C8B-B14F-4D97-AF65-F5344CB8AC3E}">
        <p14:creationId xmlns:p14="http://schemas.microsoft.com/office/powerpoint/2010/main" val="1506521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PJI’s Cloud Migration – Out-of-Scope Activities</a:t>
            </a:r>
            <a:endParaRPr lang="en-US" dirty="0"/>
          </a:p>
        </p:txBody>
      </p:sp>
      <p:grpSp>
        <p:nvGrpSpPr>
          <p:cNvPr id="33" name="Group 32"/>
          <p:cNvGrpSpPr/>
          <p:nvPr/>
        </p:nvGrpSpPr>
        <p:grpSpPr>
          <a:xfrm>
            <a:off x="155302" y="907316"/>
            <a:ext cx="8833397" cy="3886376"/>
            <a:chOff x="155302" y="907316"/>
            <a:chExt cx="8833397" cy="3886376"/>
          </a:xfrm>
        </p:grpSpPr>
        <p:sp>
          <p:nvSpPr>
            <p:cNvPr id="34" name="Rectangle 33">
              <a:extLst>
                <a:ext uri="{FF2B5EF4-FFF2-40B4-BE49-F238E27FC236}">
                  <a16:creationId xmlns:a16="http://schemas.microsoft.com/office/drawing/2014/main" id="{F82F86D4-D358-A445-9DDD-7C3F610DA0A4}"/>
                </a:ext>
              </a:extLst>
            </p:cNvPr>
            <p:cNvSpPr>
              <a:spLocks noChangeAspect="1"/>
            </p:cNvSpPr>
            <p:nvPr/>
          </p:nvSpPr>
          <p:spPr>
            <a:xfrm>
              <a:off x="2390868" y="1148400"/>
              <a:ext cx="2140139" cy="3645292"/>
            </a:xfrm>
            <a:prstGeom prst="rect">
              <a:avLst/>
            </a:prstGeom>
            <a:solidFill>
              <a:schemeClr val="bg1">
                <a:lumMod val="95000"/>
              </a:schemeClr>
            </a:solidFill>
            <a:ln w="19050">
              <a:solidFill>
                <a:srgbClr val="B229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Calibri" panose="020F0502020204030204" pitchFamily="34" charset="0"/>
              </a:endParaRPr>
            </a:p>
          </p:txBody>
        </p:sp>
        <p:pic>
          <p:nvPicPr>
            <p:cNvPr id="35" name="Picture 2" descr="Windows App Application Window Svg Png Icon Free Download (#523934 ..."/>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31923" y="1201505"/>
              <a:ext cx="317441" cy="28346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2402039" y="1455956"/>
              <a:ext cx="2128968" cy="184666"/>
            </a:xfrm>
            <a:prstGeom prst="rect">
              <a:avLst/>
            </a:prstGeom>
          </p:spPr>
          <p:txBody>
            <a:bodyPr wrap="square" lIns="0" tIns="0" rIns="0" bIns="0" rtlCol="0">
              <a:spAutoFit/>
            </a:bodyPr>
            <a:lstStyle/>
            <a:p>
              <a:pPr algn="ctr"/>
              <a:r>
                <a:rPr lang="en-US" sz="1200" b="1" dirty="0">
                  <a:solidFill>
                    <a:schemeClr val="tx2"/>
                  </a:solidFill>
                  <a:latin typeface="+mj-lt"/>
                </a:rPr>
                <a:t>APPLICATION MIGRATION</a:t>
              </a:r>
            </a:p>
          </p:txBody>
        </p:sp>
        <p:sp>
          <p:nvSpPr>
            <p:cNvPr id="37" name="Oval 36"/>
            <p:cNvSpPr/>
            <p:nvPr/>
          </p:nvSpPr>
          <p:spPr>
            <a:xfrm>
              <a:off x="3200440" y="907316"/>
              <a:ext cx="548640" cy="548640"/>
            </a:xfrm>
            <a:prstGeom prst="ellipse">
              <a:avLst/>
            </a:prstGeom>
            <a:solidFill>
              <a:srgbClr val="B2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b="1" dirty="0">
                  <a:solidFill>
                    <a:schemeClr val="bg1"/>
                  </a:solidFill>
                  <a:latin typeface="+mj-lt"/>
                  <a:cs typeface="Calibri" panose="020F0502020204030204" pitchFamily="34" charset="0"/>
                </a:rPr>
                <a:t>02</a:t>
              </a:r>
            </a:p>
          </p:txBody>
        </p:sp>
        <p:sp>
          <p:nvSpPr>
            <p:cNvPr id="38" name="Rectangle 37">
              <a:extLst>
                <a:ext uri="{FF2B5EF4-FFF2-40B4-BE49-F238E27FC236}">
                  <a16:creationId xmlns:a16="http://schemas.microsoft.com/office/drawing/2014/main" id="{F82F86D4-D358-A445-9DDD-7C3F610DA0A4}"/>
                </a:ext>
              </a:extLst>
            </p:cNvPr>
            <p:cNvSpPr>
              <a:spLocks noChangeAspect="1"/>
            </p:cNvSpPr>
            <p:nvPr/>
          </p:nvSpPr>
          <p:spPr>
            <a:xfrm>
              <a:off x="166472" y="1129368"/>
              <a:ext cx="2058700" cy="3664324"/>
            </a:xfrm>
            <a:prstGeom prst="rect">
              <a:avLst/>
            </a:prstGeom>
            <a:solidFill>
              <a:schemeClr val="bg1">
                <a:lumMod val="95000"/>
              </a:schemeClr>
            </a:solidFill>
            <a:ln w="19050">
              <a:solidFill>
                <a:srgbClr val="B229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Calibri" panose="020F0502020204030204" pitchFamily="34" charset="0"/>
              </a:endParaRPr>
            </a:p>
          </p:txBody>
        </p:sp>
        <p:pic>
          <p:nvPicPr>
            <p:cNvPr id="39" name="Picture 2" descr="Cloud, cpu, infrastructure, processor, server, virtual icon"/>
            <p:cNvPicPr>
              <a:picLocks noChangeAspect="1" noChangeArrowheads="1"/>
            </p:cNvPicPr>
            <p:nvPr/>
          </p:nvPicPr>
          <p:blipFill>
            <a:blip r:embed="rId5">
              <a:duotone>
                <a:prstClr val="black"/>
                <a:schemeClr val="accent1">
                  <a:tint val="45000"/>
                  <a:satMod val="400000"/>
                </a:schemeClr>
              </a:duotone>
              <a:extLst>
                <a:ext uri="{BEBA8EAE-BF5A-486C-A8C5-ECC9F3942E4B}">
                  <a14:imgProps xmlns:a14="http://schemas.microsoft.com/office/drawing/2010/main">
                    <a14:imgLayer r:embed="rId6">
                      <a14:imgEffect>
                        <a14:saturation sat="4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38493" y="1201505"/>
              <a:ext cx="296563" cy="28346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55302" y="1455955"/>
              <a:ext cx="2068648" cy="184666"/>
            </a:xfrm>
            <a:prstGeom prst="rect">
              <a:avLst/>
            </a:prstGeom>
          </p:spPr>
          <p:txBody>
            <a:bodyPr wrap="square" lIns="0" tIns="0" rIns="0" bIns="0" rtlCol="0">
              <a:spAutoFit/>
            </a:bodyPr>
            <a:lstStyle/>
            <a:p>
              <a:pPr algn="ctr"/>
              <a:r>
                <a:rPr lang="en-US" sz="1200" b="1" dirty="0">
                  <a:solidFill>
                    <a:schemeClr val="tx2"/>
                  </a:solidFill>
                  <a:latin typeface="+mj-lt"/>
                </a:rPr>
                <a:t>INFRASTRUCTURE MIGRATION</a:t>
              </a:r>
            </a:p>
          </p:txBody>
        </p:sp>
        <p:sp>
          <p:nvSpPr>
            <p:cNvPr id="41" name="Oval 40"/>
            <p:cNvSpPr/>
            <p:nvPr/>
          </p:nvSpPr>
          <p:spPr>
            <a:xfrm>
              <a:off x="843167" y="907316"/>
              <a:ext cx="548640" cy="524408"/>
            </a:xfrm>
            <a:prstGeom prst="ellipse">
              <a:avLst/>
            </a:prstGeom>
            <a:solidFill>
              <a:srgbClr val="B2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b="1" dirty="0">
                  <a:solidFill>
                    <a:schemeClr val="bg1"/>
                  </a:solidFill>
                  <a:latin typeface="+mj-lt"/>
                  <a:cs typeface="Calibri" panose="020F0502020204030204" pitchFamily="34" charset="0"/>
                </a:rPr>
                <a:t>01</a:t>
              </a:r>
            </a:p>
          </p:txBody>
        </p:sp>
        <p:sp>
          <p:nvSpPr>
            <p:cNvPr id="42" name="Rectangle 41">
              <a:extLst>
                <a:ext uri="{FF2B5EF4-FFF2-40B4-BE49-F238E27FC236}">
                  <a16:creationId xmlns:a16="http://schemas.microsoft.com/office/drawing/2014/main" id="{F82F86D4-D358-A445-9DDD-7C3F610DA0A4}"/>
                </a:ext>
              </a:extLst>
            </p:cNvPr>
            <p:cNvSpPr>
              <a:spLocks noChangeAspect="1"/>
            </p:cNvSpPr>
            <p:nvPr/>
          </p:nvSpPr>
          <p:spPr>
            <a:xfrm>
              <a:off x="4665597" y="1148400"/>
              <a:ext cx="2058700" cy="3645292"/>
            </a:xfrm>
            <a:prstGeom prst="rect">
              <a:avLst/>
            </a:prstGeom>
            <a:solidFill>
              <a:schemeClr val="bg1">
                <a:lumMod val="95000"/>
              </a:schemeClr>
            </a:solidFill>
            <a:ln w="19050">
              <a:solidFill>
                <a:srgbClr val="B229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Calibri" panose="020F0502020204030204" pitchFamily="34" charset="0"/>
              </a:endParaRPr>
            </a:p>
          </p:txBody>
        </p:sp>
        <p:sp>
          <p:nvSpPr>
            <p:cNvPr id="43" name="TextBox 42"/>
            <p:cNvSpPr txBox="1"/>
            <p:nvPr/>
          </p:nvSpPr>
          <p:spPr>
            <a:xfrm>
              <a:off x="4654427" y="1455955"/>
              <a:ext cx="2069870" cy="184666"/>
            </a:xfrm>
            <a:prstGeom prst="rect">
              <a:avLst/>
            </a:prstGeom>
          </p:spPr>
          <p:txBody>
            <a:bodyPr wrap="square" lIns="0" tIns="0" rIns="0" bIns="0" rtlCol="0">
              <a:spAutoFit/>
            </a:bodyPr>
            <a:lstStyle/>
            <a:p>
              <a:pPr algn="ctr"/>
              <a:r>
                <a:rPr lang="en-US" sz="1200" b="1" dirty="0">
                  <a:solidFill>
                    <a:schemeClr val="tx2"/>
                  </a:solidFill>
                  <a:latin typeface="+mj-lt"/>
                </a:rPr>
                <a:t>SECURITY &amp; COMPLIANCE</a:t>
              </a:r>
            </a:p>
          </p:txBody>
        </p:sp>
        <p:sp>
          <p:nvSpPr>
            <p:cNvPr id="44" name="Oval 43"/>
            <p:cNvSpPr/>
            <p:nvPr/>
          </p:nvSpPr>
          <p:spPr>
            <a:xfrm>
              <a:off x="5468461" y="907316"/>
              <a:ext cx="548640" cy="548640"/>
            </a:xfrm>
            <a:prstGeom prst="ellipse">
              <a:avLst/>
            </a:prstGeom>
            <a:solidFill>
              <a:srgbClr val="B2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b="1" dirty="0">
                  <a:solidFill>
                    <a:schemeClr val="bg1"/>
                  </a:solidFill>
                  <a:latin typeface="+mj-lt"/>
                  <a:cs typeface="Calibri" panose="020F0502020204030204" pitchFamily="34" charset="0"/>
                </a:rPr>
                <a:t>03</a:t>
              </a:r>
            </a:p>
          </p:txBody>
        </p:sp>
        <p:pic>
          <p:nvPicPr>
            <p:cNvPr id="45" name="Picture 6" descr="Security Security Checked Icon | Windows 8 Iconset | Icons8"/>
            <p:cNvPicPr>
              <a:picLocks noChangeAspect="1" noChangeArrowheads="1"/>
            </p:cNvPicPr>
            <p:nvPr/>
          </p:nvPicPr>
          <p:blipFill>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396389" y="1201505"/>
              <a:ext cx="283570" cy="283570"/>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F82F86D4-D358-A445-9DDD-7C3F610DA0A4}"/>
                </a:ext>
              </a:extLst>
            </p:cNvPr>
            <p:cNvSpPr>
              <a:spLocks noChangeAspect="1"/>
            </p:cNvSpPr>
            <p:nvPr/>
          </p:nvSpPr>
          <p:spPr>
            <a:xfrm>
              <a:off x="6929998" y="1139630"/>
              <a:ext cx="2058700" cy="3654062"/>
            </a:xfrm>
            <a:prstGeom prst="rect">
              <a:avLst/>
            </a:prstGeom>
            <a:solidFill>
              <a:schemeClr val="bg1">
                <a:lumMod val="95000"/>
              </a:schemeClr>
            </a:solidFill>
            <a:ln w="19050">
              <a:solidFill>
                <a:srgbClr val="B2293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j-lt"/>
                <a:cs typeface="Calibri" panose="020F0502020204030204" pitchFamily="34" charset="0"/>
              </a:endParaRPr>
            </a:p>
          </p:txBody>
        </p:sp>
        <p:sp>
          <p:nvSpPr>
            <p:cNvPr id="47" name="TextBox 46"/>
            <p:cNvSpPr txBox="1"/>
            <p:nvPr/>
          </p:nvSpPr>
          <p:spPr>
            <a:xfrm>
              <a:off x="6941169" y="1455956"/>
              <a:ext cx="2047530" cy="184666"/>
            </a:xfrm>
            <a:prstGeom prst="rect">
              <a:avLst/>
            </a:prstGeom>
          </p:spPr>
          <p:txBody>
            <a:bodyPr wrap="square" lIns="0" tIns="0" rIns="0" bIns="0" rtlCol="0">
              <a:spAutoFit/>
            </a:bodyPr>
            <a:lstStyle/>
            <a:p>
              <a:pPr algn="ctr"/>
              <a:r>
                <a:rPr lang="en-US" sz="1200" b="1" dirty="0">
                  <a:solidFill>
                    <a:schemeClr val="tx2"/>
                  </a:solidFill>
                  <a:latin typeface="+mj-lt"/>
                </a:rPr>
                <a:t>ENVIRONMENT VALIDATION</a:t>
              </a:r>
            </a:p>
          </p:txBody>
        </p:sp>
        <p:sp>
          <p:nvSpPr>
            <p:cNvPr id="48" name="Oval 47"/>
            <p:cNvSpPr/>
            <p:nvPr/>
          </p:nvSpPr>
          <p:spPr>
            <a:xfrm>
              <a:off x="7758899" y="907316"/>
              <a:ext cx="548640" cy="548640"/>
            </a:xfrm>
            <a:prstGeom prst="ellipse">
              <a:avLst/>
            </a:prstGeom>
            <a:solidFill>
              <a:srgbClr val="B2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400" b="1" dirty="0">
                  <a:solidFill>
                    <a:schemeClr val="bg1"/>
                  </a:solidFill>
                  <a:latin typeface="+mj-lt"/>
                  <a:cs typeface="Calibri" panose="020F0502020204030204" pitchFamily="34" charset="0"/>
                </a:rPr>
                <a:t>04</a:t>
              </a:r>
            </a:p>
          </p:txBody>
        </p:sp>
        <p:pic>
          <p:nvPicPr>
            <p:cNvPr id="49" name="Picture 8" descr="Bug, find, search, virus icon"/>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41505" y="1201505"/>
              <a:ext cx="283464" cy="283464"/>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187871" y="1679087"/>
              <a:ext cx="2003838" cy="1231106"/>
            </a:xfrm>
            <a:prstGeom prst="rect">
              <a:avLst/>
            </a:prstGeom>
          </p:spPr>
          <p:txBody>
            <a:bodyPr wrap="square" lIns="0" tIns="0" rIns="0" bIns="0" rtlCol="0">
              <a:spAutoFit/>
            </a:bodyPr>
            <a:lstStyle/>
            <a:p>
              <a:pPr marL="171450" indent="-115888">
                <a:spcBef>
                  <a:spcPts val="300"/>
                </a:spcBef>
                <a:spcAft>
                  <a:spcPts val="300"/>
                </a:spcAft>
                <a:buFont typeface="Arial" panose="020B0604020202020204" pitchFamily="34" charset="0"/>
                <a:buChar char="•"/>
              </a:pPr>
              <a:r>
                <a:rPr lang="en-US" sz="1000" dirty="0">
                  <a:solidFill>
                    <a:schemeClr val="tx2"/>
                  </a:solidFill>
                  <a:latin typeface="+mj-lt"/>
                  <a:cs typeface="Arial" panose="020B0604020202020204" pitchFamily="34" charset="0"/>
                </a:rPr>
                <a:t>Troubleshooting &amp; Operational support in current infrastructure</a:t>
              </a:r>
            </a:p>
            <a:p>
              <a:pPr marL="171450" indent="-115888">
                <a:spcBef>
                  <a:spcPts val="300"/>
                </a:spcBef>
                <a:spcAft>
                  <a:spcPts val="300"/>
                </a:spcAft>
                <a:buFont typeface="Arial" panose="020B0604020202020204" pitchFamily="34" charset="0"/>
                <a:buChar char="•"/>
              </a:pPr>
              <a:r>
                <a:rPr lang="en-US" sz="1000" dirty="0">
                  <a:solidFill>
                    <a:schemeClr val="tx2"/>
                  </a:solidFill>
                  <a:latin typeface="+mj-lt"/>
                  <a:cs typeface="Arial" panose="020B0604020202020204" pitchFamily="34" charset="0"/>
                </a:rPr>
                <a:t>Warranty support or hyper-care beyond two weeks post successful migration &amp; signoff </a:t>
              </a:r>
            </a:p>
            <a:p>
              <a:pPr marL="171450" indent="-115888">
                <a:spcBef>
                  <a:spcPts val="300"/>
                </a:spcBef>
                <a:spcAft>
                  <a:spcPts val="300"/>
                </a:spcAft>
                <a:buFont typeface="Arial" panose="020B0604020202020204" pitchFamily="34" charset="0"/>
                <a:buChar char="•"/>
              </a:pPr>
              <a:r>
                <a:rPr lang="en-US" sz="1000" dirty="0">
                  <a:solidFill>
                    <a:schemeClr val="tx2"/>
                  </a:solidFill>
                  <a:latin typeface="+mj-lt"/>
                  <a:cs typeface="Arial" panose="020B0604020202020204" pitchFamily="34" charset="0"/>
                </a:rPr>
                <a:t>Decommission of infrastructure post migration</a:t>
              </a:r>
            </a:p>
          </p:txBody>
        </p:sp>
        <p:sp>
          <p:nvSpPr>
            <p:cNvPr id="52" name="TextBox 51"/>
            <p:cNvSpPr txBox="1"/>
            <p:nvPr/>
          </p:nvSpPr>
          <p:spPr>
            <a:xfrm>
              <a:off x="6941168" y="1679087"/>
              <a:ext cx="2047530" cy="1615827"/>
            </a:xfrm>
            <a:prstGeom prst="rect">
              <a:avLst/>
            </a:prstGeom>
          </p:spPr>
          <p:txBody>
            <a:bodyPr wrap="square" lIns="0" tIns="0" rIns="0" bIns="0" rtlCol="0">
              <a:spAutoFit/>
            </a:bodyPr>
            <a:lstStyle/>
            <a:p>
              <a:pPr marL="171450" lvl="1" indent="-115888" fontAlgn="b">
                <a:spcBef>
                  <a:spcPts val="300"/>
                </a:spcBef>
                <a:spcAft>
                  <a:spcPts val="30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Performance testing - analysis of any functions/ transactions/ components/ channels other than identified as scope</a:t>
              </a:r>
            </a:p>
            <a:p>
              <a:pPr marL="171450" lvl="1" indent="-115888" fontAlgn="b">
                <a:spcBef>
                  <a:spcPts val="300"/>
                </a:spcBef>
                <a:spcAft>
                  <a:spcPts val="30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Code-profiling </a:t>
              </a:r>
            </a:p>
            <a:p>
              <a:pPr marL="171450" lvl="1" indent="-115888" fontAlgn="b">
                <a:spcBef>
                  <a:spcPts val="300"/>
                </a:spcBef>
                <a:spcAft>
                  <a:spcPts val="30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Accessibility /Client side performance Testing</a:t>
              </a:r>
            </a:p>
            <a:p>
              <a:pPr marL="171450" lvl="1" indent="-115888" fontAlgn="b">
                <a:spcBef>
                  <a:spcPts val="300"/>
                </a:spcBef>
                <a:spcAft>
                  <a:spcPts val="30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Native Mobile application /Device level performance engineering </a:t>
              </a:r>
            </a:p>
          </p:txBody>
        </p:sp>
        <p:sp>
          <p:nvSpPr>
            <p:cNvPr id="53" name="TextBox 52"/>
            <p:cNvSpPr txBox="1"/>
            <p:nvPr/>
          </p:nvSpPr>
          <p:spPr>
            <a:xfrm>
              <a:off x="4654427" y="1679087"/>
              <a:ext cx="2069869" cy="1785104"/>
            </a:xfrm>
            <a:prstGeom prst="rect">
              <a:avLst/>
            </a:prstGeom>
            <a:noFill/>
          </p:spPr>
          <p:txBody>
            <a:bodyPr wrap="square" rtlCol="0">
              <a:spAutoFit/>
            </a:bodyPr>
            <a:lstStyle/>
            <a:p>
              <a:pPr marL="171450" lvl="1" indent="-115888" fontAlgn="b">
                <a:spcBef>
                  <a:spcPts val="300"/>
                </a:spcBef>
                <a:spcAft>
                  <a:spcPts val="30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Current or Additional security tool licenses</a:t>
              </a:r>
            </a:p>
            <a:p>
              <a:pPr marL="171450" lvl="1" indent="-115888" fontAlgn="b">
                <a:spcBef>
                  <a:spcPts val="300"/>
                </a:spcBef>
                <a:spcAft>
                  <a:spcPts val="30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Akamai WAF + </a:t>
              </a:r>
              <a:r>
                <a:rPr lang="en-US" sz="1000" dirty="0" err="1">
                  <a:solidFill>
                    <a:schemeClr val="tx2"/>
                  </a:solidFill>
                  <a:latin typeface="+mj-lt"/>
                  <a:cs typeface="Arial" panose="020B0604020202020204" pitchFamily="34" charset="0"/>
                </a:rPr>
                <a:t>DDoS</a:t>
              </a:r>
              <a:r>
                <a:rPr lang="en-US" sz="1000" dirty="0">
                  <a:solidFill>
                    <a:schemeClr val="tx2"/>
                  </a:solidFill>
                  <a:latin typeface="+mj-lt"/>
                  <a:cs typeface="Arial" panose="020B0604020202020204" pitchFamily="34" charset="0"/>
                </a:rPr>
                <a:t> + BOT protection, ISP </a:t>
              </a:r>
              <a:r>
                <a:rPr lang="en-US" sz="1000" dirty="0" err="1">
                  <a:solidFill>
                    <a:schemeClr val="tx2"/>
                  </a:solidFill>
                  <a:latin typeface="+mj-lt"/>
                  <a:cs typeface="Arial" panose="020B0604020202020204" pitchFamily="34" charset="0"/>
                </a:rPr>
                <a:t>DDoS</a:t>
              </a:r>
              <a:r>
                <a:rPr lang="en-US" sz="1000" dirty="0">
                  <a:solidFill>
                    <a:schemeClr val="tx2"/>
                  </a:solidFill>
                  <a:latin typeface="+mj-lt"/>
                  <a:cs typeface="Arial" panose="020B0604020202020204" pitchFamily="34" charset="0"/>
                </a:rPr>
                <a:t> Protection</a:t>
              </a:r>
            </a:p>
            <a:p>
              <a:pPr marL="171450" lvl="1" indent="-115888" fontAlgn="b">
                <a:spcBef>
                  <a:spcPts val="300"/>
                </a:spcBef>
                <a:spcAft>
                  <a:spcPts val="30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SIEM build and license.</a:t>
              </a:r>
            </a:p>
            <a:p>
              <a:pPr marL="171450" lvl="1" indent="-115888" fontAlgn="b">
                <a:spcBef>
                  <a:spcPts val="300"/>
                </a:spcBef>
                <a:spcAft>
                  <a:spcPts val="30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Secure code review, DAST </a:t>
              </a:r>
            </a:p>
            <a:p>
              <a:pPr marL="171450" lvl="1" indent="-115888" fontAlgn="b">
                <a:spcBef>
                  <a:spcPts val="300"/>
                </a:spcBef>
                <a:spcAft>
                  <a:spcPts val="300"/>
                </a:spcAft>
                <a:buClr>
                  <a:schemeClr val="tx2"/>
                </a:buClr>
                <a:buFont typeface="Arial" panose="020B0604020202020204" pitchFamily="34" charset="0"/>
                <a:buChar char="•"/>
                <a:defRPr/>
              </a:pPr>
              <a:r>
                <a:rPr lang="en-US" sz="1000" dirty="0">
                  <a:solidFill>
                    <a:schemeClr val="tx2"/>
                  </a:solidFill>
                  <a:latin typeface="+mj-lt"/>
                  <a:cs typeface="Arial" panose="020B0604020202020204" pitchFamily="34" charset="0"/>
                </a:rPr>
                <a:t>Audits or Audit  support for regulatory compliance requirements during migration</a:t>
              </a:r>
            </a:p>
          </p:txBody>
        </p:sp>
      </p:grpSp>
      <p:sp>
        <p:nvSpPr>
          <p:cNvPr id="3" name="TextBox 2"/>
          <p:cNvSpPr txBox="1"/>
          <p:nvPr/>
        </p:nvSpPr>
        <p:spPr>
          <a:xfrm>
            <a:off x="2446656" y="1751899"/>
            <a:ext cx="2084351" cy="2693045"/>
          </a:xfrm>
          <a:prstGeom prst="rect">
            <a:avLst/>
          </a:prstGeom>
        </p:spPr>
        <p:txBody>
          <a:bodyPr wrap="square" lIns="0" tIns="0" rIns="0" bIns="0" rtlCol="0">
            <a:spAutoFit/>
          </a:bodyPr>
          <a:lstStyle/>
          <a:p>
            <a:pPr marL="171450" indent="-115888" fontAlgn="b">
              <a:spcBef>
                <a:spcPts val="300"/>
              </a:spcBef>
              <a:spcAft>
                <a:spcPts val="300"/>
              </a:spcAft>
              <a:buFont typeface="Arial" panose="020B0604020202020204" pitchFamily="34" charset="0"/>
              <a:buChar char="•"/>
              <a:defRPr/>
            </a:pPr>
            <a:r>
              <a:rPr lang="en-US" sz="1000" dirty="0">
                <a:solidFill>
                  <a:schemeClr val="tx2"/>
                </a:solidFill>
                <a:latin typeface="+mj-lt"/>
                <a:cs typeface="Arial" panose="020B0604020202020204" pitchFamily="34" charset="0"/>
              </a:rPr>
              <a:t>Functional enhancements and resolution of existing functional / technical issues in applications</a:t>
            </a:r>
          </a:p>
          <a:p>
            <a:pPr marL="171450" indent="-115888" fontAlgn="b">
              <a:spcBef>
                <a:spcPts val="300"/>
              </a:spcBef>
              <a:spcAft>
                <a:spcPts val="300"/>
              </a:spcAft>
              <a:buFont typeface="Arial" panose="020B0604020202020204" pitchFamily="34" charset="0"/>
              <a:buChar char="•"/>
              <a:defRPr/>
            </a:pPr>
            <a:r>
              <a:rPr lang="en-US" sz="1000" dirty="0">
                <a:solidFill>
                  <a:schemeClr val="tx2"/>
                </a:solidFill>
                <a:latin typeface="+mj-lt"/>
                <a:cs typeface="Arial" panose="020B0604020202020204" pitchFamily="34" charset="0"/>
              </a:rPr>
              <a:t>Complete Re-architecture / Re-write of applications</a:t>
            </a:r>
          </a:p>
          <a:p>
            <a:pPr marL="171450" indent="-115888" fontAlgn="b">
              <a:spcBef>
                <a:spcPts val="300"/>
              </a:spcBef>
              <a:spcAft>
                <a:spcPts val="300"/>
              </a:spcAft>
              <a:buFont typeface="Arial" panose="020B0604020202020204" pitchFamily="34" charset="0"/>
              <a:buChar char="•"/>
              <a:defRPr/>
            </a:pPr>
            <a:r>
              <a:rPr lang="en-US" sz="1000" dirty="0">
                <a:solidFill>
                  <a:schemeClr val="tx2"/>
                </a:solidFill>
                <a:latin typeface="+mj-lt"/>
                <a:cs typeface="Arial" panose="020B0604020202020204" pitchFamily="34" charset="0"/>
              </a:rPr>
              <a:t>Changes to database / table structure for Refactor / </a:t>
            </a:r>
            <a:r>
              <a:rPr lang="en-US" sz="1000" dirty="0" err="1">
                <a:solidFill>
                  <a:schemeClr val="tx2"/>
                </a:solidFill>
                <a:latin typeface="+mj-lt"/>
                <a:cs typeface="Arial" panose="020B0604020202020204" pitchFamily="34" charset="0"/>
              </a:rPr>
              <a:t>Replatform</a:t>
            </a:r>
            <a:r>
              <a:rPr lang="en-US" sz="1000" dirty="0">
                <a:solidFill>
                  <a:schemeClr val="tx2"/>
                </a:solidFill>
                <a:latin typeface="+mj-lt"/>
                <a:cs typeface="Arial" panose="020B0604020202020204" pitchFamily="34" charset="0"/>
              </a:rPr>
              <a:t> applications</a:t>
            </a:r>
          </a:p>
          <a:p>
            <a:pPr marL="171450" indent="-115888" fontAlgn="b">
              <a:spcBef>
                <a:spcPts val="300"/>
              </a:spcBef>
              <a:spcAft>
                <a:spcPts val="300"/>
              </a:spcAft>
              <a:buFont typeface="Arial" panose="020B0604020202020204" pitchFamily="34" charset="0"/>
              <a:buChar char="•"/>
              <a:defRPr/>
            </a:pPr>
            <a:r>
              <a:rPr lang="en-US" sz="1000" dirty="0">
                <a:solidFill>
                  <a:schemeClr val="tx2"/>
                </a:solidFill>
                <a:latin typeface="+mj-lt"/>
                <a:cs typeface="Arial" panose="020B0604020202020204" pitchFamily="34" charset="0"/>
              </a:rPr>
              <a:t>New non-functional requirements like data purging, encryption etc.</a:t>
            </a:r>
          </a:p>
          <a:p>
            <a:pPr marL="171450" indent="-115888" fontAlgn="b">
              <a:spcBef>
                <a:spcPts val="300"/>
              </a:spcBef>
              <a:spcAft>
                <a:spcPts val="300"/>
              </a:spcAft>
              <a:buFont typeface="Arial" panose="020B0604020202020204" pitchFamily="34" charset="0"/>
              <a:buChar char="•"/>
              <a:defRPr/>
            </a:pPr>
            <a:r>
              <a:rPr lang="en-US" sz="1000" dirty="0">
                <a:solidFill>
                  <a:schemeClr val="tx2"/>
                </a:solidFill>
                <a:latin typeface="+mj-lt"/>
                <a:cs typeface="Arial" panose="020B0604020202020204" pitchFamily="34" charset="0"/>
              </a:rPr>
              <a:t>PeopleSoft migration is optional service which we will confirm after discussion with PJI during Assessment</a:t>
            </a:r>
          </a:p>
          <a:p>
            <a:pPr marL="171450" indent="-115888" fontAlgn="b">
              <a:spcBef>
                <a:spcPts val="300"/>
              </a:spcBef>
              <a:spcAft>
                <a:spcPts val="300"/>
              </a:spcAft>
              <a:buFont typeface="Arial" panose="020B0604020202020204" pitchFamily="34" charset="0"/>
              <a:buChar char="•"/>
              <a:defRPr/>
            </a:pPr>
            <a:endParaRPr lang="en-US" sz="1000" dirty="0">
              <a:solidFill>
                <a:schemeClr val="tx2"/>
              </a:solidFill>
              <a:latin typeface="+mj-lt"/>
              <a:cs typeface="Arial" panose="020B0604020202020204" pitchFamily="34" charset="0"/>
            </a:endParaRPr>
          </a:p>
        </p:txBody>
      </p:sp>
    </p:spTree>
    <p:extLst>
      <p:ext uri="{BB962C8B-B14F-4D97-AF65-F5344CB8AC3E}">
        <p14:creationId xmlns:p14="http://schemas.microsoft.com/office/powerpoint/2010/main" val="302808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a:t>Our Solution</a:t>
            </a:r>
            <a:endParaRPr lang="en-US" dirty="0"/>
          </a:p>
        </p:txBody>
      </p:sp>
    </p:spTree>
    <p:extLst>
      <p:ext uri="{BB962C8B-B14F-4D97-AF65-F5344CB8AC3E}">
        <p14:creationId xmlns:p14="http://schemas.microsoft.com/office/powerpoint/2010/main" val="920984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C3A24A7-4998-3142-8138-442EC63B53D9}"/>
              </a:ext>
            </a:extLst>
          </p:cNvPr>
          <p:cNvSpPr>
            <a:spLocks noGrp="1"/>
          </p:cNvSpPr>
          <p:nvPr>
            <p:ph idx="4294967295"/>
          </p:nvPr>
        </p:nvSpPr>
        <p:spPr>
          <a:xfrm>
            <a:off x="5489573" y="44898"/>
            <a:ext cx="3229884" cy="393446"/>
          </a:xfrm>
        </p:spPr>
        <p:txBody>
          <a:bodyPr anchor="ctr">
            <a:noAutofit/>
          </a:bodyPr>
          <a:lstStyle/>
          <a:p>
            <a:pPr>
              <a:lnSpc>
                <a:spcPct val="200000"/>
              </a:lnSpc>
              <a:spcBef>
                <a:spcPts val="0"/>
              </a:spcBef>
            </a:pPr>
            <a:r>
              <a:rPr lang="en-US" sz="3200" dirty="0">
                <a:solidFill>
                  <a:schemeClr val="bg1"/>
                </a:solidFill>
                <a:latin typeface="Gloucester MT Extra Condensed" panose="02030808020601010101" pitchFamily="18" charset="0"/>
              </a:rPr>
              <a:t>TABLE OF CONTENTS</a:t>
            </a:r>
            <a:endParaRPr lang="en-US" dirty="0">
              <a:solidFill>
                <a:schemeClr val="bg1"/>
              </a:solidFill>
              <a:latin typeface="Gloucester MT Extra Condensed" panose="02030808020601010101" pitchFamily="18" charset="0"/>
            </a:endParaRPr>
          </a:p>
        </p:txBody>
      </p:sp>
      <p:grpSp>
        <p:nvGrpSpPr>
          <p:cNvPr id="22" name="Group 21"/>
          <p:cNvGrpSpPr/>
          <p:nvPr/>
        </p:nvGrpSpPr>
        <p:grpSpPr>
          <a:xfrm>
            <a:off x="5498553" y="606425"/>
            <a:ext cx="363558" cy="4424751"/>
            <a:chOff x="645864" y="953237"/>
            <a:chExt cx="399914" cy="4867210"/>
          </a:xfrm>
        </p:grpSpPr>
        <p:cxnSp>
          <p:nvCxnSpPr>
            <p:cNvPr id="15" name="Straight Connector 14"/>
            <p:cNvCxnSpPr/>
            <p:nvPr/>
          </p:nvCxnSpPr>
          <p:spPr>
            <a:xfrm>
              <a:off x="845820" y="1012942"/>
              <a:ext cx="0" cy="47525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645864" y="1899444"/>
              <a:ext cx="399914" cy="2343327"/>
              <a:chOff x="645864" y="1899444"/>
              <a:chExt cx="399914" cy="2343327"/>
            </a:xfrm>
            <a:solidFill>
              <a:srgbClr val="03349E"/>
            </a:solidFill>
          </p:grpSpPr>
          <p:sp>
            <p:nvSpPr>
              <p:cNvPr id="9" name="Hexagon 8"/>
              <p:cNvSpPr/>
              <p:nvPr/>
            </p:nvSpPr>
            <p:spPr>
              <a:xfrm rot="5400000">
                <a:off x="613871" y="2578375"/>
                <a:ext cx="463899" cy="399914"/>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sp>
            <p:nvSpPr>
              <p:cNvPr id="10" name="Hexagon 9"/>
              <p:cNvSpPr/>
              <p:nvPr/>
            </p:nvSpPr>
            <p:spPr>
              <a:xfrm rot="5400000">
                <a:off x="613871" y="1931437"/>
                <a:ext cx="463899" cy="399914"/>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sp>
            <p:nvSpPr>
              <p:cNvPr id="11" name="Hexagon 10"/>
              <p:cNvSpPr/>
              <p:nvPr/>
            </p:nvSpPr>
            <p:spPr>
              <a:xfrm rot="5400000">
                <a:off x="613871" y="3810865"/>
                <a:ext cx="463899" cy="399914"/>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sp>
            <p:nvSpPr>
              <p:cNvPr id="12" name="Hexagon 11"/>
              <p:cNvSpPr/>
              <p:nvPr/>
            </p:nvSpPr>
            <p:spPr>
              <a:xfrm rot="5400000">
                <a:off x="613871" y="3185907"/>
                <a:ext cx="463899" cy="399914"/>
              </a:xfrm>
              <a:prstGeom prst="hexagon">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grpSp>
        <p:grpSp>
          <p:nvGrpSpPr>
            <p:cNvPr id="18" name="Group 17"/>
            <p:cNvGrpSpPr/>
            <p:nvPr/>
          </p:nvGrpSpPr>
          <p:grpSpPr>
            <a:xfrm>
              <a:off x="753904" y="953237"/>
              <a:ext cx="183832" cy="183832"/>
              <a:chOff x="753904" y="953237"/>
              <a:chExt cx="183832" cy="183832"/>
            </a:xfrm>
          </p:grpSpPr>
          <p:sp>
            <p:nvSpPr>
              <p:cNvPr id="16" name="Oval 15"/>
              <p:cNvSpPr/>
              <p:nvPr/>
            </p:nvSpPr>
            <p:spPr>
              <a:xfrm>
                <a:off x="753904" y="953237"/>
                <a:ext cx="183832" cy="183832"/>
              </a:xfrm>
              <a:prstGeom prst="ellipse">
                <a:avLst/>
              </a:prstGeom>
              <a:solidFill>
                <a:srgbClr val="0334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sp>
            <p:nvSpPr>
              <p:cNvPr id="17" name="Oval 16"/>
              <p:cNvSpPr/>
              <p:nvPr/>
            </p:nvSpPr>
            <p:spPr>
              <a:xfrm>
                <a:off x="813478" y="1009572"/>
                <a:ext cx="64684" cy="71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grpSp>
        <p:grpSp>
          <p:nvGrpSpPr>
            <p:cNvPr id="19" name="Group 18"/>
            <p:cNvGrpSpPr/>
            <p:nvPr/>
          </p:nvGrpSpPr>
          <p:grpSpPr>
            <a:xfrm>
              <a:off x="744025" y="5636616"/>
              <a:ext cx="183832" cy="183831"/>
              <a:chOff x="744025" y="2517356"/>
              <a:chExt cx="183832" cy="183831"/>
            </a:xfrm>
          </p:grpSpPr>
          <p:sp>
            <p:nvSpPr>
              <p:cNvPr id="20" name="Oval 19"/>
              <p:cNvSpPr/>
              <p:nvPr/>
            </p:nvSpPr>
            <p:spPr>
              <a:xfrm>
                <a:off x="744025" y="2517356"/>
                <a:ext cx="183832" cy="183831"/>
              </a:xfrm>
              <a:prstGeom prst="ellipse">
                <a:avLst/>
              </a:prstGeom>
              <a:solidFill>
                <a:srgbClr val="0334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sp>
            <p:nvSpPr>
              <p:cNvPr id="21" name="Oval 20"/>
              <p:cNvSpPr/>
              <p:nvPr/>
            </p:nvSpPr>
            <p:spPr>
              <a:xfrm>
                <a:off x="813478" y="2581276"/>
                <a:ext cx="64684" cy="711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grpSp>
      </p:grpSp>
      <p:sp>
        <p:nvSpPr>
          <p:cNvPr id="28" name="Hexagon 27"/>
          <p:cNvSpPr/>
          <p:nvPr/>
        </p:nvSpPr>
        <p:spPr>
          <a:xfrm rot="5400000">
            <a:off x="5469468" y="3810685"/>
            <a:ext cx="421728" cy="363558"/>
          </a:xfrm>
          <a:prstGeom prst="hexagon">
            <a:avLst/>
          </a:prstGeom>
          <a:solidFill>
            <a:srgbClr val="0334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sp>
        <p:nvSpPr>
          <p:cNvPr id="29" name="Hexagon 28"/>
          <p:cNvSpPr/>
          <p:nvPr/>
        </p:nvSpPr>
        <p:spPr>
          <a:xfrm rot="5400000">
            <a:off x="5460488" y="917807"/>
            <a:ext cx="421728" cy="363558"/>
          </a:xfrm>
          <a:prstGeom prst="hexagon">
            <a:avLst/>
          </a:prstGeom>
          <a:solidFill>
            <a:srgbClr val="0334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pic>
        <p:nvPicPr>
          <p:cNvPr id="7170" name="Picture 2" descr="Creative idea, light bulb, smart solution, solution provider ..."/>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5531269" y="2104678"/>
            <a:ext cx="321863" cy="32186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ummary Icons - Download Free Vector Icons | Noun Project"/>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17670" y="935054"/>
            <a:ext cx="307365" cy="30736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Files Thought Free 6609 Free Icons And Png Backgrounds - Lack Of ..."/>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52315" y="1527099"/>
            <a:ext cx="256032" cy="28296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ertificate, credentials, diploma, education, graduate, school icon"/>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58995" y="3274894"/>
            <a:ext cx="268775" cy="2687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orporate governance, project development, project management ..."/>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58995" y="2677039"/>
            <a:ext cx="266411" cy="266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936301" y="883556"/>
            <a:ext cx="1970991" cy="369332"/>
          </a:xfrm>
          <a:prstGeom prst="rect">
            <a:avLst/>
          </a:prstGeom>
          <a:noFill/>
        </p:spPr>
        <p:txBody>
          <a:bodyPr wrap="square" rtlCol="0">
            <a:spAutoFit/>
          </a:bodyPr>
          <a:lstStyle/>
          <a:p>
            <a:pPr defTabSz="685783">
              <a:spcBef>
                <a:spcPts val="1200"/>
              </a:spcBef>
              <a:spcAft>
                <a:spcPts val="1200"/>
              </a:spcAft>
            </a:pPr>
            <a:r>
              <a:rPr lang="en-US" dirty="0">
                <a:solidFill>
                  <a:schemeClr val="bg1"/>
                </a:solidFill>
                <a:latin typeface="Gloucester MT Extra Condensed" panose="02030808020601010101" pitchFamily="18" charset="0"/>
                <a:cs typeface="Arial" panose="020B0604020202020204" pitchFamily="34" charset="0"/>
              </a:rPr>
              <a:t>Executive Summary</a:t>
            </a:r>
          </a:p>
        </p:txBody>
      </p:sp>
      <p:sp>
        <p:nvSpPr>
          <p:cNvPr id="26" name="TextBox 25"/>
          <p:cNvSpPr txBox="1"/>
          <p:nvPr/>
        </p:nvSpPr>
        <p:spPr>
          <a:xfrm>
            <a:off x="5936301" y="1495457"/>
            <a:ext cx="1970991" cy="369332"/>
          </a:xfrm>
          <a:prstGeom prst="rect">
            <a:avLst/>
          </a:prstGeom>
          <a:noFill/>
        </p:spPr>
        <p:txBody>
          <a:bodyPr wrap="square" rtlCol="0">
            <a:spAutoFit/>
          </a:bodyPr>
          <a:lstStyle/>
          <a:p>
            <a:pPr defTabSz="685783">
              <a:spcBef>
                <a:spcPts val="1200"/>
              </a:spcBef>
              <a:spcAft>
                <a:spcPts val="1200"/>
              </a:spcAft>
            </a:pPr>
            <a:r>
              <a:rPr lang="en-US" dirty="0">
                <a:solidFill>
                  <a:schemeClr val="bg1"/>
                </a:solidFill>
                <a:latin typeface="Gloucester MT Extra Condensed" panose="02030808020601010101" pitchFamily="18" charset="0"/>
                <a:cs typeface="Arial" panose="020B0604020202020204" pitchFamily="34" charset="0"/>
              </a:rPr>
              <a:t>Our Understanding</a:t>
            </a:r>
          </a:p>
        </p:txBody>
      </p:sp>
      <p:sp>
        <p:nvSpPr>
          <p:cNvPr id="27" name="TextBox 26"/>
          <p:cNvSpPr txBox="1"/>
          <p:nvPr/>
        </p:nvSpPr>
        <p:spPr>
          <a:xfrm>
            <a:off x="5936301" y="2049677"/>
            <a:ext cx="1970991" cy="369332"/>
          </a:xfrm>
          <a:prstGeom prst="rect">
            <a:avLst/>
          </a:prstGeom>
          <a:noFill/>
        </p:spPr>
        <p:txBody>
          <a:bodyPr wrap="square" rtlCol="0">
            <a:spAutoFit/>
          </a:bodyPr>
          <a:lstStyle/>
          <a:p>
            <a:pPr defTabSz="685783">
              <a:spcBef>
                <a:spcPts val="1200"/>
              </a:spcBef>
              <a:spcAft>
                <a:spcPts val="1200"/>
              </a:spcAft>
            </a:pPr>
            <a:r>
              <a:rPr lang="en-US" dirty="0">
                <a:solidFill>
                  <a:schemeClr val="bg1"/>
                </a:solidFill>
                <a:latin typeface="Gloucester MT Extra Condensed" panose="02030808020601010101" pitchFamily="18" charset="0"/>
                <a:cs typeface="Arial" panose="020B0604020202020204" pitchFamily="34" charset="0"/>
              </a:rPr>
              <a:t>Our Solution</a:t>
            </a:r>
          </a:p>
        </p:txBody>
      </p:sp>
      <p:sp>
        <p:nvSpPr>
          <p:cNvPr id="30" name="TextBox 29"/>
          <p:cNvSpPr txBox="1"/>
          <p:nvPr/>
        </p:nvSpPr>
        <p:spPr>
          <a:xfrm>
            <a:off x="5936301" y="2625087"/>
            <a:ext cx="2773787" cy="369332"/>
          </a:xfrm>
          <a:prstGeom prst="rect">
            <a:avLst/>
          </a:prstGeom>
          <a:noFill/>
        </p:spPr>
        <p:txBody>
          <a:bodyPr wrap="square" rtlCol="0">
            <a:spAutoFit/>
          </a:bodyPr>
          <a:lstStyle/>
          <a:p>
            <a:pPr defTabSz="685783">
              <a:spcBef>
                <a:spcPts val="1200"/>
              </a:spcBef>
              <a:spcAft>
                <a:spcPts val="1200"/>
              </a:spcAft>
            </a:pPr>
            <a:r>
              <a:rPr lang="en-US" dirty="0">
                <a:solidFill>
                  <a:schemeClr val="bg1"/>
                </a:solidFill>
                <a:latin typeface="Gloucester MT Extra Condensed" panose="02030808020601010101" pitchFamily="18" charset="0"/>
                <a:cs typeface="Arial" panose="020B0604020202020204" pitchFamily="34" charset="0"/>
              </a:rPr>
              <a:t>Schedule, Risk &amp; Assumption</a:t>
            </a:r>
          </a:p>
        </p:txBody>
      </p:sp>
      <p:sp>
        <p:nvSpPr>
          <p:cNvPr id="31" name="TextBox 30"/>
          <p:cNvSpPr txBox="1"/>
          <p:nvPr/>
        </p:nvSpPr>
        <p:spPr>
          <a:xfrm>
            <a:off x="5936301" y="3174605"/>
            <a:ext cx="2773787" cy="369332"/>
          </a:xfrm>
          <a:prstGeom prst="rect">
            <a:avLst/>
          </a:prstGeom>
          <a:noFill/>
        </p:spPr>
        <p:txBody>
          <a:bodyPr wrap="square" rtlCol="0">
            <a:spAutoFit/>
          </a:bodyPr>
          <a:lstStyle/>
          <a:p>
            <a:pPr defTabSz="685783">
              <a:spcBef>
                <a:spcPts val="1200"/>
              </a:spcBef>
              <a:spcAft>
                <a:spcPts val="1200"/>
              </a:spcAft>
            </a:pPr>
            <a:r>
              <a:rPr lang="en-US" dirty="0">
                <a:solidFill>
                  <a:schemeClr val="bg1"/>
                </a:solidFill>
                <a:latin typeface="Gloucester MT Extra Condensed" panose="02030808020601010101" pitchFamily="18" charset="0"/>
                <a:cs typeface="Arial" panose="020B0604020202020204" pitchFamily="34" charset="0"/>
              </a:rPr>
              <a:t>Cognizant Qualification</a:t>
            </a:r>
          </a:p>
        </p:txBody>
      </p:sp>
      <p:sp>
        <p:nvSpPr>
          <p:cNvPr id="32" name="Hexagon 31"/>
          <p:cNvSpPr/>
          <p:nvPr/>
        </p:nvSpPr>
        <p:spPr>
          <a:xfrm rot="5400000">
            <a:off x="5460486" y="4373015"/>
            <a:ext cx="421728" cy="363558"/>
          </a:xfrm>
          <a:prstGeom prst="hexagon">
            <a:avLst/>
          </a:prstGeom>
          <a:solidFill>
            <a:srgbClr val="03349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chemeClr val="bg1">
                  <a:lumMod val="85000"/>
                </a:schemeClr>
              </a:solidFill>
              <a:latin typeface="Calibri" panose="020F0502020204030204" pitchFamily="34" charset="0"/>
              <a:cs typeface="Calibri" panose="020F0502020204030204" pitchFamily="34" charset="0"/>
            </a:endParaRPr>
          </a:p>
        </p:txBody>
      </p:sp>
      <p:pic>
        <p:nvPicPr>
          <p:cNvPr id="7180" name="Picture 12" descr="Pricing Icon #39772 - Free Icons Library"/>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13993" y="4409312"/>
            <a:ext cx="311042" cy="26982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5936301" y="4378223"/>
            <a:ext cx="2773787" cy="369332"/>
          </a:xfrm>
          <a:prstGeom prst="rect">
            <a:avLst/>
          </a:prstGeom>
          <a:noFill/>
        </p:spPr>
        <p:txBody>
          <a:bodyPr wrap="square" rtlCol="0">
            <a:spAutoFit/>
          </a:bodyPr>
          <a:lstStyle/>
          <a:p>
            <a:pPr defTabSz="685783">
              <a:spcBef>
                <a:spcPts val="1200"/>
              </a:spcBef>
              <a:spcAft>
                <a:spcPts val="1200"/>
              </a:spcAft>
            </a:pPr>
            <a:r>
              <a:rPr lang="en-US" dirty="0">
                <a:solidFill>
                  <a:schemeClr val="bg1"/>
                </a:solidFill>
                <a:latin typeface="Gloucester MT Extra Condensed" panose="02030808020601010101" pitchFamily="18" charset="0"/>
                <a:cs typeface="Arial" panose="020B0604020202020204" pitchFamily="34" charset="0"/>
              </a:rPr>
              <a:t>Pricing</a:t>
            </a:r>
          </a:p>
        </p:txBody>
      </p:sp>
      <p:sp>
        <p:nvSpPr>
          <p:cNvPr id="34" name="TextBox 33"/>
          <p:cNvSpPr txBox="1"/>
          <p:nvPr/>
        </p:nvSpPr>
        <p:spPr>
          <a:xfrm>
            <a:off x="5936301" y="3792941"/>
            <a:ext cx="2773787" cy="369332"/>
          </a:xfrm>
          <a:prstGeom prst="rect">
            <a:avLst/>
          </a:prstGeom>
          <a:noFill/>
        </p:spPr>
        <p:txBody>
          <a:bodyPr wrap="square" rtlCol="0">
            <a:spAutoFit/>
          </a:bodyPr>
          <a:lstStyle/>
          <a:p>
            <a:pPr defTabSz="685783">
              <a:spcBef>
                <a:spcPts val="1200"/>
              </a:spcBef>
              <a:spcAft>
                <a:spcPts val="1200"/>
              </a:spcAft>
            </a:pPr>
            <a:r>
              <a:rPr lang="en-US" dirty="0">
                <a:solidFill>
                  <a:schemeClr val="bg1"/>
                </a:solidFill>
                <a:latin typeface="Gloucester MT Extra Condensed" panose="02030808020601010101" pitchFamily="18" charset="0"/>
                <a:cs typeface="Arial" panose="020B0604020202020204" pitchFamily="34" charset="0"/>
              </a:rPr>
              <a:t>Support Model</a:t>
            </a:r>
          </a:p>
        </p:txBody>
      </p:sp>
      <p:pic>
        <p:nvPicPr>
          <p:cNvPr id="1030" name="Picture 6" descr="Draft, frame, framework, structure icon"/>
          <p:cNvPicPr>
            <a:picLocks noChangeAspect="1" noChangeArrowheads="1"/>
          </p:cNvPicPr>
          <p:nvPr/>
        </p:nvPicPr>
        <p:blipFill>
          <a:blip r:embed="rId15" cstate="print">
            <a:extLst>
              <a:ext uri="{BEBA8EAE-BF5A-486C-A8C5-ECC9F3942E4B}">
                <a14:imgProps xmlns:a14="http://schemas.microsoft.com/office/drawing/2010/main">
                  <a14:imgLayer r:embed="rId16">
                    <a14:imgEffect>
                      <a14:brightnessContrast bright="100000" contrast="97000"/>
                    </a14:imgEffect>
                  </a14:imgLayer>
                </a14:imgProps>
              </a:ext>
              <a:ext uri="{28A0092B-C50C-407E-A947-70E740481C1C}">
                <a14:useLocalDpi xmlns:a14="http://schemas.microsoft.com/office/drawing/2010/main" val="0"/>
              </a:ext>
            </a:extLst>
          </a:blip>
          <a:srcRect/>
          <a:stretch>
            <a:fillRect/>
          </a:stretch>
        </p:blipFill>
        <p:spPr bwMode="auto">
          <a:xfrm>
            <a:off x="5574043" y="3881396"/>
            <a:ext cx="238322" cy="23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40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Cognizant Will Leverage its Proven Cloud Steps Framework Customized for PJI’s</a:t>
            </a:r>
            <a:endParaRPr lang="en-US" dirty="0"/>
          </a:p>
        </p:txBody>
      </p:sp>
      <p:sp>
        <p:nvSpPr>
          <p:cNvPr id="9" name="Rectangle 8"/>
          <p:cNvSpPr/>
          <p:nvPr/>
        </p:nvSpPr>
        <p:spPr>
          <a:xfrm>
            <a:off x="262526" y="2991165"/>
            <a:ext cx="1463040" cy="585627"/>
          </a:xfrm>
          <a:prstGeom prst="rect">
            <a:avLst/>
          </a:prstGeom>
          <a:solidFill>
            <a:srgbClr val="0071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2"/>
              </a:solidFill>
              <a:latin typeface="+mj-lt"/>
              <a:cs typeface="Arial" panose="020B0604020202020204" pitchFamily="34" charset="0"/>
            </a:endParaRPr>
          </a:p>
        </p:txBody>
      </p:sp>
      <p:sp>
        <p:nvSpPr>
          <p:cNvPr id="10" name="Rectangle 9"/>
          <p:cNvSpPr/>
          <p:nvPr/>
        </p:nvSpPr>
        <p:spPr>
          <a:xfrm>
            <a:off x="1403709" y="2677273"/>
            <a:ext cx="1463040" cy="585627"/>
          </a:xfrm>
          <a:prstGeom prst="rect">
            <a:avLst/>
          </a:prstGeom>
          <a:solidFill>
            <a:srgbClr val="4FB3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2"/>
              </a:solidFill>
              <a:latin typeface="+mj-lt"/>
              <a:cs typeface="Arial" panose="020B0604020202020204" pitchFamily="34" charset="0"/>
            </a:endParaRPr>
          </a:p>
        </p:txBody>
      </p:sp>
      <p:sp>
        <p:nvSpPr>
          <p:cNvPr id="11" name="Rectangle 10"/>
          <p:cNvSpPr/>
          <p:nvPr/>
        </p:nvSpPr>
        <p:spPr>
          <a:xfrm>
            <a:off x="2544897" y="2363382"/>
            <a:ext cx="1463040" cy="585627"/>
          </a:xfrm>
          <a:prstGeom prst="rect">
            <a:avLst/>
          </a:prstGeom>
          <a:solidFill>
            <a:srgbClr val="6E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2"/>
              </a:solidFill>
              <a:latin typeface="+mj-lt"/>
              <a:cs typeface="Arial" panose="020B0604020202020204" pitchFamily="34" charset="0"/>
            </a:endParaRPr>
          </a:p>
        </p:txBody>
      </p:sp>
      <p:sp>
        <p:nvSpPr>
          <p:cNvPr id="12" name="Rectangle 11"/>
          <p:cNvSpPr/>
          <p:nvPr/>
        </p:nvSpPr>
        <p:spPr>
          <a:xfrm>
            <a:off x="3686081" y="2049490"/>
            <a:ext cx="1463040" cy="585627"/>
          </a:xfrm>
          <a:prstGeom prst="rect">
            <a:avLst/>
          </a:prstGeom>
          <a:solidFill>
            <a:srgbClr val="377C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2"/>
              </a:solidFill>
              <a:latin typeface="+mj-lt"/>
              <a:cs typeface="Arial" panose="020B0604020202020204" pitchFamily="34" charset="0"/>
            </a:endParaRPr>
          </a:p>
        </p:txBody>
      </p:sp>
      <p:sp>
        <p:nvSpPr>
          <p:cNvPr id="13" name="Rectangle 12"/>
          <p:cNvSpPr/>
          <p:nvPr/>
        </p:nvSpPr>
        <p:spPr>
          <a:xfrm>
            <a:off x="4816995" y="1735597"/>
            <a:ext cx="1463040" cy="585627"/>
          </a:xfrm>
          <a:prstGeom prst="rect">
            <a:avLst/>
          </a:prstGeom>
          <a:solidFill>
            <a:srgbClr val="E251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2"/>
              </a:solidFill>
              <a:latin typeface="+mj-lt"/>
              <a:cs typeface="Arial" panose="020B0604020202020204" pitchFamily="34" charset="0"/>
            </a:endParaRPr>
          </a:p>
        </p:txBody>
      </p:sp>
      <p:sp>
        <p:nvSpPr>
          <p:cNvPr id="14" name="Right Triangle 13"/>
          <p:cNvSpPr/>
          <p:nvPr/>
        </p:nvSpPr>
        <p:spPr>
          <a:xfrm flipH="1" flipV="1">
            <a:off x="1403710" y="3262899"/>
            <a:ext cx="328017" cy="313892"/>
          </a:xfrm>
          <a:prstGeom prst="rtTriangle">
            <a:avLst/>
          </a:prstGeom>
          <a:solidFill>
            <a:srgbClr val="2F8DA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2"/>
              </a:solidFill>
              <a:latin typeface="+mj-lt"/>
              <a:cs typeface="Arial" panose="020B0604020202020204" pitchFamily="34" charset="0"/>
            </a:endParaRPr>
          </a:p>
        </p:txBody>
      </p:sp>
      <p:sp>
        <p:nvSpPr>
          <p:cNvPr id="15" name="Right Triangle 14"/>
          <p:cNvSpPr/>
          <p:nvPr/>
        </p:nvSpPr>
        <p:spPr>
          <a:xfrm flipH="1" flipV="1">
            <a:off x="2544899" y="2942112"/>
            <a:ext cx="328017" cy="313892"/>
          </a:xfrm>
          <a:prstGeom prst="rtTriangle">
            <a:avLst/>
          </a:prstGeom>
          <a:solidFill>
            <a:srgbClr val="558B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2"/>
              </a:solidFill>
              <a:latin typeface="+mj-lt"/>
              <a:cs typeface="Arial" panose="020B0604020202020204" pitchFamily="34" charset="0"/>
            </a:endParaRPr>
          </a:p>
        </p:txBody>
      </p:sp>
      <p:sp>
        <p:nvSpPr>
          <p:cNvPr id="16" name="Right Triangle 15"/>
          <p:cNvSpPr/>
          <p:nvPr/>
        </p:nvSpPr>
        <p:spPr>
          <a:xfrm flipH="1" flipV="1">
            <a:off x="3680432" y="2635899"/>
            <a:ext cx="328017" cy="313892"/>
          </a:xfrm>
          <a:prstGeom prst="rtTriangle">
            <a:avLst/>
          </a:prstGeom>
          <a:solidFill>
            <a:srgbClr val="2B64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2"/>
              </a:solidFill>
              <a:latin typeface="+mj-lt"/>
              <a:cs typeface="Arial" panose="020B0604020202020204" pitchFamily="34" charset="0"/>
            </a:endParaRPr>
          </a:p>
        </p:txBody>
      </p:sp>
      <p:sp>
        <p:nvSpPr>
          <p:cNvPr id="17" name="Right Triangle 16"/>
          <p:cNvSpPr/>
          <p:nvPr/>
        </p:nvSpPr>
        <p:spPr>
          <a:xfrm flipH="1" flipV="1">
            <a:off x="4817000" y="2316894"/>
            <a:ext cx="328017" cy="313892"/>
          </a:xfrm>
          <a:prstGeom prst="rtTriangle">
            <a:avLst/>
          </a:prstGeom>
          <a:solidFill>
            <a:srgbClr val="CB33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2"/>
              </a:solidFill>
              <a:latin typeface="+mj-lt"/>
              <a:cs typeface="Arial" panose="020B0604020202020204" pitchFamily="34" charset="0"/>
            </a:endParaRPr>
          </a:p>
        </p:txBody>
      </p:sp>
      <p:sp>
        <p:nvSpPr>
          <p:cNvPr id="18" name="Oval 17"/>
          <p:cNvSpPr/>
          <p:nvPr/>
        </p:nvSpPr>
        <p:spPr>
          <a:xfrm>
            <a:off x="125367" y="1888182"/>
            <a:ext cx="274320" cy="274320"/>
          </a:xfrm>
          <a:prstGeom prst="ellipse">
            <a:avLst/>
          </a:prstGeom>
          <a:solidFill>
            <a:srgbClr val="387C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2"/>
                </a:solidFill>
                <a:latin typeface="+mj-lt"/>
                <a:cs typeface="Arial" panose="020B0604020202020204" pitchFamily="34" charset="0"/>
              </a:rPr>
              <a:t>1</a:t>
            </a:r>
          </a:p>
        </p:txBody>
      </p:sp>
      <p:sp>
        <p:nvSpPr>
          <p:cNvPr id="19" name="TextBox 18"/>
          <p:cNvSpPr txBox="1"/>
          <p:nvPr/>
        </p:nvSpPr>
        <p:spPr>
          <a:xfrm>
            <a:off x="328556" y="1888183"/>
            <a:ext cx="822137" cy="1038746"/>
          </a:xfrm>
          <a:prstGeom prst="rect">
            <a:avLst/>
          </a:prstGeom>
          <a:noFill/>
        </p:spPr>
        <p:txBody>
          <a:bodyPr wrap="square" rtlCol="0">
            <a:spAutoFit/>
          </a:bodyPr>
          <a:lstStyle/>
          <a:p>
            <a:pPr defTabSz="816302"/>
            <a:r>
              <a:rPr lang="en-US" sz="900" b="1" dirty="0">
                <a:solidFill>
                  <a:schemeClr val="tx2"/>
                </a:solidFill>
                <a:latin typeface="+mj-lt"/>
                <a:cs typeface="Arial" panose="020B0604020202020204" pitchFamily="34" charset="0"/>
              </a:rPr>
              <a:t>STRATEGIZE</a:t>
            </a:r>
            <a:endParaRPr lang="en-US" sz="900" b="1" dirty="0">
              <a:solidFill>
                <a:srgbClr val="C00000"/>
              </a:solidFill>
              <a:latin typeface="+mj-lt"/>
              <a:cs typeface="Arial" panose="020B0604020202020204" pitchFamily="34" charset="0"/>
            </a:endParaRPr>
          </a:p>
          <a:p>
            <a:pPr defTabSz="816302">
              <a:lnSpc>
                <a:spcPts val="900"/>
              </a:lnSpc>
            </a:pPr>
            <a:r>
              <a:rPr lang="en-US" sz="900" dirty="0">
                <a:solidFill>
                  <a:schemeClr val="tx2"/>
                </a:solidFill>
                <a:latin typeface="+mj-lt"/>
                <a:cs typeface="Arial" panose="020B0604020202020204" pitchFamily="34" charset="0"/>
              </a:rPr>
              <a:t>Align cloud strategy with business and IT vision, Organizational Change Management</a:t>
            </a:r>
          </a:p>
        </p:txBody>
      </p:sp>
      <p:sp>
        <p:nvSpPr>
          <p:cNvPr id="20" name="TextBox 19"/>
          <p:cNvSpPr txBox="1"/>
          <p:nvPr/>
        </p:nvSpPr>
        <p:spPr>
          <a:xfrm>
            <a:off x="1485432" y="1407338"/>
            <a:ext cx="1097280" cy="923330"/>
          </a:xfrm>
          <a:prstGeom prst="rect">
            <a:avLst/>
          </a:prstGeom>
          <a:noFill/>
        </p:spPr>
        <p:txBody>
          <a:bodyPr wrap="square" rtlCol="0">
            <a:spAutoFit/>
          </a:bodyPr>
          <a:lstStyle/>
          <a:p>
            <a:pPr defTabSz="816302"/>
            <a:r>
              <a:rPr lang="en-US" sz="900" b="1" dirty="0">
                <a:solidFill>
                  <a:schemeClr val="tx2"/>
                </a:solidFill>
                <a:latin typeface="+mj-lt"/>
                <a:cs typeface="Arial" panose="020B0604020202020204" pitchFamily="34" charset="0"/>
              </a:rPr>
              <a:t>ASSESS &amp; PLAN</a:t>
            </a:r>
          </a:p>
          <a:p>
            <a:pPr defTabSz="816302"/>
            <a:r>
              <a:rPr lang="en-US" sz="900" dirty="0">
                <a:solidFill>
                  <a:schemeClr val="tx2"/>
                </a:solidFill>
                <a:latin typeface="+mj-lt"/>
                <a:cs typeface="Arial" panose="020B0604020202020204" pitchFamily="34" charset="0"/>
              </a:rPr>
              <a:t>Decide on workload specific strategies; develop migration roadmaps</a:t>
            </a:r>
          </a:p>
        </p:txBody>
      </p:sp>
      <p:sp>
        <p:nvSpPr>
          <p:cNvPr id="21" name="TextBox 20"/>
          <p:cNvSpPr txBox="1"/>
          <p:nvPr/>
        </p:nvSpPr>
        <p:spPr>
          <a:xfrm>
            <a:off x="2633319" y="1252962"/>
            <a:ext cx="1142226" cy="923330"/>
          </a:xfrm>
          <a:prstGeom prst="rect">
            <a:avLst/>
          </a:prstGeom>
          <a:noFill/>
        </p:spPr>
        <p:txBody>
          <a:bodyPr wrap="square" rtlCol="0">
            <a:spAutoFit/>
          </a:bodyPr>
          <a:lstStyle/>
          <a:p>
            <a:pPr defTabSz="816302"/>
            <a:r>
              <a:rPr lang="en-US" sz="900" b="1" dirty="0">
                <a:solidFill>
                  <a:schemeClr val="tx2"/>
                </a:solidFill>
                <a:latin typeface="+mj-lt"/>
                <a:cs typeface="Arial" panose="020B0604020202020204" pitchFamily="34" charset="0"/>
              </a:rPr>
              <a:t>DESIGN &amp; BUILD</a:t>
            </a:r>
          </a:p>
          <a:p>
            <a:pPr defTabSz="816302"/>
            <a:r>
              <a:rPr lang="en-US" sz="900" dirty="0">
                <a:solidFill>
                  <a:schemeClr val="tx2"/>
                </a:solidFill>
                <a:latin typeface="+mj-lt"/>
                <a:cs typeface="Arial" panose="020B0604020202020204" pitchFamily="34" charset="0"/>
              </a:rPr>
              <a:t>Design the target state hybrid architecture,  security controls, </a:t>
            </a:r>
          </a:p>
          <a:p>
            <a:pPr defTabSz="816302"/>
            <a:r>
              <a:rPr lang="en-US" sz="900" dirty="0">
                <a:solidFill>
                  <a:schemeClr val="tx2"/>
                </a:solidFill>
                <a:latin typeface="+mj-lt"/>
                <a:cs typeface="Arial" panose="020B0604020202020204" pitchFamily="34" charset="0"/>
              </a:rPr>
              <a:t>cloud environment</a:t>
            </a:r>
          </a:p>
        </p:txBody>
      </p:sp>
      <p:sp>
        <p:nvSpPr>
          <p:cNvPr id="22" name="TextBox 21"/>
          <p:cNvSpPr txBox="1"/>
          <p:nvPr/>
        </p:nvSpPr>
        <p:spPr>
          <a:xfrm>
            <a:off x="3807774" y="871854"/>
            <a:ext cx="1097280" cy="923330"/>
          </a:xfrm>
          <a:prstGeom prst="rect">
            <a:avLst/>
          </a:prstGeom>
          <a:noFill/>
        </p:spPr>
        <p:txBody>
          <a:bodyPr wrap="square" rtlCol="0">
            <a:spAutoFit/>
          </a:bodyPr>
          <a:lstStyle/>
          <a:p>
            <a:pPr defTabSz="816302"/>
            <a:r>
              <a:rPr lang="en-US" sz="900" b="1" dirty="0">
                <a:solidFill>
                  <a:schemeClr val="tx2"/>
                </a:solidFill>
                <a:latin typeface="+mj-lt"/>
                <a:cs typeface="Arial" panose="020B0604020202020204" pitchFamily="34" charset="0"/>
              </a:rPr>
              <a:t>MIGRATE &amp; VALIDATE</a:t>
            </a:r>
          </a:p>
          <a:p>
            <a:pPr defTabSz="816302"/>
            <a:r>
              <a:rPr lang="en-US" sz="900" dirty="0">
                <a:solidFill>
                  <a:schemeClr val="tx2"/>
                </a:solidFill>
                <a:latin typeface="+mj-lt"/>
                <a:cs typeface="Arial" panose="020B0604020202020204" pitchFamily="34" charset="0"/>
              </a:rPr>
              <a:t>Securely migrate the workloads to the cloud;  validate benchmarks.</a:t>
            </a:r>
          </a:p>
        </p:txBody>
      </p:sp>
      <p:sp>
        <p:nvSpPr>
          <p:cNvPr id="23" name="TextBox 22"/>
          <p:cNvSpPr txBox="1"/>
          <p:nvPr/>
        </p:nvSpPr>
        <p:spPr>
          <a:xfrm>
            <a:off x="4940529" y="635982"/>
            <a:ext cx="1097280" cy="646331"/>
          </a:xfrm>
          <a:prstGeom prst="rect">
            <a:avLst/>
          </a:prstGeom>
          <a:noFill/>
        </p:spPr>
        <p:txBody>
          <a:bodyPr wrap="square" rtlCol="0">
            <a:spAutoFit/>
          </a:bodyPr>
          <a:lstStyle/>
          <a:p>
            <a:pPr defTabSz="816302"/>
            <a:r>
              <a:rPr lang="en-US" sz="900" b="1" dirty="0">
                <a:solidFill>
                  <a:schemeClr val="tx2"/>
                </a:solidFill>
                <a:latin typeface="+mj-lt"/>
                <a:cs typeface="Arial" panose="020B0604020202020204" pitchFamily="34" charset="0"/>
              </a:rPr>
              <a:t>RUN</a:t>
            </a:r>
          </a:p>
          <a:p>
            <a:pPr defTabSz="816302"/>
            <a:r>
              <a:rPr lang="en-US" sz="900" dirty="0">
                <a:solidFill>
                  <a:schemeClr val="tx2"/>
                </a:solidFill>
                <a:latin typeface="+mj-lt"/>
                <a:cs typeface="Arial" panose="020B0604020202020204" pitchFamily="34" charset="0"/>
              </a:rPr>
              <a:t>Seamlessly transition to “RUN” operations</a:t>
            </a:r>
          </a:p>
        </p:txBody>
      </p:sp>
      <p:cxnSp>
        <p:nvCxnSpPr>
          <p:cNvPr id="24" name="Straight Connector 23"/>
          <p:cNvCxnSpPr/>
          <p:nvPr/>
        </p:nvCxnSpPr>
        <p:spPr>
          <a:xfrm>
            <a:off x="262527" y="2064952"/>
            <a:ext cx="0" cy="1023819"/>
          </a:xfrm>
          <a:prstGeom prst="line">
            <a:avLst/>
          </a:prstGeom>
          <a:solidFill>
            <a:srgbClr val="387C2C"/>
          </a:solidFill>
          <a:ln w="3175">
            <a:solidFill>
              <a:srgbClr val="387C2C"/>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25" name="Straight Connector 24"/>
          <p:cNvCxnSpPr/>
          <p:nvPr/>
        </p:nvCxnSpPr>
        <p:spPr>
          <a:xfrm>
            <a:off x="347306" y="2058027"/>
            <a:ext cx="731520" cy="0"/>
          </a:xfrm>
          <a:prstGeom prst="line">
            <a:avLst/>
          </a:prstGeom>
          <a:solidFill>
            <a:srgbClr val="387C2C"/>
          </a:solidFill>
          <a:ln w="3175">
            <a:solidFill>
              <a:srgbClr val="387C2C"/>
            </a:solidFill>
            <a:prstDash val="sysDash"/>
          </a:ln>
          <a:effectLst/>
        </p:spPr>
        <p:style>
          <a:lnRef idx="1">
            <a:schemeClr val="accent1"/>
          </a:lnRef>
          <a:fillRef idx="3">
            <a:schemeClr val="accent1"/>
          </a:fillRef>
          <a:effectRef idx="2">
            <a:schemeClr val="accent1"/>
          </a:effectRef>
          <a:fontRef idx="minor">
            <a:schemeClr val="lt1"/>
          </a:fontRef>
        </p:style>
      </p:cxnSp>
      <p:sp>
        <p:nvSpPr>
          <p:cNvPr id="26" name="Oval 25"/>
          <p:cNvSpPr/>
          <p:nvPr/>
        </p:nvSpPr>
        <p:spPr>
          <a:xfrm>
            <a:off x="1266350" y="1561941"/>
            <a:ext cx="274320" cy="274320"/>
          </a:xfrm>
          <a:prstGeom prst="ellipse">
            <a:avLst/>
          </a:prstGeom>
          <a:solidFill>
            <a:srgbClr val="4FB3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2"/>
                </a:solidFill>
                <a:latin typeface="+mj-lt"/>
                <a:cs typeface="Arial" panose="020B0604020202020204" pitchFamily="34" charset="0"/>
              </a:rPr>
              <a:t>2</a:t>
            </a:r>
          </a:p>
        </p:txBody>
      </p:sp>
      <p:cxnSp>
        <p:nvCxnSpPr>
          <p:cNvPr id="27" name="Straight Connector 26"/>
          <p:cNvCxnSpPr/>
          <p:nvPr/>
        </p:nvCxnSpPr>
        <p:spPr>
          <a:xfrm>
            <a:off x="1394657" y="1751662"/>
            <a:ext cx="0" cy="1023819"/>
          </a:xfrm>
          <a:prstGeom prst="line">
            <a:avLst/>
          </a:prstGeom>
          <a:solidFill>
            <a:srgbClr val="387C2C"/>
          </a:solidFill>
          <a:ln w="3175">
            <a:solidFill>
              <a:srgbClr val="4FB3CD"/>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1555076" y="1582736"/>
            <a:ext cx="731520" cy="0"/>
          </a:xfrm>
          <a:prstGeom prst="line">
            <a:avLst/>
          </a:prstGeom>
          <a:solidFill>
            <a:srgbClr val="387C2C"/>
          </a:solidFill>
          <a:ln w="3175">
            <a:solidFill>
              <a:srgbClr val="2F8DA7"/>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29" name="Straight Connector 28"/>
          <p:cNvCxnSpPr/>
          <p:nvPr/>
        </p:nvCxnSpPr>
        <p:spPr>
          <a:xfrm>
            <a:off x="2543643" y="1441723"/>
            <a:ext cx="0" cy="1023819"/>
          </a:xfrm>
          <a:prstGeom prst="line">
            <a:avLst/>
          </a:prstGeom>
          <a:solidFill>
            <a:srgbClr val="387C2C"/>
          </a:solidFill>
          <a:ln w="3175">
            <a:solidFill>
              <a:srgbClr val="BE6718"/>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30" name="Straight Connector 29"/>
          <p:cNvCxnSpPr/>
          <p:nvPr/>
        </p:nvCxnSpPr>
        <p:spPr>
          <a:xfrm>
            <a:off x="2650451" y="1434799"/>
            <a:ext cx="731520" cy="0"/>
          </a:xfrm>
          <a:prstGeom prst="line">
            <a:avLst/>
          </a:prstGeom>
          <a:solidFill>
            <a:srgbClr val="387C2C"/>
          </a:solidFill>
          <a:ln w="3175">
            <a:solidFill>
              <a:srgbClr val="6EB33F"/>
            </a:solidFill>
            <a:prstDash val="sysDash"/>
          </a:ln>
          <a:effectLst/>
        </p:spPr>
        <p:style>
          <a:lnRef idx="1">
            <a:schemeClr val="accent1"/>
          </a:lnRef>
          <a:fillRef idx="3">
            <a:schemeClr val="accent1"/>
          </a:fillRef>
          <a:effectRef idx="2">
            <a:schemeClr val="accent1"/>
          </a:effectRef>
          <a:fontRef idx="minor">
            <a:schemeClr val="lt1"/>
          </a:fontRef>
        </p:style>
      </p:cxnSp>
      <p:sp>
        <p:nvSpPr>
          <p:cNvPr id="37" name="Oval 36"/>
          <p:cNvSpPr/>
          <p:nvPr/>
        </p:nvSpPr>
        <p:spPr>
          <a:xfrm>
            <a:off x="3570119" y="979940"/>
            <a:ext cx="274320" cy="274320"/>
          </a:xfrm>
          <a:prstGeom prst="ellipse">
            <a:avLst/>
          </a:prstGeom>
          <a:solidFill>
            <a:srgbClr val="377C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2"/>
                </a:solidFill>
                <a:latin typeface="+mj-lt"/>
                <a:cs typeface="Arial" panose="020B0604020202020204" pitchFamily="34" charset="0"/>
              </a:rPr>
              <a:t>4</a:t>
            </a:r>
          </a:p>
        </p:txBody>
      </p:sp>
      <p:cxnSp>
        <p:nvCxnSpPr>
          <p:cNvPr id="38" name="Straight Connector 37"/>
          <p:cNvCxnSpPr/>
          <p:nvPr/>
        </p:nvCxnSpPr>
        <p:spPr>
          <a:xfrm>
            <a:off x="3692637" y="1026886"/>
            <a:ext cx="0" cy="1023819"/>
          </a:xfrm>
          <a:prstGeom prst="line">
            <a:avLst/>
          </a:prstGeom>
          <a:solidFill>
            <a:srgbClr val="387C2C"/>
          </a:solidFill>
          <a:ln w="3175">
            <a:solidFill>
              <a:srgbClr val="00728F"/>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39" name="Straight Connector 38"/>
          <p:cNvCxnSpPr/>
          <p:nvPr/>
        </p:nvCxnSpPr>
        <p:spPr>
          <a:xfrm>
            <a:off x="3776306" y="1198139"/>
            <a:ext cx="731520" cy="0"/>
          </a:xfrm>
          <a:prstGeom prst="line">
            <a:avLst/>
          </a:prstGeom>
          <a:solidFill>
            <a:srgbClr val="387C2C"/>
          </a:solidFill>
          <a:ln w="3175">
            <a:solidFill>
              <a:srgbClr val="2B6422"/>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40" name="Straight Connector 39"/>
          <p:cNvCxnSpPr/>
          <p:nvPr/>
        </p:nvCxnSpPr>
        <p:spPr>
          <a:xfrm>
            <a:off x="4816995" y="781273"/>
            <a:ext cx="0" cy="1023819"/>
          </a:xfrm>
          <a:prstGeom prst="line">
            <a:avLst/>
          </a:prstGeom>
          <a:solidFill>
            <a:srgbClr val="387C2C"/>
          </a:solidFill>
          <a:ln w="3175">
            <a:solidFill>
              <a:srgbClr val="6DB33F"/>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41" name="Straight Connector 40"/>
          <p:cNvCxnSpPr/>
          <p:nvPr/>
        </p:nvCxnSpPr>
        <p:spPr>
          <a:xfrm>
            <a:off x="4811117" y="825530"/>
            <a:ext cx="731520" cy="4880"/>
          </a:xfrm>
          <a:prstGeom prst="line">
            <a:avLst/>
          </a:prstGeom>
          <a:solidFill>
            <a:srgbClr val="387C2C"/>
          </a:solidFill>
          <a:ln w="3175">
            <a:solidFill>
              <a:srgbClr val="CB331F"/>
            </a:solidFill>
            <a:prstDash val="sysDash"/>
          </a:ln>
          <a:effectLst/>
        </p:spPr>
        <p:style>
          <a:lnRef idx="1">
            <a:schemeClr val="accent1"/>
          </a:lnRef>
          <a:fillRef idx="3">
            <a:schemeClr val="accent1"/>
          </a:fillRef>
          <a:effectRef idx="2">
            <a:schemeClr val="accent1"/>
          </a:effectRef>
          <a:fontRef idx="minor">
            <a:schemeClr val="lt1"/>
          </a:fontRef>
        </p:style>
      </p:cxnSp>
      <p:sp>
        <p:nvSpPr>
          <p:cNvPr id="42" name="Rectangle 41"/>
          <p:cNvSpPr/>
          <p:nvPr/>
        </p:nvSpPr>
        <p:spPr>
          <a:xfrm>
            <a:off x="256650" y="3576790"/>
            <a:ext cx="1468917"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00" dirty="0">
              <a:solidFill>
                <a:schemeClr val="tx2"/>
              </a:solidFill>
              <a:latin typeface="+mj-lt"/>
              <a:cs typeface="Arial" panose="020B0604020202020204" pitchFamily="34" charset="0"/>
            </a:endParaRPr>
          </a:p>
        </p:txBody>
      </p:sp>
      <p:sp>
        <p:nvSpPr>
          <p:cNvPr id="43" name="Rectangle 42"/>
          <p:cNvSpPr/>
          <p:nvPr/>
        </p:nvSpPr>
        <p:spPr>
          <a:xfrm>
            <a:off x="1731445" y="3259357"/>
            <a:ext cx="1133966"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00" dirty="0">
              <a:solidFill>
                <a:schemeClr val="tx2"/>
              </a:solidFill>
              <a:latin typeface="+mj-lt"/>
              <a:cs typeface="Arial" panose="020B0604020202020204" pitchFamily="34" charset="0"/>
            </a:endParaRPr>
          </a:p>
        </p:txBody>
      </p:sp>
      <p:sp>
        <p:nvSpPr>
          <p:cNvPr id="44" name="Rectangle 43"/>
          <p:cNvSpPr/>
          <p:nvPr/>
        </p:nvSpPr>
        <p:spPr>
          <a:xfrm>
            <a:off x="2871516" y="2938150"/>
            <a:ext cx="1133966"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00" dirty="0">
              <a:solidFill>
                <a:schemeClr val="tx2"/>
              </a:solidFill>
              <a:latin typeface="+mj-lt"/>
              <a:cs typeface="Arial" panose="020B0604020202020204" pitchFamily="34" charset="0"/>
            </a:endParaRPr>
          </a:p>
        </p:txBody>
      </p:sp>
      <p:sp>
        <p:nvSpPr>
          <p:cNvPr id="45" name="Rectangle 44"/>
          <p:cNvSpPr/>
          <p:nvPr/>
        </p:nvSpPr>
        <p:spPr>
          <a:xfrm>
            <a:off x="4004796" y="2620512"/>
            <a:ext cx="1133966"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00" dirty="0">
              <a:solidFill>
                <a:schemeClr val="tx2"/>
              </a:solidFill>
              <a:latin typeface="+mj-lt"/>
              <a:cs typeface="Arial" panose="020B0604020202020204" pitchFamily="34" charset="0"/>
            </a:endParaRPr>
          </a:p>
        </p:txBody>
      </p:sp>
      <p:sp>
        <p:nvSpPr>
          <p:cNvPr id="46" name="Rectangle 45"/>
          <p:cNvSpPr/>
          <p:nvPr/>
        </p:nvSpPr>
        <p:spPr>
          <a:xfrm>
            <a:off x="5142549" y="2306596"/>
            <a:ext cx="1133966"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00" dirty="0">
              <a:solidFill>
                <a:schemeClr val="tx2"/>
              </a:solidFill>
              <a:latin typeface="+mj-lt"/>
              <a:cs typeface="Arial" panose="020B0604020202020204" pitchFamily="34" charset="0"/>
            </a:endParaRPr>
          </a:p>
        </p:txBody>
      </p:sp>
      <p:pic>
        <p:nvPicPr>
          <p:cNvPr id="47" name="Picture 4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681339" y="3101080"/>
            <a:ext cx="365760" cy="365760"/>
          </a:xfrm>
          <a:prstGeom prst="rect">
            <a:avLst/>
          </a:prstGeom>
        </p:spPr>
      </p:pic>
      <p:pic>
        <p:nvPicPr>
          <p:cNvPr id="48" name="Picture 47"/>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1824440" y="2790547"/>
            <a:ext cx="365760" cy="365760"/>
          </a:xfrm>
          <a:prstGeom prst="rect">
            <a:avLst/>
          </a:prstGeom>
        </p:spPr>
      </p:pic>
      <p:pic>
        <p:nvPicPr>
          <p:cNvPr id="49" name="Picture 4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985582" y="2472052"/>
            <a:ext cx="365760" cy="365760"/>
          </a:xfrm>
          <a:prstGeom prst="rect">
            <a:avLst/>
          </a:prstGeom>
        </p:spPr>
      </p:pic>
      <p:pic>
        <p:nvPicPr>
          <p:cNvPr id="50" name="Picture 4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138881" y="2138343"/>
            <a:ext cx="365760" cy="365760"/>
          </a:xfrm>
          <a:prstGeom prst="rect">
            <a:avLst/>
          </a:prstGeom>
        </p:spPr>
      </p:pic>
      <p:pic>
        <p:nvPicPr>
          <p:cNvPr id="51" name="Picture 5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12363" y="1846867"/>
            <a:ext cx="365760" cy="365760"/>
          </a:xfrm>
          <a:prstGeom prst="rect">
            <a:avLst/>
          </a:prstGeom>
        </p:spPr>
      </p:pic>
      <p:sp>
        <p:nvSpPr>
          <p:cNvPr id="52" name="Oval 51"/>
          <p:cNvSpPr/>
          <p:nvPr/>
        </p:nvSpPr>
        <p:spPr>
          <a:xfrm>
            <a:off x="2410974" y="1225977"/>
            <a:ext cx="274320" cy="274320"/>
          </a:xfrm>
          <a:prstGeom prst="ellipse">
            <a:avLst/>
          </a:prstGeom>
          <a:solidFill>
            <a:srgbClr val="6E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2"/>
                </a:solidFill>
                <a:latin typeface="+mj-lt"/>
                <a:cs typeface="Arial" panose="020B0604020202020204" pitchFamily="34" charset="0"/>
              </a:rPr>
              <a:t>3</a:t>
            </a:r>
          </a:p>
        </p:txBody>
      </p:sp>
      <p:sp>
        <p:nvSpPr>
          <p:cNvPr id="53" name="Oval 52"/>
          <p:cNvSpPr/>
          <p:nvPr/>
        </p:nvSpPr>
        <p:spPr>
          <a:xfrm>
            <a:off x="4691982" y="599233"/>
            <a:ext cx="274320" cy="274320"/>
          </a:xfrm>
          <a:prstGeom prst="ellipse">
            <a:avLst/>
          </a:prstGeom>
          <a:solidFill>
            <a:srgbClr val="E251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2"/>
                </a:solidFill>
                <a:latin typeface="+mj-lt"/>
                <a:cs typeface="Arial" panose="020B0604020202020204" pitchFamily="34" charset="0"/>
              </a:rPr>
              <a:t>5</a:t>
            </a:r>
          </a:p>
        </p:txBody>
      </p:sp>
      <p:sp>
        <p:nvSpPr>
          <p:cNvPr id="54" name="TextBox 53"/>
          <p:cNvSpPr txBox="1"/>
          <p:nvPr/>
        </p:nvSpPr>
        <p:spPr>
          <a:xfrm>
            <a:off x="1691017" y="684459"/>
            <a:ext cx="2090755" cy="153888"/>
          </a:xfrm>
          <a:prstGeom prst="rect">
            <a:avLst/>
          </a:prstGeom>
        </p:spPr>
        <p:txBody>
          <a:bodyPr wrap="square" lIns="0" tIns="0" rIns="0" bIns="0" rtlCol="0">
            <a:spAutoFit/>
          </a:bodyPr>
          <a:lstStyle/>
          <a:p>
            <a:pPr algn="l"/>
            <a:r>
              <a:rPr lang="en-US" sz="1000" b="1" dirty="0">
                <a:solidFill>
                  <a:srgbClr val="3972FF"/>
                </a:solidFill>
                <a:latin typeface="+mj-lt"/>
                <a:cs typeface="Arial" panose="020B0604020202020204" pitchFamily="34" charset="0"/>
              </a:rPr>
              <a:t>Scope of Work for this Proposal</a:t>
            </a:r>
          </a:p>
        </p:txBody>
      </p:sp>
      <p:sp>
        <p:nvSpPr>
          <p:cNvPr id="2" name="Rounded Rectangle 1"/>
          <p:cNvSpPr/>
          <p:nvPr/>
        </p:nvSpPr>
        <p:spPr>
          <a:xfrm>
            <a:off x="1078826" y="599234"/>
            <a:ext cx="3732292" cy="3195920"/>
          </a:xfrm>
          <a:prstGeom prst="roundRect">
            <a:avLst>
              <a:gd name="adj" fmla="val 4804"/>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cs typeface="Arial" panose="020B0604020202020204" pitchFamily="34" charset="0"/>
            </a:endParaRPr>
          </a:p>
        </p:txBody>
      </p:sp>
      <p:sp>
        <p:nvSpPr>
          <p:cNvPr id="55" name="TextBox 54"/>
          <p:cNvSpPr txBox="1"/>
          <p:nvPr/>
        </p:nvSpPr>
        <p:spPr>
          <a:xfrm>
            <a:off x="6771883" y="678924"/>
            <a:ext cx="2160244" cy="3785652"/>
          </a:xfrm>
          <a:prstGeom prst="rect">
            <a:avLst/>
          </a:prstGeom>
          <a:solidFill>
            <a:schemeClr val="bg2">
              <a:lumMod val="95000"/>
            </a:schemeClr>
          </a:solidFill>
        </p:spPr>
        <p:txBody>
          <a:bodyPr wrap="square" rtlCol="0" anchor="ctr">
            <a:spAutoFit/>
          </a:bodyPr>
          <a:lstStyle/>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Assess </a:t>
            </a:r>
            <a:r>
              <a:rPr lang="en-US" sz="1000" b="1" dirty="0">
                <a:solidFill>
                  <a:prstClr val="black"/>
                </a:solidFill>
                <a:latin typeface="+mj-lt"/>
                <a:cs typeface="Arial" panose="020B0604020202020204" pitchFamily="34" charset="0"/>
              </a:rPr>
              <a:t>255</a:t>
            </a:r>
            <a:r>
              <a:rPr lang="en-US" sz="1000" dirty="0">
                <a:solidFill>
                  <a:prstClr val="black"/>
                </a:solidFill>
                <a:latin typeface="+mj-lt"/>
                <a:cs typeface="Arial" panose="020B0604020202020204" pitchFamily="34" charset="0"/>
              </a:rPr>
              <a:t> application</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Data collection using inventory, existing tools &amp; Cloudscape</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Interviews with application and business stakeholders</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Arrive at 6R strategy</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Robust design taking into consideration Papa John’s functional and non functional requirements</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Enhancement or fresh build of Cloud Foundation based on CSP and existing footprint</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Detailed Migration Plan </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Non-Prod during week days</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Production during weekends within minimal cutover for high critical applications</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Validation of the migrated environment and Hyper care for a week.</a:t>
            </a:r>
          </a:p>
          <a:p>
            <a:pPr marL="171446" indent="-171446" defTabSz="685783">
              <a:buFont typeface="Arial" panose="020B0604020202020204" pitchFamily="34" charset="0"/>
              <a:buChar char="•"/>
            </a:pPr>
            <a:r>
              <a:rPr lang="en-US" sz="1000" dirty="0">
                <a:solidFill>
                  <a:prstClr val="black"/>
                </a:solidFill>
                <a:latin typeface="+mj-lt"/>
                <a:cs typeface="Arial" panose="020B0604020202020204" pitchFamily="34" charset="0"/>
              </a:rPr>
              <a:t>Seamless handover to Papa John team on successful end of Hyper care.</a:t>
            </a:r>
          </a:p>
        </p:txBody>
      </p:sp>
      <p:sp>
        <p:nvSpPr>
          <p:cNvPr id="3" name="Rectangle 2"/>
          <p:cNvSpPr/>
          <p:nvPr/>
        </p:nvSpPr>
        <p:spPr>
          <a:xfrm>
            <a:off x="1113580" y="3970552"/>
            <a:ext cx="1103836" cy="298483"/>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Arial" panose="020B0604020202020204" pitchFamily="34" charset="0"/>
              </a:rPr>
              <a:t>1. Assess</a:t>
            </a:r>
          </a:p>
        </p:txBody>
      </p:sp>
      <p:sp>
        <p:nvSpPr>
          <p:cNvPr id="56" name="Rectangle 55"/>
          <p:cNvSpPr/>
          <p:nvPr/>
        </p:nvSpPr>
        <p:spPr>
          <a:xfrm>
            <a:off x="2306948" y="3985384"/>
            <a:ext cx="1468597" cy="298483"/>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Arial" panose="020B0604020202020204" pitchFamily="34" charset="0"/>
              </a:rPr>
              <a:t>2. Plan</a:t>
            </a:r>
          </a:p>
        </p:txBody>
      </p:sp>
      <p:sp>
        <p:nvSpPr>
          <p:cNvPr id="57" name="Rectangle 56"/>
          <p:cNvSpPr/>
          <p:nvPr/>
        </p:nvSpPr>
        <p:spPr>
          <a:xfrm>
            <a:off x="3869512" y="3985384"/>
            <a:ext cx="941606" cy="298483"/>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Arial" panose="020B0604020202020204" pitchFamily="34" charset="0"/>
              </a:rPr>
              <a:t>4. Migrate</a:t>
            </a:r>
          </a:p>
        </p:txBody>
      </p:sp>
      <p:sp>
        <p:nvSpPr>
          <p:cNvPr id="58" name="Rectangle 57"/>
          <p:cNvSpPr/>
          <p:nvPr/>
        </p:nvSpPr>
        <p:spPr>
          <a:xfrm>
            <a:off x="1091576" y="4360687"/>
            <a:ext cx="3719541" cy="298483"/>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Arial" panose="020B0604020202020204" pitchFamily="34" charset="0"/>
              </a:rPr>
              <a:t>3. Manage</a:t>
            </a:r>
          </a:p>
        </p:txBody>
      </p:sp>
      <p:sp>
        <p:nvSpPr>
          <p:cNvPr id="31" name="Pentagon 30"/>
          <p:cNvSpPr/>
          <p:nvPr/>
        </p:nvSpPr>
        <p:spPr>
          <a:xfrm flipH="1">
            <a:off x="5149120" y="3985384"/>
            <a:ext cx="1467577" cy="619418"/>
          </a:xfrm>
          <a:prstGeom prst="homePlate">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Arial" panose="020B0604020202020204" pitchFamily="34" charset="0"/>
              </a:rPr>
              <a:t>Mapping to Papa John’s Phases</a:t>
            </a:r>
          </a:p>
        </p:txBody>
      </p:sp>
    </p:spTree>
    <p:extLst>
      <p:ext uri="{BB962C8B-B14F-4D97-AF65-F5344CB8AC3E}">
        <p14:creationId xmlns:p14="http://schemas.microsoft.com/office/powerpoint/2010/main" val="226999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Innovation through Our IPs and Accelerators</a:t>
            </a:r>
            <a:endParaRPr lang="en-US" dirty="0"/>
          </a:p>
        </p:txBody>
      </p:sp>
      <p:grpSp>
        <p:nvGrpSpPr>
          <p:cNvPr id="88" name="Group 87"/>
          <p:cNvGrpSpPr/>
          <p:nvPr/>
        </p:nvGrpSpPr>
        <p:grpSpPr>
          <a:xfrm>
            <a:off x="5541268" y="3345607"/>
            <a:ext cx="1577340" cy="1262882"/>
            <a:chOff x="518160" y="906727"/>
            <a:chExt cx="2103120" cy="1683842"/>
          </a:xfrm>
        </p:grpSpPr>
        <p:sp>
          <p:nvSpPr>
            <p:cNvPr id="16" name="Rectangle 15"/>
            <p:cNvSpPr/>
            <p:nvPr/>
          </p:nvSpPr>
          <p:spPr>
            <a:xfrm>
              <a:off x="518160" y="906727"/>
              <a:ext cx="2103120" cy="1683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dirty="0">
                <a:solidFill>
                  <a:srgbClr val="FFFFFF"/>
                </a:solidFill>
                <a:latin typeface="+mj-lt"/>
              </a:endParaRPr>
            </a:p>
          </p:txBody>
        </p:sp>
        <p:grpSp>
          <p:nvGrpSpPr>
            <p:cNvPr id="17" name="Group 16"/>
            <p:cNvGrpSpPr/>
            <p:nvPr/>
          </p:nvGrpSpPr>
          <p:grpSpPr>
            <a:xfrm>
              <a:off x="610662" y="1005658"/>
              <a:ext cx="502920" cy="502920"/>
              <a:chOff x="618273" y="1005658"/>
              <a:chExt cx="502920" cy="502920"/>
            </a:xfrm>
          </p:grpSpPr>
          <p:sp>
            <p:nvSpPr>
              <p:cNvPr id="18" name="Oval 17"/>
              <p:cNvSpPr/>
              <p:nvPr/>
            </p:nvSpPr>
            <p:spPr>
              <a:xfrm>
                <a:off x="618273" y="1005658"/>
                <a:ext cx="502920" cy="502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19" name="Picture 18"/>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706907" y="1074968"/>
                <a:ext cx="325653" cy="364300"/>
              </a:xfrm>
              <a:prstGeom prst="rect">
                <a:avLst/>
              </a:prstGeom>
            </p:spPr>
          </p:pic>
        </p:grpSp>
        <p:sp>
          <p:nvSpPr>
            <p:cNvPr id="20" name="Rectangle 19"/>
            <p:cNvSpPr/>
            <p:nvPr/>
          </p:nvSpPr>
          <p:spPr>
            <a:xfrm>
              <a:off x="609600" y="1694055"/>
              <a:ext cx="1920240" cy="76483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iCMP platform for on-demand service experience for improved </a:t>
              </a:r>
              <a:r>
                <a:rPr lang="en-US" sz="675" b="1" i="1" dirty="0">
                  <a:solidFill>
                    <a:srgbClr val="000000"/>
                  </a:solidFill>
                  <a:latin typeface="+mj-lt"/>
                </a:rPr>
                <a:t>agility, efficiency and better governance</a:t>
              </a:r>
            </a:p>
          </p:txBody>
        </p:sp>
        <p:sp>
          <p:nvSpPr>
            <p:cNvPr id="21" name="TextBox 20"/>
            <p:cNvSpPr txBox="1"/>
            <p:nvPr/>
          </p:nvSpPr>
          <p:spPr>
            <a:xfrm>
              <a:off x="1231935" y="1134008"/>
              <a:ext cx="1188655" cy="230832"/>
            </a:xfrm>
            <a:prstGeom prst="rect">
              <a:avLst/>
            </a:prstGeom>
          </p:spPr>
          <p:txBody>
            <a:bodyPr wrap="square" lIns="0" tIns="0" rIns="0" bIns="0" rtlCol="0">
              <a:spAutoFit/>
            </a:bodyPr>
            <a:lstStyle/>
            <a:p>
              <a:pPr defTabSz="457166">
                <a:defRPr/>
              </a:pPr>
              <a:r>
                <a:rPr lang="en-US" sz="1125" b="1" dirty="0">
                  <a:solidFill>
                    <a:srgbClr val="FFFFFF"/>
                  </a:solidFill>
                  <a:latin typeface="+mj-lt"/>
                </a:rPr>
                <a:t>Cloud 360</a:t>
              </a:r>
            </a:p>
          </p:txBody>
        </p:sp>
      </p:grpSp>
      <p:grpSp>
        <p:nvGrpSpPr>
          <p:cNvPr id="93" name="Group 92"/>
          <p:cNvGrpSpPr/>
          <p:nvPr/>
        </p:nvGrpSpPr>
        <p:grpSpPr>
          <a:xfrm>
            <a:off x="7206612" y="3339734"/>
            <a:ext cx="1577341" cy="1263441"/>
            <a:chOff x="3261360" y="906727"/>
            <a:chExt cx="2103121" cy="1684588"/>
          </a:xfrm>
        </p:grpSpPr>
        <p:sp>
          <p:nvSpPr>
            <p:cNvPr id="22" name="Rectangle 21"/>
            <p:cNvSpPr/>
            <p:nvPr/>
          </p:nvSpPr>
          <p:spPr>
            <a:xfrm>
              <a:off x="3261360" y="906727"/>
              <a:ext cx="2103120" cy="1684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b="1" dirty="0">
                <a:solidFill>
                  <a:srgbClr val="FFFFFF"/>
                </a:solidFill>
                <a:latin typeface="+mj-lt"/>
              </a:endParaRPr>
            </a:p>
          </p:txBody>
        </p:sp>
        <p:grpSp>
          <p:nvGrpSpPr>
            <p:cNvPr id="23" name="Group 22"/>
            <p:cNvGrpSpPr/>
            <p:nvPr/>
          </p:nvGrpSpPr>
          <p:grpSpPr>
            <a:xfrm>
              <a:off x="3362951" y="997678"/>
              <a:ext cx="502920" cy="502920"/>
              <a:chOff x="2874603" y="1009576"/>
              <a:chExt cx="653796" cy="654262"/>
            </a:xfrm>
          </p:grpSpPr>
          <p:sp>
            <p:nvSpPr>
              <p:cNvPr id="24" name="Oval 23"/>
              <p:cNvSpPr/>
              <p:nvPr/>
            </p:nvSpPr>
            <p:spPr>
              <a:xfrm>
                <a:off x="2874603" y="1009576"/>
                <a:ext cx="653796" cy="654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25" name="Picture 24"/>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048410" y="1153828"/>
                <a:ext cx="306182" cy="365759"/>
              </a:xfrm>
              <a:prstGeom prst="rect">
                <a:avLst/>
              </a:prstGeom>
            </p:spPr>
          </p:pic>
        </p:grpSp>
        <p:sp>
          <p:nvSpPr>
            <p:cNvPr id="26" name="Rectangle 25"/>
            <p:cNvSpPr/>
            <p:nvPr/>
          </p:nvSpPr>
          <p:spPr>
            <a:xfrm>
              <a:off x="3346552" y="1680598"/>
              <a:ext cx="1920240" cy="778289"/>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Integrated Automation ecosystem to deliver new digital capabilities to offer </a:t>
              </a:r>
              <a:r>
                <a:rPr lang="en-US" sz="675" b="1" i="1" dirty="0">
                  <a:solidFill>
                    <a:srgbClr val="000000"/>
                  </a:solidFill>
                  <a:latin typeface="+mj-lt"/>
                </a:rPr>
                <a:t>unique CX and power growth</a:t>
              </a:r>
            </a:p>
          </p:txBody>
        </p:sp>
        <p:sp>
          <p:nvSpPr>
            <p:cNvPr id="27" name="TextBox 26"/>
            <p:cNvSpPr txBox="1"/>
            <p:nvPr/>
          </p:nvSpPr>
          <p:spPr>
            <a:xfrm>
              <a:off x="3974241" y="1134008"/>
              <a:ext cx="1390240" cy="461665"/>
            </a:xfrm>
            <a:prstGeom prst="rect">
              <a:avLst/>
            </a:prstGeom>
          </p:spPr>
          <p:txBody>
            <a:bodyPr wrap="square" lIns="0" tIns="0" rIns="0" bIns="0" rtlCol="0">
              <a:spAutoFit/>
            </a:bodyPr>
            <a:lstStyle/>
            <a:p>
              <a:pPr defTabSz="457166">
                <a:defRPr/>
              </a:pPr>
              <a:r>
                <a:rPr lang="en-US" sz="1125" b="1" dirty="0">
                  <a:solidFill>
                    <a:srgbClr val="FFFFFF"/>
                  </a:solidFill>
                  <a:latin typeface="+mj-lt"/>
                </a:rPr>
                <a:t>HiveCenter </a:t>
              </a:r>
              <a:br>
                <a:rPr lang="en-US" sz="1125" b="1" dirty="0">
                  <a:solidFill>
                    <a:srgbClr val="FFFFFF"/>
                  </a:solidFill>
                  <a:latin typeface="+mj-lt"/>
                </a:rPr>
              </a:br>
              <a:r>
                <a:rPr lang="en-US" sz="1125" b="1" dirty="0">
                  <a:solidFill>
                    <a:srgbClr val="FFFFFF"/>
                  </a:solidFill>
                  <a:latin typeface="+mj-lt"/>
                </a:rPr>
                <a:t>I&amp;O</a:t>
              </a:r>
            </a:p>
          </p:txBody>
        </p:sp>
      </p:grpSp>
      <p:grpSp>
        <p:nvGrpSpPr>
          <p:cNvPr id="92" name="Group 91"/>
          <p:cNvGrpSpPr/>
          <p:nvPr/>
        </p:nvGrpSpPr>
        <p:grpSpPr>
          <a:xfrm>
            <a:off x="389022" y="1978543"/>
            <a:ext cx="1577340" cy="1263041"/>
            <a:chOff x="3261832" y="2682269"/>
            <a:chExt cx="2103120" cy="1684054"/>
          </a:xfrm>
        </p:grpSpPr>
        <p:sp>
          <p:nvSpPr>
            <p:cNvPr id="28" name="Rectangle 27"/>
            <p:cNvSpPr/>
            <p:nvPr/>
          </p:nvSpPr>
          <p:spPr>
            <a:xfrm>
              <a:off x="3261832" y="2682269"/>
              <a:ext cx="2103120" cy="16840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b="1" dirty="0">
                <a:solidFill>
                  <a:srgbClr val="FFFFFF"/>
                </a:solidFill>
                <a:latin typeface="+mj-lt"/>
              </a:endParaRPr>
            </a:p>
          </p:txBody>
        </p:sp>
        <p:grpSp>
          <p:nvGrpSpPr>
            <p:cNvPr id="29" name="Group 28"/>
            <p:cNvGrpSpPr/>
            <p:nvPr/>
          </p:nvGrpSpPr>
          <p:grpSpPr>
            <a:xfrm>
              <a:off x="3362314" y="2776787"/>
              <a:ext cx="502920" cy="502920"/>
              <a:chOff x="5126145" y="1013494"/>
              <a:chExt cx="653796" cy="654262"/>
            </a:xfrm>
          </p:grpSpPr>
          <p:sp>
            <p:nvSpPr>
              <p:cNvPr id="30" name="Oval 29"/>
              <p:cNvSpPr/>
              <p:nvPr/>
            </p:nvSpPr>
            <p:spPr>
              <a:xfrm>
                <a:off x="5126145" y="1013494"/>
                <a:ext cx="653796" cy="654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31" name="Picture 30"/>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247720" y="1162190"/>
                <a:ext cx="410647" cy="356870"/>
              </a:xfrm>
              <a:prstGeom prst="rect">
                <a:avLst/>
              </a:prstGeom>
            </p:spPr>
          </p:pic>
        </p:grpSp>
        <p:sp>
          <p:nvSpPr>
            <p:cNvPr id="32" name="Rectangle 31"/>
            <p:cNvSpPr/>
            <p:nvPr/>
          </p:nvSpPr>
          <p:spPr>
            <a:xfrm>
              <a:off x="3360886" y="3471744"/>
              <a:ext cx="1920240" cy="76268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Easy to use, collaborative migration management and governance tool to </a:t>
              </a:r>
              <a:r>
                <a:rPr lang="en-US" sz="675" b="1" i="1" dirty="0">
                  <a:solidFill>
                    <a:srgbClr val="000000"/>
                  </a:solidFill>
                  <a:latin typeface="+mj-lt"/>
                </a:rPr>
                <a:t>accelerate time to cloud</a:t>
              </a:r>
            </a:p>
          </p:txBody>
        </p:sp>
        <p:sp>
          <p:nvSpPr>
            <p:cNvPr id="33" name="TextBox 32"/>
            <p:cNvSpPr txBox="1"/>
            <p:nvPr/>
          </p:nvSpPr>
          <p:spPr>
            <a:xfrm>
              <a:off x="3974240" y="2905137"/>
              <a:ext cx="1188655" cy="230832"/>
            </a:xfrm>
            <a:prstGeom prst="rect">
              <a:avLst/>
            </a:prstGeom>
          </p:spPr>
          <p:txBody>
            <a:bodyPr wrap="square" lIns="0" tIns="0" rIns="0" bIns="0" rtlCol="0">
              <a:spAutoFit/>
            </a:bodyPr>
            <a:lstStyle/>
            <a:p>
              <a:pPr defTabSz="457166">
                <a:defRPr/>
              </a:pPr>
              <a:r>
                <a:rPr lang="en-US" sz="1125" b="1" dirty="0">
                  <a:solidFill>
                    <a:srgbClr val="FFFFFF"/>
                  </a:solidFill>
                  <a:latin typeface="+mj-lt"/>
                </a:rPr>
                <a:t>Arc-Tern</a:t>
              </a:r>
            </a:p>
          </p:txBody>
        </p:sp>
      </p:grpSp>
      <p:sp>
        <p:nvSpPr>
          <p:cNvPr id="34" name="Rectangle 33"/>
          <p:cNvSpPr/>
          <p:nvPr/>
        </p:nvSpPr>
        <p:spPr>
          <a:xfrm>
            <a:off x="3780795" y="2010353"/>
            <a:ext cx="1577340" cy="12634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100" dirty="0">
              <a:solidFill>
                <a:srgbClr val="FFFFFF"/>
              </a:solidFill>
              <a:latin typeface="+mj-lt"/>
            </a:endParaRPr>
          </a:p>
        </p:txBody>
      </p:sp>
      <p:grpSp>
        <p:nvGrpSpPr>
          <p:cNvPr id="35" name="Group 34"/>
          <p:cNvGrpSpPr/>
          <p:nvPr/>
        </p:nvGrpSpPr>
        <p:grpSpPr>
          <a:xfrm>
            <a:off x="3839555" y="2079293"/>
            <a:ext cx="377190" cy="377190"/>
            <a:chOff x="9641940" y="1020914"/>
            <a:chExt cx="653796" cy="654262"/>
          </a:xfrm>
        </p:grpSpPr>
        <p:sp>
          <p:nvSpPr>
            <p:cNvPr id="36" name="Oval 35"/>
            <p:cNvSpPr/>
            <p:nvPr/>
          </p:nvSpPr>
          <p:spPr>
            <a:xfrm>
              <a:off x="9641940" y="1020914"/>
              <a:ext cx="653796" cy="654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37" name="Picture 36"/>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9768668" y="1139871"/>
              <a:ext cx="400340" cy="416349"/>
            </a:xfrm>
            <a:prstGeom prst="rect">
              <a:avLst/>
            </a:prstGeom>
          </p:spPr>
        </p:pic>
      </p:grpSp>
      <p:sp>
        <p:nvSpPr>
          <p:cNvPr id="38" name="Rectangle 37"/>
          <p:cNvSpPr/>
          <p:nvPr/>
        </p:nvSpPr>
        <p:spPr>
          <a:xfrm>
            <a:off x="3843425" y="2592862"/>
            <a:ext cx="1440180" cy="58161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Cloud Transformation Framework to drive cloud adoption that elevates organizations to a </a:t>
            </a:r>
            <a:r>
              <a:rPr lang="en-US" sz="675" b="1" i="1" dirty="0">
                <a:solidFill>
                  <a:srgbClr val="000000"/>
                </a:solidFill>
                <a:latin typeface="+mj-lt"/>
              </a:rPr>
              <a:t>digital ready state</a:t>
            </a:r>
          </a:p>
        </p:txBody>
      </p:sp>
      <p:sp>
        <p:nvSpPr>
          <p:cNvPr id="39" name="TextBox 38"/>
          <p:cNvSpPr txBox="1"/>
          <p:nvPr/>
        </p:nvSpPr>
        <p:spPr>
          <a:xfrm>
            <a:off x="4303393" y="2180814"/>
            <a:ext cx="891491" cy="173124"/>
          </a:xfrm>
          <a:prstGeom prst="rect">
            <a:avLst/>
          </a:prstGeom>
        </p:spPr>
        <p:txBody>
          <a:bodyPr wrap="square" lIns="0" tIns="0" rIns="0" bIns="0" rtlCol="0">
            <a:spAutoFit/>
          </a:bodyPr>
          <a:lstStyle/>
          <a:p>
            <a:pPr defTabSz="457166">
              <a:defRPr/>
            </a:pPr>
            <a:r>
              <a:rPr lang="en-US" sz="1125" b="1" dirty="0">
                <a:solidFill>
                  <a:srgbClr val="FFFFFF"/>
                </a:solidFill>
                <a:latin typeface="+mj-lt"/>
              </a:rPr>
              <a:t>Cloud Steps</a:t>
            </a:r>
          </a:p>
        </p:txBody>
      </p:sp>
      <p:grpSp>
        <p:nvGrpSpPr>
          <p:cNvPr id="89" name="Group 88"/>
          <p:cNvGrpSpPr/>
          <p:nvPr/>
        </p:nvGrpSpPr>
        <p:grpSpPr>
          <a:xfrm>
            <a:off x="2084908" y="1992395"/>
            <a:ext cx="1577340" cy="1263441"/>
            <a:chOff x="518160" y="2682269"/>
            <a:chExt cx="2103120" cy="1684588"/>
          </a:xfrm>
        </p:grpSpPr>
        <p:sp>
          <p:nvSpPr>
            <p:cNvPr id="40" name="Rectangle 39"/>
            <p:cNvSpPr/>
            <p:nvPr/>
          </p:nvSpPr>
          <p:spPr>
            <a:xfrm>
              <a:off x="518160" y="2682269"/>
              <a:ext cx="2103120" cy="1684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100" dirty="0">
                <a:solidFill>
                  <a:srgbClr val="FFFFFF"/>
                </a:solidFill>
                <a:latin typeface="+mj-lt"/>
              </a:endParaRPr>
            </a:p>
          </p:txBody>
        </p:sp>
        <p:grpSp>
          <p:nvGrpSpPr>
            <p:cNvPr id="41" name="Group 40"/>
            <p:cNvGrpSpPr/>
            <p:nvPr/>
          </p:nvGrpSpPr>
          <p:grpSpPr>
            <a:xfrm>
              <a:off x="610662" y="2786582"/>
              <a:ext cx="502920" cy="502920"/>
              <a:chOff x="9641940" y="1020914"/>
              <a:chExt cx="676341" cy="654262"/>
            </a:xfrm>
          </p:grpSpPr>
          <p:sp>
            <p:nvSpPr>
              <p:cNvPr id="42" name="Oval 41"/>
              <p:cNvSpPr/>
              <p:nvPr/>
            </p:nvSpPr>
            <p:spPr>
              <a:xfrm>
                <a:off x="9641940" y="1020914"/>
                <a:ext cx="676341" cy="654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43" name="Picture 42"/>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9779941" y="1139871"/>
                <a:ext cx="400341" cy="416349"/>
              </a:xfrm>
              <a:prstGeom prst="rect">
                <a:avLst/>
              </a:prstGeom>
            </p:spPr>
          </p:pic>
        </p:grpSp>
        <p:sp>
          <p:nvSpPr>
            <p:cNvPr id="44" name="Rectangle 43"/>
            <p:cNvSpPr/>
            <p:nvPr/>
          </p:nvSpPr>
          <p:spPr>
            <a:xfrm>
              <a:off x="598882" y="3460451"/>
              <a:ext cx="1920240" cy="77548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Integrated DevOps professional services platform to drive enterprise DevSecOps for </a:t>
              </a:r>
              <a:r>
                <a:rPr lang="en-US" sz="675" b="1" i="1" dirty="0">
                  <a:solidFill>
                    <a:srgbClr val="000000"/>
                  </a:solidFill>
                  <a:latin typeface="+mj-lt"/>
                </a:rPr>
                <a:t>enhanced Time to Deploy &amp;  Time to Value </a:t>
              </a:r>
            </a:p>
          </p:txBody>
        </p:sp>
        <p:sp>
          <p:nvSpPr>
            <p:cNvPr id="45" name="TextBox 44"/>
            <p:cNvSpPr txBox="1"/>
            <p:nvPr/>
          </p:nvSpPr>
          <p:spPr>
            <a:xfrm>
              <a:off x="1250591" y="2905137"/>
              <a:ext cx="1322487" cy="230832"/>
            </a:xfrm>
            <a:prstGeom prst="rect">
              <a:avLst/>
            </a:prstGeom>
          </p:spPr>
          <p:txBody>
            <a:bodyPr wrap="square" lIns="0" tIns="0" rIns="0" bIns="0" rtlCol="0">
              <a:spAutoFit/>
            </a:bodyPr>
            <a:lstStyle/>
            <a:p>
              <a:pPr defTabSz="457166">
                <a:defRPr/>
              </a:pPr>
              <a:r>
                <a:rPr lang="en-US" sz="1125" b="1" dirty="0">
                  <a:solidFill>
                    <a:srgbClr val="FFFFFF"/>
                  </a:solidFill>
                  <a:latin typeface="+mj-lt"/>
                </a:rPr>
                <a:t>OneDevOps</a:t>
              </a:r>
            </a:p>
          </p:txBody>
        </p:sp>
      </p:grpSp>
      <p:grpSp>
        <p:nvGrpSpPr>
          <p:cNvPr id="110" name="Group 109"/>
          <p:cNvGrpSpPr/>
          <p:nvPr/>
        </p:nvGrpSpPr>
        <p:grpSpPr>
          <a:xfrm>
            <a:off x="3770028" y="644525"/>
            <a:ext cx="1577340" cy="1263441"/>
            <a:chOff x="6096944" y="2682269"/>
            <a:chExt cx="2103120" cy="1684588"/>
          </a:xfrm>
        </p:grpSpPr>
        <p:grpSp>
          <p:nvGrpSpPr>
            <p:cNvPr id="95" name="Group 94"/>
            <p:cNvGrpSpPr/>
            <p:nvPr/>
          </p:nvGrpSpPr>
          <p:grpSpPr>
            <a:xfrm>
              <a:off x="6096944" y="2682269"/>
              <a:ext cx="2103120" cy="1684588"/>
              <a:chOff x="6096944" y="2682269"/>
              <a:chExt cx="2103120" cy="1684588"/>
            </a:xfrm>
          </p:grpSpPr>
          <p:sp>
            <p:nvSpPr>
              <p:cNvPr id="52" name="Rectangle 51"/>
              <p:cNvSpPr/>
              <p:nvPr/>
            </p:nvSpPr>
            <p:spPr>
              <a:xfrm>
                <a:off x="6096944" y="2682269"/>
                <a:ext cx="2103120" cy="1684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b="1" dirty="0">
                  <a:solidFill>
                    <a:srgbClr val="FFFFFF"/>
                  </a:solidFill>
                  <a:latin typeface="+mj-lt"/>
                </a:endParaRPr>
              </a:p>
            </p:txBody>
          </p:sp>
          <p:grpSp>
            <p:nvGrpSpPr>
              <p:cNvPr id="54" name="Group 53"/>
              <p:cNvGrpSpPr/>
              <p:nvPr/>
            </p:nvGrpSpPr>
            <p:grpSpPr>
              <a:xfrm>
                <a:off x="6192847" y="2778368"/>
                <a:ext cx="502920" cy="502920"/>
                <a:chOff x="6312592" y="2745710"/>
                <a:chExt cx="502920" cy="502920"/>
              </a:xfrm>
            </p:grpSpPr>
            <p:sp>
              <p:nvSpPr>
                <p:cNvPr id="55" name="Oval 54"/>
                <p:cNvSpPr/>
                <p:nvPr/>
              </p:nvSpPr>
              <p:spPr>
                <a:xfrm>
                  <a:off x="6312592" y="2745710"/>
                  <a:ext cx="502920" cy="502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56" name="Picture 55"/>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446290" y="2856593"/>
                  <a:ext cx="235525" cy="281154"/>
                </a:xfrm>
                <a:prstGeom prst="rect">
                  <a:avLst/>
                </a:prstGeom>
              </p:spPr>
            </p:pic>
          </p:grpSp>
          <p:sp>
            <p:nvSpPr>
              <p:cNvPr id="58" name="Rectangle 57"/>
              <p:cNvSpPr/>
              <p:nvPr/>
            </p:nvSpPr>
            <p:spPr>
              <a:xfrm>
                <a:off x="6195526" y="3466850"/>
                <a:ext cx="1920240" cy="76268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Solutions to </a:t>
                </a:r>
                <a:r>
                  <a:rPr lang="en-US" sz="675" b="1" i="1" dirty="0">
                    <a:solidFill>
                      <a:srgbClr val="000000"/>
                    </a:solidFill>
                    <a:latin typeface="+mj-lt"/>
                  </a:rPr>
                  <a:t>reduce risk, cost and time to value</a:t>
                </a:r>
                <a:r>
                  <a:rPr lang="en-US" sz="675" i="1" dirty="0">
                    <a:solidFill>
                      <a:srgbClr val="000000"/>
                    </a:solidFill>
                    <a:latin typeface="+mj-lt"/>
                  </a:rPr>
                  <a:t> while </a:t>
                </a:r>
                <a:r>
                  <a:rPr lang="en-US" sz="675" b="1" i="1" dirty="0">
                    <a:solidFill>
                      <a:srgbClr val="000000"/>
                    </a:solidFill>
                    <a:latin typeface="+mj-lt"/>
                  </a:rPr>
                  <a:t>increasing predictability</a:t>
                </a:r>
                <a:r>
                  <a:rPr lang="en-US" sz="675" i="1" dirty="0">
                    <a:solidFill>
                      <a:srgbClr val="000000"/>
                    </a:solidFill>
                    <a:latin typeface="+mj-lt"/>
                  </a:rPr>
                  <a:t> for new and transformed applications</a:t>
                </a:r>
                <a:endParaRPr lang="en-US" sz="675" b="1" i="1" dirty="0">
                  <a:solidFill>
                    <a:srgbClr val="000000"/>
                  </a:solidFill>
                  <a:latin typeface="+mj-lt"/>
                </a:endParaRPr>
              </a:p>
            </p:txBody>
          </p:sp>
        </p:grpSp>
        <p:sp>
          <p:nvSpPr>
            <p:cNvPr id="57" name="TextBox 56"/>
            <p:cNvSpPr txBox="1"/>
            <p:nvPr/>
          </p:nvSpPr>
          <p:spPr>
            <a:xfrm>
              <a:off x="6778385" y="2782026"/>
              <a:ext cx="1337381" cy="461665"/>
            </a:xfrm>
            <a:prstGeom prst="rect">
              <a:avLst/>
            </a:prstGeom>
          </p:spPr>
          <p:txBody>
            <a:bodyPr wrap="square" lIns="0" tIns="0" rIns="0" bIns="0" rtlCol="0">
              <a:spAutoFit/>
            </a:bodyPr>
            <a:lstStyle/>
            <a:p>
              <a:pPr defTabSz="457166">
                <a:defRPr/>
              </a:pPr>
              <a:r>
                <a:rPr lang="en-US" sz="1125" b="1" dirty="0">
                  <a:solidFill>
                    <a:srgbClr val="FFFFFF"/>
                  </a:solidFill>
                  <a:latin typeface="+mj-lt"/>
                </a:rPr>
                <a:t>Value Stream Mapping</a:t>
              </a:r>
            </a:p>
          </p:txBody>
        </p:sp>
      </p:grpSp>
      <p:grpSp>
        <p:nvGrpSpPr>
          <p:cNvPr id="98" name="Group 97"/>
          <p:cNvGrpSpPr/>
          <p:nvPr/>
        </p:nvGrpSpPr>
        <p:grpSpPr>
          <a:xfrm>
            <a:off x="5497706" y="656731"/>
            <a:ext cx="1577340" cy="1262882"/>
            <a:chOff x="8931349" y="2682269"/>
            <a:chExt cx="2103120" cy="1683842"/>
          </a:xfrm>
        </p:grpSpPr>
        <p:sp>
          <p:nvSpPr>
            <p:cNvPr id="53" name="Rectangle 52"/>
            <p:cNvSpPr/>
            <p:nvPr/>
          </p:nvSpPr>
          <p:spPr>
            <a:xfrm>
              <a:off x="8931349" y="2682269"/>
              <a:ext cx="2103120" cy="1683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dirty="0">
                <a:solidFill>
                  <a:srgbClr val="FFFFFF"/>
                </a:solidFill>
                <a:latin typeface="+mj-lt"/>
              </a:endParaRPr>
            </a:p>
          </p:txBody>
        </p:sp>
        <p:grpSp>
          <p:nvGrpSpPr>
            <p:cNvPr id="59" name="Group 58"/>
            <p:cNvGrpSpPr/>
            <p:nvPr/>
          </p:nvGrpSpPr>
          <p:grpSpPr>
            <a:xfrm>
              <a:off x="9027361" y="2776653"/>
              <a:ext cx="502920" cy="502920"/>
              <a:chOff x="9212420" y="2754881"/>
              <a:chExt cx="502920" cy="502920"/>
            </a:xfrm>
          </p:grpSpPr>
          <p:sp>
            <p:nvSpPr>
              <p:cNvPr id="60" name="Oval 59"/>
              <p:cNvSpPr/>
              <p:nvPr/>
            </p:nvSpPr>
            <p:spPr>
              <a:xfrm>
                <a:off x="9212420" y="2754881"/>
                <a:ext cx="502920" cy="502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61" name="Picture 60"/>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9301054" y="2824191"/>
                <a:ext cx="325653" cy="364300"/>
              </a:xfrm>
              <a:prstGeom prst="rect">
                <a:avLst/>
              </a:prstGeom>
            </p:spPr>
          </p:pic>
        </p:grpSp>
        <p:sp>
          <p:nvSpPr>
            <p:cNvPr id="62" name="TextBox 61"/>
            <p:cNvSpPr txBox="1"/>
            <p:nvPr/>
          </p:nvSpPr>
          <p:spPr>
            <a:xfrm>
              <a:off x="9627436" y="2905137"/>
              <a:ext cx="1188655" cy="230832"/>
            </a:xfrm>
            <a:prstGeom prst="rect">
              <a:avLst/>
            </a:prstGeom>
          </p:spPr>
          <p:txBody>
            <a:bodyPr wrap="square" lIns="0" tIns="0" rIns="0" bIns="0" rtlCol="0">
              <a:spAutoFit/>
            </a:bodyPr>
            <a:lstStyle/>
            <a:p>
              <a:pPr defTabSz="457166">
                <a:defRPr/>
              </a:pPr>
              <a:r>
                <a:rPr lang="en-US" sz="1125" b="1" dirty="0">
                  <a:solidFill>
                    <a:srgbClr val="FFFFFF"/>
                  </a:solidFill>
                  <a:latin typeface="+mj-lt"/>
                </a:rPr>
                <a:t>CloudFrame</a:t>
              </a:r>
            </a:p>
          </p:txBody>
        </p:sp>
        <p:sp>
          <p:nvSpPr>
            <p:cNvPr id="63" name="Rectangle 62"/>
            <p:cNvSpPr/>
            <p:nvPr/>
          </p:nvSpPr>
          <p:spPr>
            <a:xfrm>
              <a:off x="9030166" y="3473249"/>
              <a:ext cx="1920240" cy="76268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Data rich decision making tool to </a:t>
              </a:r>
              <a:r>
                <a:rPr lang="en-US" sz="675" b="1" i="1" dirty="0">
                  <a:solidFill>
                    <a:srgbClr val="000000"/>
                  </a:solidFill>
                  <a:latin typeface="+mj-lt"/>
                </a:rPr>
                <a:t>assess impact of Cloud for Digital Strategy</a:t>
              </a:r>
            </a:p>
          </p:txBody>
        </p:sp>
      </p:grpSp>
      <p:grpSp>
        <p:nvGrpSpPr>
          <p:cNvPr id="90" name="Group 89"/>
          <p:cNvGrpSpPr/>
          <p:nvPr/>
        </p:nvGrpSpPr>
        <p:grpSpPr>
          <a:xfrm>
            <a:off x="2109714" y="3345607"/>
            <a:ext cx="1577340" cy="1262882"/>
            <a:chOff x="518160" y="4465856"/>
            <a:chExt cx="2103120" cy="1683842"/>
          </a:xfrm>
          <a:solidFill>
            <a:srgbClr val="B2293A"/>
          </a:solidFill>
        </p:grpSpPr>
        <p:sp>
          <p:nvSpPr>
            <p:cNvPr id="64" name="Rectangle 63"/>
            <p:cNvSpPr/>
            <p:nvPr/>
          </p:nvSpPr>
          <p:spPr>
            <a:xfrm>
              <a:off x="518160" y="4465856"/>
              <a:ext cx="2103120" cy="16838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dirty="0">
                <a:solidFill>
                  <a:srgbClr val="FFFFFF"/>
                </a:solidFill>
                <a:latin typeface="+mj-lt"/>
              </a:endParaRPr>
            </a:p>
          </p:txBody>
        </p:sp>
        <p:grpSp>
          <p:nvGrpSpPr>
            <p:cNvPr id="65" name="Group 64"/>
            <p:cNvGrpSpPr/>
            <p:nvPr/>
          </p:nvGrpSpPr>
          <p:grpSpPr>
            <a:xfrm>
              <a:off x="610662" y="4564787"/>
              <a:ext cx="502920" cy="502920"/>
              <a:chOff x="618273" y="4564787"/>
              <a:chExt cx="502920" cy="502920"/>
            </a:xfrm>
            <a:grpFill/>
          </p:grpSpPr>
          <p:sp>
            <p:nvSpPr>
              <p:cNvPr id="66" name="Oval 65"/>
              <p:cNvSpPr/>
              <p:nvPr/>
            </p:nvSpPr>
            <p:spPr>
              <a:xfrm>
                <a:off x="618273" y="4564787"/>
                <a:ext cx="502920" cy="5029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67" name="Picture 66"/>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706292" y="4663252"/>
                <a:ext cx="325653" cy="364300"/>
              </a:xfrm>
              <a:prstGeom prst="rect">
                <a:avLst/>
              </a:prstGeom>
              <a:grpFill/>
            </p:spPr>
          </p:pic>
        </p:grpSp>
        <p:sp>
          <p:nvSpPr>
            <p:cNvPr id="68" name="Rectangle 67"/>
            <p:cNvSpPr/>
            <p:nvPr/>
          </p:nvSpPr>
          <p:spPr>
            <a:xfrm>
              <a:off x="609600" y="5253184"/>
              <a:ext cx="1920240" cy="76483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Platform to assure </a:t>
              </a:r>
              <a:r>
                <a:rPr lang="en-US" sz="675" b="1" i="1" dirty="0">
                  <a:solidFill>
                    <a:srgbClr val="000000"/>
                  </a:solidFill>
                  <a:latin typeface="+mj-lt"/>
                </a:rPr>
                <a:t>functionality</a:t>
              </a:r>
              <a:r>
                <a:rPr lang="en-US" sz="675" i="1" dirty="0">
                  <a:solidFill>
                    <a:srgbClr val="000000"/>
                  </a:solidFill>
                  <a:latin typeface="+mj-lt"/>
                </a:rPr>
                <a:t> and </a:t>
              </a:r>
              <a:r>
                <a:rPr lang="en-US" sz="675" b="1" i="1" dirty="0">
                  <a:solidFill>
                    <a:srgbClr val="000000"/>
                  </a:solidFill>
                  <a:latin typeface="+mj-lt"/>
                </a:rPr>
                <a:t>performance</a:t>
              </a:r>
              <a:r>
                <a:rPr lang="en-US" sz="675" i="1" dirty="0">
                  <a:solidFill>
                    <a:srgbClr val="000000"/>
                  </a:solidFill>
                  <a:latin typeface="+mj-lt"/>
                </a:rPr>
                <a:t> of migrated workloads</a:t>
              </a:r>
            </a:p>
          </p:txBody>
        </p:sp>
        <p:sp>
          <p:nvSpPr>
            <p:cNvPr id="69" name="TextBox 68"/>
            <p:cNvSpPr txBox="1"/>
            <p:nvPr/>
          </p:nvSpPr>
          <p:spPr>
            <a:xfrm>
              <a:off x="1231933" y="4722259"/>
              <a:ext cx="1341145" cy="230832"/>
            </a:xfrm>
            <a:prstGeom prst="rect">
              <a:avLst/>
            </a:prstGeom>
            <a:grpFill/>
          </p:spPr>
          <p:txBody>
            <a:bodyPr wrap="square" lIns="0" tIns="0" rIns="0" bIns="0" rtlCol="0">
              <a:spAutoFit/>
            </a:bodyPr>
            <a:lstStyle/>
            <a:p>
              <a:pPr defTabSz="457166">
                <a:defRPr/>
              </a:pPr>
              <a:r>
                <a:rPr lang="en-US" sz="1125" b="1" dirty="0">
                  <a:solidFill>
                    <a:srgbClr val="FFFFFF"/>
                  </a:solidFill>
                  <a:latin typeface="+mj-lt"/>
                </a:rPr>
                <a:t>Cloud Anchor</a:t>
              </a:r>
            </a:p>
          </p:txBody>
        </p:sp>
      </p:grpSp>
      <p:grpSp>
        <p:nvGrpSpPr>
          <p:cNvPr id="91" name="Group 90"/>
          <p:cNvGrpSpPr/>
          <p:nvPr/>
        </p:nvGrpSpPr>
        <p:grpSpPr>
          <a:xfrm>
            <a:off x="374333" y="637901"/>
            <a:ext cx="1577340" cy="1263441"/>
            <a:chOff x="3261360" y="4465856"/>
            <a:chExt cx="2103120" cy="1684588"/>
          </a:xfrm>
        </p:grpSpPr>
        <p:sp>
          <p:nvSpPr>
            <p:cNvPr id="70" name="Rectangle 69"/>
            <p:cNvSpPr/>
            <p:nvPr/>
          </p:nvSpPr>
          <p:spPr>
            <a:xfrm>
              <a:off x="3261360" y="4465856"/>
              <a:ext cx="2103120" cy="16845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b="1" dirty="0">
                <a:solidFill>
                  <a:srgbClr val="FFFFFF"/>
                </a:solidFill>
                <a:latin typeface="+mj-lt"/>
              </a:endParaRPr>
            </a:p>
          </p:txBody>
        </p:sp>
        <p:grpSp>
          <p:nvGrpSpPr>
            <p:cNvPr id="71" name="Group 70"/>
            <p:cNvGrpSpPr/>
            <p:nvPr/>
          </p:nvGrpSpPr>
          <p:grpSpPr>
            <a:xfrm>
              <a:off x="3366350" y="4557344"/>
              <a:ext cx="502920" cy="502920"/>
              <a:chOff x="2874603" y="1009576"/>
              <a:chExt cx="653796" cy="654262"/>
            </a:xfrm>
          </p:grpSpPr>
          <p:sp>
            <p:nvSpPr>
              <p:cNvPr id="72" name="Oval 71"/>
              <p:cNvSpPr/>
              <p:nvPr/>
            </p:nvSpPr>
            <p:spPr>
              <a:xfrm>
                <a:off x="2874603" y="1009576"/>
                <a:ext cx="653796" cy="654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73" name="Picture 72"/>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048410" y="1153828"/>
                <a:ext cx="306182" cy="365759"/>
              </a:xfrm>
              <a:prstGeom prst="rect">
                <a:avLst/>
              </a:prstGeom>
            </p:spPr>
          </p:pic>
        </p:grpSp>
        <p:sp>
          <p:nvSpPr>
            <p:cNvPr id="74" name="Rectangle 73"/>
            <p:cNvSpPr/>
            <p:nvPr/>
          </p:nvSpPr>
          <p:spPr>
            <a:xfrm>
              <a:off x="3346552" y="5239727"/>
              <a:ext cx="1920240" cy="778289"/>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Application Portfolio Assessment  Framework to determine workloads that should be migrated to the cloud</a:t>
              </a:r>
            </a:p>
          </p:txBody>
        </p:sp>
        <p:sp>
          <p:nvSpPr>
            <p:cNvPr id="75" name="TextBox 74"/>
            <p:cNvSpPr txBox="1"/>
            <p:nvPr/>
          </p:nvSpPr>
          <p:spPr>
            <a:xfrm>
              <a:off x="3974241" y="4719029"/>
              <a:ext cx="1306887" cy="230832"/>
            </a:xfrm>
            <a:prstGeom prst="rect">
              <a:avLst/>
            </a:prstGeom>
          </p:spPr>
          <p:txBody>
            <a:bodyPr wrap="square" lIns="0" tIns="0" rIns="0" bIns="0" rtlCol="0">
              <a:spAutoFit/>
            </a:bodyPr>
            <a:lstStyle/>
            <a:p>
              <a:pPr defTabSz="457166">
                <a:defRPr/>
              </a:pPr>
              <a:r>
                <a:rPr lang="en-US" sz="1125" b="1" dirty="0">
                  <a:solidFill>
                    <a:srgbClr val="FFFFFF"/>
                  </a:solidFill>
                  <a:latin typeface="+mj-lt"/>
                </a:rPr>
                <a:t>APPLENS</a:t>
              </a:r>
            </a:p>
          </p:txBody>
        </p:sp>
      </p:grpSp>
      <p:grpSp>
        <p:nvGrpSpPr>
          <p:cNvPr id="97" name="Group 96"/>
          <p:cNvGrpSpPr/>
          <p:nvPr/>
        </p:nvGrpSpPr>
        <p:grpSpPr>
          <a:xfrm>
            <a:off x="7178040" y="656171"/>
            <a:ext cx="1577340" cy="1263441"/>
            <a:chOff x="8930640" y="4465856"/>
            <a:chExt cx="2103120" cy="1684588"/>
          </a:xfrm>
          <a:solidFill>
            <a:srgbClr val="B2293A"/>
          </a:solidFill>
        </p:grpSpPr>
        <p:sp>
          <p:nvSpPr>
            <p:cNvPr id="76" name="Rectangle 75"/>
            <p:cNvSpPr/>
            <p:nvPr/>
          </p:nvSpPr>
          <p:spPr>
            <a:xfrm>
              <a:off x="8930640" y="4465856"/>
              <a:ext cx="2103120" cy="1684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100" dirty="0">
                <a:solidFill>
                  <a:srgbClr val="FFFFFF"/>
                </a:solidFill>
                <a:latin typeface="+mj-lt"/>
              </a:endParaRPr>
            </a:p>
          </p:txBody>
        </p:sp>
        <p:grpSp>
          <p:nvGrpSpPr>
            <p:cNvPr id="77" name="Group 76"/>
            <p:cNvGrpSpPr/>
            <p:nvPr/>
          </p:nvGrpSpPr>
          <p:grpSpPr>
            <a:xfrm>
              <a:off x="9019873" y="4593909"/>
              <a:ext cx="502920" cy="502920"/>
              <a:chOff x="9641940" y="1020914"/>
              <a:chExt cx="653796" cy="654262"/>
            </a:xfrm>
            <a:grpFill/>
          </p:grpSpPr>
          <p:sp>
            <p:nvSpPr>
              <p:cNvPr id="78" name="Oval 77"/>
              <p:cNvSpPr/>
              <p:nvPr/>
            </p:nvSpPr>
            <p:spPr>
              <a:xfrm>
                <a:off x="9641940" y="1020914"/>
                <a:ext cx="653796" cy="6542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79" name="Picture 78"/>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9744080" y="1114300"/>
                <a:ext cx="449517" cy="467492"/>
              </a:xfrm>
              <a:prstGeom prst="rect">
                <a:avLst/>
              </a:prstGeom>
              <a:grpFill/>
            </p:spPr>
          </p:pic>
        </p:grpSp>
        <p:sp>
          <p:nvSpPr>
            <p:cNvPr id="80" name="Rectangle 79"/>
            <p:cNvSpPr/>
            <p:nvPr/>
          </p:nvSpPr>
          <p:spPr>
            <a:xfrm>
              <a:off x="9014146" y="5242534"/>
              <a:ext cx="1920240" cy="77548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dirty="0">
                  <a:solidFill>
                    <a:srgbClr val="000000"/>
                  </a:solidFill>
                  <a:latin typeface="+mj-lt"/>
                </a:rPr>
                <a:t>Development Platform for </a:t>
              </a:r>
              <a:r>
                <a:rPr lang="en-US" sz="675" b="1" dirty="0">
                  <a:solidFill>
                    <a:srgbClr val="000000"/>
                  </a:solidFill>
                  <a:latin typeface="+mj-lt"/>
                </a:rPr>
                <a:t>End-to-End Microservices</a:t>
              </a:r>
              <a:r>
                <a:rPr lang="en-US" sz="675" dirty="0">
                  <a:solidFill>
                    <a:srgbClr val="000000"/>
                  </a:solidFill>
                  <a:latin typeface="+mj-lt"/>
                </a:rPr>
                <a:t> Design and Implementation. </a:t>
              </a:r>
            </a:p>
          </p:txBody>
        </p:sp>
        <p:sp>
          <p:nvSpPr>
            <p:cNvPr id="81" name="TextBox 80"/>
            <p:cNvSpPr txBox="1"/>
            <p:nvPr/>
          </p:nvSpPr>
          <p:spPr>
            <a:xfrm>
              <a:off x="9627435" y="4722259"/>
              <a:ext cx="1188655" cy="230832"/>
            </a:xfrm>
            <a:prstGeom prst="rect">
              <a:avLst/>
            </a:prstGeom>
            <a:grpFill/>
          </p:spPr>
          <p:txBody>
            <a:bodyPr wrap="square" lIns="0" tIns="0" rIns="0" bIns="0" rtlCol="0">
              <a:spAutoFit/>
            </a:bodyPr>
            <a:lstStyle/>
            <a:p>
              <a:pPr defTabSz="457166">
                <a:defRPr/>
              </a:pPr>
              <a:r>
                <a:rPr lang="en-US" sz="1125" b="1" dirty="0">
                  <a:solidFill>
                    <a:srgbClr val="FFFFFF"/>
                  </a:solidFill>
                  <a:latin typeface="+mj-lt"/>
                </a:rPr>
                <a:t>COSMOS</a:t>
              </a:r>
            </a:p>
          </p:txBody>
        </p:sp>
      </p:grpSp>
      <p:grpSp>
        <p:nvGrpSpPr>
          <p:cNvPr id="96" name="Group 95"/>
          <p:cNvGrpSpPr/>
          <p:nvPr/>
        </p:nvGrpSpPr>
        <p:grpSpPr>
          <a:xfrm>
            <a:off x="3837572" y="3365200"/>
            <a:ext cx="1577340" cy="1263041"/>
            <a:chOff x="6096000" y="4465856"/>
            <a:chExt cx="2103120" cy="1684054"/>
          </a:xfrm>
          <a:solidFill>
            <a:srgbClr val="B2293A"/>
          </a:solidFill>
        </p:grpSpPr>
        <p:sp>
          <p:nvSpPr>
            <p:cNvPr id="82" name="Rectangle 81"/>
            <p:cNvSpPr/>
            <p:nvPr/>
          </p:nvSpPr>
          <p:spPr>
            <a:xfrm>
              <a:off x="6096000" y="4465856"/>
              <a:ext cx="2103120" cy="16840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b="1" dirty="0">
                <a:solidFill>
                  <a:srgbClr val="FFFFFF"/>
                </a:solidFill>
                <a:latin typeface="+mj-lt"/>
              </a:endParaRPr>
            </a:p>
          </p:txBody>
        </p:sp>
        <p:grpSp>
          <p:nvGrpSpPr>
            <p:cNvPr id="83" name="Group 82"/>
            <p:cNvGrpSpPr/>
            <p:nvPr/>
          </p:nvGrpSpPr>
          <p:grpSpPr>
            <a:xfrm>
              <a:off x="6194398" y="4561525"/>
              <a:ext cx="502920" cy="502920"/>
              <a:chOff x="5126145" y="1013494"/>
              <a:chExt cx="653796" cy="654262"/>
            </a:xfrm>
            <a:grpFill/>
          </p:grpSpPr>
          <p:sp>
            <p:nvSpPr>
              <p:cNvPr id="84" name="Oval 83"/>
              <p:cNvSpPr/>
              <p:nvPr/>
            </p:nvSpPr>
            <p:spPr>
              <a:xfrm>
                <a:off x="5126145" y="1013494"/>
                <a:ext cx="653796" cy="6542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85" name="Picture 84"/>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247720" y="1162190"/>
                <a:ext cx="410647" cy="356870"/>
              </a:xfrm>
              <a:prstGeom prst="rect">
                <a:avLst/>
              </a:prstGeom>
              <a:grpFill/>
            </p:spPr>
          </p:pic>
        </p:grpSp>
        <p:sp>
          <p:nvSpPr>
            <p:cNvPr id="86" name="Rectangle 85"/>
            <p:cNvSpPr/>
            <p:nvPr/>
          </p:nvSpPr>
          <p:spPr>
            <a:xfrm>
              <a:off x="6195526" y="5255331"/>
              <a:ext cx="1920240" cy="76268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Next Gen Service management framework focused on </a:t>
              </a:r>
              <a:r>
                <a:rPr lang="en-US" sz="675" b="1" i="1" dirty="0">
                  <a:solidFill>
                    <a:srgbClr val="000000"/>
                  </a:solidFill>
                  <a:latin typeface="+mj-lt"/>
                </a:rPr>
                <a:t>integrated business-IT service delivery</a:t>
              </a:r>
            </a:p>
          </p:txBody>
        </p:sp>
        <p:sp>
          <p:nvSpPr>
            <p:cNvPr id="87" name="TextBox 86"/>
            <p:cNvSpPr txBox="1"/>
            <p:nvPr/>
          </p:nvSpPr>
          <p:spPr>
            <a:xfrm>
              <a:off x="6745727" y="4541273"/>
              <a:ext cx="1370039" cy="692497"/>
            </a:xfrm>
            <a:prstGeom prst="rect">
              <a:avLst/>
            </a:prstGeom>
            <a:grpFill/>
          </p:spPr>
          <p:txBody>
            <a:bodyPr wrap="square" lIns="0" tIns="0" rIns="0" bIns="0" rtlCol="0">
              <a:spAutoFit/>
            </a:bodyPr>
            <a:lstStyle/>
            <a:p>
              <a:pPr defTabSz="457166">
                <a:defRPr/>
              </a:pPr>
              <a:r>
                <a:rPr lang="en-US" sz="1125" b="1" dirty="0">
                  <a:solidFill>
                    <a:srgbClr val="FFFFFF"/>
                  </a:solidFill>
                  <a:latin typeface="+mj-lt"/>
                </a:rPr>
                <a:t>DIAL: Delivery Integration &amp; Liaison</a:t>
              </a:r>
            </a:p>
          </p:txBody>
        </p:sp>
      </p:grpSp>
      <p:grpSp>
        <p:nvGrpSpPr>
          <p:cNvPr id="119" name="Group 118"/>
          <p:cNvGrpSpPr/>
          <p:nvPr/>
        </p:nvGrpSpPr>
        <p:grpSpPr>
          <a:xfrm>
            <a:off x="2078074" y="636635"/>
            <a:ext cx="1577340" cy="1263441"/>
            <a:chOff x="11259080" y="892721"/>
            <a:chExt cx="2103120" cy="1684588"/>
          </a:xfrm>
          <a:solidFill>
            <a:srgbClr val="B2293A"/>
          </a:solidFill>
        </p:grpSpPr>
        <p:grpSp>
          <p:nvGrpSpPr>
            <p:cNvPr id="111" name="Group 110"/>
            <p:cNvGrpSpPr/>
            <p:nvPr/>
          </p:nvGrpSpPr>
          <p:grpSpPr>
            <a:xfrm>
              <a:off x="11259080" y="892721"/>
              <a:ext cx="2103120" cy="1684588"/>
              <a:chOff x="8930640" y="906727"/>
              <a:chExt cx="2103120" cy="1684588"/>
            </a:xfrm>
            <a:grpFill/>
          </p:grpSpPr>
          <p:sp>
            <p:nvSpPr>
              <p:cNvPr id="112" name="Rectangle 111"/>
              <p:cNvSpPr/>
              <p:nvPr/>
            </p:nvSpPr>
            <p:spPr>
              <a:xfrm>
                <a:off x="8930640" y="906727"/>
                <a:ext cx="2103120" cy="16845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100" dirty="0">
                  <a:solidFill>
                    <a:srgbClr val="FFFFFF"/>
                  </a:solidFill>
                  <a:latin typeface="+mj-lt"/>
                </a:endParaRPr>
              </a:p>
            </p:txBody>
          </p:sp>
          <p:sp>
            <p:nvSpPr>
              <p:cNvPr id="116" name="Oval 115"/>
              <p:cNvSpPr/>
              <p:nvPr/>
            </p:nvSpPr>
            <p:spPr>
              <a:xfrm>
                <a:off x="9008987" y="998650"/>
                <a:ext cx="502920" cy="5029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sp>
            <p:nvSpPr>
              <p:cNvPr id="114" name="Rectangle 113"/>
              <p:cNvSpPr/>
              <p:nvPr/>
            </p:nvSpPr>
            <p:spPr>
              <a:xfrm>
                <a:off x="9014146" y="1683405"/>
                <a:ext cx="1920240" cy="77548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89">
                  <a:defRPr/>
                </a:pPr>
                <a:r>
                  <a:rPr lang="en-US" sz="675" i="1" dirty="0">
                    <a:solidFill>
                      <a:srgbClr val="000000"/>
                    </a:solidFill>
                    <a:latin typeface="+mj-lt"/>
                  </a:rPr>
                  <a:t>Helps to extract detailed business rules embedded inside code without excessive dependency on SMEs</a:t>
                </a:r>
              </a:p>
            </p:txBody>
          </p:sp>
          <p:sp>
            <p:nvSpPr>
              <p:cNvPr id="115" name="TextBox 114"/>
              <p:cNvSpPr txBox="1"/>
              <p:nvPr/>
            </p:nvSpPr>
            <p:spPr>
              <a:xfrm>
                <a:off x="9627435" y="1134008"/>
                <a:ext cx="1188655" cy="230832"/>
              </a:xfrm>
              <a:prstGeom prst="rect">
                <a:avLst/>
              </a:prstGeom>
              <a:grpFill/>
            </p:spPr>
            <p:txBody>
              <a:bodyPr wrap="square" lIns="0" tIns="0" rIns="0" bIns="0" rtlCol="0">
                <a:spAutoFit/>
              </a:bodyPr>
              <a:lstStyle/>
              <a:p>
                <a:pPr defTabSz="457189">
                  <a:defRPr/>
                </a:pPr>
                <a:r>
                  <a:rPr lang="en-US" sz="1125" b="1" dirty="0">
                    <a:solidFill>
                      <a:srgbClr val="FFFFFF"/>
                    </a:solidFill>
                    <a:latin typeface="+mj-lt"/>
                  </a:rPr>
                  <a:t>ZDLC</a:t>
                </a:r>
              </a:p>
            </p:txBody>
          </p:sp>
        </p:grpSp>
        <p:pic>
          <p:nvPicPr>
            <p:cNvPr id="118" name="Picture 117"/>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1432931" y="1104409"/>
              <a:ext cx="311913" cy="263391"/>
            </a:xfrm>
            <a:prstGeom prst="rect">
              <a:avLst/>
            </a:prstGeom>
            <a:grpFill/>
          </p:spPr>
        </p:pic>
      </p:grpSp>
      <p:grpSp>
        <p:nvGrpSpPr>
          <p:cNvPr id="129" name="Group 128"/>
          <p:cNvGrpSpPr/>
          <p:nvPr/>
        </p:nvGrpSpPr>
        <p:grpSpPr>
          <a:xfrm>
            <a:off x="7178040" y="2002891"/>
            <a:ext cx="1577340" cy="1262882"/>
            <a:chOff x="11259080" y="2776653"/>
            <a:chExt cx="2103120" cy="1683842"/>
          </a:xfrm>
        </p:grpSpPr>
        <p:grpSp>
          <p:nvGrpSpPr>
            <p:cNvPr id="120" name="Group 119"/>
            <p:cNvGrpSpPr/>
            <p:nvPr/>
          </p:nvGrpSpPr>
          <p:grpSpPr>
            <a:xfrm>
              <a:off x="11259080" y="2776653"/>
              <a:ext cx="2103120" cy="1683842"/>
              <a:chOff x="8931349" y="2682269"/>
              <a:chExt cx="2103120" cy="1683842"/>
            </a:xfrm>
          </p:grpSpPr>
          <p:sp>
            <p:nvSpPr>
              <p:cNvPr id="121" name="Rectangle 120"/>
              <p:cNvSpPr/>
              <p:nvPr/>
            </p:nvSpPr>
            <p:spPr>
              <a:xfrm>
                <a:off x="8931349" y="2682269"/>
                <a:ext cx="2103120" cy="1683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dirty="0">
                  <a:solidFill>
                    <a:srgbClr val="FFFFFF"/>
                  </a:solidFill>
                  <a:latin typeface="+mj-lt"/>
                </a:endParaRPr>
              </a:p>
            </p:txBody>
          </p:sp>
          <p:sp>
            <p:nvSpPr>
              <p:cNvPr id="125" name="Oval 124"/>
              <p:cNvSpPr/>
              <p:nvPr/>
            </p:nvSpPr>
            <p:spPr>
              <a:xfrm>
                <a:off x="9027361" y="2776653"/>
                <a:ext cx="502920" cy="502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sp>
            <p:nvSpPr>
              <p:cNvPr id="123" name="TextBox 122"/>
              <p:cNvSpPr txBox="1"/>
              <p:nvPr/>
            </p:nvSpPr>
            <p:spPr>
              <a:xfrm>
                <a:off x="9627436" y="2905137"/>
                <a:ext cx="1188655" cy="461665"/>
              </a:xfrm>
              <a:prstGeom prst="rect">
                <a:avLst/>
              </a:prstGeom>
            </p:spPr>
            <p:txBody>
              <a:bodyPr wrap="square" lIns="0" tIns="0" rIns="0" bIns="0" rtlCol="0">
                <a:spAutoFit/>
              </a:bodyPr>
              <a:lstStyle/>
              <a:p>
                <a:pPr defTabSz="457189">
                  <a:defRPr/>
                </a:pPr>
                <a:r>
                  <a:rPr lang="en-US" sz="1125" b="1" dirty="0">
                    <a:solidFill>
                      <a:srgbClr val="FFFFFF"/>
                    </a:solidFill>
                    <a:latin typeface="+mj-lt"/>
                  </a:rPr>
                  <a:t>Migration Factory</a:t>
                </a:r>
              </a:p>
            </p:txBody>
          </p:sp>
          <p:sp>
            <p:nvSpPr>
              <p:cNvPr id="124" name="Rectangle 123"/>
              <p:cNvSpPr/>
              <p:nvPr/>
            </p:nvSpPr>
            <p:spPr>
              <a:xfrm>
                <a:off x="9030166" y="3473249"/>
                <a:ext cx="1920240" cy="76268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89">
                  <a:defRPr/>
                </a:pPr>
                <a:r>
                  <a:rPr lang="en-US" sz="675" i="1" dirty="0">
                    <a:solidFill>
                      <a:srgbClr val="000000"/>
                    </a:solidFill>
                    <a:latin typeface="+mj-lt"/>
                  </a:rPr>
                  <a:t>Migrate legacy workloads from On-Premise to Public Clouds  (re-host) including Enterprise Applications </a:t>
                </a:r>
              </a:p>
            </p:txBody>
          </p:sp>
        </p:grpSp>
        <p:pic>
          <p:nvPicPr>
            <p:cNvPr id="128" name="Picture 12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1443726" y="2940347"/>
              <a:ext cx="325653" cy="364300"/>
            </a:xfrm>
            <a:prstGeom prst="rect">
              <a:avLst/>
            </a:prstGeom>
          </p:spPr>
        </p:pic>
      </p:grpSp>
      <p:grpSp>
        <p:nvGrpSpPr>
          <p:cNvPr id="134" name="Group 133"/>
          <p:cNvGrpSpPr/>
          <p:nvPr/>
        </p:nvGrpSpPr>
        <p:grpSpPr>
          <a:xfrm>
            <a:off x="5524082" y="1990399"/>
            <a:ext cx="1577340" cy="1262882"/>
            <a:chOff x="11259080" y="2776653"/>
            <a:chExt cx="2103120" cy="1683842"/>
          </a:xfrm>
        </p:grpSpPr>
        <p:grpSp>
          <p:nvGrpSpPr>
            <p:cNvPr id="135" name="Group 134"/>
            <p:cNvGrpSpPr/>
            <p:nvPr/>
          </p:nvGrpSpPr>
          <p:grpSpPr>
            <a:xfrm>
              <a:off x="11259080" y="2776653"/>
              <a:ext cx="2103120" cy="1683842"/>
              <a:chOff x="8931349" y="2682269"/>
              <a:chExt cx="2103120" cy="1683842"/>
            </a:xfrm>
          </p:grpSpPr>
          <p:sp>
            <p:nvSpPr>
              <p:cNvPr id="137" name="Rectangle 136"/>
              <p:cNvSpPr/>
              <p:nvPr/>
            </p:nvSpPr>
            <p:spPr>
              <a:xfrm>
                <a:off x="8931349" y="2682269"/>
                <a:ext cx="2103120" cy="1683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dirty="0">
                  <a:solidFill>
                    <a:srgbClr val="FFFFFF"/>
                  </a:solidFill>
                  <a:latin typeface="+mj-lt"/>
                </a:endParaRPr>
              </a:p>
            </p:txBody>
          </p:sp>
          <p:sp>
            <p:nvSpPr>
              <p:cNvPr id="138" name="Oval 137"/>
              <p:cNvSpPr/>
              <p:nvPr/>
            </p:nvSpPr>
            <p:spPr>
              <a:xfrm>
                <a:off x="9027361" y="2776653"/>
                <a:ext cx="502920" cy="502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sp>
            <p:nvSpPr>
              <p:cNvPr id="139" name="TextBox 138"/>
              <p:cNvSpPr txBox="1"/>
              <p:nvPr/>
            </p:nvSpPr>
            <p:spPr>
              <a:xfrm>
                <a:off x="9627436" y="2905137"/>
                <a:ext cx="1188655" cy="230832"/>
              </a:xfrm>
              <a:prstGeom prst="rect">
                <a:avLst/>
              </a:prstGeom>
            </p:spPr>
            <p:txBody>
              <a:bodyPr wrap="square" lIns="0" tIns="0" rIns="0" bIns="0" rtlCol="0">
                <a:spAutoFit/>
              </a:bodyPr>
              <a:lstStyle/>
              <a:p>
                <a:pPr defTabSz="457189">
                  <a:defRPr/>
                </a:pPr>
                <a:r>
                  <a:rPr lang="en-US" sz="1125" b="1" dirty="0">
                    <a:solidFill>
                      <a:srgbClr val="FFFFFF"/>
                    </a:solidFill>
                    <a:latin typeface="+mj-lt"/>
                  </a:rPr>
                  <a:t>IaC Generator</a:t>
                </a:r>
              </a:p>
            </p:txBody>
          </p:sp>
          <p:sp>
            <p:nvSpPr>
              <p:cNvPr id="140" name="Rectangle 139"/>
              <p:cNvSpPr/>
              <p:nvPr/>
            </p:nvSpPr>
            <p:spPr>
              <a:xfrm>
                <a:off x="9030166" y="3473249"/>
                <a:ext cx="1920240" cy="762684"/>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89">
                  <a:defRPr/>
                </a:pPr>
                <a:r>
                  <a:rPr lang="it-IT" sz="675" i="1" dirty="0">
                    <a:solidFill>
                      <a:srgbClr val="000000"/>
                    </a:solidFill>
                    <a:latin typeface="+mj-lt"/>
                  </a:rPr>
                  <a:t>Generate Customized Terraform Code Without Having to Know Coding</a:t>
                </a:r>
              </a:p>
            </p:txBody>
          </p:sp>
        </p:grpSp>
        <p:pic>
          <p:nvPicPr>
            <p:cNvPr id="136" name="Picture 135"/>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1443726" y="2940347"/>
              <a:ext cx="325653" cy="364300"/>
            </a:xfrm>
            <a:prstGeom prst="rect">
              <a:avLst/>
            </a:prstGeom>
          </p:spPr>
        </p:pic>
      </p:grpSp>
      <p:grpSp>
        <p:nvGrpSpPr>
          <p:cNvPr id="146" name="Group 145"/>
          <p:cNvGrpSpPr/>
          <p:nvPr/>
        </p:nvGrpSpPr>
        <p:grpSpPr>
          <a:xfrm>
            <a:off x="400435" y="3331177"/>
            <a:ext cx="1577340" cy="1262882"/>
            <a:chOff x="518160" y="4465856"/>
            <a:chExt cx="2103120" cy="1683842"/>
          </a:xfrm>
        </p:grpSpPr>
        <p:sp>
          <p:nvSpPr>
            <p:cNvPr id="147" name="Rectangle 146"/>
            <p:cNvSpPr/>
            <p:nvPr/>
          </p:nvSpPr>
          <p:spPr>
            <a:xfrm>
              <a:off x="518160" y="4465856"/>
              <a:ext cx="2103120" cy="16838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685800" rtlCol="0" anchor="t"/>
            <a:lstStyle/>
            <a:p>
              <a:pPr defTabSz="457166">
                <a:defRPr/>
              </a:pPr>
              <a:endParaRPr lang="en-US" sz="1400" dirty="0">
                <a:solidFill>
                  <a:srgbClr val="FFFFFF"/>
                </a:solidFill>
                <a:latin typeface="+mj-lt"/>
              </a:endParaRPr>
            </a:p>
          </p:txBody>
        </p:sp>
        <p:grpSp>
          <p:nvGrpSpPr>
            <p:cNvPr id="148" name="Group 147"/>
            <p:cNvGrpSpPr/>
            <p:nvPr/>
          </p:nvGrpSpPr>
          <p:grpSpPr>
            <a:xfrm>
              <a:off x="610662" y="4564787"/>
              <a:ext cx="502920" cy="502920"/>
              <a:chOff x="618273" y="4564787"/>
              <a:chExt cx="502920" cy="502920"/>
            </a:xfrm>
          </p:grpSpPr>
          <p:sp>
            <p:nvSpPr>
              <p:cNvPr id="151" name="Oval 150"/>
              <p:cNvSpPr/>
              <p:nvPr/>
            </p:nvSpPr>
            <p:spPr>
              <a:xfrm>
                <a:off x="618273" y="4564787"/>
                <a:ext cx="502920" cy="502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defRPr/>
                </a:pPr>
                <a:endParaRPr lang="en-US" dirty="0">
                  <a:solidFill>
                    <a:srgbClr val="FFFFFF"/>
                  </a:solidFill>
                  <a:latin typeface="+mj-lt"/>
                </a:endParaRPr>
              </a:p>
            </p:txBody>
          </p:sp>
          <p:pic>
            <p:nvPicPr>
              <p:cNvPr id="152" name="Picture 151"/>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706292" y="4663252"/>
                <a:ext cx="325653" cy="364300"/>
              </a:xfrm>
              <a:prstGeom prst="rect">
                <a:avLst/>
              </a:prstGeom>
            </p:spPr>
          </p:pic>
        </p:grpSp>
        <p:sp>
          <p:nvSpPr>
            <p:cNvPr id="149" name="Rectangle 148"/>
            <p:cNvSpPr/>
            <p:nvPr/>
          </p:nvSpPr>
          <p:spPr>
            <a:xfrm>
              <a:off x="609600" y="5253184"/>
              <a:ext cx="1920240" cy="764832"/>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68580" rIns="102870" rtlCol="0" anchor="ctr"/>
            <a:lstStyle/>
            <a:p>
              <a:pPr defTabSz="457166">
                <a:defRPr/>
              </a:pPr>
              <a:r>
                <a:rPr lang="en-US" sz="675" i="1" dirty="0">
                  <a:solidFill>
                    <a:srgbClr val="000000"/>
                  </a:solidFill>
                  <a:latin typeface="+mj-lt"/>
                </a:rPr>
                <a:t>A rich repository of  IaC scripts for rapid cloud foundation setup</a:t>
              </a:r>
            </a:p>
          </p:txBody>
        </p:sp>
        <p:sp>
          <p:nvSpPr>
            <p:cNvPr id="150" name="TextBox 149"/>
            <p:cNvSpPr txBox="1"/>
            <p:nvPr/>
          </p:nvSpPr>
          <p:spPr>
            <a:xfrm>
              <a:off x="1231933" y="4588885"/>
              <a:ext cx="1341145" cy="461665"/>
            </a:xfrm>
            <a:prstGeom prst="rect">
              <a:avLst/>
            </a:prstGeom>
          </p:spPr>
          <p:txBody>
            <a:bodyPr wrap="square" lIns="0" tIns="0" rIns="0" bIns="0" rtlCol="0">
              <a:spAutoFit/>
            </a:bodyPr>
            <a:lstStyle/>
            <a:p>
              <a:pPr defTabSz="457166">
                <a:defRPr/>
              </a:pPr>
              <a:r>
                <a:rPr lang="en-US" sz="1125" b="1" dirty="0">
                  <a:solidFill>
                    <a:srgbClr val="FFFFFF"/>
                  </a:solidFill>
                  <a:latin typeface="+mj-lt"/>
                </a:rPr>
                <a:t>Foundation Automation</a:t>
              </a:r>
            </a:p>
          </p:txBody>
        </p:sp>
      </p:grpSp>
      <p:sp>
        <p:nvSpPr>
          <p:cNvPr id="3" name="Rectangle 2"/>
          <p:cNvSpPr/>
          <p:nvPr/>
        </p:nvSpPr>
        <p:spPr>
          <a:xfrm>
            <a:off x="2109714" y="4755333"/>
            <a:ext cx="583250" cy="260205"/>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126" name="Rectangle 125"/>
          <p:cNvSpPr/>
          <p:nvPr/>
        </p:nvSpPr>
        <p:spPr>
          <a:xfrm>
            <a:off x="4292875" y="4755333"/>
            <a:ext cx="583250" cy="260205"/>
          </a:xfrm>
          <a:prstGeom prst="rect">
            <a:avLst/>
          </a:prstGeom>
          <a:solidFill>
            <a:srgbClr val="B2293A"/>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4" name="TextBox 3"/>
          <p:cNvSpPr txBox="1"/>
          <p:nvPr/>
        </p:nvSpPr>
        <p:spPr>
          <a:xfrm>
            <a:off x="2748083" y="4808491"/>
            <a:ext cx="1447692" cy="153888"/>
          </a:xfrm>
          <a:prstGeom prst="rect">
            <a:avLst/>
          </a:prstGeom>
        </p:spPr>
        <p:txBody>
          <a:bodyPr wrap="square" lIns="0" tIns="0" rIns="0" bIns="0" rtlCol="0">
            <a:spAutoFit/>
          </a:bodyPr>
          <a:lstStyle/>
          <a:p>
            <a:pPr algn="l"/>
            <a:r>
              <a:rPr lang="en-US" sz="1000" i="1" dirty="0">
                <a:solidFill>
                  <a:schemeClr val="tx2"/>
                </a:solidFill>
                <a:latin typeface="+mj-lt"/>
              </a:rPr>
              <a:t>To be used for this Program</a:t>
            </a:r>
          </a:p>
        </p:txBody>
      </p:sp>
      <p:sp>
        <p:nvSpPr>
          <p:cNvPr id="127" name="TextBox 126"/>
          <p:cNvSpPr txBox="1"/>
          <p:nvPr/>
        </p:nvSpPr>
        <p:spPr>
          <a:xfrm>
            <a:off x="4948067" y="4808491"/>
            <a:ext cx="1871833" cy="153888"/>
          </a:xfrm>
          <a:prstGeom prst="rect">
            <a:avLst/>
          </a:prstGeom>
        </p:spPr>
        <p:txBody>
          <a:bodyPr wrap="square" lIns="0" tIns="0" rIns="0" bIns="0" rtlCol="0">
            <a:spAutoFit/>
          </a:bodyPr>
          <a:lstStyle/>
          <a:p>
            <a:r>
              <a:rPr lang="en-US" sz="1000" i="1" dirty="0">
                <a:solidFill>
                  <a:schemeClr val="tx2"/>
                </a:solidFill>
                <a:latin typeface="+mj-lt"/>
              </a:rPr>
              <a:t>Other Cognizant IPs &amp; Accelerators</a:t>
            </a:r>
          </a:p>
        </p:txBody>
      </p:sp>
    </p:spTree>
    <p:extLst>
      <p:ext uri="{BB962C8B-B14F-4D97-AF65-F5344CB8AC3E}">
        <p14:creationId xmlns:p14="http://schemas.microsoft.com/office/powerpoint/2010/main" val="420948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Cloud Assessment – Detailed Activities</a:t>
            </a:r>
            <a:endParaRPr lang="en-US" dirty="0"/>
          </a:p>
        </p:txBody>
      </p:sp>
      <p:sp>
        <p:nvSpPr>
          <p:cNvPr id="79" name="Rectangle 78"/>
          <p:cNvSpPr/>
          <p:nvPr/>
        </p:nvSpPr>
        <p:spPr>
          <a:xfrm>
            <a:off x="384048" y="886968"/>
            <a:ext cx="2743200" cy="457200"/>
          </a:xfrm>
          <a:prstGeom prst="rect">
            <a:avLst/>
          </a:prstGeom>
          <a:solidFill>
            <a:schemeClr val="tx1"/>
          </a:solidFill>
          <a:ln w="9525" cap="flat" cmpd="sng" algn="ctr">
            <a:solidFill>
              <a:srgbClr val="0033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j-lt"/>
                <a:cs typeface="Arial" panose="020B0604020202020204" pitchFamily="34" charset="0"/>
              </a:rPr>
              <a:t>1. Discovery</a:t>
            </a:r>
          </a:p>
        </p:txBody>
      </p:sp>
      <p:sp>
        <p:nvSpPr>
          <p:cNvPr id="80" name="Rectangle 79"/>
          <p:cNvSpPr/>
          <p:nvPr/>
        </p:nvSpPr>
        <p:spPr>
          <a:xfrm>
            <a:off x="3239189" y="886968"/>
            <a:ext cx="2743200" cy="457200"/>
          </a:xfrm>
          <a:prstGeom prst="rect">
            <a:avLst/>
          </a:prstGeom>
          <a:solidFill>
            <a:srgbClr val="B2293A"/>
          </a:solidFill>
          <a:ln w="9525" cap="flat" cmpd="sng" algn="ctr">
            <a:solidFill>
              <a:srgbClr val="E1173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j-lt"/>
                <a:cs typeface="Arial" panose="020B0604020202020204" pitchFamily="34" charset="0"/>
              </a:rPr>
              <a:t>2. Analysis</a:t>
            </a:r>
          </a:p>
        </p:txBody>
      </p:sp>
      <p:sp>
        <p:nvSpPr>
          <p:cNvPr id="81" name="Rectangle 80"/>
          <p:cNvSpPr/>
          <p:nvPr/>
        </p:nvSpPr>
        <p:spPr>
          <a:xfrm>
            <a:off x="6094330" y="886968"/>
            <a:ext cx="2743200" cy="457200"/>
          </a:xfrm>
          <a:prstGeom prst="rect">
            <a:avLst/>
          </a:prstGeom>
          <a:solidFill>
            <a:schemeClr val="tx1"/>
          </a:solidFill>
          <a:ln w="9525" cap="flat" cmpd="sng" algn="ctr">
            <a:solidFill>
              <a:srgbClr val="0033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mj-lt"/>
                <a:cs typeface="Arial" panose="020B0604020202020204" pitchFamily="34" charset="0"/>
              </a:rPr>
              <a:t>3. </a:t>
            </a:r>
            <a:r>
              <a:rPr lang="en-US" sz="1600" b="1" kern="0" noProof="0" dirty="0">
                <a:solidFill>
                  <a:prstClr val="white"/>
                </a:solidFill>
                <a:latin typeface="+mj-lt"/>
                <a:cs typeface="Arial" panose="020B0604020202020204" pitchFamily="34" charset="0"/>
              </a:rPr>
              <a:t>Strategy</a:t>
            </a:r>
            <a:endParaRPr kumimoji="0" lang="en-US" sz="1600" b="1" i="0" u="none" strike="noStrike" kern="0" cap="none" spc="0" normalizeH="0" baseline="0" noProof="0" dirty="0">
              <a:ln>
                <a:noFill/>
              </a:ln>
              <a:solidFill>
                <a:prstClr val="white"/>
              </a:solidFill>
              <a:effectLst/>
              <a:uLnTx/>
              <a:uFillTx/>
              <a:latin typeface="+mj-lt"/>
              <a:cs typeface="Arial" panose="020B0604020202020204" pitchFamily="34" charset="0"/>
            </a:endParaRPr>
          </a:p>
        </p:txBody>
      </p:sp>
      <p:sp>
        <p:nvSpPr>
          <p:cNvPr id="82" name="Rectangle 81"/>
          <p:cNvSpPr/>
          <p:nvPr/>
        </p:nvSpPr>
        <p:spPr>
          <a:xfrm>
            <a:off x="384048" y="1344167"/>
            <a:ext cx="2743200" cy="2967975"/>
          </a:xfrm>
          <a:prstGeom prst="rect">
            <a:avLst/>
          </a:prstGeom>
          <a:noFill/>
          <a:ln w="9525" cap="flat" cmpd="sng" algn="ctr">
            <a:solidFill>
              <a:srgbClr val="0033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cs typeface="Arial" panose="020B0604020202020204" pitchFamily="34" charset="0"/>
            </a:endParaRPr>
          </a:p>
        </p:txBody>
      </p:sp>
      <p:sp>
        <p:nvSpPr>
          <p:cNvPr id="83" name="Rectangle 82"/>
          <p:cNvSpPr/>
          <p:nvPr/>
        </p:nvSpPr>
        <p:spPr>
          <a:xfrm>
            <a:off x="3239189" y="1344167"/>
            <a:ext cx="2743200" cy="2967975"/>
          </a:xfrm>
          <a:prstGeom prst="rect">
            <a:avLst/>
          </a:prstGeom>
          <a:noFill/>
          <a:ln w="9525" cap="flat" cmpd="sng" algn="ctr">
            <a:solidFill>
              <a:srgbClr val="E11737"/>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cs typeface="Arial" panose="020B0604020202020204" pitchFamily="34" charset="0"/>
            </a:endParaRPr>
          </a:p>
        </p:txBody>
      </p:sp>
      <p:sp>
        <p:nvSpPr>
          <p:cNvPr id="84" name="Rectangle 83"/>
          <p:cNvSpPr/>
          <p:nvPr/>
        </p:nvSpPr>
        <p:spPr>
          <a:xfrm>
            <a:off x="6094330" y="1344167"/>
            <a:ext cx="2743200" cy="2967975"/>
          </a:xfrm>
          <a:prstGeom prst="rect">
            <a:avLst/>
          </a:prstGeom>
          <a:noFill/>
          <a:ln w="9525" cap="flat" cmpd="sng" algn="ctr">
            <a:solidFill>
              <a:srgbClr val="0033A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cs typeface="Arial" panose="020B0604020202020204" pitchFamily="34" charset="0"/>
            </a:endParaRPr>
          </a:p>
        </p:txBody>
      </p:sp>
      <p:sp>
        <p:nvSpPr>
          <p:cNvPr id="85" name="TextBox 84"/>
          <p:cNvSpPr txBox="1"/>
          <p:nvPr/>
        </p:nvSpPr>
        <p:spPr>
          <a:xfrm>
            <a:off x="384048" y="1333366"/>
            <a:ext cx="2894652" cy="1338828"/>
          </a:xfrm>
          <a:prstGeom prst="rect">
            <a:avLst/>
          </a:prstGeom>
          <a:noFill/>
        </p:spPr>
        <p:txBody>
          <a:bodyPr wrap="square" rtlCol="0">
            <a:spAutoFit/>
          </a:bodyPr>
          <a:lstStyle/>
          <a:p>
            <a:pPr marL="114300" lvl="0" indent="-114300">
              <a:buFont typeface="Arial" pitchFamily="34" charset="0"/>
              <a:buChar char="•"/>
              <a:defRPr/>
            </a:pPr>
            <a:r>
              <a:rPr lang="en-US" sz="900" b="1" kern="0" dirty="0">
                <a:solidFill>
                  <a:srgbClr val="141414"/>
                </a:solidFill>
                <a:latin typeface="+mj-lt"/>
                <a:ea typeface="Segoe UI" pitchFamily="34" charset="0"/>
                <a:cs typeface="Arial" panose="020B0604020202020204" pitchFamily="34" charset="0"/>
              </a:rPr>
              <a:t>Infrastructure </a:t>
            </a:r>
            <a:r>
              <a:rPr lang="en-US" sz="900" kern="0" dirty="0">
                <a:solidFill>
                  <a:srgbClr val="141414"/>
                </a:solidFill>
                <a:latin typeface="+mj-lt"/>
                <a:ea typeface="Segoe UI" pitchFamily="34" charset="0"/>
                <a:cs typeface="Arial" panose="020B0604020202020204" pitchFamily="34" charset="0"/>
              </a:rPr>
              <a:t>– network, storage, server inventory, sizing, utilization, dependency mapping</a:t>
            </a:r>
          </a:p>
          <a:p>
            <a:pPr marL="114300" lvl="0" indent="-114300">
              <a:buFont typeface="Arial" pitchFamily="34" charset="0"/>
              <a:buChar char="•"/>
              <a:defRPr/>
            </a:pPr>
            <a:r>
              <a:rPr lang="en-US" sz="900" b="1" kern="0" dirty="0">
                <a:solidFill>
                  <a:srgbClr val="141414"/>
                </a:solidFill>
                <a:latin typeface="+mj-lt"/>
                <a:ea typeface="Segoe UI" pitchFamily="34" charset="0"/>
                <a:cs typeface="Arial" panose="020B0604020202020204" pitchFamily="34" charset="0"/>
              </a:rPr>
              <a:t>Application</a:t>
            </a:r>
            <a:r>
              <a:rPr lang="en-US" sz="900" kern="0" dirty="0">
                <a:solidFill>
                  <a:srgbClr val="141414"/>
                </a:solidFill>
                <a:latin typeface="+mj-lt"/>
                <a:ea typeface="Segoe UI" pitchFamily="34" charset="0"/>
                <a:cs typeface="Arial" panose="020B0604020202020204" pitchFamily="34" charset="0"/>
              </a:rPr>
              <a:t> – app and database details, app to infra mapping, compliance, licensing, integrations, configurations, availability, user experience, security, performance, data ingress/egress</a:t>
            </a:r>
          </a:p>
          <a:p>
            <a:pPr marL="114300" lvl="0" indent="-114300">
              <a:buFont typeface="Arial" pitchFamily="34" charset="0"/>
              <a:buChar char="•"/>
              <a:defRPr/>
            </a:pPr>
            <a:r>
              <a:rPr lang="en-US" sz="900" b="1" kern="0" dirty="0">
                <a:solidFill>
                  <a:srgbClr val="141414"/>
                </a:solidFill>
                <a:latin typeface="+mj-lt"/>
                <a:ea typeface="Segoe UI" pitchFamily="34" charset="0"/>
                <a:cs typeface="Arial" panose="020B0604020202020204" pitchFamily="34" charset="0"/>
              </a:rPr>
              <a:t>Business</a:t>
            </a:r>
            <a:r>
              <a:rPr lang="en-US" sz="900" kern="0" dirty="0">
                <a:solidFill>
                  <a:srgbClr val="141414"/>
                </a:solidFill>
                <a:latin typeface="+mj-lt"/>
                <a:ea typeface="Segoe UI" pitchFamily="34" charset="0"/>
                <a:cs typeface="Arial" panose="020B0604020202020204" pitchFamily="34" charset="0"/>
              </a:rPr>
              <a:t> – strategy, roadmap, criticality, BC, RTO, RPO, DR strategy &amp; requirement validation of multi-cloud, DR method, user spread, growth strategy</a:t>
            </a:r>
          </a:p>
        </p:txBody>
      </p:sp>
      <p:sp>
        <p:nvSpPr>
          <p:cNvPr id="86" name="TextBox 85"/>
          <p:cNvSpPr txBox="1"/>
          <p:nvPr/>
        </p:nvSpPr>
        <p:spPr>
          <a:xfrm>
            <a:off x="396992" y="2596850"/>
            <a:ext cx="2745996" cy="923330"/>
          </a:xfrm>
          <a:prstGeom prst="rect">
            <a:avLst/>
          </a:prstGeom>
          <a:noFill/>
        </p:spPr>
        <p:txBody>
          <a:bodyPr wrap="square" rtlCol="0">
            <a:spAutoFit/>
          </a:bodyPr>
          <a:lstStyle/>
          <a:p>
            <a:pPr marL="114300" lvl="0" indent="-114300" defTabSz="914400">
              <a:buFont typeface="Wingdings" panose="05000000000000000000" pitchFamily="2" charset="2"/>
              <a:buChar char="§"/>
              <a:defRPr/>
            </a:pPr>
            <a:r>
              <a:rPr lang="en-US" sz="900" kern="0" dirty="0">
                <a:solidFill>
                  <a:srgbClr val="141414"/>
                </a:solidFill>
                <a:latin typeface="+mj-lt"/>
                <a:ea typeface="Segoe UI" pitchFamily="34" charset="0"/>
                <a:cs typeface="Arial" panose="020B0604020202020204" pitchFamily="34" charset="0"/>
              </a:rPr>
              <a:t>Discovery Tools (Leverage existing tool)</a:t>
            </a:r>
          </a:p>
          <a:p>
            <a:pPr marL="114300" lvl="0" indent="-114300" defTabSz="914400">
              <a:buFont typeface="Wingdings" panose="05000000000000000000" pitchFamily="2" charset="2"/>
              <a:buChar char="§"/>
              <a:defRPr/>
            </a:pPr>
            <a:r>
              <a:rPr lang="en-US" sz="900" kern="0" dirty="0">
                <a:solidFill>
                  <a:srgbClr val="141414"/>
                </a:solidFill>
                <a:latin typeface="+mj-lt"/>
                <a:ea typeface="Segoe UI" pitchFamily="34" charset="0"/>
                <a:cs typeface="Arial" panose="020B0604020202020204" pitchFamily="34" charset="0"/>
              </a:rPr>
              <a:t>Interviews and workshops</a:t>
            </a:r>
          </a:p>
          <a:p>
            <a:pPr marL="114300" lvl="0" indent="-114300" defTabSz="914400">
              <a:buFont typeface="Wingdings" panose="05000000000000000000" pitchFamily="2" charset="2"/>
              <a:buChar char="§"/>
              <a:defRPr/>
            </a:pPr>
            <a:r>
              <a:rPr lang="en-US" sz="900" kern="0" dirty="0">
                <a:solidFill>
                  <a:srgbClr val="141414"/>
                </a:solidFill>
                <a:latin typeface="+mj-lt"/>
                <a:ea typeface="Segoe UI" pitchFamily="34" charset="0"/>
                <a:cs typeface="Arial" panose="020B0604020202020204" pitchFamily="34" charset="0"/>
              </a:rPr>
              <a:t>Existing Application info &amp; Application-Server mapping</a:t>
            </a:r>
          </a:p>
          <a:p>
            <a:pPr marL="114300" lvl="0" indent="-114300" defTabSz="914400">
              <a:buFont typeface="Wingdings" panose="05000000000000000000" pitchFamily="2" charset="2"/>
              <a:buChar char="§"/>
              <a:defRPr/>
            </a:pPr>
            <a:r>
              <a:rPr lang="en-US" sz="900" kern="0" dirty="0">
                <a:solidFill>
                  <a:srgbClr val="141414"/>
                </a:solidFill>
                <a:latin typeface="+mj-lt"/>
                <a:ea typeface="Segoe UI" pitchFamily="34" charset="0"/>
                <a:cs typeface="Arial" panose="020B0604020202020204" pitchFamily="34" charset="0"/>
              </a:rPr>
              <a:t>CMDB and other central data sources</a:t>
            </a:r>
          </a:p>
          <a:p>
            <a:pPr marL="114300" lvl="0" indent="-114300" defTabSz="914400">
              <a:buFont typeface="Wingdings" panose="05000000000000000000" pitchFamily="2" charset="2"/>
              <a:buChar char="§"/>
              <a:defRPr/>
            </a:pPr>
            <a:r>
              <a:rPr lang="en-US" sz="900" kern="0" dirty="0">
                <a:solidFill>
                  <a:srgbClr val="141414"/>
                </a:solidFill>
                <a:latin typeface="+mj-lt"/>
                <a:ea typeface="Segoe UI" pitchFamily="34" charset="0"/>
                <a:cs typeface="Arial" panose="020B0604020202020204" pitchFamily="34" charset="0"/>
              </a:rPr>
              <a:t>Existing documentation</a:t>
            </a:r>
          </a:p>
        </p:txBody>
      </p:sp>
      <p:sp>
        <p:nvSpPr>
          <p:cNvPr id="88" name="TextBox 87"/>
          <p:cNvSpPr txBox="1"/>
          <p:nvPr/>
        </p:nvSpPr>
        <p:spPr>
          <a:xfrm>
            <a:off x="88557" y="1668999"/>
            <a:ext cx="338554" cy="664606"/>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mj-lt"/>
                <a:cs typeface="Arial" panose="020B0604020202020204" pitchFamily="34" charset="0"/>
              </a:rPr>
              <a:t>ACTIVITIES</a:t>
            </a:r>
          </a:p>
        </p:txBody>
      </p:sp>
      <p:sp>
        <p:nvSpPr>
          <p:cNvPr id="89" name="TextBox 88"/>
          <p:cNvSpPr txBox="1"/>
          <p:nvPr/>
        </p:nvSpPr>
        <p:spPr>
          <a:xfrm>
            <a:off x="88557" y="2665964"/>
            <a:ext cx="338554" cy="692771"/>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000"/>
                </a:solidFill>
                <a:effectLst/>
                <a:uLnTx/>
                <a:uFillTx/>
                <a:latin typeface="+mj-lt"/>
                <a:cs typeface="Arial" panose="020B0604020202020204" pitchFamily="34" charset="0"/>
              </a:rPr>
              <a:t>TOOLS</a:t>
            </a:r>
          </a:p>
        </p:txBody>
      </p:sp>
      <p:sp>
        <p:nvSpPr>
          <p:cNvPr id="91" name="Isosceles Triangle 90"/>
          <p:cNvSpPr/>
          <p:nvPr/>
        </p:nvSpPr>
        <p:spPr>
          <a:xfrm rot="5400000">
            <a:off x="3058894" y="966507"/>
            <a:ext cx="360589" cy="302903"/>
          </a:xfrm>
          <a:prstGeom prst="triangle">
            <a:avLst/>
          </a:prstGeom>
          <a:solidFill>
            <a:srgbClr val="0033A0"/>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cs typeface="Arial" panose="020B0604020202020204" pitchFamily="34" charset="0"/>
            </a:endParaRPr>
          </a:p>
        </p:txBody>
      </p:sp>
      <p:sp>
        <p:nvSpPr>
          <p:cNvPr id="92" name="Isosceles Triangle 91"/>
          <p:cNvSpPr/>
          <p:nvPr/>
        </p:nvSpPr>
        <p:spPr>
          <a:xfrm rot="5400000">
            <a:off x="5914034" y="966507"/>
            <a:ext cx="360589" cy="302903"/>
          </a:xfrm>
          <a:prstGeom prst="triangle">
            <a:avLst/>
          </a:prstGeom>
          <a:solidFill>
            <a:srgbClr val="B2293A"/>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mj-lt"/>
              <a:cs typeface="Arial" panose="020B0604020202020204" pitchFamily="34" charset="0"/>
            </a:endParaRPr>
          </a:p>
        </p:txBody>
      </p:sp>
      <p:sp>
        <p:nvSpPr>
          <p:cNvPr id="93" name="TextBox 92"/>
          <p:cNvSpPr txBox="1"/>
          <p:nvPr/>
        </p:nvSpPr>
        <p:spPr>
          <a:xfrm>
            <a:off x="3239189" y="1333366"/>
            <a:ext cx="2745996" cy="1061829"/>
          </a:xfrm>
          <a:prstGeom prst="rect">
            <a:avLst/>
          </a:prstGeom>
          <a:noFill/>
        </p:spPr>
        <p:txBody>
          <a:bodyPr wrap="square" rtlCol="0">
            <a:spAutoFit/>
          </a:bodyPr>
          <a:lstStyle/>
          <a:p>
            <a:pPr marL="114300" lvl="0" indent="-114300" defTabSz="914400">
              <a:buFont typeface="Wingdings" panose="05000000000000000000" pitchFamily="2" charset="2"/>
              <a:buChar char="§"/>
              <a:defRPr/>
            </a:pPr>
            <a:r>
              <a:rPr lang="en-US" sz="900" b="1" kern="0" dirty="0">
                <a:solidFill>
                  <a:srgbClr val="141414"/>
                </a:solidFill>
                <a:latin typeface="+mj-lt"/>
                <a:ea typeface="Segoe UI" pitchFamily="34" charset="0"/>
                <a:cs typeface="Arial" panose="020B0604020202020204" pitchFamily="34" charset="0"/>
              </a:rPr>
              <a:t>Cloud Fitment Analysis </a:t>
            </a:r>
            <a:r>
              <a:rPr lang="en-US" sz="900" kern="0" dirty="0">
                <a:solidFill>
                  <a:srgbClr val="141414"/>
                </a:solidFill>
                <a:latin typeface="+mj-lt"/>
                <a:ea typeface="Segoe UI" pitchFamily="34" charset="0"/>
                <a:cs typeface="Arial" panose="020B0604020202020204" pitchFamily="34" charset="0"/>
              </a:rPr>
              <a:t>- Is the application fit to be hosted on Cloud? </a:t>
            </a:r>
          </a:p>
          <a:p>
            <a:pPr marL="114300" lvl="0" indent="-114300" defTabSz="914400">
              <a:buFont typeface="Wingdings" panose="05000000000000000000" pitchFamily="2" charset="2"/>
              <a:buChar char="§"/>
              <a:defRPr/>
            </a:pPr>
            <a:r>
              <a:rPr lang="en-US" sz="900" b="1" kern="0" dirty="0">
                <a:solidFill>
                  <a:srgbClr val="141414"/>
                </a:solidFill>
                <a:latin typeface="+mj-lt"/>
                <a:ea typeface="Segoe UI" pitchFamily="34" charset="0"/>
                <a:cs typeface="Arial" panose="020B0604020202020204" pitchFamily="34" charset="0"/>
              </a:rPr>
              <a:t>Cloud Migration Viability Analysis </a:t>
            </a:r>
            <a:r>
              <a:rPr lang="en-US" sz="900" kern="0" dirty="0">
                <a:solidFill>
                  <a:srgbClr val="141414"/>
                </a:solidFill>
                <a:latin typeface="+mj-lt"/>
                <a:ea typeface="Segoe UI" pitchFamily="34" charset="0"/>
                <a:cs typeface="Arial" panose="020B0604020202020204" pitchFamily="34" charset="0"/>
              </a:rPr>
              <a:t>-  What treatment does the application require to be migrated to cloud?</a:t>
            </a:r>
          </a:p>
          <a:p>
            <a:pPr marL="114300" lvl="0" indent="-114300" defTabSz="914400">
              <a:buFont typeface="Wingdings" panose="05000000000000000000" pitchFamily="2" charset="2"/>
              <a:buChar char="§"/>
              <a:defRPr/>
            </a:pPr>
            <a:r>
              <a:rPr lang="en-US" sz="900" b="1" kern="0" dirty="0">
                <a:solidFill>
                  <a:srgbClr val="141414"/>
                </a:solidFill>
                <a:latin typeface="+mj-lt"/>
                <a:ea typeface="Segoe UI" pitchFamily="34" charset="0"/>
                <a:cs typeface="Arial" panose="020B0604020202020204" pitchFamily="34" charset="0"/>
              </a:rPr>
              <a:t>TCO Analysis </a:t>
            </a:r>
            <a:r>
              <a:rPr lang="en-US" sz="900" kern="0" dirty="0">
                <a:solidFill>
                  <a:srgbClr val="141414"/>
                </a:solidFill>
                <a:latin typeface="+mj-lt"/>
                <a:ea typeface="Segoe UI" pitchFamily="34" charset="0"/>
                <a:cs typeface="Arial" panose="020B0604020202020204" pitchFamily="34" charset="0"/>
              </a:rPr>
              <a:t>– How much will it cost to host applications on cloud?</a:t>
            </a:r>
          </a:p>
        </p:txBody>
      </p:sp>
      <p:sp>
        <p:nvSpPr>
          <p:cNvPr id="94" name="TextBox 93"/>
          <p:cNvSpPr txBox="1"/>
          <p:nvPr/>
        </p:nvSpPr>
        <p:spPr>
          <a:xfrm>
            <a:off x="3249580" y="2550684"/>
            <a:ext cx="2745996" cy="50783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141414"/>
                </a:solidFill>
                <a:effectLst/>
                <a:uLnTx/>
                <a:uFillTx/>
                <a:latin typeface="+mj-lt"/>
                <a:ea typeface="Segoe UI" pitchFamily="34" charset="0"/>
                <a:cs typeface="Arial" panose="020B0604020202020204" pitchFamily="34" charset="0"/>
              </a:rPr>
              <a:t>Cognizant AHP Tool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141414"/>
                </a:solidFill>
                <a:effectLst/>
                <a:uLnTx/>
                <a:uFillTx/>
                <a:latin typeface="+mj-lt"/>
                <a:ea typeface="Segoe UI" pitchFamily="34" charset="0"/>
                <a:cs typeface="Arial" panose="020B0604020202020204" pitchFamily="34" charset="0"/>
              </a:rPr>
              <a:t>Cognizant VSM / Source Code Analysis Tool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141414"/>
                </a:solidFill>
                <a:effectLst/>
                <a:uLnTx/>
                <a:uFillTx/>
                <a:latin typeface="+mj-lt"/>
                <a:ea typeface="Segoe UI" pitchFamily="34" charset="0"/>
                <a:cs typeface="Arial" panose="020B0604020202020204" pitchFamily="34" charset="0"/>
              </a:rPr>
              <a:t>Cognizant CloudFrame / Cloud TCO Calculator</a:t>
            </a:r>
          </a:p>
        </p:txBody>
      </p:sp>
      <p:sp>
        <p:nvSpPr>
          <p:cNvPr id="96" name="TextBox 95"/>
          <p:cNvSpPr txBox="1"/>
          <p:nvPr/>
        </p:nvSpPr>
        <p:spPr>
          <a:xfrm>
            <a:off x="6124489" y="1333366"/>
            <a:ext cx="2713041" cy="1338828"/>
          </a:xfrm>
          <a:prstGeom prst="rect">
            <a:avLst/>
          </a:prstGeom>
          <a:noFill/>
        </p:spPr>
        <p:txBody>
          <a:bodyPr wrap="square" rtlCol="0">
            <a:spAutoFit/>
          </a:bodyPr>
          <a:lstStyle/>
          <a:p>
            <a:pPr marL="114300" lvl="0" indent="-114300" defTabSz="914400">
              <a:buFont typeface="Wingdings" panose="05000000000000000000" pitchFamily="2" charset="2"/>
              <a:buChar char="§"/>
              <a:defRPr/>
            </a:pPr>
            <a:r>
              <a:rPr lang="en-US" sz="900" b="1" kern="0" dirty="0">
                <a:solidFill>
                  <a:srgbClr val="141414"/>
                </a:solidFill>
                <a:latin typeface="+mj-lt"/>
                <a:ea typeface="Segoe UI" pitchFamily="34" charset="0"/>
                <a:cs typeface="Arial" panose="020B0604020202020204" pitchFamily="34" charset="0"/>
              </a:rPr>
              <a:t>Cloud Migration Strategy </a:t>
            </a:r>
            <a:r>
              <a:rPr lang="en-US" sz="900" kern="0" dirty="0">
                <a:solidFill>
                  <a:srgbClr val="141414"/>
                </a:solidFill>
                <a:latin typeface="+mj-lt"/>
                <a:ea typeface="Segoe UI" pitchFamily="34" charset="0"/>
                <a:cs typeface="Arial" panose="020B0604020202020204" pitchFamily="34" charset="0"/>
              </a:rPr>
              <a:t>– Identify 6 R’s - Retain, </a:t>
            </a:r>
            <a:r>
              <a:rPr lang="en-US" sz="900" kern="0" dirty="0" err="1">
                <a:solidFill>
                  <a:srgbClr val="141414"/>
                </a:solidFill>
                <a:latin typeface="+mj-lt"/>
                <a:ea typeface="Segoe UI" pitchFamily="34" charset="0"/>
                <a:cs typeface="Arial" panose="020B0604020202020204" pitchFamily="34" charset="0"/>
              </a:rPr>
              <a:t>Rehost</a:t>
            </a:r>
            <a:r>
              <a:rPr lang="en-US" sz="900" kern="0" dirty="0">
                <a:solidFill>
                  <a:srgbClr val="141414"/>
                </a:solidFill>
                <a:latin typeface="+mj-lt"/>
                <a:ea typeface="Segoe UI" pitchFamily="34" charset="0"/>
                <a:cs typeface="Arial" panose="020B0604020202020204" pitchFamily="34" charset="0"/>
              </a:rPr>
              <a:t>, Re-platform, Replace, Refactor, Re-architect </a:t>
            </a:r>
          </a:p>
          <a:p>
            <a:pPr marL="114300" lvl="0" indent="-114300" defTabSz="914400">
              <a:buFont typeface="Wingdings" panose="05000000000000000000" pitchFamily="2" charset="2"/>
              <a:buChar char="§"/>
              <a:defRPr/>
            </a:pPr>
            <a:r>
              <a:rPr lang="en-US" sz="900" b="1" kern="0" dirty="0">
                <a:solidFill>
                  <a:srgbClr val="141414"/>
                </a:solidFill>
                <a:latin typeface="+mj-lt"/>
                <a:ea typeface="Segoe UI" pitchFamily="34" charset="0"/>
                <a:cs typeface="Arial" panose="020B0604020202020204" pitchFamily="34" charset="0"/>
              </a:rPr>
              <a:t>Business Case </a:t>
            </a:r>
            <a:r>
              <a:rPr lang="en-US" sz="900" kern="0" dirty="0">
                <a:solidFill>
                  <a:srgbClr val="141414"/>
                </a:solidFill>
                <a:latin typeface="+mj-lt"/>
                <a:ea typeface="Segoe UI" pitchFamily="34" charset="0"/>
                <a:cs typeface="Arial" panose="020B0604020202020204" pitchFamily="34" charset="0"/>
              </a:rPr>
              <a:t>-  Is there a business case for application to be migrated to cloud?</a:t>
            </a:r>
          </a:p>
          <a:p>
            <a:pPr marL="114300" lvl="0" indent="-114300" defTabSz="914400">
              <a:buFont typeface="Wingdings" panose="05000000000000000000" pitchFamily="2" charset="2"/>
              <a:buChar char="§"/>
              <a:defRPr/>
            </a:pPr>
            <a:r>
              <a:rPr lang="en-US" sz="900" b="1" kern="0" dirty="0">
                <a:solidFill>
                  <a:srgbClr val="141414"/>
                </a:solidFill>
                <a:latin typeface="+mj-lt"/>
                <a:ea typeface="Segoe UI" pitchFamily="34" charset="0"/>
                <a:cs typeface="Arial" panose="020B0604020202020204" pitchFamily="34" charset="0"/>
              </a:rPr>
              <a:t>Landing Zone Recommendation</a:t>
            </a:r>
            <a:r>
              <a:rPr lang="en-US" sz="900" kern="0" dirty="0">
                <a:solidFill>
                  <a:srgbClr val="141414"/>
                </a:solidFill>
                <a:latin typeface="+mj-lt"/>
                <a:ea typeface="Segoe UI" pitchFamily="34" charset="0"/>
                <a:cs typeface="Arial" panose="020B0604020202020204" pitchFamily="34" charset="0"/>
              </a:rPr>
              <a:t>– Landing zone recommendation for the workload based on Tech Stack, NFR and strategy.</a:t>
            </a:r>
          </a:p>
          <a:p>
            <a:pPr marL="114300" lvl="0" indent="-114300" defTabSz="914400">
              <a:buFont typeface="Wingdings" panose="05000000000000000000" pitchFamily="2" charset="2"/>
              <a:buChar char="§"/>
              <a:defRPr/>
            </a:pPr>
            <a:endParaRPr lang="en-US" sz="900" kern="0" dirty="0">
              <a:solidFill>
                <a:srgbClr val="141414"/>
              </a:solidFill>
              <a:latin typeface="+mj-lt"/>
              <a:ea typeface="Segoe UI" pitchFamily="34" charset="0"/>
              <a:cs typeface="Arial" panose="020B0604020202020204" pitchFamily="34" charset="0"/>
            </a:endParaRPr>
          </a:p>
        </p:txBody>
      </p:sp>
      <p:sp>
        <p:nvSpPr>
          <p:cNvPr id="97" name="TextBox 96"/>
          <p:cNvSpPr txBox="1"/>
          <p:nvPr/>
        </p:nvSpPr>
        <p:spPr>
          <a:xfrm>
            <a:off x="6124489" y="2550684"/>
            <a:ext cx="2745996" cy="369332"/>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dirty="0">
              <a:ln>
                <a:noFill/>
              </a:ln>
              <a:solidFill>
                <a:srgbClr val="141414"/>
              </a:solidFill>
              <a:effectLst/>
              <a:uLnTx/>
              <a:uFillTx/>
              <a:latin typeface="+mj-lt"/>
              <a:ea typeface="Segoe UI"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rgbClr val="141414"/>
                </a:solidFill>
                <a:effectLst/>
                <a:uLnTx/>
                <a:uFillTx/>
                <a:latin typeface="+mj-lt"/>
                <a:ea typeface="Segoe UI" pitchFamily="34" charset="0"/>
                <a:cs typeface="Arial" panose="020B0604020202020204" pitchFamily="34" charset="0"/>
              </a:rPr>
              <a:t>Cognizant Cloud Migrate Planner</a:t>
            </a:r>
          </a:p>
        </p:txBody>
      </p:sp>
      <p:grpSp>
        <p:nvGrpSpPr>
          <p:cNvPr id="32" name="Group 31"/>
          <p:cNvGrpSpPr/>
          <p:nvPr/>
        </p:nvGrpSpPr>
        <p:grpSpPr>
          <a:xfrm>
            <a:off x="5152634" y="513709"/>
            <a:ext cx="3666400" cy="257744"/>
            <a:chOff x="5213612" y="507153"/>
            <a:chExt cx="3666400" cy="257744"/>
          </a:xfrm>
        </p:grpSpPr>
        <p:sp>
          <p:nvSpPr>
            <p:cNvPr id="33" name="Chevron 32"/>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34" name="Chevron 33"/>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35" name="Chevron 34"/>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36" name="Pentagon 35"/>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1680693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p:cNvSpPr/>
          <p:nvPr/>
        </p:nvSpPr>
        <p:spPr>
          <a:xfrm>
            <a:off x="3952746" y="1762804"/>
            <a:ext cx="1671424" cy="1671424"/>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64" name="Oval 63"/>
          <p:cNvSpPr/>
          <p:nvPr/>
        </p:nvSpPr>
        <p:spPr>
          <a:xfrm>
            <a:off x="582205" y="3164137"/>
            <a:ext cx="761155" cy="761155"/>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62" name="Oval 61"/>
          <p:cNvSpPr/>
          <p:nvPr/>
        </p:nvSpPr>
        <p:spPr>
          <a:xfrm>
            <a:off x="582206" y="2249328"/>
            <a:ext cx="761155" cy="761155"/>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61" name="Oval 60"/>
          <p:cNvSpPr/>
          <p:nvPr/>
        </p:nvSpPr>
        <p:spPr>
          <a:xfrm>
            <a:off x="581044" y="1355608"/>
            <a:ext cx="761155" cy="761155"/>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54" name="Oval 53"/>
          <p:cNvSpPr/>
          <p:nvPr/>
        </p:nvSpPr>
        <p:spPr>
          <a:xfrm>
            <a:off x="3577529" y="2684932"/>
            <a:ext cx="923001" cy="923001"/>
          </a:xfrm>
          <a:prstGeom prst="ellipse">
            <a:avLst/>
          </a:prstGeom>
          <a:blipFill>
            <a:blip r:embed="rId3"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53" name="Oval 52"/>
          <p:cNvSpPr/>
          <p:nvPr/>
        </p:nvSpPr>
        <p:spPr>
          <a:xfrm>
            <a:off x="3573980" y="1522391"/>
            <a:ext cx="923001" cy="923001"/>
          </a:xfrm>
          <a:prstGeom prst="ellipse">
            <a:avLst/>
          </a:prstGeom>
          <a:blipFill>
            <a:blip r:embed="rId3"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51" name="Oval 50"/>
          <p:cNvSpPr/>
          <p:nvPr/>
        </p:nvSpPr>
        <p:spPr>
          <a:xfrm>
            <a:off x="5029755" y="1509865"/>
            <a:ext cx="923001" cy="923001"/>
          </a:xfrm>
          <a:prstGeom prst="ellipse">
            <a:avLst/>
          </a:prstGeom>
          <a:blipFill>
            <a:blip r:embed="rId3"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cxnSp>
        <p:nvCxnSpPr>
          <p:cNvPr id="11" name="Straight Arrow Connector 10"/>
          <p:cNvCxnSpPr/>
          <p:nvPr/>
        </p:nvCxnSpPr>
        <p:spPr>
          <a:xfrm flipV="1">
            <a:off x="504383" y="1224782"/>
            <a:ext cx="2218279" cy="3463"/>
          </a:xfrm>
          <a:prstGeom prst="straightConnector1">
            <a:avLst/>
          </a:prstGeom>
          <a:ln w="19050">
            <a:solidFill>
              <a:schemeClr val="accent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065763" y="1218655"/>
            <a:ext cx="3478033" cy="0"/>
          </a:xfrm>
          <a:prstGeom prst="straightConnector1">
            <a:avLst/>
          </a:prstGeom>
          <a:ln w="19050">
            <a:solidFill>
              <a:schemeClr val="accent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28101" y="1228245"/>
            <a:ext cx="1822606" cy="0"/>
          </a:xfrm>
          <a:prstGeom prst="straightConnector1">
            <a:avLst/>
          </a:prstGeom>
          <a:ln w="19050">
            <a:solidFill>
              <a:schemeClr val="accent1"/>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152291" y="963762"/>
            <a:ext cx="803105"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j-lt"/>
                <a:cs typeface="Arial" panose="020B0604020202020204" pitchFamily="34" charset="0"/>
              </a:rPr>
              <a:t>Discovery</a:t>
            </a:r>
          </a:p>
        </p:txBody>
      </p:sp>
      <p:sp>
        <p:nvSpPr>
          <p:cNvPr id="19" name="Rectangle 18"/>
          <p:cNvSpPr/>
          <p:nvPr/>
        </p:nvSpPr>
        <p:spPr>
          <a:xfrm>
            <a:off x="4336385" y="963121"/>
            <a:ext cx="706284"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j-lt"/>
                <a:cs typeface="Arial" panose="020B0604020202020204" pitchFamily="34" charset="0"/>
              </a:rPr>
              <a:t>Analysis</a:t>
            </a:r>
          </a:p>
        </p:txBody>
      </p:sp>
      <p:sp>
        <p:nvSpPr>
          <p:cNvPr id="20" name="Rectangle 19"/>
          <p:cNvSpPr/>
          <p:nvPr/>
        </p:nvSpPr>
        <p:spPr>
          <a:xfrm>
            <a:off x="7036553" y="963762"/>
            <a:ext cx="1379288" cy="276999"/>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mj-lt"/>
                <a:cs typeface="Arial" panose="020B0604020202020204" pitchFamily="34" charset="0"/>
              </a:rPr>
              <a:t>Recommendations</a:t>
            </a:r>
          </a:p>
        </p:txBody>
      </p:sp>
      <p:sp>
        <p:nvSpPr>
          <p:cNvPr id="25" name="Rounded Rectangle 24"/>
          <p:cNvSpPr/>
          <p:nvPr/>
        </p:nvSpPr>
        <p:spPr>
          <a:xfrm>
            <a:off x="449622" y="929917"/>
            <a:ext cx="2381655" cy="3132421"/>
          </a:xfrm>
          <a:prstGeom prst="roundRect">
            <a:avLst>
              <a:gd name="adj" fmla="val 11582"/>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j-lt"/>
              <a:cs typeface="Arial" panose="020B0604020202020204" pitchFamily="34" charset="0"/>
            </a:endParaRPr>
          </a:p>
        </p:txBody>
      </p:sp>
      <p:sp>
        <p:nvSpPr>
          <p:cNvPr id="26" name="Rounded Rectangle 25"/>
          <p:cNvSpPr/>
          <p:nvPr/>
        </p:nvSpPr>
        <p:spPr>
          <a:xfrm>
            <a:off x="2908274" y="929917"/>
            <a:ext cx="3760369" cy="3132419"/>
          </a:xfrm>
          <a:prstGeom prst="roundRect">
            <a:avLst>
              <a:gd name="adj" fmla="val 7342"/>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mj-lt"/>
              <a:cs typeface="Arial" panose="020B0604020202020204" pitchFamily="34" charset="0"/>
            </a:endParaRPr>
          </a:p>
        </p:txBody>
      </p:sp>
      <p:sp>
        <p:nvSpPr>
          <p:cNvPr id="27" name="Rounded Rectangle 26"/>
          <p:cNvSpPr/>
          <p:nvPr/>
        </p:nvSpPr>
        <p:spPr>
          <a:xfrm>
            <a:off x="6750683" y="929917"/>
            <a:ext cx="1953677" cy="3132420"/>
          </a:xfrm>
          <a:prstGeom prst="roundRect">
            <a:avLst>
              <a:gd name="adj" fmla="val 10157"/>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29" name="Right Triangle 28"/>
          <p:cNvSpPr/>
          <p:nvPr/>
        </p:nvSpPr>
        <p:spPr>
          <a:xfrm rot="13500000">
            <a:off x="2256099" y="1339809"/>
            <a:ext cx="358968" cy="358968"/>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30" name="Right Triangle 29"/>
          <p:cNvSpPr/>
          <p:nvPr/>
        </p:nvSpPr>
        <p:spPr>
          <a:xfrm rot="13500000">
            <a:off x="6104098" y="1339809"/>
            <a:ext cx="358968" cy="358968"/>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pic>
        <p:nvPicPr>
          <p:cNvPr id="1026" name="Picture 2" descr="Image result for report icon"/>
          <p:cNvPicPr>
            <a:picLocks noChangeAspect="1" noChangeArrowheads="1"/>
          </p:cNvPicPr>
          <p:nvPr/>
        </p:nvPicPr>
        <p:blipFill>
          <a:blip r:embed="rId4" cstate="print">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69996" y="1447253"/>
            <a:ext cx="587829" cy="58782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064232" y="1979879"/>
            <a:ext cx="1066800"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Reports</a:t>
            </a:r>
          </a:p>
        </p:txBody>
      </p:sp>
      <p:pic>
        <p:nvPicPr>
          <p:cNvPr id="1028" name="Picture 4" descr="Image result for software tools icon"/>
          <p:cNvPicPr>
            <a:picLocks noChangeAspect="1" noChangeArrowheads="1"/>
          </p:cNvPicPr>
          <p:nvPr/>
        </p:nvPicPr>
        <p:blipFill rotWithShape="1">
          <a:blip r:embed="rId6" cstate="print">
            <a:biLevel thresh="25000"/>
            <a:extLst>
              <a:ext uri="{28A0092B-C50C-407E-A947-70E740481C1C}">
                <a14:useLocalDpi xmlns:a14="http://schemas.microsoft.com/office/drawing/2010/main" val="0"/>
              </a:ext>
            </a:extLst>
          </a:blip>
          <a:srcRect l="13777" t="18813" r="11375" b="20733"/>
          <a:stretch/>
        </p:blipFill>
        <p:spPr bwMode="auto">
          <a:xfrm>
            <a:off x="697779" y="2400658"/>
            <a:ext cx="559398" cy="45182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980895" y="2894555"/>
            <a:ext cx="1066800"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Tools</a:t>
            </a:r>
          </a:p>
        </p:txBody>
      </p:sp>
      <p:pic>
        <p:nvPicPr>
          <p:cNvPr id="1030" name="Picture 6" descr="Related image"/>
          <p:cNvPicPr>
            <a:picLocks noChangeAspect="1" noChangeArrowheads="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2474" y="3287943"/>
            <a:ext cx="535726" cy="53572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064232" y="3815215"/>
            <a:ext cx="1066800"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Interviews</a:t>
            </a:r>
          </a:p>
        </p:txBody>
      </p:sp>
      <p:pic>
        <p:nvPicPr>
          <p:cNvPr id="1040" name="Picture 16" descr="Related image"/>
          <p:cNvPicPr>
            <a:picLocks noChangeAspect="1" noChangeArrowheads="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712396" y="1757597"/>
            <a:ext cx="635863" cy="51885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consultant icon"/>
          <p:cNvPicPr>
            <a:picLocks noChangeAspect="1" noChangeArrowheads="1"/>
          </p:cNvPicPr>
          <p:nvPr/>
        </p:nvPicPr>
        <p:blipFill>
          <a:blip r:embed="rId11" cstate="print">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160701" y="1611950"/>
            <a:ext cx="672720" cy="67272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elated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55726" y="2822582"/>
            <a:ext cx="766606" cy="684470"/>
          </a:xfrm>
          <a:prstGeom prst="rect">
            <a:avLst/>
          </a:prstGeom>
          <a:noFill/>
          <a:extLst>
            <a:ext uri="{909E8E84-426E-40DD-AFC4-6F175D3DCCD1}">
              <a14:hiddenFill xmlns:a14="http://schemas.microsoft.com/office/drawing/2010/main">
                <a:solidFill>
                  <a:srgbClr val="FFFFFF"/>
                </a:solidFill>
              </a14:hiddenFill>
            </a:ext>
          </a:extLst>
        </p:spPr>
      </p:pic>
      <p:sp>
        <p:nvSpPr>
          <p:cNvPr id="59" name="Oval 58"/>
          <p:cNvSpPr/>
          <p:nvPr/>
        </p:nvSpPr>
        <p:spPr>
          <a:xfrm>
            <a:off x="2493532" y="2124905"/>
            <a:ext cx="761155" cy="761155"/>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pic>
        <p:nvPicPr>
          <p:cNvPr id="60" name="Picture 12" descr="Image result for folder with file icon"/>
          <p:cNvPicPr>
            <a:picLocks noChangeAspect="1" noChangeArrowheads="1"/>
          </p:cNvPicPr>
          <p:nvPr/>
        </p:nvPicPr>
        <p:blipFill>
          <a:blip r:embed="rId14" cstate="print">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615467" y="2246839"/>
            <a:ext cx="517286" cy="517286"/>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Connector 57"/>
          <p:cNvCxnSpPr/>
          <p:nvPr/>
        </p:nvCxnSpPr>
        <p:spPr>
          <a:xfrm>
            <a:off x="2080942" y="1902901"/>
            <a:ext cx="360550" cy="360550"/>
          </a:xfrm>
          <a:prstGeom prst="line">
            <a:avLst/>
          </a:prstGeom>
          <a:ln w="19050">
            <a:prstDash val="sysDot"/>
            <a:headEnd type="oval"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956662" y="2691962"/>
            <a:ext cx="462578" cy="0"/>
          </a:xfrm>
          <a:prstGeom prst="line">
            <a:avLst/>
          </a:prstGeom>
          <a:ln w="19050">
            <a:prstDash val="sysDot"/>
            <a:headEnd type="oval"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2072828" y="3098938"/>
            <a:ext cx="360550" cy="360550"/>
          </a:xfrm>
          <a:prstGeom prst="line">
            <a:avLst/>
          </a:prstGeom>
          <a:ln w="19050">
            <a:prstDash val="sysDot"/>
            <a:headEnd type="oval"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a:xfrm>
            <a:off x="2493533" y="2953716"/>
            <a:ext cx="761154" cy="578366"/>
          </a:xfrm>
          <a:prstGeom prst="roundRect">
            <a:avLst/>
          </a:prstGeom>
          <a:blipFill>
            <a:blip r:embed="rId16"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j-lt"/>
                <a:cs typeface="Arial" panose="020B0604020202020204" pitchFamily="34" charset="0"/>
              </a:rPr>
              <a:t>Discovery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j-lt"/>
                <a:cs typeface="Arial" panose="020B0604020202020204" pitchFamily="34" charset="0"/>
              </a:rPr>
              <a:t>Reports &amp; Signoff</a:t>
            </a:r>
          </a:p>
        </p:txBody>
      </p:sp>
      <p:sp>
        <p:nvSpPr>
          <p:cNvPr id="88" name="TextBox 87"/>
          <p:cNvSpPr txBox="1"/>
          <p:nvPr/>
        </p:nvSpPr>
        <p:spPr>
          <a:xfrm>
            <a:off x="3340883" y="1307440"/>
            <a:ext cx="1378888"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Tools &amp; Frameworks</a:t>
            </a:r>
          </a:p>
        </p:txBody>
      </p:sp>
      <p:sp>
        <p:nvSpPr>
          <p:cNvPr id="89" name="TextBox 88"/>
          <p:cNvSpPr txBox="1"/>
          <p:nvPr/>
        </p:nvSpPr>
        <p:spPr>
          <a:xfrm>
            <a:off x="4957306" y="1306992"/>
            <a:ext cx="1066800"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Consultant</a:t>
            </a:r>
          </a:p>
        </p:txBody>
      </p:sp>
      <p:sp>
        <p:nvSpPr>
          <p:cNvPr id="90" name="TextBox 89"/>
          <p:cNvSpPr txBox="1"/>
          <p:nvPr/>
        </p:nvSpPr>
        <p:spPr>
          <a:xfrm>
            <a:off x="3509772" y="3698902"/>
            <a:ext cx="1066800"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Architect/ SMEs</a:t>
            </a:r>
          </a:p>
        </p:txBody>
      </p:sp>
      <p:sp>
        <p:nvSpPr>
          <p:cNvPr id="92" name="TextBox 91"/>
          <p:cNvSpPr txBox="1"/>
          <p:nvPr/>
        </p:nvSpPr>
        <p:spPr>
          <a:xfrm>
            <a:off x="7188350" y="3847824"/>
            <a:ext cx="1275221"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52" name="Rounded Rectangle 51"/>
          <p:cNvSpPr/>
          <p:nvPr/>
        </p:nvSpPr>
        <p:spPr>
          <a:xfrm>
            <a:off x="449622" y="4150506"/>
            <a:ext cx="8254738" cy="603899"/>
          </a:xfrm>
          <a:prstGeom prst="roundRect">
            <a:avLst>
              <a:gd name="adj" fmla="val 15013"/>
            </a:avLst>
          </a:prstGeom>
          <a:noFill/>
          <a:ln w="63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cxnSp>
        <p:nvCxnSpPr>
          <p:cNvPr id="7" name="Straight Connector 6"/>
          <p:cNvCxnSpPr/>
          <p:nvPr/>
        </p:nvCxnSpPr>
        <p:spPr>
          <a:xfrm>
            <a:off x="2865169" y="4212785"/>
            <a:ext cx="0" cy="452132"/>
          </a:xfrm>
          <a:prstGeom prst="line">
            <a:avLst/>
          </a:prstGeom>
          <a:ln>
            <a:solidFill>
              <a:schemeClr val="bg1">
                <a:lumMod val="8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3" name="Picture 4" descr="Image result for machine learning  icon transparent"/>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938026" y="4474024"/>
            <a:ext cx="223077" cy="25517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4300094" y="4451283"/>
            <a:ext cx="635194" cy="284214"/>
            <a:chOff x="4748355" y="3967372"/>
            <a:chExt cx="749805" cy="335496"/>
          </a:xfrm>
        </p:grpSpPr>
        <p:sp>
          <p:nvSpPr>
            <p:cNvPr id="70" name="TextBox 69"/>
            <p:cNvSpPr txBox="1"/>
            <p:nvPr/>
          </p:nvSpPr>
          <p:spPr>
            <a:xfrm>
              <a:off x="5091184" y="4082541"/>
              <a:ext cx="406976" cy="9082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1" i="1" u="none" strike="noStrike" kern="1200" cap="none" spc="0" normalizeH="0" baseline="0" noProof="0" dirty="0">
                  <a:ln>
                    <a:noFill/>
                  </a:ln>
                  <a:solidFill>
                    <a:srgbClr val="000000"/>
                  </a:solidFill>
                  <a:effectLst/>
                  <a:uLnTx/>
                  <a:uFillTx/>
                  <a:latin typeface="+mj-lt"/>
                  <a:cs typeface="Arial" panose="020B0604020202020204" pitchFamily="34" charset="0"/>
                </a:rPr>
                <a:t>Icon Tool</a:t>
              </a:r>
            </a:p>
          </p:txBody>
        </p:sp>
        <p:pic>
          <p:nvPicPr>
            <p:cNvPr id="1034" name="Picture 10" descr="Image result for dial icon transparent"/>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48355" y="3967372"/>
              <a:ext cx="335496" cy="335496"/>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itle 1"/>
          <p:cNvSpPr>
            <a:spLocks noGrp="1"/>
          </p:cNvSpPr>
          <p:nvPr>
            <p:ph type="title"/>
          </p:nvPr>
        </p:nvSpPr>
        <p:spPr/>
        <p:txBody>
          <a:bodyPr/>
          <a:lstStyle/>
          <a:p>
            <a:r>
              <a:rPr lang="en-US"/>
              <a:t>Cloud Suitability Assessment Process</a:t>
            </a:r>
            <a:endParaRPr lang="en-US" dirty="0"/>
          </a:p>
        </p:txBody>
      </p:sp>
      <p:sp>
        <p:nvSpPr>
          <p:cNvPr id="67" name="Oval 66"/>
          <p:cNvSpPr/>
          <p:nvPr/>
        </p:nvSpPr>
        <p:spPr>
          <a:xfrm>
            <a:off x="5029755" y="2684932"/>
            <a:ext cx="923001" cy="923001"/>
          </a:xfrm>
          <a:prstGeom prst="ellipse">
            <a:avLst/>
          </a:prstGeom>
          <a:blipFill>
            <a:blip r:embed="rId3"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68" name="TextBox 67"/>
          <p:cNvSpPr txBox="1"/>
          <p:nvPr/>
        </p:nvSpPr>
        <p:spPr>
          <a:xfrm>
            <a:off x="4973045" y="3664883"/>
            <a:ext cx="1188763" cy="338554"/>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Client Knowledge &amp; Decision Criteria</a:t>
            </a:r>
          </a:p>
        </p:txBody>
      </p:sp>
      <p:pic>
        <p:nvPicPr>
          <p:cNvPr id="71" name="Picture 2" descr="Image result for decision making icon"/>
          <p:cNvPicPr>
            <a:picLocks noChangeAspect="1" noChangeArrowheads="1"/>
          </p:cNvPicPr>
          <p:nvPr/>
        </p:nvPicPr>
        <p:blipFill>
          <a:blip r:embed="rId19" cstate="print">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266733" y="2907972"/>
            <a:ext cx="476920" cy="476920"/>
          </a:xfrm>
          <a:prstGeom prst="rect">
            <a:avLst/>
          </a:prstGeom>
          <a:noFill/>
          <a:extLst>
            <a:ext uri="{909E8E84-426E-40DD-AFC4-6F175D3DCCD1}">
              <a14:hiddenFill xmlns:a14="http://schemas.microsoft.com/office/drawing/2010/main">
                <a:solidFill>
                  <a:srgbClr val="FFFFFF"/>
                </a:solidFill>
              </a14:hiddenFill>
            </a:ext>
          </a:extLst>
        </p:spPr>
      </p:pic>
      <p:sp>
        <p:nvSpPr>
          <p:cNvPr id="72" name="Oval 71"/>
          <p:cNvSpPr/>
          <p:nvPr/>
        </p:nvSpPr>
        <p:spPr>
          <a:xfrm>
            <a:off x="6916530" y="2836814"/>
            <a:ext cx="450172" cy="435673"/>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73" name="Oval 72"/>
          <p:cNvSpPr/>
          <p:nvPr/>
        </p:nvSpPr>
        <p:spPr>
          <a:xfrm>
            <a:off x="6945068" y="3480299"/>
            <a:ext cx="494777" cy="446826"/>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74" name="Oval 73"/>
          <p:cNvSpPr/>
          <p:nvPr/>
        </p:nvSpPr>
        <p:spPr>
          <a:xfrm>
            <a:off x="6886566" y="1351416"/>
            <a:ext cx="518326" cy="500509"/>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75" name="TextBox 74"/>
          <p:cNvSpPr txBox="1"/>
          <p:nvPr/>
        </p:nvSpPr>
        <p:spPr>
          <a:xfrm>
            <a:off x="7425026" y="1391514"/>
            <a:ext cx="1277082"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Assessment Findings</a:t>
            </a:r>
          </a:p>
        </p:txBody>
      </p:sp>
      <p:sp>
        <p:nvSpPr>
          <p:cNvPr id="76" name="TextBox 75"/>
          <p:cNvSpPr txBox="1"/>
          <p:nvPr/>
        </p:nvSpPr>
        <p:spPr>
          <a:xfrm>
            <a:off x="7439845" y="3619073"/>
            <a:ext cx="1246120"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Business Case</a:t>
            </a:r>
          </a:p>
        </p:txBody>
      </p:sp>
      <p:sp>
        <p:nvSpPr>
          <p:cNvPr id="77" name="TextBox 76"/>
          <p:cNvSpPr txBox="1"/>
          <p:nvPr/>
        </p:nvSpPr>
        <p:spPr>
          <a:xfrm>
            <a:off x="7462041" y="3010483"/>
            <a:ext cx="1162782" cy="169277"/>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j-lt"/>
                <a:cs typeface="Arial" panose="020B0604020202020204" pitchFamily="34" charset="0"/>
              </a:rPr>
              <a:t>Migration Strategy</a:t>
            </a:r>
          </a:p>
        </p:txBody>
      </p:sp>
      <p:pic>
        <p:nvPicPr>
          <p:cNvPr id="78" name="Picture 22" descr="Image result for document icon"/>
          <p:cNvPicPr>
            <a:picLocks noChangeAspect="1" noChangeArrowheads="1"/>
          </p:cNvPicPr>
          <p:nvPr/>
        </p:nvPicPr>
        <p:blipFill>
          <a:blip r:embed="rId21" cstate="print">
            <a:lum bright="70000" contrast="-70000"/>
            <a:extLst>
              <a:ext uri="{BEBA8EAE-BF5A-486C-A8C5-ECC9F3942E4B}">
                <a14:imgProps xmlns:a14="http://schemas.microsoft.com/office/drawing/2010/main">
                  <a14:imgLayer r:embed="rId2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flipH="1">
            <a:off x="6956047" y="1420227"/>
            <a:ext cx="399498" cy="39949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4" descr="Image result for financial report icon"/>
          <p:cNvPicPr>
            <a:picLocks noChangeAspect="1" noChangeArrowheads="1"/>
          </p:cNvPicPr>
          <p:nvPr/>
        </p:nvPicPr>
        <p:blipFill>
          <a:blip r:embed="rId23" cstate="print">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45278" y="3578334"/>
            <a:ext cx="362986" cy="36298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migration roadmap icon"/>
          <p:cNvPicPr>
            <a:picLocks noChangeAspect="1" noChangeArrowheads="1"/>
          </p:cNvPicPr>
          <p:nvPr/>
        </p:nvPicPr>
        <p:blipFill>
          <a:blip r:embed="rId25">
            <a:lum bright="70000" contrast="-70000"/>
            <a:extLst>
              <a:ext uri="{BEBA8EAE-BF5A-486C-A8C5-ECC9F3942E4B}">
                <a14:imgProps xmlns:a14="http://schemas.microsoft.com/office/drawing/2010/main">
                  <a14:imgLayer r:embed="rId2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084154" y="2999279"/>
            <a:ext cx="250519" cy="221698"/>
          </a:xfrm>
          <a:prstGeom prst="rect">
            <a:avLst/>
          </a:prstGeom>
          <a:noFill/>
          <a:extLst>
            <a:ext uri="{909E8E84-426E-40DD-AFC4-6F175D3DCCD1}">
              <a14:hiddenFill xmlns:a14="http://schemas.microsoft.com/office/drawing/2010/main">
                <a:solidFill>
                  <a:srgbClr val="FFFFFF"/>
                </a:solidFill>
              </a14:hiddenFill>
            </a:ext>
          </a:extLst>
        </p:spPr>
      </p:pic>
      <p:cxnSp>
        <p:nvCxnSpPr>
          <p:cNvPr id="84" name="Straight Connector 83"/>
          <p:cNvCxnSpPr/>
          <p:nvPr/>
        </p:nvCxnSpPr>
        <p:spPr>
          <a:xfrm>
            <a:off x="6714578" y="4212785"/>
            <a:ext cx="0" cy="452132"/>
          </a:xfrm>
          <a:prstGeom prst="line">
            <a:avLst/>
          </a:prstGeom>
          <a:ln>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93" name="Picture 4" descr="Image result for cloudscape logo"/>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046959" y="4286068"/>
            <a:ext cx="1198859" cy="2997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ws logo"/>
          <p:cNvPicPr>
            <a:picLocks noChangeAspect="1" noChangeArrowheads="1"/>
          </p:cNvPicPr>
          <p:nvPr/>
        </p:nvPicPr>
        <p:blipFill rotWithShape="1">
          <a:blip r:embed="rId28">
            <a:extLst>
              <a:ext uri="{28A0092B-C50C-407E-A947-70E740481C1C}">
                <a14:useLocalDpi xmlns:a14="http://schemas.microsoft.com/office/drawing/2010/main" val="0"/>
              </a:ext>
            </a:extLst>
          </a:blip>
          <a:srcRect/>
          <a:stretch/>
        </p:blipFill>
        <p:spPr bwMode="auto">
          <a:xfrm>
            <a:off x="7936191" y="7690191"/>
            <a:ext cx="66879" cy="61599"/>
          </a:xfrm>
          <a:prstGeom prst="ellipse">
            <a:avLst/>
          </a:prstGeom>
          <a:ln w="190500" cap="rnd">
            <a:noFill/>
            <a:prstDash val="solid"/>
          </a:ln>
          <a:effectLst/>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01798" y="4186788"/>
            <a:ext cx="859242" cy="262034"/>
            <a:chOff x="3039339" y="4016405"/>
            <a:chExt cx="939382" cy="286473"/>
          </a:xfrm>
        </p:grpSpPr>
        <p:sp>
          <p:nvSpPr>
            <p:cNvPr id="2" name="Rounded Rectangle 1"/>
            <p:cNvSpPr/>
            <p:nvPr/>
          </p:nvSpPr>
          <p:spPr>
            <a:xfrm>
              <a:off x="3039339" y="4016405"/>
              <a:ext cx="939382" cy="286473"/>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0" algn="l" defTabSz="457200" rtl="0" eaLnBrk="1" fontAlgn="auto" latinLnBrk="0" hangingPunct="1">
                <a:lnSpc>
                  <a:spcPct val="100000"/>
                </a:lnSpc>
                <a:spcBef>
                  <a:spcPts val="0"/>
                </a:spcBef>
                <a:spcAft>
                  <a:spcPts val="0"/>
                </a:spcAft>
                <a:buClrTx/>
                <a:buSzTx/>
                <a:buFontTx/>
                <a:buNone/>
                <a:tabLst>
                  <a:tab pos="171450" algn="l"/>
                </a:tabLst>
                <a:defRPr/>
              </a:pPr>
              <a:r>
                <a:rPr kumimoji="0" lang="en-US" sz="400" b="1" i="0" u="none" strike="noStrike" kern="1200" cap="none" spc="0" normalizeH="0" baseline="0" noProof="0" dirty="0">
                  <a:ln>
                    <a:noFill/>
                  </a:ln>
                  <a:solidFill>
                    <a:srgbClr val="0033A0"/>
                  </a:solidFill>
                  <a:effectLst/>
                  <a:uLnTx/>
                  <a:uFillTx/>
                  <a:latin typeface="+mj-lt"/>
                  <a:cs typeface="Arial" panose="020B0604020202020204" pitchFamily="34" charset="0"/>
                </a:rPr>
                <a:t>Cognizant Cloud Assessment Model </a:t>
              </a:r>
            </a:p>
          </p:txBody>
        </p:sp>
        <p:pic>
          <p:nvPicPr>
            <p:cNvPr id="2052" name="Picture 4" descr="Related imag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57136" y="4032638"/>
              <a:ext cx="261180" cy="261180"/>
            </a:xfrm>
            <a:prstGeom prst="ellipse">
              <a:avLst/>
            </a:prstGeom>
            <a:ln w="190500" cap="rnd">
              <a:noFill/>
              <a:prstDash val="solid"/>
            </a:ln>
            <a:effectLst/>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3986993" y="4183385"/>
            <a:ext cx="859242" cy="262034"/>
            <a:chOff x="3039339" y="4016405"/>
            <a:chExt cx="939382" cy="286473"/>
          </a:xfrm>
        </p:grpSpPr>
        <p:sp>
          <p:nvSpPr>
            <p:cNvPr id="91" name="Rounded Rectangle 90"/>
            <p:cNvSpPr/>
            <p:nvPr/>
          </p:nvSpPr>
          <p:spPr>
            <a:xfrm>
              <a:off x="3039339" y="4016405"/>
              <a:ext cx="939382" cy="286473"/>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0" algn="l" defTabSz="457200" rtl="0" eaLnBrk="1" fontAlgn="auto" latinLnBrk="0" hangingPunct="1">
                <a:lnSpc>
                  <a:spcPct val="100000"/>
                </a:lnSpc>
                <a:spcBef>
                  <a:spcPts val="0"/>
                </a:spcBef>
                <a:spcAft>
                  <a:spcPts val="0"/>
                </a:spcAft>
                <a:buClrTx/>
                <a:buSzTx/>
                <a:buFontTx/>
                <a:buNone/>
                <a:tabLst>
                  <a:tab pos="171450" algn="l"/>
                </a:tabLst>
                <a:defRPr/>
              </a:pPr>
              <a:r>
                <a:rPr kumimoji="0" lang="en-US" sz="400" b="1" i="0" u="none" strike="noStrike" kern="1200" cap="none" spc="0" normalizeH="0" baseline="0" noProof="0" dirty="0">
                  <a:ln>
                    <a:noFill/>
                  </a:ln>
                  <a:solidFill>
                    <a:srgbClr val="0033A0"/>
                  </a:solidFill>
                  <a:effectLst/>
                  <a:uLnTx/>
                  <a:uFillTx/>
                  <a:latin typeface="+mj-lt"/>
                  <a:cs typeface="Arial" panose="020B0604020202020204" pitchFamily="34" charset="0"/>
                </a:rPr>
                <a:t>Cognizant Cloudframe</a:t>
              </a:r>
            </a:p>
          </p:txBody>
        </p:sp>
        <p:pic>
          <p:nvPicPr>
            <p:cNvPr id="99" name="Picture 4" descr="Related imag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57136" y="4032638"/>
              <a:ext cx="261180" cy="261180"/>
            </a:xfrm>
            <a:prstGeom prst="ellipse">
              <a:avLst/>
            </a:prstGeom>
            <a:ln w="190500" cap="rnd">
              <a:noFill/>
              <a:prstDash val="solid"/>
            </a:ln>
            <a:effectLst/>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5025260" y="4183385"/>
            <a:ext cx="859242" cy="262034"/>
            <a:chOff x="3932548" y="4272196"/>
            <a:chExt cx="859242" cy="262034"/>
          </a:xfrm>
        </p:grpSpPr>
        <p:grpSp>
          <p:nvGrpSpPr>
            <p:cNvPr id="100" name="Group 99"/>
            <p:cNvGrpSpPr/>
            <p:nvPr/>
          </p:nvGrpSpPr>
          <p:grpSpPr>
            <a:xfrm>
              <a:off x="3932548" y="4272196"/>
              <a:ext cx="859242" cy="262034"/>
              <a:chOff x="3039339" y="4016405"/>
              <a:chExt cx="939382" cy="286473"/>
            </a:xfrm>
          </p:grpSpPr>
          <p:sp>
            <p:nvSpPr>
              <p:cNvPr id="101" name="Rounded Rectangle 100"/>
              <p:cNvSpPr/>
              <p:nvPr/>
            </p:nvSpPr>
            <p:spPr>
              <a:xfrm>
                <a:off x="3039339" y="4016405"/>
                <a:ext cx="939382" cy="286473"/>
              </a:xfrm>
              <a:prstGeom prst="roundRect">
                <a:avLst>
                  <a:gd name="adj" fmla="val 50000"/>
                </a:avLst>
              </a:prstGeom>
              <a:solidFill>
                <a:srgbClr val="29292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0" algn="l" defTabSz="457200" rtl="0" eaLnBrk="1" fontAlgn="auto" latinLnBrk="0" hangingPunct="1">
                  <a:lnSpc>
                    <a:spcPct val="100000"/>
                  </a:lnSpc>
                  <a:spcBef>
                    <a:spcPts val="0"/>
                  </a:spcBef>
                  <a:spcAft>
                    <a:spcPts val="0"/>
                  </a:spcAft>
                  <a:buClrTx/>
                  <a:buSzTx/>
                  <a:buFontTx/>
                  <a:buNone/>
                  <a:tabLst>
                    <a:tab pos="171450" algn="l"/>
                  </a:tabLst>
                  <a:defRPr/>
                </a:pPr>
                <a:endParaRPr kumimoji="0" lang="en-US" sz="400" b="1" i="0" u="none" strike="noStrike" kern="1200" cap="none" spc="0" normalizeH="0" baseline="0" noProof="0" dirty="0">
                  <a:ln>
                    <a:noFill/>
                  </a:ln>
                  <a:solidFill>
                    <a:srgbClr val="0033A0"/>
                  </a:solidFill>
                  <a:effectLst/>
                  <a:uLnTx/>
                  <a:uFillTx/>
                  <a:latin typeface="+mj-lt"/>
                  <a:cs typeface="Arial" panose="020B0604020202020204" pitchFamily="34" charset="0"/>
                </a:endParaRPr>
              </a:p>
            </p:txBody>
          </p:sp>
          <p:pic>
            <p:nvPicPr>
              <p:cNvPr id="102" name="Picture 4" descr="Related imag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057136" y="4032638"/>
                <a:ext cx="261180" cy="261180"/>
              </a:xfrm>
              <a:prstGeom prst="ellipse">
                <a:avLst/>
              </a:prstGeom>
              <a:ln w="190500" cap="rnd">
                <a:noFill/>
                <a:prstDash val="solid"/>
              </a:ln>
              <a:effectLst/>
              <a:extLst>
                <a:ext uri="{909E8E84-426E-40DD-AFC4-6F175D3DCCD1}">
                  <a14:hiddenFill xmlns:a14="http://schemas.microsoft.com/office/drawing/2010/main">
                    <a:solidFill>
                      <a:srgbClr val="FFFFFF"/>
                    </a:solidFill>
                  </a14:hiddenFill>
                </a:ext>
              </a:extLst>
            </p:spPr>
          </p:pic>
        </p:grpSp>
        <p:pic>
          <p:nvPicPr>
            <p:cNvPr id="103" name="Picture 10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187867" y="4362396"/>
              <a:ext cx="584040" cy="102601"/>
            </a:xfrm>
            <a:prstGeom prst="rect">
              <a:avLst/>
            </a:prstGeom>
          </p:spPr>
        </p:pic>
      </p:grpSp>
      <p:sp>
        <p:nvSpPr>
          <p:cNvPr id="95" name="Rounded Rectangle 94"/>
          <p:cNvSpPr/>
          <p:nvPr/>
        </p:nvSpPr>
        <p:spPr>
          <a:xfrm>
            <a:off x="384048" y="796567"/>
            <a:ext cx="8385048" cy="4050723"/>
          </a:xfrm>
          <a:prstGeom prst="roundRect">
            <a:avLst>
              <a:gd name="adj" fmla="val 3287"/>
            </a:avLst>
          </a:prstGeom>
          <a:noFill/>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33A0"/>
              </a:solidFill>
              <a:effectLst/>
              <a:uLnTx/>
              <a:uFillTx/>
              <a:latin typeface="+mj-lt"/>
              <a:cs typeface="Arial" panose="020B0604020202020204" pitchFamily="34" charset="0"/>
            </a:endParaRPr>
          </a:p>
        </p:txBody>
      </p:sp>
      <p:sp>
        <p:nvSpPr>
          <p:cNvPr id="81" name="Oval 80"/>
          <p:cNvSpPr/>
          <p:nvPr/>
        </p:nvSpPr>
        <p:spPr>
          <a:xfrm>
            <a:off x="6896182" y="2025304"/>
            <a:ext cx="518326" cy="500509"/>
          </a:xfrm>
          <a:prstGeom prst="ellipse">
            <a:avLst/>
          </a:prstGeom>
          <a:blipFill>
            <a:blip r:embed="rId2" cstate="print">
              <a:extLst>
                <a:ext uri="{28A0092B-C50C-407E-A947-70E740481C1C}">
                  <a14:useLocalDpi xmlns:a14="http://schemas.microsoft.com/office/drawing/2010/main" val="0"/>
                </a:ext>
              </a:extLst>
            </a:blip>
            <a:stretch>
              <a:fillRect/>
            </a:stretch>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pic>
        <p:nvPicPr>
          <p:cNvPr id="82" name="Picture 22" descr="Image result for document icon"/>
          <p:cNvPicPr>
            <a:picLocks noChangeAspect="1" noChangeArrowheads="1"/>
          </p:cNvPicPr>
          <p:nvPr/>
        </p:nvPicPr>
        <p:blipFill>
          <a:blip r:embed="rId21" cstate="print">
            <a:lum bright="70000" contrast="-70000"/>
            <a:extLst>
              <a:ext uri="{BEBA8EAE-BF5A-486C-A8C5-ECC9F3942E4B}">
                <a14:imgProps xmlns:a14="http://schemas.microsoft.com/office/drawing/2010/main">
                  <a14:imgLayer r:embed="rId2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flipH="1">
            <a:off x="6965663" y="2094115"/>
            <a:ext cx="399498" cy="399498"/>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7511950" y="2162673"/>
            <a:ext cx="1162782" cy="323165"/>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mj-lt"/>
                <a:cs typeface="Arial" panose="020B0604020202020204" pitchFamily="34" charset="0"/>
              </a:rPr>
              <a:t>Landing</a:t>
            </a:r>
            <a:r>
              <a:rPr kumimoji="0" lang="en-US" sz="1050" b="0" i="0" u="none" strike="noStrike" kern="1200" cap="none" spc="0" normalizeH="0" noProof="0" dirty="0">
                <a:ln>
                  <a:noFill/>
                </a:ln>
                <a:solidFill>
                  <a:srgbClr val="000000"/>
                </a:solidFill>
                <a:effectLst/>
                <a:uLnTx/>
                <a:uFillTx/>
                <a:latin typeface="+mj-lt"/>
                <a:cs typeface="Arial" panose="020B0604020202020204" pitchFamily="34" charset="0"/>
              </a:rPr>
              <a:t> Zone Recommendations</a:t>
            </a:r>
            <a:endParaRPr kumimoji="0" lang="en-US" sz="105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pic>
        <p:nvPicPr>
          <p:cNvPr id="94" name="Picture 9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222343" y="4278115"/>
            <a:ext cx="381020" cy="228612"/>
          </a:xfrm>
          <a:prstGeom prst="rect">
            <a:avLst/>
          </a:prstGeom>
        </p:spPr>
      </p:pic>
      <p:pic>
        <p:nvPicPr>
          <p:cNvPr id="96" name="Picture 9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470405" y="4269968"/>
            <a:ext cx="594556" cy="209722"/>
          </a:xfrm>
          <a:prstGeom prst="rect">
            <a:avLst/>
          </a:prstGeom>
        </p:spPr>
      </p:pic>
      <p:pic>
        <p:nvPicPr>
          <p:cNvPr id="97" name="Picture 5" descr="https://www.barracuda.com/assets/img/sections/programs/google_cloud/gcp_logo.pn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839375" y="4224159"/>
            <a:ext cx="554355" cy="342900"/>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5152634" y="513709"/>
            <a:ext cx="3666400" cy="257744"/>
            <a:chOff x="5213612" y="507153"/>
            <a:chExt cx="3666400" cy="257744"/>
          </a:xfrm>
        </p:grpSpPr>
        <p:sp>
          <p:nvSpPr>
            <p:cNvPr id="118" name="Chevron 117"/>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19" name="Chevron 118"/>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20" name="Chevron 119"/>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121" name="Pentagon 120"/>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316459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Cognizant Cloud Assessment Approach for PJI</a:t>
            </a:r>
            <a:endParaRPr lang="en-US" dirty="0"/>
          </a:p>
        </p:txBody>
      </p:sp>
      <p:sp>
        <p:nvSpPr>
          <p:cNvPr id="5" name="Isosceles Triangle 4"/>
          <p:cNvSpPr/>
          <p:nvPr/>
        </p:nvSpPr>
        <p:spPr>
          <a:xfrm rot="5400000">
            <a:off x="6100199" y="2204971"/>
            <a:ext cx="654362" cy="171682"/>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j-lt"/>
              <a:ea typeface="+mn-ea"/>
              <a:cs typeface="+mn-cs"/>
            </a:endParaRPr>
          </a:p>
        </p:txBody>
      </p:sp>
      <p:grpSp>
        <p:nvGrpSpPr>
          <p:cNvPr id="6" name="Group 5"/>
          <p:cNvGrpSpPr/>
          <p:nvPr/>
        </p:nvGrpSpPr>
        <p:grpSpPr>
          <a:xfrm>
            <a:off x="6562221" y="1052100"/>
            <a:ext cx="1681425" cy="2477425"/>
            <a:chOff x="5452878" y="1234134"/>
            <a:chExt cx="1512005" cy="2227800"/>
          </a:xfrm>
        </p:grpSpPr>
        <p:sp>
          <p:nvSpPr>
            <p:cNvPr id="7" name="Rounded Rectangle 6"/>
            <p:cNvSpPr/>
            <p:nvPr/>
          </p:nvSpPr>
          <p:spPr>
            <a:xfrm>
              <a:off x="5452878" y="1234134"/>
              <a:ext cx="1512005" cy="2227800"/>
            </a:xfrm>
            <a:prstGeom prst="roundRect">
              <a:avLst>
                <a:gd name="adj" fmla="val 4438"/>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l" defTabSz="731520" rtl="0" eaLnBrk="1" fontAlgn="auto" latinLnBrk="0" hangingPunct="1">
                <a:lnSpc>
                  <a:spcPct val="100000"/>
                </a:lnSpc>
                <a:spcBef>
                  <a:spcPts val="720"/>
                </a:spcBef>
                <a:spcAft>
                  <a:spcPts val="640"/>
                </a:spcAft>
                <a:buClrTx/>
                <a:buSzTx/>
                <a:buFontTx/>
                <a:buNone/>
                <a:tabLst/>
                <a:defRPr/>
              </a:pPr>
              <a:endParaRPr kumimoji="0" lang="en-US" sz="900" b="1" i="0" u="none" strike="noStrike" kern="1200" cap="none" spc="0" normalizeH="0" baseline="0" noProof="0" dirty="0">
                <a:ln>
                  <a:noFill/>
                </a:ln>
                <a:solidFill>
                  <a:srgbClr val="141414"/>
                </a:solidFill>
                <a:effectLst/>
                <a:uLnTx/>
                <a:uFillTx/>
                <a:latin typeface="+mj-lt"/>
                <a:ea typeface="+mn-ea"/>
                <a:cs typeface="+mn-cs"/>
              </a:endParaRPr>
            </a:p>
          </p:txBody>
        </p:sp>
        <p:sp>
          <p:nvSpPr>
            <p:cNvPr id="8" name="Rounded Rectangle 7"/>
            <p:cNvSpPr/>
            <p:nvPr/>
          </p:nvSpPr>
          <p:spPr>
            <a:xfrm>
              <a:off x="5501073" y="1279707"/>
              <a:ext cx="1415615" cy="1258155"/>
            </a:xfrm>
            <a:prstGeom prst="roundRect">
              <a:avLst>
                <a:gd name="adj" fmla="val 4945"/>
              </a:avLst>
            </a:prstGeom>
            <a:solidFill>
              <a:schemeClr val="accent2">
                <a:lumMod val="40000"/>
                <a:lumOff val="60000"/>
              </a:schemeClr>
            </a:solidFill>
            <a:ln w="9525">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485"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dirty="0">
                <a:ln>
                  <a:noFill/>
                </a:ln>
                <a:solidFill>
                  <a:srgbClr val="141414"/>
                </a:solidFill>
                <a:effectLst/>
                <a:uLnTx/>
                <a:uFillTx/>
                <a:latin typeface="+mj-lt"/>
                <a:ea typeface="+mn-ea"/>
                <a:cs typeface="+mn-cs"/>
              </a:endParaRPr>
            </a:p>
          </p:txBody>
        </p:sp>
        <p:sp>
          <p:nvSpPr>
            <p:cNvPr id="9" name="Rounded Rectangle 8"/>
            <p:cNvSpPr/>
            <p:nvPr/>
          </p:nvSpPr>
          <p:spPr>
            <a:xfrm>
              <a:off x="5502228" y="2580135"/>
              <a:ext cx="1413304" cy="815574"/>
            </a:xfrm>
            <a:prstGeom prst="roundRect">
              <a:avLst>
                <a:gd name="adj" fmla="val 7670"/>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485" rtl="0" eaLnBrk="1" fontAlgn="auto" latinLnBrk="0" hangingPunct="1">
                <a:lnSpc>
                  <a:spcPct val="100000"/>
                </a:lnSpc>
                <a:spcBef>
                  <a:spcPts val="0"/>
                </a:spcBef>
                <a:spcAft>
                  <a:spcPts val="0"/>
                </a:spcAft>
                <a:buClrTx/>
                <a:buSzTx/>
                <a:buFontTx/>
                <a:buNone/>
                <a:tabLst/>
                <a:defRPr/>
              </a:pPr>
              <a:endParaRPr kumimoji="0" lang="en-GB" sz="900" b="1" i="0" u="none" strike="noStrike" kern="1200" cap="none" spc="0" normalizeH="0" baseline="0" noProof="0" dirty="0">
                <a:ln>
                  <a:noFill/>
                </a:ln>
                <a:solidFill>
                  <a:srgbClr val="141414"/>
                </a:solidFill>
                <a:effectLst/>
                <a:uLnTx/>
                <a:uFillTx/>
                <a:latin typeface="+mj-lt"/>
                <a:ea typeface="+mn-ea"/>
                <a:cs typeface="+mn-cs"/>
              </a:endParaRPr>
            </a:p>
          </p:txBody>
        </p:sp>
        <p:sp>
          <p:nvSpPr>
            <p:cNvPr id="10" name="Rounded Rectangle 9"/>
            <p:cNvSpPr/>
            <p:nvPr/>
          </p:nvSpPr>
          <p:spPr>
            <a:xfrm>
              <a:off x="5560040" y="2997839"/>
              <a:ext cx="1297680" cy="334650"/>
            </a:xfrm>
            <a:prstGeom prst="roundRect">
              <a:avLst>
                <a:gd name="adj" fmla="val 922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mj-lt"/>
                  <a:ea typeface="+mn-ea"/>
                  <a:cs typeface="+mn-cs"/>
                </a:rPr>
                <a:t>BUSINESS CASE</a:t>
              </a:r>
              <a:br>
                <a:rPr kumimoji="0" lang="en-GB" sz="900" b="0" i="0" u="none" strike="noStrike" kern="1200" cap="none" spc="0" normalizeH="0" baseline="0" noProof="0" dirty="0">
                  <a:ln>
                    <a:noFill/>
                  </a:ln>
                  <a:solidFill>
                    <a:srgbClr val="FFFFFF"/>
                  </a:solidFill>
                  <a:effectLst/>
                  <a:uLnTx/>
                  <a:uFillTx/>
                  <a:latin typeface="+mj-lt"/>
                  <a:ea typeface="+mn-ea"/>
                  <a:cs typeface="+mn-cs"/>
                </a:rPr>
              </a:br>
              <a:r>
                <a:rPr kumimoji="0" lang="en-GB" sz="900" b="0" i="0" u="none" strike="noStrike" kern="1200" cap="none" spc="0" normalizeH="0" baseline="0" noProof="0" dirty="0">
                  <a:ln>
                    <a:noFill/>
                  </a:ln>
                  <a:solidFill>
                    <a:srgbClr val="FFFFFF"/>
                  </a:solidFill>
                  <a:effectLst/>
                  <a:uLnTx/>
                  <a:uFillTx/>
                  <a:latin typeface="+mj-lt"/>
                  <a:ea typeface="+mn-ea"/>
                  <a:cs typeface="+mn-cs"/>
                </a:rPr>
                <a:t>&amp; TCO</a:t>
              </a:r>
            </a:p>
          </p:txBody>
        </p:sp>
        <p:sp>
          <p:nvSpPr>
            <p:cNvPr id="11" name="Rounded Rectangle 10"/>
            <p:cNvSpPr/>
            <p:nvPr/>
          </p:nvSpPr>
          <p:spPr>
            <a:xfrm>
              <a:off x="5564086" y="2626868"/>
              <a:ext cx="1289588" cy="334650"/>
            </a:xfrm>
            <a:prstGeom prst="roundRect">
              <a:avLst>
                <a:gd name="adj" fmla="val 9226"/>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FFFFFF"/>
                  </a:solidFill>
                  <a:effectLst/>
                  <a:uLnTx/>
                  <a:uFillTx/>
                  <a:latin typeface="+mj-lt"/>
                </a:rPr>
                <a:t>MIGRATION </a:t>
              </a:r>
              <a:r>
                <a:rPr lang="en-GB" sz="900" dirty="0">
                  <a:solidFill>
                    <a:srgbClr val="FFFFFF"/>
                  </a:solidFill>
                  <a:latin typeface="+mj-lt"/>
                </a:rPr>
                <a:t>STRATEGY/</a:t>
              </a:r>
            </a:p>
            <a:p>
              <a:pPr marL="0" marR="0" lvl="0" indent="0" algn="ctr" defTabSz="731520" rtl="0" eaLnBrk="1" fontAlgn="auto" latinLnBrk="0" hangingPunct="1">
                <a:lnSpc>
                  <a:spcPct val="100000"/>
                </a:lnSpc>
                <a:spcBef>
                  <a:spcPts val="0"/>
                </a:spcBef>
                <a:spcAft>
                  <a:spcPts val="0"/>
                </a:spcAft>
                <a:buClrTx/>
                <a:buSzTx/>
                <a:buFontTx/>
                <a:buNone/>
                <a:tabLst/>
                <a:defRPr/>
              </a:pPr>
              <a:r>
                <a:rPr lang="en-GB" sz="900" dirty="0">
                  <a:solidFill>
                    <a:srgbClr val="FFFFFF"/>
                  </a:solidFill>
                  <a:latin typeface="+mj-lt"/>
                </a:rPr>
                <a:t>LANDING ZONE</a:t>
              </a:r>
              <a:endParaRPr kumimoji="0" lang="en-GB" sz="900" b="0" i="0" u="none" strike="noStrike" kern="1200" cap="none" spc="0" normalizeH="0" baseline="0" noProof="0" dirty="0">
                <a:ln>
                  <a:noFill/>
                </a:ln>
                <a:solidFill>
                  <a:srgbClr val="FFFFFF"/>
                </a:solidFill>
                <a:effectLst/>
                <a:uLnTx/>
                <a:uFillTx/>
                <a:latin typeface="+mj-lt"/>
              </a:endParaRPr>
            </a:p>
          </p:txBody>
        </p:sp>
        <p:grpSp>
          <p:nvGrpSpPr>
            <p:cNvPr id="12" name="Group 11"/>
            <p:cNvGrpSpPr/>
            <p:nvPr/>
          </p:nvGrpSpPr>
          <p:grpSpPr>
            <a:xfrm>
              <a:off x="5554942" y="1347449"/>
              <a:ext cx="1307876" cy="1135377"/>
              <a:chOff x="5554942" y="1921423"/>
              <a:chExt cx="1307876" cy="989575"/>
            </a:xfrm>
          </p:grpSpPr>
          <p:sp>
            <p:nvSpPr>
              <p:cNvPr id="13" name="Rounded Rectangle 12"/>
              <p:cNvSpPr/>
              <p:nvPr/>
            </p:nvSpPr>
            <p:spPr>
              <a:xfrm>
                <a:off x="5554942" y="2270556"/>
                <a:ext cx="627828" cy="295765"/>
              </a:xfrm>
              <a:prstGeom prst="roundRect">
                <a:avLst>
                  <a:gd name="adj" fmla="val 494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j-lt"/>
                    <a:ea typeface="+mn-ea"/>
                    <a:cs typeface="+mn-cs"/>
                  </a:rPr>
                  <a:t>Rehost</a:t>
                </a:r>
              </a:p>
            </p:txBody>
          </p:sp>
          <p:sp>
            <p:nvSpPr>
              <p:cNvPr id="14" name="Rounded Rectangle 13"/>
              <p:cNvSpPr/>
              <p:nvPr/>
            </p:nvSpPr>
            <p:spPr>
              <a:xfrm>
                <a:off x="6234990" y="2270556"/>
                <a:ext cx="627828" cy="295765"/>
              </a:xfrm>
              <a:prstGeom prst="roundRect">
                <a:avLst>
                  <a:gd name="adj" fmla="val 538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j-lt"/>
                    <a:ea typeface="+mn-ea"/>
                    <a:cs typeface="+mn-cs"/>
                  </a:rPr>
                  <a:t>Replatform</a:t>
                </a:r>
              </a:p>
            </p:txBody>
          </p:sp>
          <p:sp>
            <p:nvSpPr>
              <p:cNvPr id="15" name="Rounded Rectangle 14"/>
              <p:cNvSpPr/>
              <p:nvPr/>
            </p:nvSpPr>
            <p:spPr>
              <a:xfrm>
                <a:off x="5554942" y="2615233"/>
                <a:ext cx="627828" cy="295765"/>
              </a:xfrm>
              <a:prstGeom prst="roundRect">
                <a:avLst>
                  <a:gd name="adj" fmla="val 451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j-lt"/>
                    <a:ea typeface="+mn-ea"/>
                    <a:cs typeface="+mn-cs"/>
                  </a:rPr>
                  <a:t>Refactor</a:t>
                </a:r>
              </a:p>
            </p:txBody>
          </p:sp>
          <p:sp>
            <p:nvSpPr>
              <p:cNvPr id="16" name="Rounded Rectangle 15"/>
              <p:cNvSpPr/>
              <p:nvPr/>
            </p:nvSpPr>
            <p:spPr>
              <a:xfrm>
                <a:off x="6234990" y="2615233"/>
                <a:ext cx="627828" cy="295765"/>
              </a:xfrm>
              <a:prstGeom prst="roundRect">
                <a:avLst>
                  <a:gd name="adj" fmla="val 6684"/>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j-lt"/>
                    <a:ea typeface="+mn-ea"/>
                    <a:cs typeface="+mn-cs"/>
                  </a:rPr>
                  <a:t>Retain/Retire</a:t>
                </a:r>
              </a:p>
            </p:txBody>
          </p:sp>
          <p:sp>
            <p:nvSpPr>
              <p:cNvPr id="17" name="Rounded Rectangle 16"/>
              <p:cNvSpPr/>
              <p:nvPr/>
            </p:nvSpPr>
            <p:spPr>
              <a:xfrm>
                <a:off x="5554942" y="1921423"/>
                <a:ext cx="627828" cy="295765"/>
              </a:xfrm>
              <a:prstGeom prst="roundRect">
                <a:avLst>
                  <a:gd name="adj" fmla="val 494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j-lt"/>
                    <a:ea typeface="+mn-ea"/>
                    <a:cs typeface="+mn-cs"/>
                  </a:rPr>
                  <a:t>Refactor</a:t>
                </a:r>
              </a:p>
            </p:txBody>
          </p:sp>
          <p:sp>
            <p:nvSpPr>
              <p:cNvPr id="18" name="Rounded Rectangle 17"/>
              <p:cNvSpPr/>
              <p:nvPr/>
            </p:nvSpPr>
            <p:spPr>
              <a:xfrm>
                <a:off x="6234990" y="1921423"/>
                <a:ext cx="627828" cy="295765"/>
              </a:xfrm>
              <a:prstGeom prst="roundRect">
                <a:avLst>
                  <a:gd name="adj" fmla="val 5382"/>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lIns="43891" tIns="43891" rIns="43891" bIns="43891" rtlCol="0" anchor="ctr"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mj-lt"/>
                    <a:ea typeface="+mn-ea"/>
                    <a:cs typeface="+mn-cs"/>
                  </a:rPr>
                  <a:t>Rearchitect</a:t>
                </a:r>
              </a:p>
            </p:txBody>
          </p:sp>
        </p:grpSp>
      </p:grpSp>
      <p:sp>
        <p:nvSpPr>
          <p:cNvPr id="19" name="Rectangle 18"/>
          <p:cNvSpPr/>
          <p:nvPr/>
        </p:nvSpPr>
        <p:spPr>
          <a:xfrm>
            <a:off x="440848" y="766719"/>
            <a:ext cx="2033717" cy="230832"/>
          </a:xfrm>
          <a:prstGeom prst="rect">
            <a:avLst/>
          </a:prstGeom>
        </p:spPr>
        <p:txBody>
          <a:bodyPr wrap="square">
            <a:spAutoFit/>
          </a:bodyPr>
          <a:lstStyle/>
          <a:p>
            <a:pPr marL="0" marR="0" lvl="0" indent="0" algn="ctr" defTabSz="1066800" rtl="0" eaLnBrk="1" fontAlgn="base" latinLnBrk="0" hangingPunct="1">
              <a:lnSpc>
                <a:spcPct val="100000"/>
              </a:lnSpc>
              <a:spcBef>
                <a:spcPct val="0"/>
              </a:spcBef>
              <a:spcAft>
                <a:spcPts val="0"/>
              </a:spcAft>
              <a:buClrTx/>
              <a:buSzTx/>
              <a:buFontTx/>
              <a:buNone/>
              <a:tabLst/>
              <a:defRPr/>
            </a:pPr>
            <a:r>
              <a:rPr kumimoji="0" lang="en-US" sz="900" b="1" i="0" u="none" strike="noStrike" kern="0" cap="none" spc="0" normalizeH="0" baseline="0" noProof="0" dirty="0">
                <a:ln>
                  <a:noFill/>
                </a:ln>
                <a:solidFill>
                  <a:srgbClr val="141414"/>
                </a:solidFill>
                <a:effectLst/>
                <a:uLnTx/>
                <a:uFillTx/>
                <a:latin typeface="+mj-lt"/>
                <a:ea typeface="+mn-ea"/>
                <a:cs typeface="+mn-cs"/>
              </a:rPr>
              <a:t>Application Portfolio</a:t>
            </a:r>
          </a:p>
        </p:txBody>
      </p:sp>
      <p:grpSp>
        <p:nvGrpSpPr>
          <p:cNvPr id="20" name="Group 19"/>
          <p:cNvGrpSpPr/>
          <p:nvPr/>
        </p:nvGrpSpPr>
        <p:grpSpPr>
          <a:xfrm>
            <a:off x="667824" y="2420955"/>
            <a:ext cx="1775492" cy="1336416"/>
            <a:chOff x="304056" y="2528537"/>
            <a:chExt cx="1858520" cy="1397976"/>
          </a:xfrm>
        </p:grpSpPr>
        <p:sp>
          <p:nvSpPr>
            <p:cNvPr id="21" name="Rectangle 20"/>
            <p:cNvSpPr/>
            <p:nvPr/>
          </p:nvSpPr>
          <p:spPr>
            <a:xfrm>
              <a:off x="304056" y="2528537"/>
              <a:ext cx="1858520" cy="1397976"/>
            </a:xfrm>
            <a:prstGeom prst="rect">
              <a:avLst/>
            </a:prstGeom>
            <a:solidFill>
              <a:schemeClr val="accent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731520" rtl="0" eaLnBrk="1" fontAlgn="auto" latinLnBrk="0" hangingPunct="1">
                <a:lnSpc>
                  <a:spcPct val="100000"/>
                </a:lnSpc>
                <a:spcBef>
                  <a:spcPts val="720"/>
                </a:spcBef>
                <a:spcAft>
                  <a:spcPts val="64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mj-lt"/>
                  <a:ea typeface="+mn-ea"/>
                  <a:cs typeface="+mn-cs"/>
                </a:rPr>
                <a:t>Full Stack Discovery</a:t>
              </a:r>
            </a:p>
          </p:txBody>
        </p:sp>
        <p:grpSp>
          <p:nvGrpSpPr>
            <p:cNvPr id="22" name="Group 21"/>
            <p:cNvGrpSpPr/>
            <p:nvPr/>
          </p:nvGrpSpPr>
          <p:grpSpPr>
            <a:xfrm>
              <a:off x="367968" y="2805423"/>
              <a:ext cx="1730697" cy="1048294"/>
              <a:chOff x="389535" y="2805423"/>
              <a:chExt cx="1783139" cy="1048294"/>
            </a:xfrm>
          </p:grpSpPr>
          <p:sp>
            <p:nvSpPr>
              <p:cNvPr id="23" name="TextBox 22"/>
              <p:cNvSpPr txBox="1"/>
              <p:nvPr/>
            </p:nvSpPr>
            <p:spPr>
              <a:xfrm>
                <a:off x="389535" y="2805423"/>
                <a:ext cx="861408" cy="320040"/>
              </a:xfrm>
              <a:prstGeom prst="rect">
                <a:avLst/>
              </a:prstGeom>
              <a:solidFill>
                <a:srgbClr val="EAEAEA"/>
              </a:solidFill>
            </p:spPr>
            <p:txBody>
              <a:bodyPr wrap="square" lIns="43891" tIns="43891" rIns="43891" bIns="43891" rtlCol="0" anchor="ctr" anchorCtr="0">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2"/>
                    </a:solidFill>
                    <a:effectLst/>
                    <a:uLnTx/>
                    <a:uFillTx/>
                    <a:latin typeface="+mj-lt"/>
                    <a:ea typeface="+mn-ea"/>
                    <a:cs typeface="+mn-cs"/>
                  </a:rPr>
                  <a:t>Functional</a:t>
                </a:r>
              </a:p>
            </p:txBody>
          </p:sp>
          <p:sp>
            <p:nvSpPr>
              <p:cNvPr id="24" name="TextBox 23"/>
              <p:cNvSpPr txBox="1"/>
              <p:nvPr/>
            </p:nvSpPr>
            <p:spPr>
              <a:xfrm>
                <a:off x="1311266" y="2809777"/>
                <a:ext cx="861408" cy="320040"/>
              </a:xfrm>
              <a:prstGeom prst="rect">
                <a:avLst/>
              </a:prstGeom>
              <a:solidFill>
                <a:srgbClr val="EAEAEA"/>
              </a:solidFill>
            </p:spPr>
            <p:txBody>
              <a:bodyPr wrap="square" lIns="43891" tIns="43891" rIns="43891" bIns="43891" rtlCol="0" anchor="ctr" anchorCtr="0">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2"/>
                    </a:solidFill>
                    <a:effectLst/>
                    <a:uLnTx/>
                    <a:uFillTx/>
                    <a:latin typeface="+mj-lt"/>
                    <a:ea typeface="+mn-ea"/>
                    <a:cs typeface="+mn-cs"/>
                  </a:rPr>
                  <a:t>Infrastructure</a:t>
                </a:r>
              </a:p>
            </p:txBody>
          </p:sp>
          <p:sp>
            <p:nvSpPr>
              <p:cNvPr id="25" name="TextBox 24"/>
              <p:cNvSpPr txBox="1"/>
              <p:nvPr/>
            </p:nvSpPr>
            <p:spPr>
              <a:xfrm>
                <a:off x="389535" y="3167373"/>
                <a:ext cx="861408" cy="320040"/>
              </a:xfrm>
              <a:prstGeom prst="rect">
                <a:avLst/>
              </a:prstGeom>
              <a:solidFill>
                <a:srgbClr val="EAEAEA"/>
              </a:solidFill>
            </p:spPr>
            <p:txBody>
              <a:bodyPr wrap="square" lIns="43891" tIns="43891" rIns="43891" bIns="43891" rtlCol="0" anchor="ctr" anchorCtr="0">
                <a:noAutofit/>
              </a:bodyPr>
              <a:lstStyle>
                <a:defPPr>
                  <a:defRPr lang="en-US"/>
                </a:defPPr>
                <a:lvl1pPr algn="ctr">
                  <a:defRPr sz="950" b="1">
                    <a:solidFill>
                      <a:schemeClr val="accent4"/>
                    </a:solidFill>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2"/>
                    </a:solidFill>
                    <a:effectLst/>
                    <a:uLnTx/>
                    <a:uFillTx/>
                    <a:latin typeface="+mj-lt"/>
                    <a:ea typeface="+mn-ea"/>
                    <a:cs typeface="+mn-cs"/>
                  </a:rPr>
                  <a:t>Non - Functional</a:t>
                </a:r>
              </a:p>
            </p:txBody>
          </p:sp>
          <p:sp>
            <p:nvSpPr>
              <p:cNvPr id="26" name="TextBox 25"/>
              <p:cNvSpPr txBox="1"/>
              <p:nvPr/>
            </p:nvSpPr>
            <p:spPr>
              <a:xfrm>
                <a:off x="1311266" y="3171727"/>
                <a:ext cx="861408" cy="320040"/>
              </a:xfrm>
              <a:prstGeom prst="rect">
                <a:avLst/>
              </a:prstGeom>
              <a:solidFill>
                <a:srgbClr val="EAEAEA"/>
              </a:solidFill>
            </p:spPr>
            <p:txBody>
              <a:bodyPr wrap="square" lIns="43891" tIns="43891" rIns="43891" bIns="43891" rtlCol="0" anchor="ctr" anchorCtr="0">
                <a:noAutofit/>
              </a:bodyPr>
              <a:lstStyle>
                <a:defPPr>
                  <a:defRPr lang="en-US"/>
                </a:defPPr>
                <a:lvl1pPr algn="ctr">
                  <a:defRPr sz="950" b="1">
                    <a:solidFill>
                      <a:schemeClr val="accent4"/>
                    </a:solidFill>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2"/>
                    </a:solidFill>
                    <a:effectLst/>
                    <a:uLnTx/>
                    <a:uFillTx/>
                    <a:latin typeface="+mj-lt"/>
                    <a:ea typeface="+mn-ea"/>
                    <a:cs typeface="+mn-cs"/>
                  </a:rPr>
                  <a:t>Operations</a:t>
                </a:r>
              </a:p>
            </p:txBody>
          </p:sp>
          <p:sp>
            <p:nvSpPr>
              <p:cNvPr id="27" name="TextBox 26"/>
              <p:cNvSpPr txBox="1"/>
              <p:nvPr/>
            </p:nvSpPr>
            <p:spPr>
              <a:xfrm>
                <a:off x="389535" y="3529323"/>
                <a:ext cx="861408" cy="320040"/>
              </a:xfrm>
              <a:prstGeom prst="rect">
                <a:avLst/>
              </a:prstGeom>
              <a:solidFill>
                <a:srgbClr val="EAEAEA"/>
              </a:solidFill>
            </p:spPr>
            <p:txBody>
              <a:bodyPr wrap="square" lIns="43891" tIns="43891" rIns="43891" bIns="43891" rtlCol="0" anchor="ctr" anchorCtr="0">
                <a:noAutofit/>
              </a:bodyPr>
              <a:lstStyle>
                <a:defPPr>
                  <a:defRPr lang="en-US"/>
                </a:defPPr>
                <a:lvl1pPr algn="ctr">
                  <a:defRPr sz="950" b="1">
                    <a:solidFill>
                      <a:schemeClr val="accent4"/>
                    </a:solidFill>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2"/>
                    </a:solidFill>
                    <a:effectLst/>
                    <a:uLnTx/>
                    <a:uFillTx/>
                    <a:latin typeface="+mj-lt"/>
                    <a:ea typeface="+mn-ea"/>
                    <a:cs typeface="+mn-cs"/>
                  </a:rPr>
                  <a:t>Security</a:t>
                </a:r>
              </a:p>
            </p:txBody>
          </p:sp>
          <p:sp>
            <p:nvSpPr>
              <p:cNvPr id="28" name="TextBox 27"/>
              <p:cNvSpPr txBox="1"/>
              <p:nvPr/>
            </p:nvSpPr>
            <p:spPr>
              <a:xfrm>
                <a:off x="1311266" y="3533677"/>
                <a:ext cx="861408" cy="320040"/>
              </a:xfrm>
              <a:prstGeom prst="rect">
                <a:avLst/>
              </a:prstGeom>
              <a:solidFill>
                <a:srgbClr val="EAEAEA"/>
              </a:solidFill>
            </p:spPr>
            <p:txBody>
              <a:bodyPr wrap="square" lIns="43891" tIns="43891" rIns="43891" bIns="43891" rtlCol="0" anchor="ctr" anchorCtr="0">
                <a:noAutofit/>
              </a:bodyPr>
              <a:lstStyle>
                <a:defPPr>
                  <a:defRPr lang="en-US"/>
                </a:defPPr>
                <a:lvl1pPr algn="ctr">
                  <a:defRPr sz="950" b="1">
                    <a:solidFill>
                      <a:schemeClr val="accent4"/>
                    </a:solidFill>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2"/>
                    </a:solidFill>
                    <a:effectLst/>
                    <a:uLnTx/>
                    <a:uFillTx/>
                    <a:latin typeface="+mj-lt"/>
                    <a:ea typeface="+mn-ea"/>
                    <a:cs typeface="+mn-cs"/>
                  </a:rPr>
                  <a:t>Compliance</a:t>
                </a:r>
              </a:p>
            </p:txBody>
          </p:sp>
        </p:grpSp>
      </p:grpSp>
      <p:grpSp>
        <p:nvGrpSpPr>
          <p:cNvPr id="29" name="Group 28"/>
          <p:cNvGrpSpPr/>
          <p:nvPr/>
        </p:nvGrpSpPr>
        <p:grpSpPr>
          <a:xfrm>
            <a:off x="815015" y="1010743"/>
            <a:ext cx="1342253" cy="1342253"/>
            <a:chOff x="617265" y="1261088"/>
            <a:chExt cx="1207008" cy="1207008"/>
          </a:xfrm>
        </p:grpSpPr>
        <p:sp>
          <p:nvSpPr>
            <p:cNvPr id="30" name="Oval 29"/>
            <p:cNvSpPr/>
            <p:nvPr/>
          </p:nvSpPr>
          <p:spPr>
            <a:xfrm>
              <a:off x="617265" y="1261088"/>
              <a:ext cx="1207008" cy="1207008"/>
            </a:xfrm>
            <a:prstGeom prst="ellipse">
              <a:avLst/>
            </a:prstGeom>
            <a:solidFill>
              <a:schemeClr val="accent3">
                <a:lumMod val="60000"/>
                <a:lumOff val="40000"/>
              </a:schemeClr>
            </a:solidFill>
            <a:ln w="25400" cap="flat" cmpd="sng" algn="ctr">
              <a:noFill/>
              <a:prstDash val="solid"/>
            </a:ln>
            <a:effectLst/>
            <a:scene3d>
              <a:camera prst="orthographicFront"/>
              <a:lightRig rig="threePt" dir="t"/>
            </a:scene3d>
            <a:sp3d>
              <a:bevelT w="50800" h="50800"/>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31" name="Oval 30"/>
            <p:cNvSpPr/>
            <p:nvPr/>
          </p:nvSpPr>
          <p:spPr>
            <a:xfrm>
              <a:off x="847210" y="1433746"/>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prstClr val="white"/>
                  </a:solidFill>
                  <a:effectLst/>
                  <a:uLnTx/>
                  <a:uFillTx/>
                  <a:latin typeface="+mj-lt"/>
                  <a:ea typeface="+mn-ea"/>
                  <a:cs typeface="+mn-cs"/>
                </a:rPr>
                <a:t>App1</a:t>
              </a:r>
            </a:p>
          </p:txBody>
        </p:sp>
        <p:sp>
          <p:nvSpPr>
            <p:cNvPr id="32" name="Oval 31"/>
            <p:cNvSpPr/>
            <p:nvPr/>
          </p:nvSpPr>
          <p:spPr>
            <a:xfrm>
              <a:off x="1152024" y="1340809"/>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prstClr val="white"/>
                  </a:solidFill>
                  <a:effectLst/>
                  <a:uLnTx/>
                  <a:uFillTx/>
                  <a:latin typeface="+mj-lt"/>
                  <a:ea typeface="+mn-ea"/>
                  <a:cs typeface="+mn-cs"/>
                </a:rPr>
                <a:t>App2</a:t>
              </a:r>
            </a:p>
          </p:txBody>
        </p:sp>
        <p:sp>
          <p:nvSpPr>
            <p:cNvPr id="33" name="Oval 32"/>
            <p:cNvSpPr/>
            <p:nvPr/>
          </p:nvSpPr>
          <p:spPr>
            <a:xfrm>
              <a:off x="1012117" y="1657727"/>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prstClr val="white"/>
                  </a:solidFill>
                  <a:effectLst/>
                  <a:uLnTx/>
                  <a:uFillTx/>
                  <a:latin typeface="+mj-lt"/>
                  <a:ea typeface="+mn-ea"/>
                  <a:cs typeface="+mn-cs"/>
                </a:rPr>
                <a:t>App4</a:t>
              </a:r>
            </a:p>
          </p:txBody>
        </p:sp>
        <p:sp>
          <p:nvSpPr>
            <p:cNvPr id="34" name="Oval 33"/>
            <p:cNvSpPr/>
            <p:nvPr/>
          </p:nvSpPr>
          <p:spPr>
            <a:xfrm>
              <a:off x="1280458" y="1625091"/>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35" name="Oval 34"/>
            <p:cNvSpPr/>
            <p:nvPr/>
          </p:nvSpPr>
          <p:spPr>
            <a:xfrm>
              <a:off x="742462" y="1734523"/>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prstClr val="white"/>
                  </a:solidFill>
                  <a:effectLst/>
                  <a:uLnTx/>
                  <a:uFillTx/>
                  <a:latin typeface="+mj-lt"/>
                  <a:ea typeface="+mn-ea"/>
                  <a:cs typeface="+mn-cs"/>
                </a:rPr>
                <a:t>App3</a:t>
              </a:r>
            </a:p>
          </p:txBody>
        </p:sp>
        <p:sp>
          <p:nvSpPr>
            <p:cNvPr id="36" name="Oval 35"/>
            <p:cNvSpPr/>
            <p:nvPr/>
          </p:nvSpPr>
          <p:spPr>
            <a:xfrm>
              <a:off x="1073887" y="1914810"/>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37" name="Oval 36"/>
            <p:cNvSpPr/>
            <p:nvPr/>
          </p:nvSpPr>
          <p:spPr>
            <a:xfrm>
              <a:off x="1363645" y="1990491"/>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38" name="Oval 37"/>
            <p:cNvSpPr/>
            <p:nvPr/>
          </p:nvSpPr>
          <p:spPr>
            <a:xfrm>
              <a:off x="1510099" y="1761224"/>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39" name="Oval 38"/>
            <p:cNvSpPr/>
            <p:nvPr/>
          </p:nvSpPr>
          <p:spPr>
            <a:xfrm>
              <a:off x="829153" y="2034227"/>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40" name="Oval 39"/>
            <p:cNvSpPr/>
            <p:nvPr/>
          </p:nvSpPr>
          <p:spPr>
            <a:xfrm>
              <a:off x="1151608" y="2218661"/>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prstClr val="white"/>
                  </a:solidFill>
                  <a:effectLst/>
                  <a:uLnTx/>
                  <a:uFillTx/>
                  <a:latin typeface="+mj-lt"/>
                  <a:ea typeface="+mn-ea"/>
                  <a:cs typeface="+mn-cs"/>
                </a:rPr>
                <a:t>App.N</a:t>
              </a:r>
            </a:p>
          </p:txBody>
        </p:sp>
      </p:grpSp>
      <p:sp>
        <p:nvSpPr>
          <p:cNvPr id="41" name="TextBox 40"/>
          <p:cNvSpPr txBox="1"/>
          <p:nvPr/>
        </p:nvSpPr>
        <p:spPr>
          <a:xfrm>
            <a:off x="3175621" y="3008398"/>
            <a:ext cx="1383328" cy="369332"/>
          </a:xfrm>
          <a:prstGeom prst="rect">
            <a:avLst/>
          </a:prstGeom>
          <a:noFill/>
        </p:spPr>
        <p:txBody>
          <a:bodyPr wrap="square" lIns="73152" rIns="73152"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41414"/>
                </a:solidFill>
                <a:effectLst/>
                <a:uLnTx/>
                <a:uFillTx/>
                <a:latin typeface="+mj-lt"/>
                <a:ea typeface="+mn-ea"/>
                <a:cs typeface="+mn-cs"/>
              </a:rPr>
              <a:t>Reducing Application Density</a:t>
            </a:r>
          </a:p>
        </p:txBody>
      </p:sp>
      <p:sp>
        <p:nvSpPr>
          <p:cNvPr id="42" name="TextBox 41"/>
          <p:cNvSpPr txBox="1"/>
          <p:nvPr/>
        </p:nvSpPr>
        <p:spPr>
          <a:xfrm>
            <a:off x="4933349" y="2774390"/>
            <a:ext cx="1268091" cy="369332"/>
          </a:xfrm>
          <a:prstGeom prst="rect">
            <a:avLst/>
          </a:prstGeom>
          <a:noFill/>
        </p:spPr>
        <p:txBody>
          <a:bodyPr wrap="square" lIns="73152" rIns="73152"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41414"/>
                </a:solidFill>
                <a:effectLst/>
                <a:uLnTx/>
                <a:uFillTx/>
                <a:latin typeface="+mj-lt"/>
                <a:ea typeface="+mn-ea"/>
                <a:cs typeface="+mn-cs"/>
              </a:rPr>
              <a:t>Identifying Migration Strategy</a:t>
            </a:r>
          </a:p>
        </p:txBody>
      </p:sp>
      <p:sp>
        <p:nvSpPr>
          <p:cNvPr id="43" name="Rectangle 42"/>
          <p:cNvSpPr/>
          <p:nvPr/>
        </p:nvSpPr>
        <p:spPr>
          <a:xfrm>
            <a:off x="2593954" y="1009887"/>
            <a:ext cx="2674269" cy="514756"/>
          </a:xfrm>
          <a:prstGeom prst="rect">
            <a:avLst/>
          </a:prstGeom>
        </p:spPr>
        <p:txBody>
          <a:bodyPr wrap="square">
            <a:spAutoFit/>
          </a:bodyPr>
          <a:lstStyle/>
          <a:p>
            <a:pPr marL="0" marR="0" lvl="0" indent="0" algn="ctr" defTabSz="1066800" rtl="0" eaLnBrk="1" fontAlgn="base" latinLnBrk="0" hangingPunct="1">
              <a:lnSpc>
                <a:spcPct val="90000"/>
              </a:lnSpc>
              <a:spcBef>
                <a:spcPct val="0"/>
              </a:spcBef>
              <a:spcAft>
                <a:spcPct val="35000"/>
              </a:spcAft>
              <a:buClrTx/>
              <a:buSzTx/>
              <a:buFontTx/>
              <a:buNone/>
              <a:tabLst/>
              <a:defRPr/>
            </a:pPr>
            <a:r>
              <a:rPr kumimoji="0" lang="en-US" sz="900" b="1" i="0" u="none" strike="noStrike" kern="0" cap="none" spc="0" normalizeH="0" baseline="0" noProof="0" dirty="0">
                <a:ln>
                  <a:noFill/>
                </a:ln>
                <a:solidFill>
                  <a:srgbClr val="141414"/>
                </a:solidFill>
                <a:effectLst/>
                <a:uLnTx/>
                <a:uFillTx/>
                <a:latin typeface="+mj-lt"/>
                <a:ea typeface="+mn-ea"/>
                <a:cs typeface="+mn-cs"/>
              </a:rPr>
              <a:t>Step 1</a:t>
            </a:r>
          </a:p>
          <a:p>
            <a:pPr marL="0" marR="0" lvl="0" indent="0" algn="ctr" defTabSz="1066800" rtl="0" eaLnBrk="1" fontAlgn="base" latinLnBrk="0" hangingPunct="1">
              <a:lnSpc>
                <a:spcPct val="90000"/>
              </a:lnSpc>
              <a:spcBef>
                <a:spcPct val="0"/>
              </a:spcBef>
              <a:spcAft>
                <a:spcPct val="35000"/>
              </a:spcAft>
              <a:buClrTx/>
              <a:buSzTx/>
              <a:buFontTx/>
              <a:buNone/>
              <a:tabLst/>
              <a:defRPr/>
            </a:pPr>
            <a:r>
              <a:rPr kumimoji="0" lang="en-US" sz="900" b="1" i="0" u="none" strike="noStrike" kern="0" cap="none" spc="0" normalizeH="0" baseline="0" noProof="0" dirty="0">
                <a:ln>
                  <a:noFill/>
                </a:ln>
                <a:solidFill>
                  <a:srgbClr val="141414"/>
                </a:solidFill>
                <a:effectLst/>
                <a:uLnTx/>
                <a:uFillTx/>
                <a:latin typeface="+mj-lt"/>
                <a:ea typeface="+mn-ea"/>
                <a:cs typeface="+mn-cs"/>
              </a:rPr>
              <a:t>Rationalization &amp;</a:t>
            </a:r>
            <a:br>
              <a:rPr kumimoji="0" lang="en-US" sz="900" b="1" i="0" u="none" strike="noStrike" kern="0" cap="none" spc="0" normalizeH="0" baseline="0" noProof="0" dirty="0">
                <a:ln>
                  <a:noFill/>
                </a:ln>
                <a:solidFill>
                  <a:srgbClr val="141414"/>
                </a:solidFill>
                <a:effectLst/>
                <a:uLnTx/>
                <a:uFillTx/>
                <a:latin typeface="+mj-lt"/>
                <a:ea typeface="+mn-ea"/>
                <a:cs typeface="+mn-cs"/>
              </a:rPr>
            </a:br>
            <a:r>
              <a:rPr kumimoji="0" lang="en-US" sz="900" b="1" i="0" u="none" strike="noStrike" kern="0" cap="none" spc="0" normalizeH="0" baseline="0" noProof="0" dirty="0">
                <a:ln>
                  <a:noFill/>
                </a:ln>
                <a:solidFill>
                  <a:srgbClr val="141414"/>
                </a:solidFill>
                <a:effectLst/>
                <a:uLnTx/>
                <a:uFillTx/>
                <a:latin typeface="+mj-lt"/>
                <a:ea typeface="+mn-ea"/>
                <a:cs typeface="+mn-cs"/>
              </a:rPr>
              <a:t>Cloud Suitability</a:t>
            </a:r>
          </a:p>
        </p:txBody>
      </p:sp>
      <p:sp>
        <p:nvSpPr>
          <p:cNvPr id="44" name="5-Point Star 43"/>
          <p:cNvSpPr/>
          <p:nvPr/>
        </p:nvSpPr>
        <p:spPr>
          <a:xfrm>
            <a:off x="3500947" y="1030241"/>
            <a:ext cx="203372" cy="203372"/>
          </a:xfrm>
          <a:prstGeom prst="star5">
            <a:avLst/>
          </a:prstGeom>
          <a:solidFill>
            <a:schemeClr val="accent6"/>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mj-lt"/>
              <a:ea typeface="+mn-ea"/>
              <a:cs typeface="+mn-cs"/>
            </a:endParaRPr>
          </a:p>
        </p:txBody>
      </p:sp>
      <p:sp>
        <p:nvSpPr>
          <p:cNvPr id="45" name="Rectangle 44"/>
          <p:cNvSpPr/>
          <p:nvPr/>
        </p:nvSpPr>
        <p:spPr>
          <a:xfrm>
            <a:off x="4687892" y="1216565"/>
            <a:ext cx="1509554" cy="542456"/>
          </a:xfrm>
          <a:prstGeom prst="rect">
            <a:avLst/>
          </a:prstGeom>
        </p:spPr>
        <p:txBody>
          <a:bodyPr wrap="square">
            <a:spAutoFit/>
          </a:bodyPr>
          <a:lstStyle/>
          <a:p>
            <a:pPr marL="0" marR="0" lvl="0" indent="0" algn="ctr" defTabSz="1066800" rtl="0" eaLnBrk="1" fontAlgn="base" latinLnBrk="0" hangingPunct="1">
              <a:lnSpc>
                <a:spcPct val="90000"/>
              </a:lnSpc>
              <a:spcBef>
                <a:spcPct val="0"/>
              </a:spcBef>
              <a:spcAft>
                <a:spcPct val="35000"/>
              </a:spcAft>
              <a:buClrTx/>
              <a:buSzTx/>
              <a:buFontTx/>
              <a:buNone/>
              <a:tabLst/>
              <a:defRPr/>
            </a:pPr>
            <a:r>
              <a:rPr kumimoji="0" lang="en-US" sz="900" b="1" i="0" u="none" strike="noStrike" kern="0" cap="none" spc="0" normalizeH="0" baseline="0" noProof="0" dirty="0">
                <a:ln>
                  <a:noFill/>
                </a:ln>
                <a:solidFill>
                  <a:srgbClr val="141414"/>
                </a:solidFill>
                <a:effectLst/>
                <a:uLnTx/>
                <a:uFillTx/>
                <a:latin typeface="+mj-lt"/>
                <a:ea typeface="+mn-ea"/>
                <a:cs typeface="+mn-cs"/>
              </a:rPr>
              <a:t>Step 2</a:t>
            </a:r>
          </a:p>
          <a:p>
            <a:pPr marL="0" marR="0" lvl="0" indent="0" algn="ctr" defTabSz="1066800" rtl="0" eaLnBrk="1" fontAlgn="base" latinLnBrk="0" hangingPunct="1">
              <a:lnSpc>
                <a:spcPct val="100000"/>
              </a:lnSpc>
              <a:spcBef>
                <a:spcPct val="0"/>
              </a:spcBef>
              <a:spcAft>
                <a:spcPts val="0"/>
              </a:spcAft>
              <a:buClrTx/>
              <a:buSzTx/>
              <a:buFontTx/>
              <a:buNone/>
              <a:tabLst/>
              <a:defRPr/>
            </a:pPr>
            <a:r>
              <a:rPr kumimoji="0" lang="en-US" sz="900" b="1" i="0" u="none" strike="noStrike" kern="0" cap="none" spc="0" normalizeH="0" baseline="0" noProof="0" dirty="0">
                <a:ln>
                  <a:noFill/>
                </a:ln>
                <a:solidFill>
                  <a:srgbClr val="141414"/>
                </a:solidFill>
                <a:effectLst/>
                <a:uLnTx/>
                <a:uFillTx/>
                <a:latin typeface="+mj-lt"/>
                <a:ea typeface="+mn-ea"/>
                <a:cs typeface="+mn-cs"/>
              </a:rPr>
              <a:t>Cloud Viability </a:t>
            </a:r>
          </a:p>
          <a:p>
            <a:pPr marL="0" marR="0" lvl="0" indent="0" algn="ctr" defTabSz="1066800" rtl="0" eaLnBrk="1" fontAlgn="base" latinLnBrk="0" hangingPunct="1">
              <a:lnSpc>
                <a:spcPct val="100000"/>
              </a:lnSpc>
              <a:spcBef>
                <a:spcPct val="0"/>
              </a:spcBef>
              <a:spcAft>
                <a:spcPts val="0"/>
              </a:spcAft>
              <a:buClrTx/>
              <a:buSzTx/>
              <a:buFontTx/>
              <a:buNone/>
              <a:tabLst/>
              <a:defRPr/>
            </a:pPr>
            <a:r>
              <a:rPr kumimoji="0" lang="en-US" sz="900" b="1" i="0" u="none" strike="noStrike" kern="0" cap="none" spc="0" normalizeH="0" baseline="0" noProof="0" dirty="0">
                <a:ln>
                  <a:noFill/>
                </a:ln>
                <a:solidFill>
                  <a:srgbClr val="141414"/>
                </a:solidFill>
                <a:effectLst/>
                <a:uLnTx/>
                <a:uFillTx/>
                <a:latin typeface="+mj-lt"/>
                <a:ea typeface="+mn-ea"/>
                <a:cs typeface="+mn-cs"/>
              </a:rPr>
              <a:t>Analysis</a:t>
            </a:r>
          </a:p>
        </p:txBody>
      </p:sp>
      <p:sp>
        <p:nvSpPr>
          <p:cNvPr id="46" name="5-Point Star 45"/>
          <p:cNvSpPr/>
          <p:nvPr/>
        </p:nvSpPr>
        <p:spPr>
          <a:xfrm>
            <a:off x="4996182" y="1234980"/>
            <a:ext cx="203372" cy="203372"/>
          </a:xfrm>
          <a:prstGeom prst="star5">
            <a:avLst/>
          </a:prstGeom>
          <a:solidFill>
            <a:srgbClr val="7030A0"/>
          </a:solid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mj-lt"/>
              <a:ea typeface="+mn-ea"/>
              <a:cs typeface="+mn-cs"/>
            </a:endParaRPr>
          </a:p>
        </p:txBody>
      </p:sp>
      <p:grpSp>
        <p:nvGrpSpPr>
          <p:cNvPr id="47" name="Group 46"/>
          <p:cNvGrpSpPr/>
          <p:nvPr/>
        </p:nvGrpSpPr>
        <p:grpSpPr>
          <a:xfrm>
            <a:off x="3254341" y="1759218"/>
            <a:ext cx="1063192" cy="1063192"/>
            <a:chOff x="617265" y="1215368"/>
            <a:chExt cx="1051671" cy="1051671"/>
          </a:xfrm>
        </p:grpSpPr>
        <p:sp>
          <p:nvSpPr>
            <p:cNvPr id="48" name="Oval 47"/>
            <p:cNvSpPr/>
            <p:nvPr/>
          </p:nvSpPr>
          <p:spPr>
            <a:xfrm>
              <a:off x="617265" y="1215368"/>
              <a:ext cx="1051671" cy="1051671"/>
            </a:xfrm>
            <a:prstGeom prst="ellipse">
              <a:avLst/>
            </a:prstGeom>
            <a:solidFill>
              <a:schemeClr val="accent3">
                <a:lumMod val="60000"/>
                <a:lumOff val="40000"/>
              </a:schemeClr>
            </a:solidFill>
            <a:ln w="25400" cap="flat" cmpd="sng" algn="ctr">
              <a:noFill/>
              <a:prstDash val="solid"/>
            </a:ln>
            <a:effectLst/>
            <a:scene3d>
              <a:camera prst="orthographicFront"/>
              <a:lightRig rig="threePt" dir="t"/>
            </a:scene3d>
            <a:sp3d>
              <a:bevelT w="38100" h="38100"/>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49" name="Oval 48"/>
            <p:cNvSpPr/>
            <p:nvPr/>
          </p:nvSpPr>
          <p:spPr>
            <a:xfrm>
              <a:off x="847210" y="1433746"/>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prstClr val="white"/>
                  </a:solidFill>
                  <a:effectLst/>
                  <a:uLnTx/>
                  <a:uFillTx/>
                  <a:latin typeface="+mj-lt"/>
                  <a:ea typeface="+mn-ea"/>
                  <a:cs typeface="+mn-cs"/>
                </a:rPr>
                <a:t>App 1</a:t>
              </a:r>
            </a:p>
          </p:txBody>
        </p:sp>
        <p:sp>
          <p:nvSpPr>
            <p:cNvPr id="50" name="Oval 49"/>
            <p:cNvSpPr/>
            <p:nvPr/>
          </p:nvSpPr>
          <p:spPr>
            <a:xfrm>
              <a:off x="1152024" y="1340809"/>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prstClr val="white"/>
                  </a:solidFill>
                  <a:effectLst/>
                  <a:uLnTx/>
                  <a:uFillTx/>
                  <a:latin typeface="+mj-lt"/>
                  <a:ea typeface="+mn-ea"/>
                  <a:cs typeface="+mn-cs"/>
                </a:rPr>
                <a:t>App 2</a:t>
              </a:r>
            </a:p>
          </p:txBody>
        </p:sp>
        <p:sp>
          <p:nvSpPr>
            <p:cNvPr id="51" name="Oval 50"/>
            <p:cNvSpPr/>
            <p:nvPr/>
          </p:nvSpPr>
          <p:spPr>
            <a:xfrm>
              <a:off x="1012117" y="1657727"/>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52" name="Oval 51"/>
            <p:cNvSpPr/>
            <p:nvPr/>
          </p:nvSpPr>
          <p:spPr>
            <a:xfrm>
              <a:off x="1280458" y="1625091"/>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53" name="Oval 52"/>
            <p:cNvSpPr/>
            <p:nvPr/>
          </p:nvSpPr>
          <p:spPr>
            <a:xfrm>
              <a:off x="742462" y="1734523"/>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prstClr val="white"/>
                </a:solidFill>
                <a:effectLst/>
                <a:uLnTx/>
                <a:uFillTx/>
                <a:latin typeface="+mj-lt"/>
                <a:ea typeface="+mn-ea"/>
                <a:cs typeface="+mn-cs"/>
              </a:endParaRPr>
            </a:p>
          </p:txBody>
        </p:sp>
        <p:sp>
          <p:nvSpPr>
            <p:cNvPr id="54" name="Oval 53"/>
            <p:cNvSpPr/>
            <p:nvPr/>
          </p:nvSpPr>
          <p:spPr>
            <a:xfrm>
              <a:off x="1073887" y="1914810"/>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prstClr val="white"/>
                  </a:solidFill>
                  <a:effectLst/>
                  <a:uLnTx/>
                  <a:uFillTx/>
                  <a:latin typeface="+mj-lt"/>
                  <a:ea typeface="+mn-ea"/>
                  <a:cs typeface="+mn-cs"/>
                </a:rPr>
                <a:t>App N</a:t>
              </a:r>
            </a:p>
          </p:txBody>
        </p:sp>
      </p:grpSp>
      <p:sp>
        <p:nvSpPr>
          <p:cNvPr id="55" name="Isosceles Triangle 54"/>
          <p:cNvSpPr/>
          <p:nvPr/>
        </p:nvSpPr>
        <p:spPr>
          <a:xfrm rot="5400000">
            <a:off x="1959039" y="2166557"/>
            <a:ext cx="1335272" cy="250847"/>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j-lt"/>
              <a:ea typeface="+mn-ea"/>
              <a:cs typeface="+mn-cs"/>
            </a:endParaRPr>
          </a:p>
        </p:txBody>
      </p:sp>
      <p:grpSp>
        <p:nvGrpSpPr>
          <p:cNvPr id="56" name="Group 55"/>
          <p:cNvGrpSpPr/>
          <p:nvPr/>
        </p:nvGrpSpPr>
        <p:grpSpPr>
          <a:xfrm>
            <a:off x="5008327" y="1929105"/>
            <a:ext cx="723415" cy="723415"/>
            <a:chOff x="779255" y="1230768"/>
            <a:chExt cx="813183" cy="813183"/>
          </a:xfrm>
        </p:grpSpPr>
        <p:sp>
          <p:nvSpPr>
            <p:cNvPr id="57" name="Oval 56"/>
            <p:cNvSpPr/>
            <p:nvPr/>
          </p:nvSpPr>
          <p:spPr>
            <a:xfrm>
              <a:off x="779255" y="1230768"/>
              <a:ext cx="813183" cy="813183"/>
            </a:xfrm>
            <a:prstGeom prst="ellipse">
              <a:avLst/>
            </a:prstGeom>
            <a:solidFill>
              <a:schemeClr val="accent3">
                <a:lumMod val="60000"/>
                <a:lumOff val="40000"/>
              </a:schemeClr>
            </a:solidFill>
            <a:ln w="25400" cap="flat" cmpd="sng" algn="ctr">
              <a:noFill/>
              <a:prstDash val="solid"/>
            </a:ln>
            <a:effectLst/>
            <a:scene3d>
              <a:camera prst="orthographicFront"/>
              <a:lightRig rig="threePt" dir="t"/>
            </a:scene3d>
            <a:sp3d>
              <a:bevelT w="38100" h="38100"/>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200" b="1" i="0" u="none" strike="noStrike" kern="0" cap="none" spc="0" normalizeH="0" baseline="0" noProof="0" dirty="0">
                <a:ln>
                  <a:noFill/>
                </a:ln>
                <a:solidFill>
                  <a:prstClr val="white"/>
                </a:solidFill>
                <a:effectLst/>
                <a:uLnTx/>
                <a:uFillTx/>
                <a:latin typeface="+mj-lt"/>
                <a:ea typeface="+mn-ea"/>
                <a:cs typeface="+mn-cs"/>
              </a:endParaRPr>
            </a:p>
          </p:txBody>
        </p:sp>
        <p:sp>
          <p:nvSpPr>
            <p:cNvPr id="58" name="Oval 57"/>
            <p:cNvSpPr/>
            <p:nvPr/>
          </p:nvSpPr>
          <p:spPr>
            <a:xfrm>
              <a:off x="847210" y="1433746"/>
              <a:ext cx="221134" cy="221285"/>
            </a:xfrm>
            <a:prstGeom prst="ellipse">
              <a:avLst/>
            </a:prstGeom>
            <a:solidFill>
              <a:srgbClr val="53AA47"/>
            </a:solidFill>
            <a:ln w="25400" cap="flat" cmpd="sng" algn="ctr">
              <a:noFill/>
              <a:prstDash val="solid"/>
            </a:ln>
            <a:effectLst/>
            <a:scene3d>
              <a:camera prst="orthographicFront"/>
              <a:lightRig rig="threePt" dir="t"/>
            </a:scene3d>
            <a:sp3d>
              <a:bevelT w="50800" h="12700"/>
              <a:contourClr>
                <a:schemeClr val="bg1"/>
              </a:contourClr>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prstClr val="white"/>
                  </a:solidFill>
                  <a:effectLst/>
                  <a:uLnTx/>
                  <a:uFillTx/>
                  <a:latin typeface="+mj-lt"/>
                  <a:ea typeface="+mn-ea"/>
                  <a:cs typeface="+mn-cs"/>
                </a:rPr>
                <a:t>App1</a:t>
              </a:r>
            </a:p>
          </p:txBody>
        </p:sp>
        <p:sp>
          <p:nvSpPr>
            <p:cNvPr id="59" name="Oval 58"/>
            <p:cNvSpPr/>
            <p:nvPr/>
          </p:nvSpPr>
          <p:spPr>
            <a:xfrm>
              <a:off x="1152024" y="1340809"/>
              <a:ext cx="221134" cy="221285"/>
            </a:xfrm>
            <a:prstGeom prst="ellipse">
              <a:avLst/>
            </a:prstGeom>
            <a:solidFill>
              <a:srgbClr val="53AA47"/>
            </a:solidFill>
            <a:ln w="25400" cap="flat" cmpd="sng" algn="ctr">
              <a:noFill/>
              <a:prstDash val="solid"/>
            </a:ln>
            <a:effectLst/>
            <a:scene3d>
              <a:camera prst="orthographicFront"/>
              <a:lightRig rig="threePt" dir="t"/>
            </a:scene3d>
            <a:sp3d>
              <a:bevelT w="38100" h="38100"/>
            </a:sp3d>
          </p:spPr>
          <p:txBody>
            <a:bodyPr spcFirstLastPara="0" vert="horz" wrap="none" lIns="43891" tIns="43891" rIns="43891" bIns="43891" numCol="1" spcCol="1270" anchor="ctr" anchorCtr="0">
              <a:noAutofit/>
            </a:bodyPr>
            <a:lstStyle/>
            <a:p>
              <a:pPr marL="0" marR="0" lvl="0" indent="0" algn="ctr" defTabSz="731520" rtl="0" eaLnBrk="1" fontAlgn="base" latinLnBrk="0" hangingPunct="1">
                <a:lnSpc>
                  <a:spcPct val="100000"/>
                </a:lnSpc>
                <a:spcBef>
                  <a:spcPts val="0"/>
                </a:spcBef>
                <a:spcAft>
                  <a:spcPts val="0"/>
                </a:spcAft>
                <a:buClrTx/>
                <a:buSzTx/>
                <a:buFontTx/>
                <a:buNone/>
                <a:tabLst/>
                <a:defRPr/>
              </a:pPr>
              <a:r>
                <a:rPr kumimoji="0" lang="en-US" sz="200" b="1" i="0" u="none" strike="noStrike" kern="1200" cap="none" spc="0" normalizeH="0" baseline="0" noProof="0" dirty="0">
                  <a:ln>
                    <a:noFill/>
                  </a:ln>
                  <a:solidFill>
                    <a:srgbClr val="FFFFFF"/>
                  </a:solidFill>
                  <a:effectLst/>
                  <a:uLnTx/>
                  <a:uFillTx/>
                  <a:latin typeface="+mj-lt"/>
                  <a:ea typeface="+mn-ea"/>
                  <a:cs typeface="+mn-cs"/>
                </a:rPr>
                <a:t>App 2</a:t>
              </a:r>
            </a:p>
          </p:txBody>
        </p:sp>
        <p:sp>
          <p:nvSpPr>
            <p:cNvPr id="60" name="Oval 59"/>
            <p:cNvSpPr/>
            <p:nvPr/>
          </p:nvSpPr>
          <p:spPr>
            <a:xfrm>
              <a:off x="1012117" y="1657727"/>
              <a:ext cx="221134" cy="221285"/>
            </a:xfrm>
            <a:prstGeom prst="ellipse">
              <a:avLst/>
            </a:prstGeom>
            <a:solidFill>
              <a:srgbClr val="53AA47"/>
            </a:solidFill>
            <a:ln w="25400" cap="flat" cmpd="sng" algn="ctr">
              <a:noFill/>
              <a:prstDash val="solid"/>
            </a:ln>
            <a:effectLst/>
            <a:scene3d>
              <a:camera prst="orthographicFront"/>
              <a:lightRig rig="threePt" dir="t"/>
            </a:scene3d>
            <a:sp3d>
              <a:bevelT w="38100" h="38100"/>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200" b="1" i="0" u="none" strike="noStrike" kern="0" cap="none" spc="0" normalizeH="0" baseline="0" noProof="0" dirty="0">
                <a:ln>
                  <a:noFill/>
                </a:ln>
                <a:solidFill>
                  <a:prstClr val="white"/>
                </a:solidFill>
                <a:effectLst/>
                <a:uLnTx/>
                <a:uFillTx/>
                <a:latin typeface="+mj-lt"/>
                <a:ea typeface="+mn-ea"/>
                <a:cs typeface="+mn-cs"/>
              </a:endParaRPr>
            </a:p>
          </p:txBody>
        </p:sp>
        <p:sp>
          <p:nvSpPr>
            <p:cNvPr id="61" name="Oval 60"/>
            <p:cNvSpPr/>
            <p:nvPr/>
          </p:nvSpPr>
          <p:spPr>
            <a:xfrm>
              <a:off x="1280458" y="1625091"/>
              <a:ext cx="221134" cy="221285"/>
            </a:xfrm>
            <a:prstGeom prst="ellipse">
              <a:avLst/>
            </a:prstGeom>
            <a:solidFill>
              <a:srgbClr val="53AA47"/>
            </a:solidFill>
            <a:ln w="25400" cap="flat" cmpd="sng" algn="ctr">
              <a:noFill/>
              <a:prstDash val="solid"/>
            </a:ln>
            <a:effectLst/>
            <a:scene3d>
              <a:camera prst="orthographicFront"/>
              <a:lightRig rig="threePt" dir="t"/>
            </a:scene3d>
            <a:sp3d>
              <a:bevelT w="38100" h="38100"/>
            </a:sp3d>
          </p:spPr>
          <p:txBody>
            <a:bodyPr spcFirstLastPara="0" vert="horz" wrap="none" lIns="43891" tIns="43891" rIns="43891" bIns="43891" numCol="1" spcCol="1270" anchor="ctr" anchorCtr="0">
              <a:noAutofit/>
            </a:bodyPr>
            <a:lstStyle/>
            <a:p>
              <a:pPr marL="0" marR="0" lvl="0" indent="0" algn="ctr" defTabSz="1066800" rtl="0" eaLnBrk="1" fontAlgn="base" latinLnBrk="0" hangingPunct="1">
                <a:lnSpc>
                  <a:spcPct val="100000"/>
                </a:lnSpc>
                <a:spcBef>
                  <a:spcPts val="0"/>
                </a:spcBef>
                <a:spcAft>
                  <a:spcPts val="0"/>
                </a:spcAft>
                <a:buClrTx/>
                <a:buSzTx/>
                <a:buFontTx/>
                <a:buNone/>
                <a:tabLst/>
                <a:defRPr/>
              </a:pPr>
              <a:endParaRPr kumimoji="0" lang="en-US" sz="200" b="1" i="0" u="none" strike="noStrike" kern="0" cap="none" spc="0" normalizeH="0" baseline="0" noProof="0" dirty="0">
                <a:ln>
                  <a:noFill/>
                </a:ln>
                <a:solidFill>
                  <a:prstClr val="white"/>
                </a:solidFill>
                <a:effectLst/>
                <a:uLnTx/>
                <a:uFillTx/>
                <a:latin typeface="+mj-lt"/>
                <a:ea typeface="+mn-ea"/>
                <a:cs typeface="+mn-cs"/>
              </a:endParaRPr>
            </a:p>
          </p:txBody>
        </p:sp>
      </p:grpSp>
      <p:grpSp>
        <p:nvGrpSpPr>
          <p:cNvPr id="62" name="Group 61"/>
          <p:cNvGrpSpPr/>
          <p:nvPr/>
        </p:nvGrpSpPr>
        <p:grpSpPr>
          <a:xfrm>
            <a:off x="3003176" y="1338187"/>
            <a:ext cx="3200207" cy="1905251"/>
            <a:chOff x="2087880" y="1158240"/>
            <a:chExt cx="3169920" cy="1713278"/>
          </a:xfrm>
        </p:grpSpPr>
        <p:sp>
          <p:nvSpPr>
            <p:cNvPr id="63" name="Freeform 62"/>
            <p:cNvSpPr/>
            <p:nvPr/>
          </p:nvSpPr>
          <p:spPr>
            <a:xfrm>
              <a:off x="2087880" y="1158240"/>
              <a:ext cx="3169920" cy="548640"/>
            </a:xfrm>
            <a:custGeom>
              <a:avLst/>
              <a:gdLst>
                <a:gd name="connsiteX0" fmla="*/ 0 w 3169920"/>
                <a:gd name="connsiteY0" fmla="*/ 0 h 548640"/>
                <a:gd name="connsiteX1" fmla="*/ 1653540 w 3169920"/>
                <a:gd name="connsiteY1" fmla="*/ 449580 h 548640"/>
                <a:gd name="connsiteX2" fmla="*/ 3169920 w 3169920"/>
                <a:gd name="connsiteY2" fmla="*/ 548640 h 548640"/>
                <a:gd name="connsiteX0" fmla="*/ 0 w 3169920"/>
                <a:gd name="connsiteY0" fmla="*/ 0 h 548640"/>
                <a:gd name="connsiteX1" fmla="*/ 1653540 w 3169920"/>
                <a:gd name="connsiteY1" fmla="*/ 449580 h 548640"/>
                <a:gd name="connsiteX2" fmla="*/ 3169920 w 3169920"/>
                <a:gd name="connsiteY2" fmla="*/ 548640 h 548640"/>
                <a:gd name="connsiteX0" fmla="*/ 0 w 3169920"/>
                <a:gd name="connsiteY0" fmla="*/ 0 h 548640"/>
                <a:gd name="connsiteX1" fmla="*/ 1653540 w 3169920"/>
                <a:gd name="connsiteY1" fmla="*/ 449580 h 548640"/>
                <a:gd name="connsiteX2" fmla="*/ 3169920 w 3169920"/>
                <a:gd name="connsiteY2" fmla="*/ 548640 h 548640"/>
                <a:gd name="connsiteX0" fmla="*/ 0 w 3169920"/>
                <a:gd name="connsiteY0" fmla="*/ 0 h 548640"/>
                <a:gd name="connsiteX1" fmla="*/ 1639252 w 3169920"/>
                <a:gd name="connsiteY1" fmla="*/ 363855 h 548640"/>
                <a:gd name="connsiteX2" fmla="*/ 3169920 w 3169920"/>
                <a:gd name="connsiteY2" fmla="*/ 548640 h 548640"/>
                <a:gd name="connsiteX0" fmla="*/ 0 w 3169920"/>
                <a:gd name="connsiteY0" fmla="*/ 0 h 548640"/>
                <a:gd name="connsiteX1" fmla="*/ 1639252 w 3169920"/>
                <a:gd name="connsiteY1" fmla="*/ 363855 h 548640"/>
                <a:gd name="connsiteX2" fmla="*/ 3169920 w 3169920"/>
                <a:gd name="connsiteY2" fmla="*/ 548640 h 548640"/>
                <a:gd name="connsiteX0" fmla="*/ 0 w 3169920"/>
                <a:gd name="connsiteY0" fmla="*/ 0 h 548640"/>
                <a:gd name="connsiteX1" fmla="*/ 1644015 w 3169920"/>
                <a:gd name="connsiteY1" fmla="*/ 392430 h 548640"/>
                <a:gd name="connsiteX2" fmla="*/ 3169920 w 3169920"/>
                <a:gd name="connsiteY2" fmla="*/ 548640 h 548640"/>
                <a:gd name="connsiteX0" fmla="*/ 0 w 3169920"/>
                <a:gd name="connsiteY0" fmla="*/ 0 h 548640"/>
                <a:gd name="connsiteX1" fmla="*/ 1644015 w 3169920"/>
                <a:gd name="connsiteY1" fmla="*/ 392430 h 548640"/>
                <a:gd name="connsiteX2" fmla="*/ 3169920 w 3169920"/>
                <a:gd name="connsiteY2" fmla="*/ 548640 h 548640"/>
                <a:gd name="connsiteX0" fmla="*/ 0 w 3169920"/>
                <a:gd name="connsiteY0" fmla="*/ 0 h 548640"/>
                <a:gd name="connsiteX1" fmla="*/ 3169920 w 3169920"/>
                <a:gd name="connsiteY1" fmla="*/ 548640 h 548640"/>
                <a:gd name="connsiteX0" fmla="*/ 0 w 3169920"/>
                <a:gd name="connsiteY0" fmla="*/ 0 h 548640"/>
                <a:gd name="connsiteX1" fmla="*/ 3169920 w 3169920"/>
                <a:gd name="connsiteY1" fmla="*/ 548640 h 548640"/>
                <a:gd name="connsiteX0" fmla="*/ 0 w 3169920"/>
                <a:gd name="connsiteY0" fmla="*/ 0 h 548640"/>
                <a:gd name="connsiteX1" fmla="*/ 3169920 w 3169920"/>
                <a:gd name="connsiteY1" fmla="*/ 548640 h 548640"/>
              </a:gdLst>
              <a:ahLst/>
              <a:cxnLst>
                <a:cxn ang="0">
                  <a:pos x="connsiteX0" y="connsiteY0"/>
                </a:cxn>
                <a:cxn ang="0">
                  <a:pos x="connsiteX1" y="connsiteY1"/>
                </a:cxn>
              </a:cxnLst>
              <a:rect l="l" t="t" r="r" b="b"/>
              <a:pathLst>
                <a:path w="3169920" h="548640">
                  <a:moveTo>
                    <a:pt x="0" y="0"/>
                  </a:moveTo>
                  <a:cubicBezTo>
                    <a:pt x="337503" y="392430"/>
                    <a:pt x="2008505" y="422910"/>
                    <a:pt x="3169920" y="548640"/>
                  </a:cubicBezTo>
                </a:path>
              </a:pathLst>
            </a:custGeom>
            <a:noFill/>
            <a:ln w="12700">
              <a:solidFill>
                <a:schemeClr val="bg1">
                  <a:lumMod val="65000"/>
                </a:schemeClr>
              </a:solidFill>
            </a:ln>
            <a:effectLst/>
            <a:scene3d>
              <a:camera prst="orthographicFront"/>
              <a:lightRig rig="threePt" dir="t"/>
            </a:scene3d>
            <a:sp3d>
              <a:bevelB/>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j-lt"/>
                <a:ea typeface="+mn-ea"/>
                <a:cs typeface="+mn-cs"/>
              </a:endParaRPr>
            </a:p>
          </p:txBody>
        </p:sp>
        <p:sp>
          <p:nvSpPr>
            <p:cNvPr id="64" name="Freeform 63"/>
            <p:cNvSpPr/>
            <p:nvPr/>
          </p:nvSpPr>
          <p:spPr>
            <a:xfrm flipV="1">
              <a:off x="2087880" y="2322878"/>
              <a:ext cx="3169920" cy="548640"/>
            </a:xfrm>
            <a:custGeom>
              <a:avLst/>
              <a:gdLst>
                <a:gd name="connsiteX0" fmla="*/ 0 w 3169920"/>
                <a:gd name="connsiteY0" fmla="*/ 0 h 548640"/>
                <a:gd name="connsiteX1" fmla="*/ 1653540 w 3169920"/>
                <a:gd name="connsiteY1" fmla="*/ 449580 h 548640"/>
                <a:gd name="connsiteX2" fmla="*/ 3169920 w 3169920"/>
                <a:gd name="connsiteY2" fmla="*/ 548640 h 548640"/>
                <a:gd name="connsiteX0" fmla="*/ 0 w 3169920"/>
                <a:gd name="connsiteY0" fmla="*/ 0 h 548640"/>
                <a:gd name="connsiteX1" fmla="*/ 1653540 w 3169920"/>
                <a:gd name="connsiteY1" fmla="*/ 449580 h 548640"/>
                <a:gd name="connsiteX2" fmla="*/ 3169920 w 3169920"/>
                <a:gd name="connsiteY2" fmla="*/ 548640 h 548640"/>
                <a:gd name="connsiteX0" fmla="*/ 0 w 3169920"/>
                <a:gd name="connsiteY0" fmla="*/ 0 h 548640"/>
                <a:gd name="connsiteX1" fmla="*/ 1653540 w 3169920"/>
                <a:gd name="connsiteY1" fmla="*/ 449580 h 548640"/>
                <a:gd name="connsiteX2" fmla="*/ 3169920 w 3169920"/>
                <a:gd name="connsiteY2" fmla="*/ 548640 h 548640"/>
                <a:gd name="connsiteX0" fmla="*/ 0 w 3169920"/>
                <a:gd name="connsiteY0" fmla="*/ 0 h 548640"/>
                <a:gd name="connsiteX1" fmla="*/ 1639252 w 3169920"/>
                <a:gd name="connsiteY1" fmla="*/ 363855 h 548640"/>
                <a:gd name="connsiteX2" fmla="*/ 3169920 w 3169920"/>
                <a:gd name="connsiteY2" fmla="*/ 548640 h 548640"/>
                <a:gd name="connsiteX0" fmla="*/ 0 w 3169920"/>
                <a:gd name="connsiteY0" fmla="*/ 0 h 548640"/>
                <a:gd name="connsiteX1" fmla="*/ 1639252 w 3169920"/>
                <a:gd name="connsiteY1" fmla="*/ 363855 h 548640"/>
                <a:gd name="connsiteX2" fmla="*/ 3169920 w 3169920"/>
                <a:gd name="connsiteY2" fmla="*/ 548640 h 548640"/>
                <a:gd name="connsiteX0" fmla="*/ 0 w 3169920"/>
                <a:gd name="connsiteY0" fmla="*/ 0 h 548640"/>
                <a:gd name="connsiteX1" fmla="*/ 1644015 w 3169920"/>
                <a:gd name="connsiteY1" fmla="*/ 392430 h 548640"/>
                <a:gd name="connsiteX2" fmla="*/ 3169920 w 3169920"/>
                <a:gd name="connsiteY2" fmla="*/ 548640 h 548640"/>
                <a:gd name="connsiteX0" fmla="*/ 0 w 3169920"/>
                <a:gd name="connsiteY0" fmla="*/ 0 h 548640"/>
                <a:gd name="connsiteX1" fmla="*/ 1644015 w 3169920"/>
                <a:gd name="connsiteY1" fmla="*/ 392430 h 548640"/>
                <a:gd name="connsiteX2" fmla="*/ 3169920 w 3169920"/>
                <a:gd name="connsiteY2" fmla="*/ 548640 h 548640"/>
                <a:gd name="connsiteX0" fmla="*/ 0 w 3169920"/>
                <a:gd name="connsiteY0" fmla="*/ 0 h 548640"/>
                <a:gd name="connsiteX1" fmla="*/ 3169920 w 3169920"/>
                <a:gd name="connsiteY1" fmla="*/ 548640 h 548640"/>
                <a:gd name="connsiteX0" fmla="*/ 0 w 3169920"/>
                <a:gd name="connsiteY0" fmla="*/ 0 h 548640"/>
                <a:gd name="connsiteX1" fmla="*/ 3169920 w 3169920"/>
                <a:gd name="connsiteY1" fmla="*/ 548640 h 548640"/>
                <a:gd name="connsiteX0" fmla="*/ 0 w 3169920"/>
                <a:gd name="connsiteY0" fmla="*/ 0 h 548640"/>
                <a:gd name="connsiteX1" fmla="*/ 3169920 w 3169920"/>
                <a:gd name="connsiteY1" fmla="*/ 548640 h 548640"/>
              </a:gdLst>
              <a:ahLst/>
              <a:cxnLst>
                <a:cxn ang="0">
                  <a:pos x="connsiteX0" y="connsiteY0"/>
                </a:cxn>
                <a:cxn ang="0">
                  <a:pos x="connsiteX1" y="connsiteY1"/>
                </a:cxn>
              </a:cxnLst>
              <a:rect l="l" t="t" r="r" b="b"/>
              <a:pathLst>
                <a:path w="3169920" h="548640">
                  <a:moveTo>
                    <a:pt x="0" y="0"/>
                  </a:moveTo>
                  <a:cubicBezTo>
                    <a:pt x="337503" y="392430"/>
                    <a:pt x="2008505" y="422910"/>
                    <a:pt x="3169920" y="548640"/>
                  </a:cubicBezTo>
                </a:path>
              </a:pathLst>
            </a:custGeom>
            <a:noFill/>
            <a:ln w="12700">
              <a:solidFill>
                <a:schemeClr val="bg1">
                  <a:lumMod val="65000"/>
                </a:schemeClr>
              </a:solidFill>
            </a:ln>
            <a:effectLst/>
            <a:scene3d>
              <a:camera prst="orthographicFront"/>
              <a:lightRig rig="threePt" dir="t"/>
            </a:scene3d>
            <a:sp3d>
              <a:bevelB/>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j-lt"/>
                <a:ea typeface="+mn-ea"/>
                <a:cs typeface="+mn-cs"/>
              </a:endParaRPr>
            </a:p>
          </p:txBody>
        </p:sp>
      </p:grpSp>
      <p:sp>
        <p:nvSpPr>
          <p:cNvPr id="65" name="Oval 64"/>
          <p:cNvSpPr/>
          <p:nvPr/>
        </p:nvSpPr>
        <p:spPr>
          <a:xfrm>
            <a:off x="6135336" y="1935895"/>
            <a:ext cx="131679" cy="709835"/>
          </a:xfrm>
          <a:prstGeom prst="ellipse">
            <a:avLst/>
          </a:prstGeom>
          <a:solidFill>
            <a:schemeClr val="bg1">
              <a:lumMod val="85000"/>
              <a:alpha val="65000"/>
            </a:schemeClr>
          </a:solidFill>
          <a:ln w="9525">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j-lt"/>
              <a:ea typeface="+mn-ea"/>
              <a:cs typeface="+mn-cs"/>
            </a:endParaRPr>
          </a:p>
        </p:txBody>
      </p:sp>
      <p:sp>
        <p:nvSpPr>
          <p:cNvPr id="66" name="Oval 65"/>
          <p:cNvSpPr/>
          <p:nvPr/>
        </p:nvSpPr>
        <p:spPr>
          <a:xfrm>
            <a:off x="4588998" y="1799236"/>
            <a:ext cx="175265" cy="983152"/>
          </a:xfrm>
          <a:prstGeom prst="ellipse">
            <a:avLst/>
          </a:prstGeom>
          <a:solidFill>
            <a:schemeClr val="bg1">
              <a:lumMod val="85000"/>
              <a:alpha val="65000"/>
            </a:schemeClr>
          </a:solidFill>
          <a:ln w="9525">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j-lt"/>
              <a:ea typeface="+mn-ea"/>
              <a:cs typeface="+mn-cs"/>
            </a:endParaRPr>
          </a:p>
        </p:txBody>
      </p:sp>
      <p:sp>
        <p:nvSpPr>
          <p:cNvPr id="67" name="Oval 66"/>
          <p:cNvSpPr/>
          <p:nvPr/>
        </p:nvSpPr>
        <p:spPr>
          <a:xfrm>
            <a:off x="2873600" y="1357135"/>
            <a:ext cx="268567" cy="1867354"/>
          </a:xfrm>
          <a:prstGeom prst="ellipse">
            <a:avLst/>
          </a:prstGeom>
          <a:solidFill>
            <a:schemeClr val="bg1">
              <a:lumMod val="85000"/>
              <a:alpha val="65000"/>
            </a:schemeClr>
          </a:solidFill>
          <a:ln w="9525">
            <a:solidFill>
              <a:schemeClr val="bg1">
                <a:lumMod val="6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mj-lt"/>
              <a:ea typeface="+mn-ea"/>
              <a:cs typeface="+mn-cs"/>
            </a:endParaRPr>
          </a:p>
        </p:txBody>
      </p:sp>
      <p:sp>
        <p:nvSpPr>
          <p:cNvPr id="68" name="Freeform 67"/>
          <p:cNvSpPr/>
          <p:nvPr/>
        </p:nvSpPr>
        <p:spPr>
          <a:xfrm>
            <a:off x="440848" y="4110683"/>
            <a:ext cx="8494088" cy="0"/>
          </a:xfrm>
          <a:custGeom>
            <a:avLst/>
            <a:gdLst>
              <a:gd name="connsiteX0" fmla="*/ 0 w 8496300"/>
              <a:gd name="connsiteY0" fmla="*/ 0 h 0"/>
              <a:gd name="connsiteX1" fmla="*/ 8496300 w 8496300"/>
              <a:gd name="connsiteY1" fmla="*/ 0 h 0"/>
            </a:gdLst>
            <a:ahLst/>
            <a:cxnLst>
              <a:cxn ang="0">
                <a:pos x="connsiteX0" y="connsiteY0"/>
              </a:cxn>
              <a:cxn ang="0">
                <a:pos x="connsiteX1" y="connsiteY1"/>
              </a:cxn>
            </a:cxnLst>
            <a:rect l="l" t="t" r="r" b="b"/>
            <a:pathLst>
              <a:path w="8496300">
                <a:moveTo>
                  <a:pt x="0" y="0"/>
                </a:moveTo>
                <a:lnTo>
                  <a:pt x="8496300" y="0"/>
                </a:lnTo>
              </a:path>
            </a:pathLst>
          </a:custGeom>
          <a:no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45"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mj-lt"/>
              <a:ea typeface="+mn-ea"/>
              <a:cs typeface="+mn-cs"/>
            </a:endParaRPr>
          </a:p>
        </p:txBody>
      </p:sp>
      <p:grpSp>
        <p:nvGrpSpPr>
          <p:cNvPr id="69" name="Group 68"/>
          <p:cNvGrpSpPr/>
          <p:nvPr/>
        </p:nvGrpSpPr>
        <p:grpSpPr>
          <a:xfrm>
            <a:off x="362012" y="4266519"/>
            <a:ext cx="8453972" cy="523221"/>
            <a:chOff x="350247" y="4047876"/>
            <a:chExt cx="8456174" cy="523356"/>
          </a:xfrm>
        </p:grpSpPr>
        <p:sp>
          <p:nvSpPr>
            <p:cNvPr id="71" name="Rounded Rectangle 70"/>
            <p:cNvSpPr/>
            <p:nvPr/>
          </p:nvSpPr>
          <p:spPr bwMode="auto">
            <a:xfrm>
              <a:off x="2125676" y="4048621"/>
              <a:ext cx="6680745" cy="521865"/>
            </a:xfrm>
            <a:prstGeom prst="roundRect">
              <a:avLst>
                <a:gd name="adj" fmla="val 7391"/>
              </a:avLst>
            </a:prstGeom>
            <a:noFill/>
            <a:ln w="19050" cap="flat" cmpd="sng" algn="ctr">
              <a:solidFill>
                <a:schemeClr val="bg1">
                  <a:lumMod val="75000"/>
                </a:schemeClr>
              </a:solidFill>
              <a:prstDash val="sysDash"/>
              <a:round/>
              <a:headEnd type="none" w="med" len="med"/>
              <a:tailEnd type="none" w="med" len="med"/>
            </a:ln>
            <a:effectLst/>
          </p:spPr>
          <p:txBody>
            <a:bodyPr vert="horz" wrap="square" lIns="82242" tIns="41122" rIns="82242" bIns="41122" numCol="1" rtlCol="0" anchor="t" anchorCtr="0" compatLnSpc="1">
              <a:prstTxWarp prst="textNoShape">
                <a:avLst/>
              </a:prstTxWarp>
            </a:bodyPr>
            <a:lstStyle/>
            <a:p>
              <a:pPr marL="0" marR="0" lvl="0" indent="0" algn="l" defTabSz="457034" rtl="0" eaLnBrk="0" fontAlgn="base" latinLnBrk="0" hangingPunct="0">
                <a:lnSpc>
                  <a:spcPct val="100000"/>
                </a:lnSpc>
                <a:spcBef>
                  <a:spcPct val="0"/>
                </a:spcBef>
                <a:spcAft>
                  <a:spcPct val="0"/>
                </a:spcAft>
                <a:buClrTx/>
                <a:buSzTx/>
                <a:buFontTx/>
                <a:buNone/>
                <a:tabLst/>
                <a:defRPr/>
              </a:pPr>
              <a:endParaRPr kumimoji="0" lang="en-US" sz="2158" b="1" i="0" u="none" strike="noStrike" kern="1200" cap="none" spc="0" normalizeH="0" baseline="0" noProof="0" dirty="0">
                <a:ln>
                  <a:noFill/>
                </a:ln>
                <a:solidFill>
                  <a:srgbClr val="000000"/>
                </a:solidFill>
                <a:effectLst/>
                <a:uLnTx/>
                <a:uFillTx/>
                <a:latin typeface="+mj-lt"/>
                <a:ea typeface="ＭＳ Ｐゴシック" pitchFamily="-12" charset="-128"/>
                <a:cs typeface="ＭＳ Ｐゴシック" pitchFamily="-12" charset="-128"/>
              </a:endParaRPr>
            </a:p>
          </p:txBody>
        </p:sp>
        <p:sp>
          <p:nvSpPr>
            <p:cNvPr id="72" name="TextBox 71"/>
            <p:cNvSpPr txBox="1"/>
            <p:nvPr/>
          </p:nvSpPr>
          <p:spPr>
            <a:xfrm>
              <a:off x="350247" y="4047876"/>
              <a:ext cx="1734098" cy="523356"/>
            </a:xfrm>
            <a:prstGeom prst="rect">
              <a:avLst/>
            </a:prstGeom>
            <a:noFill/>
          </p:spPr>
          <p:txBody>
            <a:bodyPr wrap="square" rtlCol="0" anchor="b">
              <a:spAutoFit/>
            </a:bodyPr>
            <a:lstStyle>
              <a:defPPr>
                <a:defRPr lang="en-US"/>
              </a:defPPr>
              <a:lvl1pPr algn="ctr" defTabSz="609585">
                <a:defRPr sz="1400" b="1">
                  <a:solidFill>
                    <a:schemeClr val="tx2"/>
                  </a:solidFill>
                  <a:latin typeface="+mj-lt"/>
                </a:defRPr>
              </a:lvl1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141414"/>
                  </a:solidFill>
                  <a:effectLst/>
                  <a:uLnTx/>
                  <a:uFillTx/>
                  <a:ea typeface="+mn-ea"/>
                  <a:cs typeface="+mn-cs"/>
                </a:rPr>
                <a:t>Multiple Landing Zones</a:t>
              </a:r>
            </a:p>
          </p:txBody>
        </p:sp>
        <p:pic>
          <p:nvPicPr>
            <p:cNvPr id="73" name="Picture 5" descr="https://www.barracuda.com/assets/img/sections/programs/google_cloud/gcp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961" y="4049098"/>
              <a:ext cx="787801" cy="487299"/>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2370" y="4363193"/>
            <a:ext cx="549067" cy="329440"/>
          </a:xfrm>
          <a:prstGeom prst="rect">
            <a:avLst/>
          </a:prstGeom>
        </p:spPr>
      </p:pic>
      <p:sp>
        <p:nvSpPr>
          <p:cNvPr id="80" name="TextBox 79"/>
          <p:cNvSpPr txBox="1"/>
          <p:nvPr/>
        </p:nvSpPr>
        <p:spPr>
          <a:xfrm>
            <a:off x="3175621" y="3384046"/>
            <a:ext cx="1201932" cy="584775"/>
          </a:xfrm>
          <a:prstGeom prst="rect">
            <a:avLst/>
          </a:prstGeom>
          <a:noFill/>
        </p:spPr>
        <p:txBody>
          <a:bodyPr wrap="none" rtlCol="0">
            <a:spAutoFit/>
          </a:bodyPr>
          <a:lstStyle/>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2"/>
                </a:solidFill>
                <a:effectLst/>
                <a:uLnTx/>
                <a:uFillTx/>
                <a:latin typeface="+mj-lt"/>
                <a:ea typeface="+mn-ea"/>
                <a:cs typeface="+mn-cs"/>
              </a:rPr>
              <a:t>Regulator Compliance</a:t>
            </a:r>
          </a:p>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2"/>
                </a:solidFill>
                <a:effectLst/>
                <a:uLnTx/>
                <a:uFillTx/>
                <a:latin typeface="+mj-lt"/>
                <a:ea typeface="+mn-ea"/>
                <a:cs typeface="+mn-cs"/>
              </a:rPr>
              <a:t>Technology</a:t>
            </a:r>
          </a:p>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2"/>
                </a:solidFill>
                <a:effectLst/>
                <a:uLnTx/>
                <a:uFillTx/>
                <a:latin typeface="+mj-lt"/>
                <a:ea typeface="+mn-ea"/>
                <a:cs typeface="+mn-cs"/>
              </a:rPr>
              <a:t>HW/OS Dependencies</a:t>
            </a:r>
          </a:p>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2"/>
                </a:solidFill>
                <a:effectLst/>
                <a:uLnTx/>
                <a:uFillTx/>
                <a:latin typeface="+mj-lt"/>
                <a:ea typeface="+mn-ea"/>
                <a:cs typeface="+mn-cs"/>
              </a:rPr>
              <a:t>License Portability</a:t>
            </a:r>
          </a:p>
        </p:txBody>
      </p:sp>
      <p:sp>
        <p:nvSpPr>
          <p:cNvPr id="81" name="TextBox 80"/>
          <p:cNvSpPr txBox="1"/>
          <p:nvPr/>
        </p:nvSpPr>
        <p:spPr>
          <a:xfrm>
            <a:off x="4871088" y="3250228"/>
            <a:ext cx="1368644" cy="707886"/>
          </a:xfrm>
          <a:prstGeom prst="rect">
            <a:avLst/>
          </a:prstGeom>
          <a:noFill/>
        </p:spPr>
        <p:txBody>
          <a:bodyPr wrap="none" rtlCol="0">
            <a:spAutoFit/>
          </a:bodyPr>
          <a:lstStyle>
            <a:defPPr>
              <a:defRPr lang="en-US"/>
            </a:defPPr>
            <a:lvl1pPr marL="91440" indent="-91440">
              <a:buFont typeface="Arial" panose="020B0604020202020204" pitchFamily="34" charset="0"/>
              <a:buChar char="•"/>
              <a:defRPr sz="800"/>
            </a:lvl1pPr>
          </a:lstStyle>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2"/>
                </a:solidFill>
                <a:effectLst/>
                <a:uLnTx/>
                <a:uFillTx/>
                <a:latin typeface="+mj-lt"/>
                <a:ea typeface="+mn-ea"/>
                <a:cs typeface="+mn-cs"/>
              </a:rPr>
              <a:t>Infrastructure</a:t>
            </a:r>
          </a:p>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2"/>
                </a:solidFill>
                <a:effectLst/>
                <a:uLnTx/>
                <a:uFillTx/>
                <a:latin typeface="+mj-lt"/>
                <a:ea typeface="+mn-ea"/>
                <a:cs typeface="+mn-cs"/>
              </a:rPr>
              <a:t>Application Dependencies</a:t>
            </a:r>
          </a:p>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2"/>
                </a:solidFill>
                <a:effectLst/>
                <a:uLnTx/>
                <a:uFillTx/>
                <a:latin typeface="+mj-lt"/>
                <a:ea typeface="+mn-ea"/>
                <a:cs typeface="+mn-cs"/>
              </a:rPr>
              <a:t>Business Criticality</a:t>
            </a:r>
          </a:p>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2"/>
                </a:solidFill>
                <a:effectLst/>
                <a:uLnTx/>
                <a:uFillTx/>
                <a:latin typeface="+mj-lt"/>
                <a:ea typeface="+mn-ea"/>
                <a:cs typeface="+mn-cs"/>
              </a:rPr>
              <a:t>Security</a:t>
            </a:r>
          </a:p>
          <a:p>
            <a:pPr marL="91440" marR="0" lvl="0" indent="-9144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2"/>
                </a:solidFill>
                <a:effectLst/>
                <a:uLnTx/>
                <a:uFillTx/>
                <a:latin typeface="+mj-lt"/>
                <a:ea typeface="+mn-ea"/>
                <a:cs typeface="+mn-cs"/>
              </a:rPr>
              <a:t>Database</a:t>
            </a:r>
          </a:p>
        </p:txBody>
      </p: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205" y="4368458"/>
            <a:ext cx="904098" cy="318909"/>
          </a:xfrm>
          <a:prstGeom prst="rect">
            <a:avLst/>
          </a:prstGeom>
        </p:spPr>
      </p:pic>
      <p:sp>
        <p:nvSpPr>
          <p:cNvPr id="70" name="TextBox 69">
            <a:hlinkClick r:id="" action="ppaction://noaction"/>
          </p:cNvPr>
          <p:cNvSpPr txBox="1"/>
          <p:nvPr/>
        </p:nvSpPr>
        <p:spPr>
          <a:xfrm>
            <a:off x="6584970" y="3591837"/>
            <a:ext cx="2392171" cy="246221"/>
          </a:xfrm>
          <a:prstGeom prst="rect">
            <a:avLst/>
          </a:prstGeom>
          <a:solidFill>
            <a:schemeClr val="accent6"/>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2"/>
                </a:solidFill>
                <a:effectLst/>
                <a:uLnTx/>
                <a:uFillTx/>
                <a:latin typeface="+mj-lt"/>
                <a:ea typeface="+mn-ea"/>
                <a:cs typeface="+mn-cs"/>
              </a:rPr>
              <a:t>Sample Tools and Workload Dependency Analysis for Assess &amp; Plan</a:t>
            </a:r>
          </a:p>
        </p:txBody>
      </p:sp>
      <p:sp>
        <p:nvSpPr>
          <p:cNvPr id="83" name="Rectangle 82">
            <a:hlinkClick r:id="" action="ppaction://noaction"/>
          </p:cNvPr>
          <p:cNvSpPr/>
          <p:nvPr/>
        </p:nvSpPr>
        <p:spPr>
          <a:xfrm>
            <a:off x="6584599" y="3859012"/>
            <a:ext cx="2392542" cy="215444"/>
          </a:xfrm>
          <a:prstGeom prst="rect">
            <a:avLst/>
          </a:prstGeom>
          <a:solidFill>
            <a:schemeClr val="accent6"/>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2"/>
                </a:solidFill>
                <a:effectLst/>
                <a:uLnTx/>
                <a:uFillTx/>
                <a:latin typeface="+mj-lt"/>
                <a:ea typeface="+mn-ea"/>
                <a:cs typeface="+mn-cs"/>
              </a:rPr>
              <a:t>Cognizant Accelerators for Assessment</a:t>
            </a:r>
          </a:p>
        </p:txBody>
      </p:sp>
      <p:grpSp>
        <p:nvGrpSpPr>
          <p:cNvPr id="85" name="Group 84"/>
          <p:cNvGrpSpPr/>
          <p:nvPr/>
        </p:nvGrpSpPr>
        <p:grpSpPr>
          <a:xfrm>
            <a:off x="5152634" y="513709"/>
            <a:ext cx="3666400" cy="257744"/>
            <a:chOff x="5213612" y="507153"/>
            <a:chExt cx="3666400" cy="257744"/>
          </a:xfrm>
        </p:grpSpPr>
        <p:sp>
          <p:nvSpPr>
            <p:cNvPr id="86" name="Chevron 85"/>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87" name="Chevron 86"/>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88" name="Chevron 87"/>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89" name="Pentagon 88"/>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318139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Parameters Analyzed For Assessment</a:t>
            </a:r>
            <a:endParaRPr lang="en-US" dirty="0"/>
          </a:p>
        </p:txBody>
      </p:sp>
      <p:grpSp>
        <p:nvGrpSpPr>
          <p:cNvPr id="47" name="Group 46"/>
          <p:cNvGrpSpPr/>
          <p:nvPr/>
        </p:nvGrpSpPr>
        <p:grpSpPr>
          <a:xfrm>
            <a:off x="5152634" y="513709"/>
            <a:ext cx="3666400" cy="257744"/>
            <a:chOff x="5213612" y="507153"/>
            <a:chExt cx="3666400" cy="257744"/>
          </a:xfrm>
        </p:grpSpPr>
        <p:sp>
          <p:nvSpPr>
            <p:cNvPr id="48" name="Chevron 47"/>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49" name="Chevron 48"/>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50" name="Chevron 49"/>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51" name="Pentagon 50"/>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grpSp>
        <p:nvGrpSpPr>
          <p:cNvPr id="29" name="Group 28"/>
          <p:cNvGrpSpPr/>
          <p:nvPr/>
        </p:nvGrpSpPr>
        <p:grpSpPr>
          <a:xfrm>
            <a:off x="604703" y="1028711"/>
            <a:ext cx="7934595" cy="3667147"/>
            <a:chOff x="675752" y="1028711"/>
            <a:chExt cx="7934595" cy="3667147"/>
          </a:xfrm>
        </p:grpSpPr>
        <p:sp>
          <p:nvSpPr>
            <p:cNvPr id="6" name="Rectangle 5"/>
            <p:cNvSpPr/>
            <p:nvPr/>
          </p:nvSpPr>
          <p:spPr>
            <a:xfrm>
              <a:off x="1575774" y="3162310"/>
              <a:ext cx="2502622" cy="733521"/>
            </a:xfrm>
            <a:prstGeom prst="rect">
              <a:avLst/>
            </a:prstGeom>
            <a:noFill/>
            <a:ln w="9525" cap="flat" cmpd="sng" algn="ctr">
              <a:noFill/>
              <a:prstDash val="solid"/>
            </a:ln>
            <a:effectLst/>
          </p:spPr>
          <p:txBody>
            <a:bodyPr rtlCol="0" anchor="ctr"/>
            <a:lstStyle/>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j-lt"/>
                  <a:ea typeface="+mn-ea"/>
                  <a:cs typeface="Calibri" panose="020F0502020204030204" pitchFamily="34" charset="0"/>
                </a:rPr>
                <a:t>Infrastructure Dependencies</a:t>
              </a:r>
              <a:endParaRPr kumimoji="0" lang="en-US" sz="1100" b="1" i="0" u="none" strike="noStrike" kern="0" cap="none" spc="0" normalizeH="0" baseline="30000" noProof="0" dirty="0">
                <a:ln>
                  <a:noFill/>
                </a:ln>
                <a:solidFill>
                  <a:prstClr val="black"/>
                </a:solidFill>
                <a:effectLst/>
                <a:uLnTx/>
                <a:uFillTx/>
                <a:latin typeface="+mj-lt"/>
                <a:ea typeface="+mn-ea"/>
                <a:cs typeface="Calibri" panose="020F0502020204030204" pitchFamily="34" charset="0"/>
              </a:endParaRPr>
            </a:p>
            <a:p>
              <a:pPr defTabSz="469407">
                <a:defRPr/>
              </a:pPr>
              <a:r>
                <a:rPr kumimoji="0" lang="en-US" sz="1100" b="0" i="0" u="none" strike="noStrike" kern="0" cap="none" spc="0" normalizeH="0" baseline="0" noProof="0" dirty="0">
                  <a:ln>
                    <a:noFill/>
                  </a:ln>
                  <a:solidFill>
                    <a:schemeClr val="bg2">
                      <a:lumMod val="50000"/>
                    </a:schemeClr>
                  </a:solidFill>
                  <a:effectLst/>
                  <a:uLnTx/>
                  <a:uFillTx/>
                  <a:latin typeface="+mj-lt"/>
                  <a:ea typeface="+mn-ea"/>
                  <a:cs typeface="Calibri" panose="020F0502020204030204" pitchFamily="34" charset="0"/>
                </a:rPr>
                <a:t>(</a:t>
              </a:r>
              <a:r>
                <a:rPr lang="en-US" sz="1100" kern="0" dirty="0">
                  <a:solidFill>
                    <a:schemeClr val="bg2">
                      <a:lumMod val="50000"/>
                    </a:schemeClr>
                  </a:solidFill>
                  <a:latin typeface="+mj-lt"/>
                  <a:cs typeface="Calibri" panose="020F0502020204030204" pitchFamily="34" charset="0"/>
                </a:rPr>
                <a:t>H/W Platform + OS Dependencies)</a:t>
              </a:r>
            </a:p>
          </p:txBody>
        </p:sp>
        <p:sp>
          <p:nvSpPr>
            <p:cNvPr id="8" name="Rectangle 7"/>
            <p:cNvSpPr/>
            <p:nvPr/>
          </p:nvSpPr>
          <p:spPr>
            <a:xfrm>
              <a:off x="1575774" y="2370483"/>
              <a:ext cx="2502622" cy="733521"/>
            </a:xfrm>
            <a:prstGeom prst="rect">
              <a:avLst/>
            </a:prstGeom>
            <a:noFill/>
            <a:ln w="9525" cap="flat" cmpd="sng" algn="ctr">
              <a:noFill/>
              <a:prstDash val="solid"/>
            </a:ln>
            <a:effectLst/>
          </p:spPr>
          <p:txBody>
            <a:bodyPr rtlCol="0" anchor="ctr"/>
            <a:lstStyle/>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j-lt"/>
                  <a:ea typeface="+mn-ea"/>
                  <a:cs typeface="Calibri" panose="020F0502020204030204" pitchFamily="34" charset="0"/>
                </a:rPr>
                <a:t>Support for technology</a:t>
              </a:r>
              <a:endParaRPr kumimoji="0" lang="en-US" sz="1100" b="1" i="0" u="none" strike="noStrike" kern="0" cap="none" spc="0" normalizeH="0" baseline="30000" noProof="0" dirty="0">
                <a:ln>
                  <a:noFill/>
                </a:ln>
                <a:solidFill>
                  <a:prstClr val="black"/>
                </a:solidFill>
                <a:effectLst/>
                <a:uLnTx/>
                <a:uFillTx/>
                <a:latin typeface="+mj-lt"/>
                <a:ea typeface="+mn-ea"/>
                <a:cs typeface="Calibri" panose="020F0502020204030204" pitchFamily="34" charset="0"/>
              </a:endParaRPr>
            </a:p>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lumMod val="50000"/>
                    </a:schemeClr>
                  </a:solidFill>
                  <a:effectLst/>
                  <a:uLnTx/>
                  <a:uFillTx/>
                  <a:latin typeface="+mj-lt"/>
                  <a:ea typeface="+mn-ea"/>
                  <a:cs typeface="Calibri" panose="020F0502020204030204" pitchFamily="34" charset="0"/>
                </a:rPr>
                <a:t>(Application Type, Technology Stack, Operating System)</a:t>
              </a:r>
            </a:p>
          </p:txBody>
        </p:sp>
        <p:sp>
          <p:nvSpPr>
            <p:cNvPr id="10" name="Rectangle 9"/>
            <p:cNvSpPr/>
            <p:nvPr/>
          </p:nvSpPr>
          <p:spPr>
            <a:xfrm>
              <a:off x="1575774" y="3949602"/>
              <a:ext cx="2502622" cy="733521"/>
            </a:xfrm>
            <a:prstGeom prst="rect">
              <a:avLst/>
            </a:prstGeom>
            <a:noFill/>
            <a:ln w="9525" cap="flat" cmpd="sng" algn="ctr">
              <a:noFill/>
              <a:prstDash val="solid"/>
            </a:ln>
            <a:effectLst/>
          </p:spPr>
          <p:txBody>
            <a:bodyPr rtlCol="0" anchor="ctr"/>
            <a:lstStyle/>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j-lt"/>
                  <a:ea typeface="+mn-ea"/>
                  <a:cs typeface="Calibri" panose="020F0502020204030204" pitchFamily="34" charset="0"/>
                </a:rPr>
                <a:t>License Portability</a:t>
              </a:r>
            </a:p>
          </p:txBody>
        </p:sp>
        <p:sp>
          <p:nvSpPr>
            <p:cNvPr id="11" name="Rectangle 10"/>
            <p:cNvSpPr/>
            <p:nvPr/>
          </p:nvSpPr>
          <p:spPr>
            <a:xfrm>
              <a:off x="1575774" y="1565871"/>
              <a:ext cx="2514121" cy="733521"/>
            </a:xfrm>
            <a:prstGeom prst="rect">
              <a:avLst/>
            </a:prstGeom>
            <a:noFill/>
            <a:ln w="9525" cap="flat" cmpd="sng" algn="ctr">
              <a:noFill/>
              <a:prstDash val="solid"/>
            </a:ln>
            <a:effectLst/>
          </p:spPr>
          <p:txBody>
            <a:bodyPr rtlCol="0" anchor="ctr"/>
            <a:lstStyle/>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j-lt"/>
                  <a:ea typeface="+mn-ea"/>
                  <a:cs typeface="Calibri" panose="020F0502020204030204" pitchFamily="34" charset="0"/>
                </a:rPr>
                <a:t>Regulatory &amp; Compliance Requirements</a:t>
              </a:r>
            </a:p>
          </p:txBody>
        </p:sp>
        <p:pic>
          <p:nvPicPr>
            <p:cNvPr id="13" name="Picture 8" descr="D:\Personal-Folder\Projects of C&amp;DS\ITIS\GSC-Project-Works\Icon-Creation\Bucketization-2-white.png"/>
            <p:cNvPicPr>
              <a:picLocks noChangeAspect="1" noChangeArrowheads="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51428" y="2503769"/>
              <a:ext cx="498759" cy="414986"/>
            </a:xfrm>
            <a:prstGeom prst="rect">
              <a:avLst/>
            </a:prstGeom>
          </p:spPr>
        </p:pic>
        <p:pic>
          <p:nvPicPr>
            <p:cNvPr id="14" name="Picture 13" descr="metrics.png"/>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3045" y="3224469"/>
              <a:ext cx="516397" cy="615235"/>
            </a:xfrm>
            <a:prstGeom prst="rect">
              <a:avLst/>
            </a:prstGeom>
          </p:spPr>
        </p:pic>
        <p:sp>
          <p:nvSpPr>
            <p:cNvPr id="15" name="Rectangle 14"/>
            <p:cNvSpPr/>
            <p:nvPr/>
          </p:nvSpPr>
          <p:spPr>
            <a:xfrm>
              <a:off x="5802375" y="1578606"/>
              <a:ext cx="2706004" cy="733521"/>
            </a:xfrm>
            <a:prstGeom prst="rect">
              <a:avLst/>
            </a:prstGeom>
            <a:noFill/>
            <a:ln w="9525" cap="flat" cmpd="sng" algn="ctr">
              <a:noFill/>
              <a:prstDash val="solid"/>
            </a:ln>
            <a:effectLst/>
          </p:spPr>
          <p:txBody>
            <a:bodyPr rtlCol="0" anchor="ctr"/>
            <a:lstStyle/>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j-lt"/>
                  <a:ea typeface="+mn-ea"/>
                  <a:cs typeface="Calibri" panose="020F0502020204030204" pitchFamily="34" charset="0"/>
                </a:rPr>
                <a:t>Application Dependencies</a:t>
              </a:r>
              <a:endParaRPr kumimoji="0" lang="en-US" sz="1100" b="1" i="0" u="none" strike="noStrike" kern="0" cap="none" spc="0" normalizeH="0" baseline="30000" noProof="0" dirty="0">
                <a:ln>
                  <a:noFill/>
                </a:ln>
                <a:solidFill>
                  <a:prstClr val="black"/>
                </a:solidFill>
                <a:effectLst/>
                <a:uLnTx/>
                <a:uFillTx/>
                <a:latin typeface="+mj-lt"/>
                <a:ea typeface="+mn-ea"/>
                <a:cs typeface="Calibri" panose="020F0502020204030204" pitchFamily="34" charset="0"/>
              </a:endParaRPr>
            </a:p>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lumMod val="50000"/>
                    </a:schemeClr>
                  </a:solidFill>
                  <a:effectLst/>
                  <a:uLnTx/>
                  <a:uFillTx/>
                  <a:latin typeface="+mj-lt"/>
                  <a:ea typeface="+mn-ea"/>
                  <a:cs typeface="Calibri" panose="020F0502020204030204" pitchFamily="34" charset="0"/>
                </a:rPr>
                <a:t>(Up-stream, Downstream,</a:t>
              </a:r>
            </a:p>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lumMod val="50000"/>
                    </a:schemeClr>
                  </a:solidFill>
                  <a:effectLst/>
                  <a:uLnTx/>
                  <a:uFillTx/>
                  <a:latin typeface="+mj-lt"/>
                  <a:ea typeface="+mn-ea"/>
                  <a:cs typeface="Calibri" panose="020F0502020204030204" pitchFamily="34" charset="0"/>
                </a:rPr>
                <a:t>Integration Points, Geo spread)</a:t>
              </a:r>
            </a:p>
          </p:txBody>
        </p:sp>
        <p:sp>
          <p:nvSpPr>
            <p:cNvPr id="17" name="Rectangle 16"/>
            <p:cNvSpPr/>
            <p:nvPr/>
          </p:nvSpPr>
          <p:spPr>
            <a:xfrm>
              <a:off x="5802375" y="2383218"/>
              <a:ext cx="2706004" cy="733521"/>
            </a:xfrm>
            <a:prstGeom prst="rect">
              <a:avLst/>
            </a:prstGeom>
            <a:noFill/>
            <a:ln w="9525" cap="flat" cmpd="sng" algn="ctr">
              <a:noFill/>
              <a:prstDash val="solid"/>
            </a:ln>
            <a:effectLst/>
          </p:spPr>
          <p:txBody>
            <a:bodyPr rtlCol="0" anchor="ctr"/>
            <a:lstStyle/>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j-lt"/>
                  <a:ea typeface="+mn-ea"/>
                  <a:cs typeface="Calibri" panose="020F0502020204030204" pitchFamily="34" charset="0"/>
                </a:rPr>
                <a:t>Business Criticality</a:t>
              </a:r>
            </a:p>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lumMod val="50000"/>
                    </a:schemeClr>
                  </a:solidFill>
                  <a:effectLst/>
                  <a:uLnTx/>
                  <a:uFillTx/>
                  <a:latin typeface="+mj-lt"/>
                  <a:ea typeface="+mn-ea"/>
                  <a:cs typeface="Calibri" panose="020F0502020204030204" pitchFamily="34" charset="0"/>
                </a:rPr>
                <a:t>(Application availability, Criticality to Business )</a:t>
              </a:r>
            </a:p>
          </p:txBody>
        </p:sp>
        <p:sp>
          <p:nvSpPr>
            <p:cNvPr id="19" name="Rectangle 18"/>
            <p:cNvSpPr/>
            <p:nvPr/>
          </p:nvSpPr>
          <p:spPr>
            <a:xfrm>
              <a:off x="5802375" y="3175045"/>
              <a:ext cx="2706004" cy="733521"/>
            </a:xfrm>
            <a:prstGeom prst="rect">
              <a:avLst/>
            </a:prstGeom>
            <a:noFill/>
            <a:ln w="9525" cap="flat" cmpd="sng" algn="ctr">
              <a:noFill/>
              <a:prstDash val="solid"/>
            </a:ln>
            <a:effectLst/>
          </p:spPr>
          <p:txBody>
            <a:bodyPr rtlCol="0" anchor="ctr"/>
            <a:lstStyle/>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j-lt"/>
                  <a:ea typeface="+mn-ea"/>
                  <a:cs typeface="Calibri" panose="020F0502020204030204" pitchFamily="34" charset="0"/>
                </a:rPr>
                <a:t>Security Requirements</a:t>
              </a:r>
              <a:endParaRPr kumimoji="0" lang="en-US" sz="1100" b="1" i="0" u="none" strike="noStrike" kern="0" cap="none" spc="0" normalizeH="0" baseline="30000" noProof="0" dirty="0">
                <a:ln>
                  <a:noFill/>
                </a:ln>
                <a:solidFill>
                  <a:prstClr val="black"/>
                </a:solidFill>
                <a:effectLst/>
                <a:uLnTx/>
                <a:uFillTx/>
                <a:latin typeface="+mj-lt"/>
                <a:ea typeface="+mn-ea"/>
                <a:cs typeface="Calibri" panose="020F0502020204030204" pitchFamily="34" charset="0"/>
              </a:endParaRPr>
            </a:p>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lumMod val="50000"/>
                    </a:schemeClr>
                  </a:solidFill>
                  <a:effectLst/>
                  <a:uLnTx/>
                  <a:uFillTx/>
                  <a:latin typeface="+mj-lt"/>
                  <a:ea typeface="+mn-ea"/>
                  <a:cs typeface="Calibri" panose="020F0502020204030204" pitchFamily="34" charset="0"/>
                </a:rPr>
                <a:t>(Encryption at Rest/in Transit, Authorization, Authentication, Security Requirements)</a:t>
              </a:r>
            </a:p>
          </p:txBody>
        </p:sp>
        <p:pic>
          <p:nvPicPr>
            <p:cNvPr id="21" name="Picture 20" descr="security.png"/>
            <p:cNvPicPr>
              <a:picLocks noChangeAspect="1"/>
            </p:cNvPicPr>
            <p:nvPr/>
          </p:nvPicPr>
          <p:blipFill>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3445" y="3246094"/>
              <a:ext cx="413352" cy="586817"/>
            </a:xfrm>
            <a:prstGeom prst="rect">
              <a:avLst/>
            </a:prstGeom>
          </p:spPr>
        </p:pic>
        <p:sp>
          <p:nvSpPr>
            <p:cNvPr id="22" name="Rectangle 21"/>
            <p:cNvSpPr/>
            <p:nvPr/>
          </p:nvSpPr>
          <p:spPr>
            <a:xfrm>
              <a:off x="5802375" y="3962337"/>
              <a:ext cx="2706004" cy="733521"/>
            </a:xfrm>
            <a:prstGeom prst="rect">
              <a:avLst/>
            </a:prstGeom>
            <a:noFill/>
            <a:ln w="9525" cap="flat" cmpd="sng" algn="ctr">
              <a:noFill/>
              <a:prstDash val="solid"/>
            </a:ln>
            <a:effectLst/>
          </p:spPr>
          <p:txBody>
            <a:bodyPr rtlCol="0" anchor="ctr"/>
            <a:lstStyle/>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black"/>
                  </a:solidFill>
                  <a:effectLst/>
                  <a:uLnTx/>
                  <a:uFillTx/>
                  <a:latin typeface="+mj-lt"/>
                  <a:ea typeface="+mn-ea"/>
                  <a:cs typeface="Calibri" panose="020F0502020204030204" pitchFamily="34" charset="0"/>
                </a:rPr>
                <a:t>Database</a:t>
              </a:r>
              <a:endParaRPr kumimoji="0" lang="en-US" sz="1100" b="1" i="0" u="none" strike="noStrike" kern="0" cap="none" spc="0" normalizeH="0" baseline="30000" noProof="0" dirty="0">
                <a:ln>
                  <a:noFill/>
                </a:ln>
                <a:solidFill>
                  <a:prstClr val="black"/>
                </a:solidFill>
                <a:effectLst/>
                <a:uLnTx/>
                <a:uFillTx/>
                <a:latin typeface="+mj-lt"/>
                <a:ea typeface="+mn-ea"/>
                <a:cs typeface="Calibri" panose="020F0502020204030204" pitchFamily="34" charset="0"/>
              </a:endParaRPr>
            </a:p>
            <a:p>
              <a:pPr marL="0" marR="0" lvl="0" indent="0" defTabSz="46940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2">
                      <a:lumMod val="50000"/>
                    </a:schemeClr>
                  </a:solidFill>
                  <a:effectLst/>
                  <a:uLnTx/>
                  <a:uFillTx/>
                  <a:latin typeface="+mj-lt"/>
                  <a:ea typeface="+mn-ea"/>
                  <a:cs typeface="Calibri" panose="020F0502020204030204" pitchFamily="34" charset="0"/>
                </a:rPr>
                <a:t>(DBMS Version, Clustered, Throughput, Shared App workloads)</a:t>
              </a:r>
            </a:p>
          </p:txBody>
        </p:sp>
        <p:pic>
          <p:nvPicPr>
            <p:cNvPr id="24" name="Picture 2"/>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5195546" y="1621807"/>
              <a:ext cx="413352" cy="654730"/>
            </a:xfrm>
            <a:prstGeom prst="rect">
              <a:avLst/>
            </a:prstGeom>
          </p:spPr>
        </p:pic>
        <p:pic>
          <p:nvPicPr>
            <p:cNvPr id="25" name="Picture 24" descr="academy.png"/>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851428" y="1658779"/>
              <a:ext cx="498759" cy="490932"/>
            </a:xfrm>
            <a:prstGeom prst="rect">
              <a:avLst/>
            </a:prstGeom>
          </p:spPr>
        </p:pic>
        <p:pic>
          <p:nvPicPr>
            <p:cNvPr id="26" name="Picture 25" descr="meter.png"/>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5193445" y="2469747"/>
              <a:ext cx="413352" cy="586817"/>
            </a:xfrm>
            <a:prstGeom prst="rect">
              <a:avLst/>
            </a:prstGeom>
          </p:spPr>
        </p:pic>
        <p:sp>
          <p:nvSpPr>
            <p:cNvPr id="27" name="Isosceles Triangle 26"/>
            <p:cNvSpPr/>
            <p:nvPr/>
          </p:nvSpPr>
          <p:spPr>
            <a:xfrm rot="5400000">
              <a:off x="2878428" y="2913244"/>
              <a:ext cx="3225463" cy="314300"/>
            </a:xfrm>
            <a:prstGeom prst="triangle">
              <a:avLst/>
            </a:prstGeom>
            <a:solidFill>
              <a:schemeClr val="bg1">
                <a:lumMod val="50000"/>
              </a:schemeClr>
            </a:solidFill>
            <a:ln>
              <a:noFill/>
            </a:ln>
          </p:spPr>
          <p:txBody>
            <a:bodyPr lIns="0" tIns="0" rIns="0" bIns="0" anchor="ctr"/>
            <a:lstStyle/>
            <a:p>
              <a:pPr marL="0" marR="0" lvl="0" indent="0" algn="ctr" defTabSz="470596" rtl="0" eaLnBrk="1" fontAlgn="auto" latinLnBrk="0" hangingPunct="1">
                <a:lnSpc>
                  <a:spcPct val="100000"/>
                </a:lnSpc>
                <a:spcBef>
                  <a:spcPts val="0"/>
                </a:spcBef>
                <a:spcAft>
                  <a:spcPts val="0"/>
                </a:spcAft>
                <a:buClrTx/>
                <a:buSzTx/>
                <a:buFontTx/>
                <a:buNone/>
                <a:tabLst/>
                <a:defRPr/>
              </a:pPr>
              <a:endParaRPr kumimoji="0" lang="en-US" sz="961" b="1" i="0" u="none" strike="noStrike" kern="0" cap="none" spc="0" normalizeH="0" baseline="0" noProof="0" dirty="0">
                <a:ln>
                  <a:noFill/>
                </a:ln>
                <a:solidFill>
                  <a:srgbClr val="FFFFFF"/>
                </a:solidFill>
                <a:effectLst/>
                <a:uLnTx/>
                <a:uFillTx/>
                <a:latin typeface="+mj-lt"/>
                <a:ea typeface="+mn-ea"/>
                <a:cs typeface="+mn-cs"/>
              </a:endParaRPr>
            </a:p>
          </p:txBody>
        </p:sp>
        <p:sp>
          <p:nvSpPr>
            <p:cNvPr id="28" name="TextBox 27"/>
            <p:cNvSpPr txBox="1"/>
            <p:nvPr/>
          </p:nvSpPr>
          <p:spPr>
            <a:xfrm>
              <a:off x="4471799" y="1945367"/>
              <a:ext cx="561372" cy="507831"/>
            </a:xfrm>
            <a:prstGeom prst="rect">
              <a:avLst/>
            </a:prstGeom>
            <a:noFill/>
          </p:spPr>
          <p:txBody>
            <a:bodyPr wrap="none" rtlCol="0">
              <a:spAutoFit/>
            </a:bodyPr>
            <a:lstStyle/>
            <a:p>
              <a:pPr marL="0" marR="0" lvl="0" indent="0" algn="ctr" defTabSz="46940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Cloud </a:t>
              </a:r>
            </a:p>
            <a:p>
              <a:pPr marL="0" marR="0" lvl="0" indent="0" algn="ctr" defTabSz="46940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Fitment</a:t>
              </a:r>
            </a:p>
            <a:p>
              <a:pPr marL="0" marR="0" lvl="0" indent="0" algn="ctr" defTabSz="46940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 </a:t>
              </a:r>
            </a:p>
          </p:txBody>
        </p:sp>
        <p:sp>
          <p:nvSpPr>
            <p:cNvPr id="36" name="TextBox 35"/>
            <p:cNvSpPr txBox="1"/>
            <p:nvPr/>
          </p:nvSpPr>
          <p:spPr>
            <a:xfrm>
              <a:off x="675752" y="1028711"/>
              <a:ext cx="3585619" cy="428948"/>
            </a:xfrm>
            <a:prstGeom prst="rect">
              <a:avLst/>
            </a:prstGeom>
            <a:solidFill>
              <a:srgbClr val="0033A0"/>
            </a:solidFill>
            <a:ln w="12700">
              <a:solidFill>
                <a:srgbClr val="0033A0"/>
              </a:solidFill>
            </a:ln>
          </p:spPr>
          <p:txBody>
            <a:bodyPr lIns="0" tIns="0" rIns="0" bIns="0" anchor="ctr"/>
            <a:lstStyle>
              <a:defPPr>
                <a:defRPr lang="en-US"/>
              </a:defPPr>
              <a:lvl1pPr defTabSz="685800">
                <a:defRPr sz="1350" kern="0">
                  <a:solidFill>
                    <a:sysClr val="windowText" lastClr="000000"/>
                  </a:solidFill>
                </a:defRPr>
              </a:lvl1pPr>
              <a:lvl2pPr defTabSz="457200"/>
              <a:lvl3pPr defTabSz="457200"/>
              <a:lvl4pPr defTabSz="457200"/>
              <a:lvl5pPr defTabSz="457200"/>
              <a:lvl6pPr defTabSz="457200"/>
              <a:lvl7pPr defTabSz="457200"/>
              <a:lvl8pPr defTabSz="457200"/>
              <a:lvl9pPr defTabSz="457200"/>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j-lt"/>
                  <a:ea typeface="+mn-ea"/>
                  <a:cs typeface="+mn-cs"/>
                </a:rPr>
                <a:t>Cloud Fitment Assessment</a:t>
              </a:r>
            </a:p>
          </p:txBody>
        </p:sp>
        <p:sp>
          <p:nvSpPr>
            <p:cNvPr id="37" name="TextBox 36"/>
            <p:cNvSpPr txBox="1"/>
            <p:nvPr/>
          </p:nvSpPr>
          <p:spPr>
            <a:xfrm>
              <a:off x="5024627" y="1028711"/>
              <a:ext cx="3585720" cy="428948"/>
            </a:xfrm>
            <a:prstGeom prst="rect">
              <a:avLst/>
            </a:prstGeom>
            <a:solidFill>
              <a:srgbClr val="B2293A"/>
            </a:solidFill>
            <a:ln w="12700">
              <a:solidFill>
                <a:srgbClr val="B2293A"/>
              </a:solidFill>
            </a:ln>
          </p:spPr>
          <p:txBody>
            <a:bodyPr lIns="0" tIns="0" rIns="0" bIns="0" anchor="ctr"/>
            <a:lstStyle>
              <a:defPPr>
                <a:defRPr lang="en-US"/>
              </a:defPPr>
              <a:lvl1pPr defTabSz="685800">
                <a:defRPr sz="1350" kern="0">
                  <a:solidFill>
                    <a:sysClr val="windowText" lastClr="000000"/>
                  </a:solidFill>
                </a:defRPr>
              </a:lvl1pPr>
              <a:lvl2pPr defTabSz="457200"/>
              <a:lvl3pPr defTabSz="457200"/>
              <a:lvl4pPr defTabSz="457200"/>
              <a:lvl5pPr defTabSz="457200"/>
              <a:lvl6pPr defTabSz="457200"/>
              <a:lvl7pPr defTabSz="457200"/>
              <a:lvl8pPr defTabSz="457200"/>
              <a:lvl9pPr defTabSz="457200"/>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mj-lt"/>
                  <a:ea typeface="+mn-ea"/>
                  <a:cs typeface="+mn-cs"/>
                </a:rPr>
                <a:t>Cloud Migration Viability</a:t>
              </a:r>
            </a:p>
          </p:txBody>
        </p:sp>
        <p:pic>
          <p:nvPicPr>
            <p:cNvPr id="57" name="Picture 2" descr="Image result for Change House icon"/>
            <p:cNvPicPr>
              <a:picLocks noChangeAspect="1" noChangeArrowheads="1"/>
            </p:cNvPicPr>
            <p:nvPr/>
          </p:nvPicPr>
          <p:blipFill>
            <a:blip r:embed="rId12" cstate="print">
              <a:duotone>
                <a:prstClr val="black"/>
                <a:srgbClr val="D9C3A5">
                  <a:tint val="50000"/>
                  <a:satMod val="180000"/>
                </a:srgbClr>
              </a:duotone>
              <a:extLst>
                <a:ext uri="{BEBA8EAE-BF5A-486C-A8C5-ECC9F3942E4B}">
                  <a14:imgProps xmlns:a14="http://schemas.microsoft.com/office/drawing/2010/main">
                    <a14:imgLayer r:embed="rId13">
                      <a14:imgEffect>
                        <a14:artisticPhotocopy/>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0361" y="4063589"/>
              <a:ext cx="552723" cy="5053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5171521" y="4087677"/>
              <a:ext cx="457200" cy="457200"/>
            </a:xfrm>
            <a:prstGeom prst="rect">
              <a:avLst/>
            </a:prstGeom>
          </p:spPr>
        </p:pic>
        <p:sp>
          <p:nvSpPr>
            <p:cNvPr id="5" name="Rectangle 4"/>
            <p:cNvSpPr/>
            <p:nvPr/>
          </p:nvSpPr>
          <p:spPr>
            <a:xfrm>
              <a:off x="675752" y="1457659"/>
              <a:ext cx="3585619" cy="3238199"/>
            </a:xfrm>
            <a:prstGeom prst="rect">
              <a:avLst/>
            </a:prstGeom>
            <a:noFill/>
            <a:ln w="1270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52" name="Rectangle 51"/>
            <p:cNvSpPr/>
            <p:nvPr/>
          </p:nvSpPr>
          <p:spPr>
            <a:xfrm>
              <a:off x="5024728" y="1457659"/>
              <a:ext cx="3585619" cy="3238199"/>
            </a:xfrm>
            <a:prstGeom prst="rect">
              <a:avLst/>
            </a:prstGeom>
            <a:noFill/>
            <a:ln w="12700">
              <a:solidFill>
                <a:srgbClr val="B229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514431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68351" y="3721724"/>
            <a:ext cx="4094008" cy="922609"/>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30" name="Rectangle 29"/>
          <p:cNvSpPr/>
          <p:nvPr/>
        </p:nvSpPr>
        <p:spPr>
          <a:xfrm>
            <a:off x="468351" y="1999920"/>
            <a:ext cx="4094008" cy="1680191"/>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8" name="Rectangle 7"/>
          <p:cNvSpPr/>
          <p:nvPr/>
        </p:nvSpPr>
        <p:spPr>
          <a:xfrm>
            <a:off x="468351" y="783363"/>
            <a:ext cx="4094008" cy="118872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4" name="Title 3"/>
          <p:cNvSpPr>
            <a:spLocks noGrp="1"/>
          </p:cNvSpPr>
          <p:nvPr>
            <p:ph type="title"/>
          </p:nvPr>
        </p:nvSpPr>
        <p:spPr/>
        <p:txBody>
          <a:bodyPr/>
          <a:lstStyle/>
          <a:p>
            <a:r>
              <a:rPr lang="en-US"/>
              <a:t>Application Assessment Approach – Replatform / Refactor</a:t>
            </a:r>
            <a:endParaRPr lang="en-US" dirty="0"/>
          </a:p>
        </p:txBody>
      </p:sp>
      <p:pic>
        <p:nvPicPr>
          <p:cNvPr id="286" name="Picture 285">
            <a:extLst>
              <a:ext uri="{FF2B5EF4-FFF2-40B4-BE49-F238E27FC236}">
                <a16:creationId xmlns:a16="http://schemas.microsoft.com/office/drawing/2014/main" id="{6AEA7DA6-8B30-EA46-9648-190FC36C51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9630" y="2327384"/>
            <a:ext cx="4145052" cy="2367707"/>
          </a:xfrm>
          <a:prstGeom prst="rect">
            <a:avLst/>
          </a:prstGeom>
        </p:spPr>
      </p:pic>
      <p:sp>
        <p:nvSpPr>
          <p:cNvPr id="287" name="Round Same Side Corner Rectangle 286">
            <a:extLst>
              <a:ext uri="{FF2B5EF4-FFF2-40B4-BE49-F238E27FC236}">
                <a16:creationId xmlns:a16="http://schemas.microsoft.com/office/drawing/2014/main" id="{5B73C5A0-FD0F-664A-8C50-1E039C65ABB1}"/>
              </a:ext>
            </a:extLst>
          </p:cNvPr>
          <p:cNvSpPr/>
          <p:nvPr/>
        </p:nvSpPr>
        <p:spPr>
          <a:xfrm rot="16200000">
            <a:off x="38222" y="3980440"/>
            <a:ext cx="922607" cy="405179"/>
          </a:xfrm>
          <a:prstGeom prst="round2SameRect">
            <a:avLst/>
          </a:prstGeom>
          <a:solidFill>
            <a:schemeClr val="tx1"/>
          </a:solidFill>
          <a:ln w="25400" cap="flat" cmpd="sng" algn="ctr">
            <a:noFill/>
            <a:prstDash val="solid"/>
          </a:ln>
          <a:effectLst/>
        </p:spPr>
        <p:txBody>
          <a:bodyPr lIns="0" rIns="0" rtlCol="0" anchor="ctr"/>
          <a:lstStyle/>
          <a:p>
            <a:pPr algn="ctr" defTabSz="601996">
              <a:defRPr/>
            </a:pPr>
            <a:r>
              <a:rPr lang="en-US" sz="1200" b="1" kern="0" dirty="0">
                <a:solidFill>
                  <a:srgbClr val="FFFFFF"/>
                </a:solidFill>
                <a:latin typeface="+mj-lt"/>
                <a:cs typeface="Arial" panose="020B0604020202020204" pitchFamily="34" charset="0"/>
                <a:sym typeface="Arial"/>
              </a:rPr>
              <a:t>Deliverables</a:t>
            </a:r>
          </a:p>
        </p:txBody>
      </p:sp>
      <p:sp>
        <p:nvSpPr>
          <p:cNvPr id="288" name="Round Same Side Corner Rectangle 287">
            <a:extLst>
              <a:ext uri="{FF2B5EF4-FFF2-40B4-BE49-F238E27FC236}">
                <a16:creationId xmlns:a16="http://schemas.microsoft.com/office/drawing/2014/main" id="{8CECF8D4-57F5-5240-B4F3-06FA0A0E312E}"/>
              </a:ext>
            </a:extLst>
          </p:cNvPr>
          <p:cNvSpPr/>
          <p:nvPr/>
        </p:nvSpPr>
        <p:spPr>
          <a:xfrm rot="16200000">
            <a:off x="-340570" y="2644316"/>
            <a:ext cx="1680190" cy="405179"/>
          </a:xfrm>
          <a:prstGeom prst="round2SameRect">
            <a:avLst/>
          </a:prstGeom>
          <a:solidFill>
            <a:srgbClr val="B2293A"/>
          </a:solidFill>
          <a:ln w="25400" cap="flat" cmpd="sng" algn="ctr">
            <a:noFill/>
            <a:prstDash val="solid"/>
          </a:ln>
          <a:effectLst/>
        </p:spPr>
        <p:txBody>
          <a:bodyPr lIns="0" rIns="0" rtlCol="0" anchor="ctr"/>
          <a:lstStyle/>
          <a:p>
            <a:pPr algn="ctr" defTabSz="601996">
              <a:defRPr/>
            </a:pPr>
            <a:r>
              <a:rPr lang="en-US" sz="1200" b="1" kern="0" dirty="0">
                <a:solidFill>
                  <a:srgbClr val="FFFFFF"/>
                </a:solidFill>
                <a:latin typeface="+mj-lt"/>
                <a:cs typeface="Arial" panose="020B0604020202020204" pitchFamily="34" charset="0"/>
                <a:sym typeface="Arial"/>
              </a:rPr>
              <a:t>Activities</a:t>
            </a:r>
          </a:p>
        </p:txBody>
      </p:sp>
      <p:sp>
        <p:nvSpPr>
          <p:cNvPr id="290" name="Round Same Side Corner Rectangle 289">
            <a:extLst>
              <a:ext uri="{FF2B5EF4-FFF2-40B4-BE49-F238E27FC236}">
                <a16:creationId xmlns:a16="http://schemas.microsoft.com/office/drawing/2014/main" id="{8CECF8D4-57F5-5240-B4F3-06FA0A0E312E}"/>
              </a:ext>
            </a:extLst>
          </p:cNvPr>
          <p:cNvSpPr/>
          <p:nvPr/>
        </p:nvSpPr>
        <p:spPr>
          <a:xfrm rot="16200000">
            <a:off x="-94835" y="1175135"/>
            <a:ext cx="1188720" cy="405179"/>
          </a:xfrm>
          <a:prstGeom prst="round2SameRect">
            <a:avLst/>
          </a:prstGeom>
          <a:solidFill>
            <a:schemeClr val="tx1"/>
          </a:solidFill>
          <a:ln w="25400" cap="flat" cmpd="sng" algn="ctr">
            <a:noFill/>
            <a:prstDash val="solid"/>
          </a:ln>
          <a:effectLst/>
        </p:spPr>
        <p:txBody>
          <a:bodyPr lIns="0" rIns="0" rtlCol="0" anchor="ctr"/>
          <a:lstStyle/>
          <a:p>
            <a:pPr algn="ctr" defTabSz="601996">
              <a:defRPr/>
            </a:pPr>
            <a:r>
              <a:rPr lang="en-US" sz="1200" b="1" kern="0" dirty="0">
                <a:solidFill>
                  <a:srgbClr val="FFFFFF"/>
                </a:solidFill>
                <a:latin typeface="+mj-lt"/>
                <a:cs typeface="Arial" panose="020B0604020202020204" pitchFamily="34" charset="0"/>
                <a:sym typeface="Arial"/>
              </a:rPr>
              <a:t>Inputs</a:t>
            </a:r>
          </a:p>
        </p:txBody>
      </p:sp>
      <p:sp>
        <p:nvSpPr>
          <p:cNvPr id="291" name="TextBox 290"/>
          <p:cNvSpPr txBox="1"/>
          <p:nvPr/>
        </p:nvSpPr>
        <p:spPr>
          <a:xfrm>
            <a:off x="4709630" y="2133149"/>
            <a:ext cx="2757161" cy="153888"/>
          </a:xfrm>
          <a:prstGeom prst="rect">
            <a:avLst/>
          </a:prstGeom>
        </p:spPr>
        <p:txBody>
          <a:bodyPr wrap="square" lIns="0" tIns="0" rIns="0" bIns="0" rtlCol="0">
            <a:spAutoFit/>
          </a:bodyPr>
          <a:lstStyle/>
          <a:p>
            <a:pPr algn="l"/>
            <a:r>
              <a:rPr lang="en-US" sz="1000" dirty="0">
                <a:solidFill>
                  <a:schemeClr val="tx2"/>
                </a:solidFill>
                <a:latin typeface="+mj-lt"/>
                <a:cs typeface="Arial" panose="020B0604020202020204" pitchFamily="34" charset="0"/>
              </a:rPr>
              <a:t>Sample FEGO output</a:t>
            </a:r>
          </a:p>
        </p:txBody>
      </p:sp>
      <p:sp>
        <p:nvSpPr>
          <p:cNvPr id="292" name="Round Same Side Corner Rectangle 291">
            <a:extLst>
              <a:ext uri="{FF2B5EF4-FFF2-40B4-BE49-F238E27FC236}">
                <a16:creationId xmlns:a16="http://schemas.microsoft.com/office/drawing/2014/main" id="{8CECF8D4-57F5-5240-B4F3-06FA0A0E312E}"/>
              </a:ext>
            </a:extLst>
          </p:cNvPr>
          <p:cNvSpPr/>
          <p:nvPr/>
        </p:nvSpPr>
        <p:spPr>
          <a:xfrm rot="16200000">
            <a:off x="4317860" y="1175134"/>
            <a:ext cx="1188720" cy="405179"/>
          </a:xfrm>
          <a:prstGeom prst="round2SameRect">
            <a:avLst/>
          </a:prstGeom>
          <a:solidFill>
            <a:srgbClr val="B2293A"/>
          </a:solidFill>
          <a:ln w="25400" cap="flat" cmpd="sng" algn="ctr">
            <a:noFill/>
            <a:prstDash val="solid"/>
          </a:ln>
          <a:effectLst/>
        </p:spPr>
        <p:txBody>
          <a:bodyPr lIns="0" rIns="0" rtlCol="0" anchor="ctr"/>
          <a:lstStyle/>
          <a:p>
            <a:pPr algn="ctr" defTabSz="601996">
              <a:defRPr/>
            </a:pPr>
            <a:r>
              <a:rPr lang="en-US" sz="1200" b="1" kern="0" dirty="0">
                <a:solidFill>
                  <a:srgbClr val="FFFFFF"/>
                </a:solidFill>
                <a:latin typeface="+mj-lt"/>
                <a:cs typeface="Arial" panose="020B0604020202020204" pitchFamily="34" charset="0"/>
                <a:sym typeface="Arial"/>
              </a:rPr>
              <a:t>Assumptions</a:t>
            </a:r>
          </a:p>
        </p:txBody>
      </p:sp>
      <p:graphicFrame>
        <p:nvGraphicFramePr>
          <p:cNvPr id="295" name="Table 294"/>
          <p:cNvGraphicFramePr>
            <a:graphicFrameLocks noGrp="1"/>
          </p:cNvGraphicFramePr>
          <p:nvPr>
            <p:extLst>
              <p:ext uri="{D42A27DB-BD31-4B8C-83A1-F6EECF244321}">
                <p14:modId xmlns:p14="http://schemas.microsoft.com/office/powerpoint/2010/main" val="753945180"/>
              </p:ext>
            </p:extLst>
          </p:nvPr>
        </p:nvGraphicFramePr>
        <p:xfrm>
          <a:off x="5114810" y="785466"/>
          <a:ext cx="3751902" cy="1186617"/>
        </p:xfrm>
        <a:graphic>
          <a:graphicData uri="http://schemas.openxmlformats.org/drawingml/2006/table">
            <a:tbl>
              <a:tblPr>
                <a:tableStyleId>{5C22544A-7EE6-4342-B048-85BDC9FD1C3A}</a:tableStyleId>
              </a:tblPr>
              <a:tblGrid>
                <a:gridCol w="3751902">
                  <a:extLst>
                    <a:ext uri="{9D8B030D-6E8A-4147-A177-3AD203B41FA5}">
                      <a16:colId xmlns:a16="http://schemas.microsoft.com/office/drawing/2014/main" val="3129325847"/>
                    </a:ext>
                  </a:extLst>
                </a:gridCol>
              </a:tblGrid>
              <a:tr h="1186617">
                <a:tc>
                  <a:txBody>
                    <a:bodyPr/>
                    <a:lstStyle/>
                    <a:p>
                      <a:pPr marL="171450" indent="-171450" algn="l">
                        <a:lnSpc>
                          <a:spcPct val="100000"/>
                        </a:lnSpc>
                        <a:spcBef>
                          <a:spcPts val="0"/>
                        </a:spcBef>
                        <a:spcAft>
                          <a:spcPts val="800"/>
                        </a:spcAft>
                        <a:buFont typeface="Arial" panose="020B0604020202020204" pitchFamily="34" charset="0"/>
                        <a:buChar char="•"/>
                      </a:pPr>
                      <a:r>
                        <a:rPr lang="en-US" sz="1000" baseline="0" dirty="0">
                          <a:solidFill>
                            <a:schemeClr val="tx2"/>
                          </a:solidFill>
                          <a:latin typeface="Arial" panose="020B0604020202020204" pitchFamily="34" charset="0"/>
                          <a:cs typeface="Arial" panose="020B0604020202020204" pitchFamily="34" charset="0"/>
                        </a:rPr>
                        <a:t>Breakup of in-scope applications (30% COTS and 70% home-grown)</a:t>
                      </a:r>
                    </a:p>
                    <a:p>
                      <a:pPr marL="171450" indent="-171450" algn="l">
                        <a:lnSpc>
                          <a:spcPct val="100000"/>
                        </a:lnSpc>
                        <a:spcBef>
                          <a:spcPts val="0"/>
                        </a:spcBef>
                        <a:spcAft>
                          <a:spcPts val="800"/>
                        </a:spcAft>
                        <a:buFont typeface="Arial" panose="020B0604020202020204" pitchFamily="34" charset="0"/>
                        <a:buChar char="•"/>
                      </a:pPr>
                      <a:r>
                        <a:rPr lang="en-US" sz="1000" baseline="0" dirty="0">
                          <a:solidFill>
                            <a:schemeClr val="tx2"/>
                          </a:solidFill>
                          <a:latin typeface="Arial" panose="020B0604020202020204" pitchFamily="34" charset="0"/>
                          <a:cs typeface="Arial" panose="020B0604020202020204" pitchFamily="34" charset="0"/>
                        </a:rPr>
                        <a:t>90% of home-grown apps can be Rehosted to Cloud</a:t>
                      </a:r>
                    </a:p>
                    <a:p>
                      <a:pPr marL="171450" indent="-171450" algn="l">
                        <a:lnSpc>
                          <a:spcPct val="100000"/>
                        </a:lnSpc>
                        <a:spcBef>
                          <a:spcPts val="0"/>
                        </a:spcBef>
                        <a:spcAft>
                          <a:spcPts val="800"/>
                        </a:spcAft>
                        <a:buFont typeface="Arial" panose="020B0604020202020204" pitchFamily="34" charset="0"/>
                        <a:buChar char="•"/>
                      </a:pPr>
                      <a:r>
                        <a:rPr lang="en-US" sz="1000" baseline="0" dirty="0">
                          <a:solidFill>
                            <a:schemeClr val="tx2"/>
                          </a:solidFill>
                          <a:latin typeface="Arial" panose="020B0604020202020204" pitchFamily="34" charset="0"/>
                          <a:cs typeface="Arial" panose="020B0604020202020204" pitchFamily="34" charset="0"/>
                        </a:rPr>
                        <a:t>Remaining 10% will need to be Refactored (3%) / Replatformed (7%)</a:t>
                      </a:r>
                    </a:p>
                  </a:txBody>
                  <a:tcPr marL="90311" marR="90311" marT="45156" marB="45156">
                    <a:solidFill>
                      <a:schemeClr val="bg1">
                        <a:lumMod val="95000"/>
                      </a:schemeClr>
                    </a:solidFill>
                  </a:tcPr>
                </a:tc>
                <a:extLst>
                  <a:ext uri="{0D108BD9-81ED-4DB2-BD59-A6C34878D82A}">
                    <a16:rowId xmlns:a16="http://schemas.microsoft.com/office/drawing/2014/main" val="1535582419"/>
                  </a:ext>
                </a:extLst>
              </a:tr>
            </a:tbl>
          </a:graphicData>
        </a:graphic>
      </p:graphicFrame>
      <p:grpSp>
        <p:nvGrpSpPr>
          <p:cNvPr id="23" name="Group 22"/>
          <p:cNvGrpSpPr/>
          <p:nvPr/>
        </p:nvGrpSpPr>
        <p:grpSpPr>
          <a:xfrm>
            <a:off x="5152634" y="513709"/>
            <a:ext cx="3666400" cy="257744"/>
            <a:chOff x="5213612" y="507153"/>
            <a:chExt cx="3666400" cy="257744"/>
          </a:xfrm>
        </p:grpSpPr>
        <p:sp>
          <p:nvSpPr>
            <p:cNvPr id="24" name="Chevron 23"/>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25" name="Chevron 24"/>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26" name="Chevron 25"/>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7" name="Pentagon 26"/>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
        <p:nvSpPr>
          <p:cNvPr id="7" name="TextBox 6"/>
          <p:cNvSpPr txBox="1"/>
          <p:nvPr/>
        </p:nvSpPr>
        <p:spPr>
          <a:xfrm>
            <a:off x="789051" y="3875252"/>
            <a:ext cx="3717553" cy="615553"/>
          </a:xfrm>
          <a:prstGeom prst="rect">
            <a:avLst/>
          </a:prstGeom>
        </p:spPr>
        <p:txBody>
          <a:bodyPr wrap="square" lIns="0" tIns="0" rIns="0" bIns="0" rtlCol="0">
            <a:spAutoFit/>
          </a:bodyPr>
          <a:lstStyle/>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Finalized end state disposition (</a:t>
            </a:r>
            <a:r>
              <a:rPr lang="en-US" sz="1000" dirty="0" err="1">
                <a:solidFill>
                  <a:srgbClr val="000000"/>
                </a:solidFill>
                <a:latin typeface="Arial" panose="020B0604020202020204" pitchFamily="34" charset="0"/>
                <a:cs typeface="Arial" panose="020B0604020202020204" pitchFamily="34" charset="0"/>
              </a:rPr>
              <a:t>Replatform</a:t>
            </a:r>
            <a:r>
              <a:rPr lang="en-US" sz="1000" dirty="0">
                <a:solidFill>
                  <a:srgbClr val="000000"/>
                </a:solidFill>
                <a:latin typeface="Arial" panose="020B0604020202020204" pitchFamily="34" charset="0"/>
                <a:cs typeface="Arial" panose="020B0604020202020204" pitchFamily="34" charset="0"/>
              </a:rPr>
              <a:t> / Refactor) of specific set of applications</a:t>
            </a:r>
          </a:p>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Future state application and deployment architecture</a:t>
            </a:r>
          </a:p>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Application migration complexity and effort</a:t>
            </a:r>
          </a:p>
        </p:txBody>
      </p:sp>
      <p:sp>
        <p:nvSpPr>
          <p:cNvPr id="28" name="TextBox 27"/>
          <p:cNvSpPr txBox="1"/>
          <p:nvPr/>
        </p:nvSpPr>
        <p:spPr>
          <a:xfrm>
            <a:off x="789051" y="2147518"/>
            <a:ext cx="3717553" cy="1384995"/>
          </a:xfrm>
          <a:prstGeom prst="rect">
            <a:avLst/>
          </a:prstGeom>
        </p:spPr>
        <p:txBody>
          <a:bodyPr wrap="square" lIns="0" tIns="0" rIns="0" bIns="0" rtlCol="0">
            <a:spAutoFit/>
          </a:bodyPr>
          <a:lstStyle/>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Deep Dive analysis of current application and deployment architecture.</a:t>
            </a:r>
          </a:p>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Get a copy of the codebase of the specific applications</a:t>
            </a:r>
          </a:p>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Execute </a:t>
            </a:r>
            <a:r>
              <a:rPr lang="en-US" sz="1000" b="1" dirty="0">
                <a:solidFill>
                  <a:srgbClr val="000000"/>
                </a:solidFill>
                <a:latin typeface="Arial" panose="020B0604020202020204" pitchFamily="34" charset="0"/>
                <a:cs typeface="Arial" panose="020B0604020202020204" pitchFamily="34" charset="0"/>
              </a:rPr>
              <a:t>Cognizant proprietary Digital Engineering Platform – </a:t>
            </a:r>
            <a:r>
              <a:rPr lang="en-US" sz="1000" b="1" i="1" dirty="0">
                <a:solidFill>
                  <a:srgbClr val="000000"/>
                </a:solidFill>
                <a:latin typeface="Arial" panose="020B0604020202020204" pitchFamily="34" charset="0"/>
                <a:cs typeface="Arial" panose="020B0604020202020204" pitchFamily="34" charset="0"/>
              </a:rPr>
              <a:t>FEGO</a:t>
            </a:r>
            <a:r>
              <a:rPr lang="en-US" sz="1000" dirty="0">
                <a:solidFill>
                  <a:srgbClr val="000000"/>
                </a:solidFill>
                <a:latin typeface="Arial" panose="020B0604020202020204" pitchFamily="34" charset="0"/>
                <a:cs typeface="Arial" panose="020B0604020202020204" pitchFamily="34" charset="0"/>
              </a:rPr>
              <a:t> on the codebase to identify code level vulnerabilities that will need to be remediated to migrate to cloud</a:t>
            </a:r>
          </a:p>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Discuss with Papa John’s stakeholders and agree on Refactor and Re-platform findings and remediation recommendations</a:t>
            </a:r>
          </a:p>
        </p:txBody>
      </p:sp>
      <p:sp>
        <p:nvSpPr>
          <p:cNvPr id="29" name="TextBox 28"/>
          <p:cNvSpPr txBox="1"/>
          <p:nvPr/>
        </p:nvSpPr>
        <p:spPr>
          <a:xfrm>
            <a:off x="789051" y="916059"/>
            <a:ext cx="3717553" cy="923330"/>
          </a:xfrm>
          <a:prstGeom prst="rect">
            <a:avLst/>
          </a:prstGeom>
        </p:spPr>
        <p:txBody>
          <a:bodyPr wrap="square" lIns="0" tIns="0" rIns="0" bIns="0" rtlCol="0">
            <a:spAutoFit/>
          </a:bodyPr>
          <a:lstStyle/>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Inventory of applications that are not found suitable for the </a:t>
            </a:r>
            <a:r>
              <a:rPr lang="en-US" sz="1000" dirty="0" err="1">
                <a:solidFill>
                  <a:srgbClr val="000000"/>
                </a:solidFill>
                <a:latin typeface="Arial" panose="020B0604020202020204" pitchFamily="34" charset="0"/>
                <a:cs typeface="Arial" panose="020B0604020202020204" pitchFamily="34" charset="0"/>
              </a:rPr>
              <a:t>Rehost</a:t>
            </a:r>
            <a:r>
              <a:rPr lang="en-US" sz="1000" dirty="0">
                <a:solidFill>
                  <a:srgbClr val="000000"/>
                </a:solidFill>
                <a:latin typeface="Arial" panose="020B0604020202020204" pitchFamily="34" charset="0"/>
                <a:cs typeface="Arial" panose="020B0604020202020204" pitchFamily="34" charset="0"/>
              </a:rPr>
              <a:t> migration approach</a:t>
            </a:r>
          </a:p>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Discovery phase reports, application to infrastructure mapping, application tech stack details, upstream and downstream dependencies</a:t>
            </a:r>
          </a:p>
          <a:p>
            <a:pPr marL="171450" lvl="0" indent="-171450" defTabSz="914378">
              <a:buFont typeface="Arial" panose="020B0604020202020204" pitchFamily="34" charset="0"/>
              <a:buChar char="•"/>
            </a:pPr>
            <a:r>
              <a:rPr lang="en-US" sz="1000" dirty="0">
                <a:solidFill>
                  <a:srgbClr val="000000"/>
                </a:solidFill>
                <a:latin typeface="Arial" panose="020B0604020202020204" pitchFamily="34" charset="0"/>
                <a:cs typeface="Arial" panose="020B0604020202020204" pitchFamily="34" charset="0"/>
              </a:rPr>
              <a:t>Business criticality and other non-functional inputs</a:t>
            </a:r>
          </a:p>
        </p:txBody>
      </p:sp>
    </p:spTree>
    <p:extLst>
      <p:ext uri="{BB962C8B-B14F-4D97-AF65-F5344CB8AC3E}">
        <p14:creationId xmlns:p14="http://schemas.microsoft.com/office/powerpoint/2010/main" val="3744636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Environment Validation Assessment Approach </a:t>
            </a:r>
            <a:endParaRPr lang="en-US" dirty="0"/>
          </a:p>
        </p:txBody>
      </p:sp>
      <p:grpSp>
        <p:nvGrpSpPr>
          <p:cNvPr id="26" name="Group 25"/>
          <p:cNvGrpSpPr/>
          <p:nvPr/>
        </p:nvGrpSpPr>
        <p:grpSpPr>
          <a:xfrm>
            <a:off x="5152634" y="513709"/>
            <a:ext cx="3666400" cy="257744"/>
            <a:chOff x="5213612" y="507153"/>
            <a:chExt cx="3666400" cy="257744"/>
          </a:xfrm>
        </p:grpSpPr>
        <p:sp>
          <p:nvSpPr>
            <p:cNvPr id="32" name="Chevron 31"/>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33" name="Chevron 32"/>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34" name="Chevron 33"/>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35" name="Pentagon 34"/>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grpSp>
        <p:nvGrpSpPr>
          <p:cNvPr id="24" name="Group 23"/>
          <p:cNvGrpSpPr/>
          <p:nvPr/>
        </p:nvGrpSpPr>
        <p:grpSpPr>
          <a:xfrm>
            <a:off x="129665" y="862621"/>
            <a:ext cx="8998964" cy="3983463"/>
            <a:chOff x="110490" y="367686"/>
            <a:chExt cx="8693826" cy="4297094"/>
          </a:xfrm>
        </p:grpSpPr>
        <p:sp>
          <p:nvSpPr>
            <p:cNvPr id="25" name="TextBox 4"/>
            <p:cNvSpPr txBox="1">
              <a:spLocks noChangeArrowheads="1"/>
            </p:cNvSpPr>
            <p:nvPr/>
          </p:nvSpPr>
          <p:spPr bwMode="auto">
            <a:xfrm>
              <a:off x="110490" y="684497"/>
              <a:ext cx="4092169" cy="557268"/>
            </a:xfrm>
            <a:prstGeom prst="roundRect">
              <a:avLst>
                <a:gd name="adj" fmla="val 0"/>
              </a:avLst>
            </a:prstGeom>
            <a:noFill/>
            <a:ln>
              <a:solidFill>
                <a:schemeClr val="tx1">
                  <a:lumMod val="50000"/>
                  <a:lumOff val="50000"/>
                </a:schemeClr>
              </a:solidFill>
              <a:headEnd/>
              <a:tailEnd/>
            </a:ln>
            <a:effectLst/>
          </p:spPr>
          <p:style>
            <a:lnRef idx="1">
              <a:schemeClr val="dk1"/>
            </a:lnRef>
            <a:fillRef idx="2">
              <a:schemeClr val="dk1"/>
            </a:fillRef>
            <a:effectRef idx="1">
              <a:schemeClr val="dk1"/>
            </a:effectRef>
            <a:fontRef idx="minor">
              <a:schemeClr val="dk1"/>
            </a:fontRef>
          </p:style>
          <p:txBody>
            <a:bodyPr wrap="square" lIns="89943" tIns="44972" rIns="89943" bIns="44972">
              <a:noAutofit/>
            </a:bodyPr>
            <a:lstStyle/>
            <a:p>
              <a:pPr marL="115551" indent="-115551">
                <a:spcBef>
                  <a:spcPts val="590"/>
                </a:spcBef>
                <a:buFont typeface="Arial" pitchFamily="34" charset="0"/>
                <a:buChar char="•"/>
                <a:defRPr/>
              </a:pPr>
              <a:r>
                <a:rPr lang="en-US" sz="975" kern="0" dirty="0">
                  <a:solidFill>
                    <a:schemeClr val="tx2"/>
                  </a:solidFill>
                  <a:latin typeface="Calibri" panose="020F0502020204030204" pitchFamily="34" charset="0"/>
                  <a:ea typeface="+mj-ea"/>
                  <a:cs typeface="Calibri" panose="020F0502020204030204" pitchFamily="34" charset="0"/>
                </a:rPr>
                <a:t>Performance Assessment will be conducted for 255 PJI applications to identify the </a:t>
              </a:r>
              <a:r>
                <a:rPr lang="en-US" sz="975" b="1" kern="0" dirty="0">
                  <a:solidFill>
                    <a:schemeClr val="tx2"/>
                  </a:solidFill>
                  <a:latin typeface="Calibri" panose="020F0502020204030204" pitchFamily="34" charset="0"/>
                  <a:ea typeface="+mj-ea"/>
                  <a:cs typeface="Calibri" panose="020F0502020204030204" pitchFamily="34" charset="0"/>
                </a:rPr>
                <a:t>top critical applications </a:t>
              </a:r>
              <a:r>
                <a:rPr lang="en-US" sz="975" kern="0" dirty="0">
                  <a:solidFill>
                    <a:schemeClr val="tx2"/>
                  </a:solidFill>
                  <a:latin typeface="Calibri" panose="020F0502020204030204" pitchFamily="34" charset="0"/>
                  <a:ea typeface="+mj-ea"/>
                  <a:cs typeface="Calibri" panose="020F0502020204030204" pitchFamily="34" charset="0"/>
                </a:rPr>
                <a:t>which will be performance tested</a:t>
              </a:r>
            </a:p>
          </p:txBody>
        </p:sp>
        <p:sp>
          <p:nvSpPr>
            <p:cNvPr id="27" name="Rounded Rectangle 9"/>
            <p:cNvSpPr>
              <a:spLocks noChangeArrowheads="1"/>
            </p:cNvSpPr>
            <p:nvPr/>
          </p:nvSpPr>
          <p:spPr bwMode="auto">
            <a:xfrm>
              <a:off x="4322923" y="1647249"/>
              <a:ext cx="4404627" cy="1741416"/>
            </a:xfrm>
            <a:prstGeom prst="roundRect">
              <a:avLst>
                <a:gd name="adj" fmla="val 0"/>
              </a:avLst>
            </a:prstGeom>
            <a:noFill/>
            <a:ln>
              <a:solidFill>
                <a:schemeClr val="tx1">
                  <a:lumMod val="50000"/>
                  <a:lumOff val="50000"/>
                </a:schemeClr>
              </a:solidFill>
              <a:headEnd/>
              <a:tailEnd/>
            </a:ln>
            <a:effectLst/>
          </p:spPr>
          <p:style>
            <a:lnRef idx="1">
              <a:schemeClr val="dk1"/>
            </a:lnRef>
            <a:fillRef idx="2">
              <a:schemeClr val="dk1"/>
            </a:fillRef>
            <a:effectRef idx="1">
              <a:schemeClr val="dk1"/>
            </a:effectRef>
            <a:fontRef idx="minor">
              <a:schemeClr val="dk1"/>
            </a:fontRef>
          </p:style>
          <p:txBody>
            <a:bodyPr wrap="square" lIns="89943" tIns="44972" rIns="89943" bIns="44972">
              <a:spAutoFit/>
            </a:bodyPr>
            <a:lstStyle/>
            <a:p>
              <a:pPr marL="168643" indent="-168643">
                <a:buFont typeface="Wingdings" panose="05000000000000000000" pitchFamily="2" charset="2"/>
                <a:buChar char="§"/>
              </a:pPr>
              <a:r>
                <a:rPr lang="en-US" sz="900" dirty="0">
                  <a:solidFill>
                    <a:schemeClr val="tx2"/>
                  </a:solidFill>
                  <a:latin typeface="Calibri" panose="020F0502020204030204" pitchFamily="34" charset="0"/>
                  <a:cs typeface="Calibri" panose="020F0502020204030204" pitchFamily="34" charset="0"/>
                </a:rPr>
                <a:t>Application Changes</a:t>
              </a:r>
            </a:p>
            <a:p>
              <a:pPr marL="618356" lvl="1" indent="-168643">
                <a:buFont typeface="Wingdings" panose="05000000000000000000" pitchFamily="2" charset="2"/>
                <a:buChar char="§"/>
              </a:pPr>
              <a:r>
                <a:rPr lang="en-US" sz="800" dirty="0">
                  <a:solidFill>
                    <a:schemeClr val="tx2"/>
                  </a:solidFill>
                  <a:latin typeface="Calibri" panose="020F0502020204030204" pitchFamily="34" charset="0"/>
                  <a:cs typeface="Calibri" panose="020F0502020204030204" pitchFamily="34" charset="0"/>
                </a:rPr>
                <a:t>Major Functional change (If any)</a:t>
              </a:r>
            </a:p>
            <a:p>
              <a:pPr marL="618356" lvl="1" indent="-168643">
                <a:buFont typeface="Wingdings" panose="05000000000000000000" pitchFamily="2" charset="2"/>
                <a:buChar char="§"/>
              </a:pPr>
              <a:r>
                <a:rPr lang="en-US" sz="800" dirty="0">
                  <a:solidFill>
                    <a:schemeClr val="tx2"/>
                  </a:solidFill>
                  <a:latin typeface="Calibri" panose="020F0502020204030204" pitchFamily="34" charset="0"/>
                  <a:cs typeface="Calibri" panose="020F0502020204030204" pitchFamily="34" charset="0"/>
                </a:rPr>
                <a:t>Hardware (Cloud Migration )</a:t>
              </a:r>
            </a:p>
            <a:p>
              <a:pPr marL="618356" lvl="1" indent="-168643">
                <a:buFont typeface="Wingdings" panose="05000000000000000000" pitchFamily="2" charset="2"/>
                <a:buChar char="§"/>
              </a:pPr>
              <a:r>
                <a:rPr lang="en-US" sz="800" dirty="0">
                  <a:solidFill>
                    <a:schemeClr val="tx2"/>
                  </a:solidFill>
                  <a:latin typeface="Calibri" panose="020F0502020204030204" pitchFamily="34" charset="0"/>
                  <a:cs typeface="Calibri" panose="020F0502020204030204" pitchFamily="34" charset="0"/>
                </a:rPr>
                <a:t>Software (If any)</a:t>
              </a:r>
            </a:p>
            <a:p>
              <a:pPr marL="168643" indent="-168643">
                <a:buFont typeface="Wingdings" panose="05000000000000000000" pitchFamily="2" charset="2"/>
                <a:buChar char="§"/>
              </a:pPr>
              <a:r>
                <a:rPr lang="en-US" sz="900" dirty="0">
                  <a:solidFill>
                    <a:schemeClr val="tx2"/>
                  </a:solidFill>
                  <a:latin typeface="Calibri" panose="020F0502020204030204" pitchFamily="34" charset="0"/>
                  <a:cs typeface="Calibri" panose="020F0502020204030204" pitchFamily="34" charset="0"/>
                </a:rPr>
                <a:t>Production Monitoring Stats</a:t>
              </a:r>
            </a:p>
            <a:p>
              <a:pPr marL="618356" lvl="1" indent="-168643">
                <a:buFont typeface="Wingdings" panose="05000000000000000000" pitchFamily="2" charset="2"/>
                <a:buChar char="§"/>
              </a:pPr>
              <a:r>
                <a:rPr lang="en-US" sz="800" dirty="0">
                  <a:solidFill>
                    <a:schemeClr val="tx2"/>
                  </a:solidFill>
                  <a:latin typeface="Calibri" panose="020F0502020204030204" pitchFamily="34" charset="0"/>
                  <a:cs typeface="Calibri" panose="020F0502020204030204" pitchFamily="34" charset="0"/>
                </a:rPr>
                <a:t>Production performance</a:t>
              </a:r>
            </a:p>
            <a:p>
              <a:pPr marL="618356" lvl="1" indent="-168643">
                <a:buFont typeface="Wingdings" panose="05000000000000000000" pitchFamily="2" charset="2"/>
                <a:buChar char="§"/>
              </a:pPr>
              <a:r>
                <a:rPr lang="en-US" sz="800" dirty="0">
                  <a:solidFill>
                    <a:schemeClr val="tx2"/>
                  </a:solidFill>
                  <a:latin typeface="Calibri" panose="020F0502020204030204" pitchFamily="34" charset="0"/>
                  <a:cs typeface="Calibri" panose="020F0502020204030204" pitchFamily="34" charset="0"/>
                </a:rPr>
                <a:t>Existing Performance baseline</a:t>
              </a:r>
            </a:p>
            <a:p>
              <a:pPr marL="168643" indent="-168643">
                <a:buFont typeface="Wingdings" panose="05000000000000000000" pitchFamily="2" charset="2"/>
                <a:buChar char="§"/>
              </a:pPr>
              <a:r>
                <a:rPr lang="en-US" sz="900" dirty="0">
                  <a:solidFill>
                    <a:schemeClr val="tx2"/>
                  </a:solidFill>
                  <a:latin typeface="Calibri" panose="020F0502020204030204" pitchFamily="34" charset="0"/>
                  <a:cs typeface="Calibri" panose="020F0502020204030204" pitchFamily="34" charset="0"/>
                </a:rPr>
                <a:t>Application Attributes</a:t>
              </a:r>
            </a:p>
            <a:p>
              <a:pPr marL="618356" lvl="1" indent="-168643">
                <a:buFont typeface="Wingdings" panose="05000000000000000000" pitchFamily="2" charset="2"/>
                <a:buChar char="§"/>
              </a:pPr>
              <a:r>
                <a:rPr lang="en-US" sz="800" dirty="0">
                  <a:solidFill>
                    <a:schemeClr val="tx2"/>
                  </a:solidFill>
                  <a:latin typeface="Calibri" panose="020F0502020204030204" pitchFamily="34" charset="0"/>
                  <a:cs typeface="Calibri" panose="020F0502020204030204" pitchFamily="34" charset="0"/>
                </a:rPr>
                <a:t>Business Criticality (Will be determined in consultation with PJI)</a:t>
              </a:r>
            </a:p>
            <a:p>
              <a:pPr marL="618356" lvl="1" indent="-168643">
                <a:buFont typeface="Wingdings" panose="05000000000000000000" pitchFamily="2" charset="2"/>
                <a:buChar char="§"/>
              </a:pPr>
              <a:r>
                <a:rPr lang="en-US" sz="800" dirty="0">
                  <a:solidFill>
                    <a:schemeClr val="tx2"/>
                  </a:solidFill>
                  <a:latin typeface="Calibri" panose="020F0502020204030204" pitchFamily="34" charset="0"/>
                  <a:cs typeface="Calibri" panose="020F0502020204030204" pitchFamily="34" charset="0"/>
                </a:rPr>
                <a:t>Applications already in scope for performance testing</a:t>
              </a:r>
            </a:p>
            <a:p>
              <a:pPr marL="618356" lvl="1" indent="-168643">
                <a:buFont typeface="Wingdings" panose="05000000000000000000" pitchFamily="2" charset="2"/>
                <a:buChar char="§"/>
              </a:pPr>
              <a:r>
                <a:rPr lang="en-US" sz="800" dirty="0">
                  <a:solidFill>
                    <a:schemeClr val="tx2"/>
                  </a:solidFill>
                  <a:latin typeface="Calibri" panose="020F0502020204030204" pitchFamily="34" charset="0"/>
                  <a:cs typeface="Calibri" panose="020F0502020204030204" pitchFamily="34" charset="0"/>
                </a:rPr>
                <a:t>Concurrent Users  like(&gt; 500,250-500,100-250,25-100,&lt; 25)</a:t>
              </a:r>
            </a:p>
            <a:p>
              <a:pPr marL="618356" lvl="1" indent="-168643">
                <a:buFont typeface="Wingdings" panose="05000000000000000000" pitchFamily="2" charset="2"/>
                <a:buChar char="§"/>
              </a:pPr>
              <a:r>
                <a:rPr lang="en-US" sz="800" dirty="0">
                  <a:solidFill>
                    <a:schemeClr val="tx2"/>
                  </a:solidFill>
                  <a:latin typeface="Calibri" panose="020F0502020204030204" pitchFamily="34" charset="0"/>
                  <a:cs typeface="Calibri" panose="020F0502020204030204" pitchFamily="34" charset="0"/>
                </a:rPr>
                <a:t>Availability (&lt;95%, &gt;95% &amp; &lt;=99.9%, &gt;99.9%) (Assuming)</a:t>
              </a:r>
              <a:endParaRPr lang="en-GB" sz="800" dirty="0">
                <a:solidFill>
                  <a:schemeClr val="tx2"/>
                </a:solidFill>
                <a:latin typeface="Calibri" panose="020F0502020204030204" pitchFamily="34" charset="0"/>
                <a:cs typeface="Calibri" panose="020F0502020204030204" pitchFamily="34" charset="0"/>
              </a:endParaRPr>
            </a:p>
          </p:txBody>
        </p:sp>
        <p:sp>
          <p:nvSpPr>
            <p:cNvPr id="28" name="Rectangle 27"/>
            <p:cNvSpPr/>
            <p:nvPr/>
          </p:nvSpPr>
          <p:spPr>
            <a:xfrm>
              <a:off x="4327645" y="1399754"/>
              <a:ext cx="4399904" cy="247480"/>
            </a:xfrm>
            <a:prstGeom prst="rect">
              <a:avLst/>
            </a:prstGeom>
            <a:solidFill>
              <a:schemeClr val="accent2"/>
            </a:solidFill>
            <a:ln w="3175">
              <a:noFill/>
              <a:miter lim="800000"/>
              <a:headEnd/>
              <a:tailEnd/>
            </a:ln>
            <a:effectLst/>
          </p:spPr>
          <p:style>
            <a:lnRef idx="0">
              <a:scrgbClr r="0" g="0" b="0"/>
            </a:lnRef>
            <a:fillRef idx="1002">
              <a:schemeClr val="lt1"/>
            </a:fillRef>
            <a:effectRef idx="0">
              <a:scrgbClr r="0" g="0" b="0"/>
            </a:effectRef>
            <a:fontRef idx="major"/>
          </p:style>
          <p:txBody>
            <a:bodyPr wrap="none" lIns="89943" tIns="44972" rIns="89943" bIns="44972"/>
            <a:lstStyle/>
            <a:p>
              <a:pPr algn="ctr" eaLnBrk="0" hangingPunct="0"/>
              <a:endParaRPr lang="en-GB" sz="1200" b="1" dirty="0">
                <a:solidFill>
                  <a:schemeClr val="bg1"/>
                </a:solidFill>
                <a:latin typeface="Arial" panose="020B0604020202020204" pitchFamily="34" charset="0"/>
                <a:cs typeface="Arial" panose="020B0604020202020204" pitchFamily="34" charset="0"/>
              </a:endParaRPr>
            </a:p>
          </p:txBody>
        </p:sp>
        <p:sp>
          <p:nvSpPr>
            <p:cNvPr id="29" name="Rectangle 28"/>
            <p:cNvSpPr/>
            <p:nvPr/>
          </p:nvSpPr>
          <p:spPr>
            <a:xfrm>
              <a:off x="5754527" y="1383189"/>
              <a:ext cx="1752586" cy="252405"/>
            </a:xfrm>
            <a:prstGeom prst="rect">
              <a:avLst/>
            </a:prstGeom>
          </p:spPr>
          <p:txBody>
            <a:bodyPr wrap="none" lIns="89943" tIns="44972" rIns="89943" bIns="44972">
              <a:spAutoFit/>
            </a:bodyPr>
            <a:lstStyle/>
            <a:p>
              <a:r>
                <a:rPr lang="en-US" sz="1050" b="1" dirty="0">
                  <a:solidFill>
                    <a:schemeClr val="bg1"/>
                  </a:solidFill>
                  <a:latin typeface="Arial" panose="020B0604020202020204" pitchFamily="34" charset="0"/>
                  <a:cs typeface="Arial" panose="020B0604020202020204" pitchFamily="34" charset="0"/>
                </a:rPr>
                <a:t>Assessment Parameters</a:t>
              </a:r>
            </a:p>
          </p:txBody>
        </p:sp>
        <p:sp>
          <p:nvSpPr>
            <p:cNvPr id="30" name="Striped Right Arrow 29"/>
            <p:cNvSpPr/>
            <p:nvPr/>
          </p:nvSpPr>
          <p:spPr>
            <a:xfrm>
              <a:off x="3303312" y="1823689"/>
              <a:ext cx="888769" cy="287864"/>
            </a:xfrm>
            <a:prstGeom prst="striped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943" tIns="44972" rIns="89943" bIns="44972" rtlCol="0" anchor="ctr"/>
            <a:lstStyle/>
            <a:p>
              <a:pPr algn="ctr"/>
              <a:endParaRPr lang="en-GB" sz="1575"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1" name="Down Arrow 30"/>
            <p:cNvSpPr/>
            <p:nvPr/>
          </p:nvSpPr>
          <p:spPr>
            <a:xfrm>
              <a:off x="6306312" y="3404704"/>
              <a:ext cx="324509" cy="239115"/>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9943" tIns="44972" rIns="89943" bIns="44972" rtlCol="0" anchor="ctr"/>
            <a:lstStyle/>
            <a:p>
              <a:pPr algn="ctr"/>
              <a:endParaRPr lang="en-US" sz="1575"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6" name="Rounded Rectangle 2"/>
            <p:cNvSpPr/>
            <p:nvPr/>
          </p:nvSpPr>
          <p:spPr bwMode="auto">
            <a:xfrm>
              <a:off x="4199497" y="3593986"/>
              <a:ext cx="4584465" cy="301235"/>
            </a:xfrm>
            <a:prstGeom prst="roundRect">
              <a:avLst>
                <a:gd name="adj" fmla="val 3996"/>
              </a:avLst>
            </a:prstGeom>
            <a:solidFill>
              <a:schemeClr val="accent2"/>
            </a:solidFill>
            <a:ln w="3175">
              <a:noFill/>
              <a:miter lim="800000"/>
              <a:headEnd/>
              <a:tailEnd/>
            </a:ln>
            <a:effectLst/>
          </p:spPr>
          <p:style>
            <a:lnRef idx="0">
              <a:scrgbClr r="0" g="0" b="0"/>
            </a:lnRef>
            <a:fillRef idx="1002">
              <a:schemeClr val="lt1"/>
            </a:fillRef>
            <a:effectRef idx="0">
              <a:scrgbClr r="0" g="0" b="0"/>
            </a:effectRef>
            <a:fontRef idx="major"/>
          </p:style>
          <p:txBody>
            <a:bodyPr wrap="none" lIns="89943" tIns="44972" rIns="89943" bIns="44972"/>
            <a:lstStyle/>
            <a:p>
              <a:pPr algn="ctr" eaLnBrk="0" hangingPunct="0">
                <a:defRPr/>
              </a:pPr>
              <a:r>
                <a:rPr lang="en-US" sz="1200" b="1" dirty="0">
                  <a:solidFill>
                    <a:schemeClr val="bg1"/>
                  </a:solidFill>
                  <a:latin typeface="Arial" panose="020B0604020202020204" pitchFamily="34" charset="0"/>
                  <a:cs typeface="Arial" panose="020B0604020202020204" pitchFamily="34" charset="0"/>
                </a:rPr>
                <a:t>Outcome</a:t>
              </a:r>
            </a:p>
          </p:txBody>
        </p:sp>
        <p:sp>
          <p:nvSpPr>
            <p:cNvPr id="37" name="Rounded Rectangle 13"/>
            <p:cNvSpPr/>
            <p:nvPr/>
          </p:nvSpPr>
          <p:spPr bwMode="auto">
            <a:xfrm>
              <a:off x="4199497" y="3910826"/>
              <a:ext cx="4604819" cy="737104"/>
            </a:xfrm>
            <a:prstGeom prst="roundRect">
              <a:avLst>
                <a:gd name="adj" fmla="val 0"/>
              </a:avLst>
            </a:prstGeom>
            <a:solidFill>
              <a:srgbClr val="F8F8F8"/>
            </a:solidFill>
            <a:ln w="9525" cap="flat" cmpd="sng" algn="ctr">
              <a:noFill/>
              <a:prstDash val="solid"/>
            </a:ln>
            <a:effectLst>
              <a:outerShdw blurRad="40000" dist="20000" dir="5400000" rotWithShape="0">
                <a:srgbClr val="000000">
                  <a:alpha val="38000"/>
                </a:srgbClr>
              </a:outerShdw>
            </a:effectLst>
          </p:spPr>
          <p:style>
            <a:lnRef idx="0">
              <a:scrgbClr r="0" g="0" b="0"/>
            </a:lnRef>
            <a:fillRef idx="1002">
              <a:schemeClr val="lt2"/>
            </a:fillRef>
            <a:effectRef idx="0">
              <a:scrgbClr r="0" g="0" b="0"/>
            </a:effectRef>
            <a:fontRef idx="major"/>
          </p:style>
          <p:txBody>
            <a:bodyPr lIns="89943" tIns="44972" rIns="89943" bIns="44972" anchor="ctr"/>
            <a:lstStyle/>
            <a:p>
              <a:pPr marL="115551" indent="-115551">
                <a:spcAft>
                  <a:spcPts val="295"/>
                </a:spcAft>
                <a:buFont typeface="Arial" pitchFamily="34" charset="0"/>
                <a:buChar char="•"/>
                <a:defRPr/>
              </a:pPr>
              <a:r>
                <a:rPr lang="en-US" sz="900" kern="0" dirty="0">
                  <a:solidFill>
                    <a:schemeClr val="tx2"/>
                  </a:solidFill>
                  <a:latin typeface="Arial" panose="020B0604020202020204" pitchFamily="34" charset="0"/>
                  <a:cs typeface="Arial" panose="020B0604020202020204" pitchFamily="34" charset="0"/>
                </a:rPr>
                <a:t>Top Critical applications for performance testing covering</a:t>
              </a:r>
            </a:p>
            <a:p>
              <a:pPr marL="115551" indent="-115551">
                <a:spcAft>
                  <a:spcPts val="295"/>
                </a:spcAft>
                <a:buFont typeface="Arial" pitchFamily="34" charset="0"/>
                <a:buChar char="•"/>
                <a:defRPr/>
              </a:pPr>
              <a:r>
                <a:rPr lang="en-US" sz="900" kern="0" dirty="0">
                  <a:solidFill>
                    <a:schemeClr val="tx2"/>
                  </a:solidFill>
                  <a:latin typeface="Arial" panose="020B0604020202020204" pitchFamily="34" charset="0"/>
                  <a:cs typeface="Arial" panose="020B0604020202020204" pitchFamily="34" charset="0"/>
                </a:rPr>
                <a:t>Determine </a:t>
              </a:r>
              <a:r>
                <a:rPr lang="en-US" altLang="en-US" sz="900" b="1" kern="0" dirty="0">
                  <a:solidFill>
                    <a:schemeClr val="tx2"/>
                  </a:solidFill>
                  <a:latin typeface="Arial" panose="020B0604020202020204" pitchFamily="34" charset="0"/>
                  <a:ea typeface="Times New Roman" panose="02020603050405020304" pitchFamily="18" charset="0"/>
                  <a:cs typeface="Arial" panose="020B0604020202020204" pitchFamily="34" charset="0"/>
                </a:rPr>
                <a:t>Performance and OAT  NFR’s </a:t>
              </a:r>
              <a:r>
                <a:rPr lang="en-US" altLang="en-US" sz="900" kern="0" dirty="0">
                  <a:solidFill>
                    <a:schemeClr val="tx2"/>
                  </a:solidFill>
                  <a:latin typeface="Arial" panose="020B0604020202020204" pitchFamily="34" charset="0"/>
                  <a:ea typeface="Times New Roman" panose="02020603050405020304" pitchFamily="18" charset="0"/>
                  <a:cs typeface="Arial" panose="020B0604020202020204" pitchFamily="34" charset="0"/>
                </a:rPr>
                <a:t>for performance critical application with help of PJI team</a:t>
              </a:r>
            </a:p>
            <a:p>
              <a:pPr marL="115551" indent="-115551">
                <a:spcAft>
                  <a:spcPts val="295"/>
                </a:spcAft>
                <a:buFont typeface="Arial" pitchFamily="34" charset="0"/>
                <a:buChar char="•"/>
                <a:defRPr/>
              </a:pPr>
              <a:r>
                <a:rPr lang="en-US" sz="900" kern="0" dirty="0">
                  <a:solidFill>
                    <a:schemeClr val="tx2"/>
                  </a:solidFill>
                  <a:latin typeface="Arial" panose="020B0604020202020204" pitchFamily="34" charset="0"/>
                  <a:cs typeface="Arial" panose="020B0604020202020204" pitchFamily="34" charset="0"/>
                </a:rPr>
                <a:t>Determine  Cloud Performance / Application Monitoring Tools</a:t>
              </a:r>
            </a:p>
          </p:txBody>
        </p:sp>
        <p:sp>
          <p:nvSpPr>
            <p:cNvPr id="38" name="Rounded Rectangle 2"/>
            <p:cNvSpPr/>
            <p:nvPr/>
          </p:nvSpPr>
          <p:spPr bwMode="auto">
            <a:xfrm>
              <a:off x="110490" y="367686"/>
              <a:ext cx="4109999" cy="294602"/>
            </a:xfrm>
            <a:prstGeom prst="roundRect">
              <a:avLst>
                <a:gd name="adj" fmla="val 3996"/>
              </a:avLst>
            </a:prstGeom>
            <a:solidFill>
              <a:schemeClr val="accent2"/>
            </a:solidFill>
            <a:ln w="3175">
              <a:noFill/>
              <a:miter lim="800000"/>
              <a:headEnd/>
              <a:tailEnd/>
            </a:ln>
            <a:effectLst/>
          </p:spPr>
          <p:style>
            <a:lnRef idx="0">
              <a:scrgbClr r="0" g="0" b="0"/>
            </a:lnRef>
            <a:fillRef idx="1002">
              <a:schemeClr val="lt1"/>
            </a:fillRef>
            <a:effectRef idx="0">
              <a:scrgbClr r="0" g="0" b="0"/>
            </a:effectRef>
            <a:fontRef idx="major"/>
          </p:style>
          <p:txBody>
            <a:bodyPr wrap="none" lIns="89943" tIns="44972" rIns="89943" bIns="44972"/>
            <a:lstStyle/>
            <a:p>
              <a:pPr algn="ctr" eaLnBrk="0" hangingPunct="0">
                <a:defRPr/>
              </a:pPr>
              <a:r>
                <a:rPr lang="en-US" sz="1200" b="1" dirty="0">
                  <a:solidFill>
                    <a:schemeClr val="bg1"/>
                  </a:solidFill>
                  <a:latin typeface="Arial" panose="020B0604020202020204" pitchFamily="34" charset="0"/>
                  <a:cs typeface="Arial" panose="020B0604020202020204" pitchFamily="34" charset="0"/>
                </a:rPr>
                <a:t>Overview of Assessment</a:t>
              </a:r>
            </a:p>
          </p:txBody>
        </p:sp>
        <p:graphicFrame>
          <p:nvGraphicFramePr>
            <p:cNvPr id="39" name="Diagram 38"/>
            <p:cNvGraphicFramePr/>
            <p:nvPr>
              <p:extLst>
                <p:ext uri="{D42A27DB-BD31-4B8C-83A1-F6EECF244321}">
                  <p14:modId xmlns:p14="http://schemas.microsoft.com/office/powerpoint/2010/main" val="4241127464"/>
                </p:ext>
              </p:extLst>
            </p:nvPr>
          </p:nvGraphicFramePr>
          <p:xfrm>
            <a:off x="1373505" y="1322827"/>
            <a:ext cx="2451735" cy="1537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0" name="Group 39"/>
            <p:cNvGrpSpPr/>
            <p:nvPr/>
          </p:nvGrpSpPr>
          <p:grpSpPr>
            <a:xfrm>
              <a:off x="323783" y="1471524"/>
              <a:ext cx="1475060" cy="376712"/>
              <a:chOff x="558005" y="1201762"/>
              <a:chExt cx="1512882" cy="257538"/>
            </a:xfrm>
            <a:solidFill>
              <a:schemeClr val="accent3">
                <a:lumMod val="50000"/>
              </a:schemeClr>
            </a:solidFill>
          </p:grpSpPr>
          <p:sp>
            <p:nvSpPr>
              <p:cNvPr id="43" name="Rectangle 18"/>
              <p:cNvSpPr/>
              <p:nvPr/>
            </p:nvSpPr>
            <p:spPr>
              <a:xfrm>
                <a:off x="558005" y="1242579"/>
                <a:ext cx="1512882" cy="175903"/>
              </a:xfrm>
              <a:prstGeom prst="homePlate">
                <a:avLst/>
              </a:prstGeom>
              <a:grpFill/>
              <a:ln>
                <a:noFill/>
              </a:ln>
              <a:effectLst/>
            </p:spPr>
            <p:style>
              <a:lnRef idx="0">
                <a:scrgbClr r="0" g="0" b="0"/>
              </a:lnRef>
              <a:fillRef idx="0">
                <a:scrgbClr r="0" g="0" b="0"/>
              </a:fillRef>
              <a:effectRef idx="0">
                <a:scrgbClr r="0" g="0" b="0"/>
              </a:effectRef>
              <a:fontRef idx="minor">
                <a:schemeClr val="tx1">
                  <a:hueOff val="0"/>
                  <a:satOff val="0"/>
                  <a:lumOff val="0"/>
                  <a:alphaOff val="0"/>
                </a:schemeClr>
              </a:fontRef>
            </p:style>
          </p:sp>
          <p:sp>
            <p:nvSpPr>
              <p:cNvPr id="44" name="Rectangle 19"/>
              <p:cNvSpPr/>
              <p:nvPr/>
            </p:nvSpPr>
            <p:spPr>
              <a:xfrm>
                <a:off x="558005" y="1201762"/>
                <a:ext cx="1512882" cy="257538"/>
              </a:xfrm>
              <a:prstGeom prst="homePlate">
                <a:avLst/>
              </a:prstGeom>
              <a:grp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58674" tIns="58674" rIns="58674" bIns="58674" numCol="1" spcCol="1270" anchor="ctr" anchorCtr="0">
                <a:noAutofit/>
              </a:bodyPr>
              <a:lstStyle/>
              <a:p>
                <a:pPr algn="ctr" defTabSz="459083">
                  <a:lnSpc>
                    <a:spcPct val="90000"/>
                  </a:lnSpc>
                  <a:spcBef>
                    <a:spcPct val="0"/>
                  </a:spcBef>
                  <a:spcAft>
                    <a:spcPct val="35000"/>
                  </a:spcAft>
                </a:pPr>
                <a:r>
                  <a:rPr lang="en-US" sz="975" b="1" dirty="0">
                    <a:solidFill>
                      <a:schemeClr val="bg1"/>
                    </a:solidFill>
                    <a:latin typeface="Arial" panose="020B0604020202020204" pitchFamily="34" charset="0"/>
                    <a:cs typeface="Arial" panose="020B0604020202020204" pitchFamily="34" charset="0"/>
                  </a:rPr>
                  <a:t>Performance Assessment</a:t>
                </a:r>
                <a:endParaRPr lang="en-US" sz="975" b="1" i="1" dirty="0">
                  <a:solidFill>
                    <a:schemeClr val="bg1"/>
                  </a:solidFill>
                  <a:latin typeface="Arial" panose="020B0604020202020204" pitchFamily="34" charset="0"/>
                  <a:cs typeface="Arial" panose="020B0604020202020204" pitchFamily="34" charset="0"/>
                </a:endParaRPr>
              </a:p>
            </p:txBody>
          </p:sp>
        </p:grpSp>
        <p:sp>
          <p:nvSpPr>
            <p:cNvPr id="41" name="Rounded Rectangle 2"/>
            <p:cNvSpPr/>
            <p:nvPr/>
          </p:nvSpPr>
          <p:spPr bwMode="auto">
            <a:xfrm>
              <a:off x="340506" y="2876272"/>
              <a:ext cx="3686789" cy="341059"/>
            </a:xfrm>
            <a:prstGeom prst="roundRect">
              <a:avLst>
                <a:gd name="adj" fmla="val 3996"/>
              </a:avLst>
            </a:prstGeom>
            <a:solidFill>
              <a:schemeClr val="accent2"/>
            </a:solidFill>
            <a:ln w="3175">
              <a:noFill/>
              <a:miter lim="800000"/>
              <a:headEnd/>
              <a:tailEnd/>
            </a:ln>
            <a:effectLst/>
          </p:spPr>
          <p:style>
            <a:lnRef idx="0">
              <a:scrgbClr r="0" g="0" b="0"/>
            </a:lnRef>
            <a:fillRef idx="1002">
              <a:schemeClr val="lt1"/>
            </a:fillRef>
            <a:effectRef idx="0">
              <a:scrgbClr r="0" g="0" b="0"/>
            </a:effectRef>
            <a:fontRef idx="major"/>
          </p:style>
          <p:txBody>
            <a:bodyPr wrap="none" lIns="89943" tIns="44972" rIns="89943" bIns="44972"/>
            <a:lstStyle/>
            <a:p>
              <a:pPr algn="ctr" eaLnBrk="0" hangingPunct="0">
                <a:defRPr/>
              </a:pPr>
              <a:r>
                <a:rPr lang="en-US" sz="1200" b="1" dirty="0">
                  <a:solidFill>
                    <a:schemeClr val="bg1"/>
                  </a:solidFill>
                  <a:latin typeface="Arial" panose="020B0604020202020204" pitchFamily="34" charset="0"/>
                  <a:cs typeface="Arial" panose="020B0604020202020204" pitchFamily="34" charset="0"/>
                </a:rPr>
                <a:t>Assumption</a:t>
              </a:r>
            </a:p>
          </p:txBody>
        </p:sp>
        <p:sp>
          <p:nvSpPr>
            <p:cNvPr id="42" name="Rounded Rectangle 13"/>
            <p:cNvSpPr/>
            <p:nvPr/>
          </p:nvSpPr>
          <p:spPr bwMode="auto">
            <a:xfrm>
              <a:off x="332144" y="3199296"/>
              <a:ext cx="3703514" cy="1465484"/>
            </a:xfrm>
            <a:prstGeom prst="roundRect">
              <a:avLst>
                <a:gd name="adj" fmla="val 0"/>
              </a:avLst>
            </a:prstGeom>
            <a:solidFill>
              <a:srgbClr val="F8F8F8"/>
            </a:solidFill>
            <a:ln w="9525" cap="flat" cmpd="sng" algn="ctr">
              <a:noFill/>
              <a:prstDash val="solid"/>
            </a:ln>
            <a:effectLst>
              <a:outerShdw blurRad="40000" dist="20000" dir="5400000" rotWithShape="0">
                <a:srgbClr val="000000">
                  <a:alpha val="38000"/>
                </a:srgbClr>
              </a:outerShdw>
            </a:effectLst>
          </p:spPr>
          <p:style>
            <a:lnRef idx="0">
              <a:scrgbClr r="0" g="0" b="0"/>
            </a:lnRef>
            <a:fillRef idx="1002">
              <a:schemeClr val="lt2"/>
            </a:fillRef>
            <a:effectRef idx="0">
              <a:scrgbClr r="0" g="0" b="0"/>
            </a:effectRef>
            <a:fontRef idx="major"/>
          </p:style>
          <p:txBody>
            <a:bodyPr lIns="89943" tIns="44972" rIns="89943" bIns="44972" anchor="ctr"/>
            <a:lstStyle/>
            <a:p>
              <a:pPr marL="115551" indent="-115551">
                <a:spcAft>
                  <a:spcPts val="295"/>
                </a:spcAft>
                <a:buFont typeface="Arial" pitchFamily="34" charset="0"/>
                <a:buChar char="•"/>
                <a:defRPr/>
              </a:pPr>
              <a:r>
                <a:rPr lang="en-US" sz="900" b="1" kern="0" dirty="0">
                  <a:solidFill>
                    <a:schemeClr val="tx2"/>
                  </a:solidFill>
                  <a:latin typeface="+mn-lt"/>
                  <a:cs typeface="Arial" panose="020B0604020202020204" pitchFamily="34" charset="0"/>
                </a:rPr>
                <a:t>Will  consider Top 15 Critical applications for performance testing (considering mainly the below)</a:t>
              </a:r>
            </a:p>
            <a:p>
              <a:pPr marL="572751" lvl="1" indent="-115551">
                <a:spcAft>
                  <a:spcPts val="295"/>
                </a:spcAft>
                <a:buFont typeface="Arial" pitchFamily="34" charset="0"/>
                <a:buChar char="•"/>
                <a:defRPr/>
              </a:pPr>
              <a:r>
                <a:rPr lang="en-US" sz="900" b="1" kern="0" dirty="0">
                  <a:solidFill>
                    <a:schemeClr val="tx2"/>
                  </a:solidFill>
                  <a:latin typeface="+mn-lt"/>
                  <a:cs typeface="Arial" panose="020B0604020202020204" pitchFamily="34" charset="0"/>
                </a:rPr>
                <a:t>e-commerce</a:t>
              </a:r>
            </a:p>
            <a:p>
              <a:pPr marL="572751" lvl="1" indent="-115551">
                <a:spcAft>
                  <a:spcPts val="295"/>
                </a:spcAft>
                <a:buFont typeface="Arial" pitchFamily="34" charset="0"/>
                <a:buChar char="•"/>
                <a:defRPr/>
              </a:pPr>
              <a:r>
                <a:rPr lang="en-US" sz="900" b="1" kern="0" dirty="0">
                  <a:solidFill>
                    <a:schemeClr val="tx2"/>
                  </a:solidFill>
                  <a:latin typeface="+mn-lt"/>
                  <a:cs typeface="Arial" panose="020B0604020202020204" pitchFamily="34" charset="0"/>
                </a:rPr>
                <a:t>Corporate</a:t>
              </a:r>
            </a:p>
            <a:p>
              <a:pPr marL="572751" lvl="1" indent="-115551">
                <a:spcAft>
                  <a:spcPts val="295"/>
                </a:spcAft>
                <a:buFont typeface="Arial" pitchFamily="34" charset="0"/>
                <a:buChar char="•"/>
                <a:defRPr/>
              </a:pPr>
              <a:r>
                <a:rPr lang="en-US" sz="900" b="1" kern="0" dirty="0">
                  <a:solidFill>
                    <a:schemeClr val="tx2"/>
                  </a:solidFill>
                  <a:latin typeface="+mn-lt"/>
                  <a:cs typeface="Arial" panose="020B0604020202020204" pitchFamily="34" charset="0"/>
                </a:rPr>
                <a:t>Any other performance critical applications</a:t>
              </a:r>
            </a:p>
            <a:p>
              <a:pPr marL="115551" indent="-115551">
                <a:spcAft>
                  <a:spcPts val="295"/>
                </a:spcAft>
                <a:buFont typeface="Arial" pitchFamily="34" charset="0"/>
                <a:buChar char="•"/>
                <a:defRPr/>
              </a:pPr>
              <a:r>
                <a:rPr lang="en-US" sz="900" kern="0" dirty="0">
                  <a:solidFill>
                    <a:schemeClr val="tx2"/>
                  </a:solidFill>
                  <a:latin typeface="+mn-lt"/>
                  <a:cs typeface="Arial" panose="020B0604020202020204" pitchFamily="34" charset="0"/>
                </a:rPr>
                <a:t>Tools and NFR’s will be determined by help of PJI</a:t>
              </a:r>
            </a:p>
            <a:p>
              <a:pPr marL="115551" indent="-115551">
                <a:spcAft>
                  <a:spcPts val="295"/>
                </a:spcAft>
                <a:buFont typeface="Arial" pitchFamily="34" charset="0"/>
                <a:buChar char="•"/>
                <a:defRPr/>
              </a:pPr>
              <a:endParaRPr lang="en-US" sz="900" kern="0" dirty="0">
                <a:solidFill>
                  <a:schemeClr val="tx2"/>
                </a:solidFill>
                <a:latin typeface="Arial" panose="020B0604020202020204" pitchFamily="34" charset="0"/>
                <a:cs typeface="Arial" panose="020B0604020202020204" pitchFamily="34" charset="0"/>
              </a:endParaRPr>
            </a:p>
          </p:txBody>
        </p:sp>
      </p:grpSp>
      <p:sp>
        <p:nvSpPr>
          <p:cNvPr id="45" name="Rounded Rectangle 2"/>
          <p:cNvSpPr/>
          <p:nvPr/>
        </p:nvSpPr>
        <p:spPr bwMode="auto">
          <a:xfrm>
            <a:off x="4489947" y="791837"/>
            <a:ext cx="4584465" cy="279249"/>
          </a:xfrm>
          <a:prstGeom prst="roundRect">
            <a:avLst>
              <a:gd name="adj" fmla="val 3996"/>
            </a:avLst>
          </a:prstGeom>
          <a:solidFill>
            <a:schemeClr val="accent2"/>
          </a:solidFill>
          <a:ln w="3175">
            <a:noFill/>
            <a:miter lim="800000"/>
            <a:headEnd/>
            <a:tailEnd/>
          </a:ln>
          <a:effectLst/>
        </p:spPr>
        <p:style>
          <a:lnRef idx="0">
            <a:scrgbClr r="0" g="0" b="0"/>
          </a:lnRef>
          <a:fillRef idx="1002">
            <a:schemeClr val="lt1"/>
          </a:fillRef>
          <a:effectRef idx="0">
            <a:scrgbClr r="0" g="0" b="0"/>
          </a:effectRef>
          <a:fontRef idx="major"/>
        </p:style>
        <p:txBody>
          <a:bodyPr wrap="none" lIns="89943" tIns="44972" rIns="89943" bIns="44972"/>
          <a:lstStyle/>
          <a:p>
            <a:pPr algn="ctr" eaLnBrk="0" hangingPunct="0">
              <a:defRPr/>
            </a:pPr>
            <a:r>
              <a:rPr lang="en-US" sz="1200" b="1" dirty="0">
                <a:solidFill>
                  <a:schemeClr val="bg1"/>
                </a:solidFill>
                <a:latin typeface="Arial" panose="020B0604020202020204" pitchFamily="34" charset="0"/>
                <a:cs typeface="Arial" panose="020B0604020202020204" pitchFamily="34" charset="0"/>
              </a:rPr>
              <a:t>Assessment  Approach</a:t>
            </a:r>
          </a:p>
        </p:txBody>
      </p:sp>
      <p:sp>
        <p:nvSpPr>
          <p:cNvPr id="46" name="Rounded Rectangle 13"/>
          <p:cNvSpPr/>
          <p:nvPr/>
        </p:nvSpPr>
        <p:spPr bwMode="auto">
          <a:xfrm>
            <a:off x="4469593" y="1090414"/>
            <a:ext cx="4604819" cy="671999"/>
          </a:xfrm>
          <a:prstGeom prst="roundRect">
            <a:avLst>
              <a:gd name="adj" fmla="val 0"/>
            </a:avLst>
          </a:prstGeom>
          <a:solidFill>
            <a:srgbClr val="F8F8F8"/>
          </a:solidFill>
          <a:ln w="9525" cap="flat" cmpd="sng" algn="ctr">
            <a:noFill/>
            <a:prstDash val="solid"/>
          </a:ln>
          <a:effectLst>
            <a:outerShdw blurRad="40000" dist="20000" dir="5400000" rotWithShape="0">
              <a:srgbClr val="000000">
                <a:alpha val="38000"/>
              </a:srgbClr>
            </a:outerShdw>
          </a:effectLst>
        </p:spPr>
        <p:style>
          <a:lnRef idx="0">
            <a:scrgbClr r="0" g="0" b="0"/>
          </a:lnRef>
          <a:fillRef idx="1002">
            <a:schemeClr val="lt2"/>
          </a:fillRef>
          <a:effectRef idx="0">
            <a:scrgbClr r="0" g="0" b="0"/>
          </a:effectRef>
          <a:fontRef idx="major"/>
        </p:style>
        <p:txBody>
          <a:bodyPr lIns="89943" tIns="44972" rIns="89943" bIns="44972" anchor="ctr"/>
          <a:lstStyle/>
          <a:p>
            <a:pPr>
              <a:spcAft>
                <a:spcPts val="295"/>
              </a:spcAft>
              <a:defRPr/>
            </a:pPr>
            <a:r>
              <a:rPr lang="en-US" sz="900" dirty="0">
                <a:solidFill>
                  <a:schemeClr val="tx2"/>
                </a:solidFill>
                <a:latin typeface="Calibri" panose="020F0502020204030204" pitchFamily="34" charset="0"/>
                <a:cs typeface="Calibri" panose="020F0502020204030204" pitchFamily="34" charset="0"/>
              </a:rPr>
              <a:t>(Will be determined in consultation with PJI)</a:t>
            </a:r>
            <a:endParaRPr lang="en-US" sz="900" kern="0" dirty="0">
              <a:solidFill>
                <a:schemeClr val="tx2"/>
              </a:solidFill>
              <a:latin typeface="Calibri" panose="020F0502020204030204" pitchFamily="34" charset="0"/>
              <a:cs typeface="Calibri" panose="020F0502020204030204" pitchFamily="34" charset="0"/>
            </a:endParaRPr>
          </a:p>
          <a:p>
            <a:pPr marL="115551" indent="-115551">
              <a:spcAft>
                <a:spcPts val="295"/>
              </a:spcAft>
              <a:buFont typeface="Arial" pitchFamily="34" charset="0"/>
              <a:buChar char="•"/>
              <a:defRPr/>
            </a:pPr>
            <a:r>
              <a:rPr lang="en-US" sz="900" kern="0" dirty="0">
                <a:solidFill>
                  <a:schemeClr val="tx2"/>
                </a:solidFill>
                <a:latin typeface="Calibri" panose="020F0502020204030204" pitchFamily="34" charset="0"/>
                <a:cs typeface="Calibri" panose="020F0502020204030204" pitchFamily="34" charset="0"/>
              </a:rPr>
              <a:t>Application with high end user concurrency  </a:t>
            </a:r>
          </a:p>
          <a:p>
            <a:pPr marL="115551" indent="-115551">
              <a:spcAft>
                <a:spcPts val="295"/>
              </a:spcAft>
              <a:buFont typeface="Arial" pitchFamily="34" charset="0"/>
              <a:buChar char="•"/>
              <a:defRPr/>
            </a:pPr>
            <a:r>
              <a:rPr lang="en-US" sz="900" kern="0" dirty="0">
                <a:solidFill>
                  <a:schemeClr val="tx2"/>
                </a:solidFill>
                <a:latin typeface="Calibri" panose="020F0502020204030204" pitchFamily="34" charset="0"/>
                <a:cs typeface="Calibri" panose="020F0502020204030204" pitchFamily="34" charset="0"/>
              </a:rPr>
              <a:t>Critical business Flow </a:t>
            </a:r>
          </a:p>
          <a:p>
            <a:pPr marL="115551" indent="-115551">
              <a:spcAft>
                <a:spcPts val="295"/>
              </a:spcAft>
              <a:buFont typeface="Arial" pitchFamily="34" charset="0"/>
              <a:buChar char="•"/>
              <a:defRPr/>
            </a:pPr>
            <a:r>
              <a:rPr lang="en-US" sz="900" kern="0" dirty="0">
                <a:solidFill>
                  <a:schemeClr val="tx2"/>
                </a:solidFill>
                <a:latin typeface="Calibri" panose="020F0502020204030204" pitchFamily="34" charset="0"/>
                <a:cs typeface="Calibri" panose="020F0502020204030204" pitchFamily="34" charset="0"/>
              </a:rPr>
              <a:t>High Hardware Resource Utilization  </a:t>
            </a:r>
          </a:p>
        </p:txBody>
      </p:sp>
    </p:spTree>
    <p:extLst>
      <p:ext uri="{BB962C8B-B14F-4D97-AF65-F5344CB8AC3E}">
        <p14:creationId xmlns:p14="http://schemas.microsoft.com/office/powerpoint/2010/main" val="2420437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Total Cost of Ownership (TCO) – Laying the Foundation for Analysis</a:t>
            </a:r>
            <a:endParaRPr lang="en-US" dirty="0"/>
          </a:p>
        </p:txBody>
      </p:sp>
      <p:sp>
        <p:nvSpPr>
          <p:cNvPr id="10" name="Content Placeholder 5"/>
          <p:cNvSpPr txBox="1">
            <a:spLocks/>
          </p:cNvSpPr>
          <p:nvPr/>
        </p:nvSpPr>
        <p:spPr>
          <a:xfrm>
            <a:off x="1109527" y="2159542"/>
            <a:ext cx="1083662" cy="1239169"/>
          </a:xfrm>
          <a:prstGeom prst="rect">
            <a:avLst/>
          </a:prstGeom>
          <a:solidFill>
            <a:schemeClr val="accent1">
              <a:lumMod val="20000"/>
              <a:lumOff val="80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Total IT Infrastructure Cost</a:t>
            </a:r>
          </a:p>
        </p:txBody>
      </p:sp>
      <p:sp>
        <p:nvSpPr>
          <p:cNvPr id="11" name="Content Placeholder 5"/>
          <p:cNvSpPr txBox="1">
            <a:spLocks/>
          </p:cNvSpPr>
          <p:nvPr/>
        </p:nvSpPr>
        <p:spPr>
          <a:xfrm>
            <a:off x="1109527" y="1258328"/>
            <a:ext cx="1083662" cy="632768"/>
          </a:xfrm>
          <a:prstGeom prst="rect">
            <a:avLst/>
          </a:prstGeom>
          <a:solidFill>
            <a:schemeClr val="accent1">
              <a:lumMod val="20000"/>
              <a:lumOff val="80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Total Software Costs</a:t>
            </a:r>
          </a:p>
        </p:txBody>
      </p:sp>
      <p:sp>
        <p:nvSpPr>
          <p:cNvPr id="12" name="Content Placeholder 5"/>
          <p:cNvSpPr txBox="1">
            <a:spLocks/>
          </p:cNvSpPr>
          <p:nvPr/>
        </p:nvSpPr>
        <p:spPr>
          <a:xfrm>
            <a:off x="1109527" y="3626990"/>
            <a:ext cx="1083662" cy="632768"/>
          </a:xfrm>
          <a:prstGeom prst="rect">
            <a:avLst/>
          </a:prstGeom>
          <a:solidFill>
            <a:schemeClr val="accent1">
              <a:lumMod val="20000"/>
              <a:lumOff val="80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Total IT </a:t>
            </a:r>
          </a:p>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Personnel Cost</a:t>
            </a:r>
          </a:p>
        </p:txBody>
      </p:sp>
      <p:sp>
        <p:nvSpPr>
          <p:cNvPr id="13" name="Content Placeholder 5"/>
          <p:cNvSpPr txBox="1">
            <a:spLocks/>
          </p:cNvSpPr>
          <p:nvPr/>
        </p:nvSpPr>
        <p:spPr>
          <a:xfrm>
            <a:off x="2628290" y="2149954"/>
            <a:ext cx="993357" cy="316384"/>
          </a:xfrm>
          <a:prstGeom prst="rect">
            <a:avLst/>
          </a:prstGeom>
          <a:solidFill>
            <a:schemeClr val="bg1">
              <a:lumMod val="85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Compute Cost</a:t>
            </a:r>
          </a:p>
        </p:txBody>
      </p:sp>
      <p:sp>
        <p:nvSpPr>
          <p:cNvPr id="14" name="Content Placeholder 5"/>
          <p:cNvSpPr txBox="1">
            <a:spLocks/>
          </p:cNvSpPr>
          <p:nvPr/>
        </p:nvSpPr>
        <p:spPr>
          <a:xfrm>
            <a:off x="2628290" y="2620936"/>
            <a:ext cx="993357" cy="316384"/>
          </a:xfrm>
          <a:prstGeom prst="rect">
            <a:avLst/>
          </a:prstGeom>
          <a:solidFill>
            <a:schemeClr val="bg1">
              <a:lumMod val="85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Storage Cost</a:t>
            </a:r>
          </a:p>
        </p:txBody>
      </p:sp>
      <p:sp>
        <p:nvSpPr>
          <p:cNvPr id="15" name="Content Placeholder 5"/>
          <p:cNvSpPr txBox="1">
            <a:spLocks/>
          </p:cNvSpPr>
          <p:nvPr/>
        </p:nvSpPr>
        <p:spPr>
          <a:xfrm>
            <a:off x="2628290" y="3071299"/>
            <a:ext cx="993357" cy="316384"/>
          </a:xfrm>
          <a:prstGeom prst="rect">
            <a:avLst/>
          </a:prstGeom>
          <a:solidFill>
            <a:schemeClr val="bg1">
              <a:lumMod val="85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Network Cost</a:t>
            </a:r>
          </a:p>
        </p:txBody>
      </p:sp>
      <p:cxnSp>
        <p:nvCxnSpPr>
          <p:cNvPr id="16" name="Elbow Connector 15"/>
          <p:cNvCxnSpPr>
            <a:stCxn id="10" idx="3"/>
            <a:endCxn id="13" idx="1"/>
          </p:cNvCxnSpPr>
          <p:nvPr/>
        </p:nvCxnSpPr>
        <p:spPr>
          <a:xfrm flipV="1">
            <a:off x="2193188" y="2308145"/>
            <a:ext cx="435102" cy="47098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0" idx="3"/>
            <a:endCxn id="14" idx="1"/>
          </p:cNvCxnSpPr>
          <p:nvPr/>
        </p:nvCxnSpPr>
        <p:spPr>
          <a:xfrm flipV="1">
            <a:off x="2193188" y="2779138"/>
            <a:ext cx="435102" cy="1"/>
          </a:xfrm>
          <a:prstGeom prst="bentConnector3">
            <a:avLst>
              <a:gd name="adj1" fmla="val 50000"/>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0" idx="3"/>
            <a:endCxn id="15" idx="1"/>
          </p:cNvCxnSpPr>
          <p:nvPr/>
        </p:nvCxnSpPr>
        <p:spPr>
          <a:xfrm>
            <a:off x="2193188" y="2779128"/>
            <a:ext cx="435102" cy="45036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5"/>
          <p:cNvSpPr txBox="1">
            <a:spLocks/>
          </p:cNvSpPr>
          <p:nvPr/>
        </p:nvSpPr>
        <p:spPr>
          <a:xfrm>
            <a:off x="295866" y="1258338"/>
            <a:ext cx="451526" cy="3041598"/>
          </a:xfrm>
          <a:prstGeom prst="rect">
            <a:avLst/>
          </a:prstGeom>
          <a:solidFill>
            <a:srgbClr val="C6CBD3"/>
          </a:solidFill>
          <a:ln>
            <a:noFill/>
          </a:ln>
        </p:spPr>
        <p:txBody>
          <a:bodyPr vert="vert270"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65" b="1" i="0" u="none" strike="noStrike" kern="1200" cap="none" spc="0" normalizeH="0" baseline="0" noProof="0" dirty="0">
                <a:ln>
                  <a:noFill/>
                </a:ln>
                <a:solidFill>
                  <a:sysClr val="windowText" lastClr="000000"/>
                </a:solidFill>
                <a:effectLst/>
                <a:uLnTx/>
                <a:uFillTx/>
                <a:latin typeface="+mj-lt"/>
                <a:ea typeface="+mn-ea"/>
                <a:cs typeface="Arial" panose="020B0604020202020204" pitchFamily="34" charset="0"/>
              </a:rPr>
              <a:t>Total CRICO IT TCO</a:t>
            </a:r>
          </a:p>
        </p:txBody>
      </p:sp>
      <p:sp>
        <p:nvSpPr>
          <p:cNvPr id="20" name="Content Placeholder 5"/>
          <p:cNvSpPr txBox="1">
            <a:spLocks/>
          </p:cNvSpPr>
          <p:nvPr/>
        </p:nvSpPr>
        <p:spPr>
          <a:xfrm>
            <a:off x="5593311" y="2149954"/>
            <a:ext cx="1173967" cy="316384"/>
          </a:xfrm>
          <a:prstGeom prst="rect">
            <a:avLst/>
          </a:prstGeom>
          <a:solidFill>
            <a:schemeClr val="bg1">
              <a:lumMod val="85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Per Application Compute Cost</a:t>
            </a:r>
          </a:p>
        </p:txBody>
      </p:sp>
      <p:sp>
        <p:nvSpPr>
          <p:cNvPr id="21" name="Content Placeholder 5"/>
          <p:cNvSpPr txBox="1">
            <a:spLocks/>
          </p:cNvSpPr>
          <p:nvPr/>
        </p:nvSpPr>
        <p:spPr>
          <a:xfrm>
            <a:off x="5593311" y="2620936"/>
            <a:ext cx="1173967" cy="316384"/>
          </a:xfrm>
          <a:prstGeom prst="rect">
            <a:avLst/>
          </a:prstGeom>
          <a:solidFill>
            <a:schemeClr val="bg1">
              <a:lumMod val="85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Per Application Storage Cost</a:t>
            </a:r>
          </a:p>
        </p:txBody>
      </p:sp>
      <p:sp>
        <p:nvSpPr>
          <p:cNvPr id="22" name="Content Placeholder 5"/>
          <p:cNvSpPr txBox="1">
            <a:spLocks/>
          </p:cNvSpPr>
          <p:nvPr/>
        </p:nvSpPr>
        <p:spPr>
          <a:xfrm>
            <a:off x="5593311" y="3071299"/>
            <a:ext cx="1173967" cy="316384"/>
          </a:xfrm>
          <a:prstGeom prst="rect">
            <a:avLst/>
          </a:prstGeom>
          <a:solidFill>
            <a:schemeClr val="bg1">
              <a:lumMod val="85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Per Application Network Cost</a:t>
            </a:r>
          </a:p>
        </p:txBody>
      </p:sp>
      <p:sp>
        <p:nvSpPr>
          <p:cNvPr id="23" name="Content Placeholder 5"/>
          <p:cNvSpPr txBox="1">
            <a:spLocks/>
          </p:cNvSpPr>
          <p:nvPr/>
        </p:nvSpPr>
        <p:spPr>
          <a:xfrm>
            <a:off x="7154041" y="2159542"/>
            <a:ext cx="1083662" cy="1239169"/>
          </a:xfrm>
          <a:prstGeom prst="rect">
            <a:avLst/>
          </a:prstGeom>
          <a:solidFill>
            <a:schemeClr val="accent1">
              <a:lumMod val="20000"/>
              <a:lumOff val="80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Per Application Infrastructure Cost</a:t>
            </a:r>
          </a:p>
        </p:txBody>
      </p:sp>
      <p:sp>
        <p:nvSpPr>
          <p:cNvPr id="24" name="TextBox 23"/>
          <p:cNvSpPr txBox="1"/>
          <p:nvPr/>
        </p:nvSpPr>
        <p:spPr>
          <a:xfrm>
            <a:off x="2520176" y="2025318"/>
            <a:ext cx="270916" cy="168704"/>
          </a:xfrm>
          <a:prstGeom prst="rect">
            <a:avLst/>
          </a:prstGeom>
          <a:solidFill>
            <a:schemeClr val="bg1"/>
          </a:solidFill>
          <a:ln>
            <a:solidFill>
              <a:schemeClr val="tx1"/>
            </a:solidFill>
          </a:ln>
        </p:spPr>
        <p:txBody>
          <a:bodyPr wrap="non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49" b="0" i="0" u="none" strike="noStrike" kern="1200" cap="none" spc="0" normalizeH="0" baseline="0" noProof="0" dirty="0">
                <a:ln>
                  <a:noFill/>
                </a:ln>
                <a:solidFill>
                  <a:prstClr val="black"/>
                </a:solidFill>
                <a:effectLst/>
                <a:uLnTx/>
                <a:uFillTx/>
                <a:latin typeface="+mj-lt"/>
                <a:ea typeface="+mn-ea"/>
                <a:cs typeface="+mn-cs"/>
              </a:rPr>
              <a:t>40%</a:t>
            </a:r>
          </a:p>
        </p:txBody>
      </p:sp>
      <p:sp>
        <p:nvSpPr>
          <p:cNvPr id="25" name="Plus 24"/>
          <p:cNvSpPr/>
          <p:nvPr/>
        </p:nvSpPr>
        <p:spPr>
          <a:xfrm>
            <a:off x="1498113" y="3429871"/>
            <a:ext cx="306491" cy="206129"/>
          </a:xfrm>
          <a:prstGeom prst="mathPl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26" name="Plus 25"/>
          <p:cNvSpPr/>
          <p:nvPr/>
        </p:nvSpPr>
        <p:spPr>
          <a:xfrm>
            <a:off x="1498113" y="1922254"/>
            <a:ext cx="306491" cy="206129"/>
          </a:xfrm>
          <a:prstGeom prst="mathPl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27" name="Content Placeholder 5"/>
          <p:cNvSpPr txBox="1">
            <a:spLocks/>
          </p:cNvSpPr>
          <p:nvPr/>
        </p:nvSpPr>
        <p:spPr>
          <a:xfrm>
            <a:off x="7154041" y="1258339"/>
            <a:ext cx="1083662" cy="632767"/>
          </a:xfrm>
          <a:prstGeom prst="rect">
            <a:avLst/>
          </a:prstGeom>
          <a:solidFill>
            <a:schemeClr val="accent1">
              <a:lumMod val="20000"/>
              <a:lumOff val="80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Per Application Software Licensing Costs</a:t>
            </a:r>
          </a:p>
        </p:txBody>
      </p:sp>
      <p:sp>
        <p:nvSpPr>
          <p:cNvPr id="28" name="Content Placeholder 5"/>
          <p:cNvSpPr txBox="1">
            <a:spLocks/>
          </p:cNvSpPr>
          <p:nvPr/>
        </p:nvSpPr>
        <p:spPr>
          <a:xfrm>
            <a:off x="7154041" y="3667158"/>
            <a:ext cx="1083662" cy="632768"/>
          </a:xfrm>
          <a:prstGeom prst="rect">
            <a:avLst/>
          </a:prstGeom>
          <a:solidFill>
            <a:schemeClr val="accent1">
              <a:lumMod val="20000"/>
              <a:lumOff val="80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Per Application Personnel Costs</a:t>
            </a:r>
          </a:p>
        </p:txBody>
      </p:sp>
      <p:cxnSp>
        <p:nvCxnSpPr>
          <p:cNvPr id="29" name="Elbow Connector 28"/>
          <p:cNvCxnSpPr>
            <a:stCxn id="20" idx="3"/>
            <a:endCxn id="23" idx="1"/>
          </p:cNvCxnSpPr>
          <p:nvPr/>
        </p:nvCxnSpPr>
        <p:spPr>
          <a:xfrm>
            <a:off x="6767278" y="2308145"/>
            <a:ext cx="386764" cy="47098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21" idx="3"/>
            <a:endCxn id="23" idx="1"/>
          </p:cNvCxnSpPr>
          <p:nvPr/>
        </p:nvCxnSpPr>
        <p:spPr>
          <a:xfrm>
            <a:off x="6767278" y="2779138"/>
            <a:ext cx="386764" cy="1"/>
          </a:xfrm>
          <a:prstGeom prst="bentConnector3">
            <a:avLst>
              <a:gd name="adj1" fmla="val 50000"/>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2" idx="3"/>
            <a:endCxn id="23" idx="1"/>
          </p:cNvCxnSpPr>
          <p:nvPr/>
        </p:nvCxnSpPr>
        <p:spPr>
          <a:xfrm flipV="1">
            <a:off x="6767278" y="2779128"/>
            <a:ext cx="386764" cy="450363"/>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Plus 31"/>
          <p:cNvSpPr/>
          <p:nvPr/>
        </p:nvSpPr>
        <p:spPr>
          <a:xfrm>
            <a:off x="3055186" y="2491024"/>
            <a:ext cx="135458" cy="94916"/>
          </a:xfrm>
          <a:prstGeom prst="mathPl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33" name="Plus 32"/>
          <p:cNvSpPr/>
          <p:nvPr/>
        </p:nvSpPr>
        <p:spPr>
          <a:xfrm>
            <a:off x="3051082" y="2951697"/>
            <a:ext cx="135458" cy="94916"/>
          </a:xfrm>
          <a:prstGeom prst="mathPl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34" name="Plus 33"/>
          <p:cNvSpPr/>
          <p:nvPr/>
        </p:nvSpPr>
        <p:spPr>
          <a:xfrm>
            <a:off x="6112564" y="2491024"/>
            <a:ext cx="135458" cy="94916"/>
          </a:xfrm>
          <a:prstGeom prst="mathPl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black"/>
              </a:solidFill>
              <a:effectLst/>
              <a:uLnTx/>
              <a:uFillTx/>
              <a:latin typeface="+mj-lt"/>
              <a:ea typeface="+mn-ea"/>
              <a:cs typeface="+mn-cs"/>
            </a:endParaRPr>
          </a:p>
        </p:txBody>
      </p:sp>
      <p:sp>
        <p:nvSpPr>
          <p:cNvPr id="35" name="Plus 34"/>
          <p:cNvSpPr/>
          <p:nvPr/>
        </p:nvSpPr>
        <p:spPr>
          <a:xfrm>
            <a:off x="6112564" y="2951697"/>
            <a:ext cx="135458" cy="94916"/>
          </a:xfrm>
          <a:prstGeom prst="mathPl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black"/>
              </a:solidFill>
              <a:effectLst/>
              <a:uLnTx/>
              <a:uFillTx/>
              <a:latin typeface="+mj-lt"/>
              <a:ea typeface="+mn-ea"/>
              <a:cs typeface="+mn-cs"/>
            </a:endParaRPr>
          </a:p>
        </p:txBody>
      </p:sp>
      <p:sp>
        <p:nvSpPr>
          <p:cNvPr id="36" name="Right Arrow 35"/>
          <p:cNvSpPr/>
          <p:nvPr/>
        </p:nvSpPr>
        <p:spPr>
          <a:xfrm>
            <a:off x="3702386" y="2302394"/>
            <a:ext cx="1806103" cy="63277"/>
          </a:xfrm>
          <a:prstGeom prst="rightArrow">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37" name="Right Arrow 36"/>
          <p:cNvSpPr/>
          <p:nvPr/>
        </p:nvSpPr>
        <p:spPr>
          <a:xfrm>
            <a:off x="3702386" y="2762590"/>
            <a:ext cx="1806103" cy="63277"/>
          </a:xfrm>
          <a:prstGeom prst="rightArrow">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38" name="Plus 37"/>
          <p:cNvSpPr/>
          <p:nvPr/>
        </p:nvSpPr>
        <p:spPr>
          <a:xfrm>
            <a:off x="7542626" y="3429871"/>
            <a:ext cx="306491" cy="206129"/>
          </a:xfrm>
          <a:prstGeom prst="mathPl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39" name="Plus 38"/>
          <p:cNvSpPr/>
          <p:nvPr/>
        </p:nvSpPr>
        <p:spPr>
          <a:xfrm>
            <a:off x="7542626" y="1922254"/>
            <a:ext cx="306491" cy="206129"/>
          </a:xfrm>
          <a:prstGeom prst="mathPl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40" name="Right Arrow 39"/>
          <p:cNvSpPr/>
          <p:nvPr/>
        </p:nvSpPr>
        <p:spPr>
          <a:xfrm>
            <a:off x="2347797" y="1511433"/>
            <a:ext cx="4695868" cy="126554"/>
          </a:xfrm>
          <a:prstGeom prst="rightArrow">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41" name="Right Arrow 40"/>
          <p:cNvSpPr/>
          <p:nvPr/>
        </p:nvSpPr>
        <p:spPr>
          <a:xfrm>
            <a:off x="2347797" y="3920265"/>
            <a:ext cx="4695868" cy="126554"/>
          </a:xfrm>
          <a:prstGeom prst="rightArrow">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cxnSp>
        <p:nvCxnSpPr>
          <p:cNvPr id="42" name="Elbow Connector 41"/>
          <p:cNvCxnSpPr>
            <a:stCxn id="19" idx="3"/>
            <a:endCxn id="11" idx="1"/>
          </p:cNvCxnSpPr>
          <p:nvPr/>
        </p:nvCxnSpPr>
        <p:spPr>
          <a:xfrm flipV="1">
            <a:off x="747394" y="1574721"/>
            <a:ext cx="362135" cy="1204416"/>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19" idx="3"/>
            <a:endCxn id="10" idx="1"/>
          </p:cNvCxnSpPr>
          <p:nvPr/>
        </p:nvCxnSpPr>
        <p:spPr>
          <a:xfrm>
            <a:off x="747394" y="2779138"/>
            <a:ext cx="362135" cy="1"/>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550301" y="1373728"/>
            <a:ext cx="4285391" cy="126554"/>
          </a:xfrm>
          <a:prstGeom prst="rect">
            <a:avLst/>
          </a:prstGeom>
          <a:solidFill>
            <a:schemeClr val="bg1"/>
          </a:solidFill>
        </p:spPr>
        <p:txBody>
          <a:bodyPr wrap="square" lIns="0" tIns="0" rIns="0" bIns="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43" b="0" i="0" u="none" strike="noStrike" kern="1200" cap="none" spc="0" normalizeH="0" baseline="0" noProof="0" dirty="0">
                <a:ln>
                  <a:noFill/>
                </a:ln>
                <a:solidFill>
                  <a:prstClr val="black"/>
                </a:solidFill>
                <a:effectLst/>
                <a:uLnTx/>
                <a:uFillTx/>
                <a:latin typeface="+mj-lt"/>
                <a:ea typeface="+mn-ea"/>
                <a:cs typeface="+mn-cs"/>
              </a:rPr>
              <a:t>Application software licensing as applicable to corresponding applications</a:t>
            </a:r>
          </a:p>
        </p:txBody>
      </p:sp>
      <p:sp>
        <p:nvSpPr>
          <p:cNvPr id="47" name="TextBox 46"/>
          <p:cNvSpPr txBox="1"/>
          <p:nvPr/>
        </p:nvSpPr>
        <p:spPr>
          <a:xfrm>
            <a:off x="3702386" y="2060842"/>
            <a:ext cx="1806103" cy="236810"/>
          </a:xfrm>
          <a:prstGeom prst="rect">
            <a:avLst/>
          </a:prstGeom>
          <a:noFill/>
        </p:spPr>
        <p:txBody>
          <a:bodyPr wrap="square" lIns="0" tIns="0" rIns="0" bIns="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43" b="0" i="0" u="none" strike="noStrike" kern="1200" cap="none" spc="0" normalizeH="0" baseline="0" noProof="0" dirty="0">
                <a:ln>
                  <a:noFill/>
                </a:ln>
                <a:solidFill>
                  <a:prstClr val="black"/>
                </a:solidFill>
                <a:effectLst/>
                <a:uLnTx/>
                <a:uFillTx/>
                <a:latin typeface="+mj-lt"/>
                <a:ea typeface="+mn-ea"/>
                <a:cs typeface="+mn-cs"/>
              </a:rPr>
              <a:t>Apportioned based  on CPU  and Memory allocated to each application</a:t>
            </a:r>
          </a:p>
        </p:txBody>
      </p:sp>
      <p:sp>
        <p:nvSpPr>
          <p:cNvPr id="48" name="TextBox 47"/>
          <p:cNvSpPr txBox="1"/>
          <p:nvPr/>
        </p:nvSpPr>
        <p:spPr>
          <a:xfrm>
            <a:off x="3702386" y="2524228"/>
            <a:ext cx="1806103" cy="226481"/>
          </a:xfrm>
          <a:prstGeom prst="rect">
            <a:avLst/>
          </a:prstGeom>
          <a:noFill/>
        </p:spPr>
        <p:txBody>
          <a:bodyPr wrap="square" lIns="0" tIns="0" rIns="0" bIns="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43" b="0" i="0" u="none" strike="noStrike" kern="1200" cap="none" spc="0" normalizeH="0" baseline="0" noProof="0" dirty="0">
                <a:ln>
                  <a:noFill/>
                </a:ln>
                <a:solidFill>
                  <a:prstClr val="black"/>
                </a:solidFill>
                <a:effectLst/>
                <a:uLnTx/>
                <a:uFillTx/>
                <a:latin typeface="+mj-lt"/>
                <a:ea typeface="+mn-ea"/>
                <a:cs typeface="+mn-cs"/>
              </a:rPr>
              <a:t>Apportioned based on storage allocated to each application</a:t>
            </a:r>
          </a:p>
        </p:txBody>
      </p:sp>
      <p:sp>
        <p:nvSpPr>
          <p:cNvPr id="49" name="Right Arrow 48"/>
          <p:cNvSpPr/>
          <p:nvPr/>
        </p:nvSpPr>
        <p:spPr>
          <a:xfrm>
            <a:off x="3695545" y="3229491"/>
            <a:ext cx="1806103" cy="63277"/>
          </a:xfrm>
          <a:prstGeom prst="rightArrow">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50" name="TextBox 49"/>
          <p:cNvSpPr txBox="1"/>
          <p:nvPr/>
        </p:nvSpPr>
        <p:spPr>
          <a:xfrm>
            <a:off x="3702386" y="2996711"/>
            <a:ext cx="1806103" cy="189830"/>
          </a:xfrm>
          <a:prstGeom prst="rect">
            <a:avLst/>
          </a:prstGeom>
          <a:noFill/>
        </p:spPr>
        <p:txBody>
          <a:bodyPr wrap="square" lIns="0" tIns="0" rIns="0" bIns="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43" b="0" i="0" u="none" strike="noStrike" kern="1200" cap="none" spc="0" normalizeH="0" baseline="0" noProof="0" dirty="0">
                <a:ln>
                  <a:noFill/>
                </a:ln>
                <a:solidFill>
                  <a:prstClr val="black"/>
                </a:solidFill>
                <a:effectLst/>
                <a:uLnTx/>
                <a:uFillTx/>
                <a:latin typeface="+mj-lt"/>
                <a:ea typeface="+mn-ea"/>
                <a:cs typeface="+mn-cs"/>
              </a:rPr>
              <a:t>Apportioned based on network bandwidth used by each application</a:t>
            </a:r>
          </a:p>
        </p:txBody>
      </p:sp>
      <p:sp>
        <p:nvSpPr>
          <p:cNvPr id="51" name="TextBox 50"/>
          <p:cNvSpPr txBox="1"/>
          <p:nvPr/>
        </p:nvSpPr>
        <p:spPr>
          <a:xfrm>
            <a:off x="2490049" y="3680037"/>
            <a:ext cx="4410359" cy="259430"/>
          </a:xfrm>
          <a:prstGeom prst="rect">
            <a:avLst/>
          </a:prstGeom>
          <a:solidFill>
            <a:schemeClr val="bg1"/>
          </a:solid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43" b="0" i="0" u="none" strike="noStrike" kern="1200" cap="none" spc="0" normalizeH="0" baseline="0" noProof="0" dirty="0">
                <a:ln>
                  <a:noFill/>
                </a:ln>
                <a:solidFill>
                  <a:prstClr val="black"/>
                </a:solidFill>
                <a:effectLst/>
                <a:uLnTx/>
                <a:uFillTx/>
                <a:latin typeface="+mj-lt"/>
                <a:ea typeface="+mn-ea"/>
                <a:cs typeface="+mn-cs"/>
              </a:rPr>
              <a:t>Total IT staff salary and spend on vendors apportioned according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43" b="0" i="0" u="none" strike="noStrike" kern="1200" cap="none" spc="0" normalizeH="0" baseline="0" noProof="0" dirty="0">
                <a:ln>
                  <a:noFill/>
                </a:ln>
                <a:solidFill>
                  <a:prstClr val="black"/>
                </a:solidFill>
                <a:effectLst/>
                <a:uLnTx/>
                <a:uFillTx/>
                <a:latin typeface="+mj-lt"/>
                <a:ea typeface="+mn-ea"/>
                <a:cs typeface="+mn-cs"/>
              </a:rPr>
              <a:t> to effort distribution across applications. This includes both project work and support</a:t>
            </a:r>
          </a:p>
        </p:txBody>
      </p:sp>
      <p:sp>
        <p:nvSpPr>
          <p:cNvPr id="52" name="Content Placeholder 5"/>
          <p:cNvSpPr txBox="1">
            <a:spLocks/>
          </p:cNvSpPr>
          <p:nvPr/>
        </p:nvSpPr>
        <p:spPr>
          <a:xfrm>
            <a:off x="8580229" y="1258339"/>
            <a:ext cx="451526" cy="3025094"/>
          </a:xfrm>
          <a:prstGeom prst="rect">
            <a:avLst/>
          </a:prstGeom>
          <a:solidFill>
            <a:srgbClr val="C6CBD3"/>
          </a:solidFill>
          <a:ln>
            <a:noFill/>
          </a:ln>
        </p:spPr>
        <p:txBody>
          <a:bodyPr vert="vert270"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65" b="1" i="0" u="none" strike="noStrike" kern="1200" cap="none" spc="0" normalizeH="0" baseline="0" noProof="0" dirty="0">
                <a:ln>
                  <a:noFill/>
                </a:ln>
                <a:solidFill>
                  <a:sysClr val="windowText" lastClr="000000"/>
                </a:solidFill>
                <a:effectLst/>
                <a:uLnTx/>
                <a:uFillTx/>
                <a:latin typeface="+mj-lt"/>
                <a:ea typeface="+mn-ea"/>
                <a:cs typeface="Arial" panose="020B0604020202020204" pitchFamily="34" charset="0"/>
              </a:rPr>
              <a:t>Application TCO</a:t>
            </a:r>
          </a:p>
        </p:txBody>
      </p:sp>
      <p:cxnSp>
        <p:nvCxnSpPr>
          <p:cNvPr id="53" name="Elbow Connector 52"/>
          <p:cNvCxnSpPr>
            <a:stCxn id="27" idx="3"/>
            <a:endCxn id="52" idx="1"/>
          </p:cNvCxnSpPr>
          <p:nvPr/>
        </p:nvCxnSpPr>
        <p:spPr>
          <a:xfrm>
            <a:off x="8237702" y="1574723"/>
            <a:ext cx="342527" cy="1196163"/>
          </a:xfrm>
          <a:prstGeom prst="bentConnector3">
            <a:avLst>
              <a:gd name="adj1" fmla="val 50000"/>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23" idx="3"/>
            <a:endCxn id="52" idx="1"/>
          </p:cNvCxnSpPr>
          <p:nvPr/>
        </p:nvCxnSpPr>
        <p:spPr>
          <a:xfrm flipV="1">
            <a:off x="8237702" y="2770886"/>
            <a:ext cx="342527" cy="8241"/>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28" idx="3"/>
            <a:endCxn id="52" idx="1"/>
          </p:cNvCxnSpPr>
          <p:nvPr/>
        </p:nvCxnSpPr>
        <p:spPr>
          <a:xfrm flipV="1">
            <a:off x="8237702" y="2770886"/>
            <a:ext cx="342527" cy="1212656"/>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409626" y="812960"/>
            <a:ext cx="8324748" cy="417902"/>
          </a:xfrm>
          <a:prstGeom prst="rect">
            <a:avLst/>
          </a:prstGeom>
        </p:spPr>
        <p:txBody>
          <a:bodyPr wrap="square" lIns="48099" tIns="24050" rIns="48099" bIns="24050">
            <a:spAutoFit/>
          </a:bodyPr>
          <a:lstStyle/>
          <a:p>
            <a:pPr marL="0" marR="0" lvl="0" indent="0" algn="ctr" defTabSz="457200"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mj-lt"/>
                <a:ea typeface="+mn-ea"/>
                <a:cs typeface="+mn-cs"/>
              </a:rPr>
              <a:t>To establish cost transparency and develop initial hypotheses on areas of excess spending, the Total Cost of Ownership (TCO) of the IT portfolio and for each application was calculated …</a:t>
            </a:r>
          </a:p>
        </p:txBody>
      </p:sp>
      <p:sp>
        <p:nvSpPr>
          <p:cNvPr id="58" name="Content Placeholder 5"/>
          <p:cNvSpPr txBox="1">
            <a:spLocks/>
          </p:cNvSpPr>
          <p:nvPr/>
        </p:nvSpPr>
        <p:spPr>
          <a:xfrm>
            <a:off x="295866" y="1273430"/>
            <a:ext cx="451526" cy="3598896"/>
          </a:xfrm>
          <a:prstGeom prst="rect">
            <a:avLst/>
          </a:prstGeom>
          <a:solidFill>
            <a:srgbClr val="C6CBD3"/>
          </a:solidFill>
          <a:ln>
            <a:noFill/>
          </a:ln>
        </p:spPr>
        <p:txBody>
          <a:bodyPr vert="vert270"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265" b="1" i="0" u="none" strike="noStrike" kern="1200" cap="none" spc="0" normalizeH="0" baseline="0" noProof="0" dirty="0">
                <a:ln>
                  <a:noFill/>
                </a:ln>
                <a:solidFill>
                  <a:sysClr val="windowText" lastClr="000000"/>
                </a:solidFill>
                <a:effectLst/>
                <a:uLnTx/>
                <a:uFillTx/>
                <a:latin typeface="+mj-lt"/>
                <a:ea typeface="+mn-ea"/>
                <a:cs typeface="Arial" panose="020B0604020202020204" pitchFamily="34" charset="0"/>
              </a:rPr>
              <a:t>Total IT TCO</a:t>
            </a:r>
          </a:p>
        </p:txBody>
      </p:sp>
      <p:sp>
        <p:nvSpPr>
          <p:cNvPr id="59" name="TextBox 58"/>
          <p:cNvSpPr txBox="1"/>
          <p:nvPr/>
        </p:nvSpPr>
        <p:spPr>
          <a:xfrm>
            <a:off x="2520176" y="2537456"/>
            <a:ext cx="270916" cy="168704"/>
          </a:xfrm>
          <a:prstGeom prst="rect">
            <a:avLst/>
          </a:prstGeom>
          <a:solidFill>
            <a:schemeClr val="bg1"/>
          </a:solidFill>
          <a:ln>
            <a:solidFill>
              <a:schemeClr val="tx1"/>
            </a:solidFill>
          </a:ln>
        </p:spPr>
        <p:txBody>
          <a:bodyPr wrap="non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49" b="0" i="0" u="none" strike="noStrike" kern="1200" cap="none" spc="0" normalizeH="0" baseline="0" noProof="0" dirty="0">
                <a:ln>
                  <a:noFill/>
                </a:ln>
                <a:solidFill>
                  <a:prstClr val="black"/>
                </a:solidFill>
                <a:effectLst/>
                <a:uLnTx/>
                <a:uFillTx/>
                <a:latin typeface="+mj-lt"/>
                <a:ea typeface="+mn-ea"/>
                <a:cs typeface="+mn-cs"/>
              </a:rPr>
              <a:t>30%</a:t>
            </a:r>
          </a:p>
        </p:txBody>
      </p:sp>
      <p:sp>
        <p:nvSpPr>
          <p:cNvPr id="60" name="TextBox 59"/>
          <p:cNvSpPr txBox="1"/>
          <p:nvPr/>
        </p:nvSpPr>
        <p:spPr>
          <a:xfrm>
            <a:off x="2520176" y="2989342"/>
            <a:ext cx="270916" cy="168704"/>
          </a:xfrm>
          <a:prstGeom prst="rect">
            <a:avLst/>
          </a:prstGeom>
          <a:solidFill>
            <a:schemeClr val="bg1"/>
          </a:solidFill>
          <a:ln>
            <a:solidFill>
              <a:schemeClr val="tx1"/>
            </a:solidFill>
          </a:ln>
        </p:spPr>
        <p:txBody>
          <a:bodyPr wrap="non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49" b="0" i="0" u="none" strike="noStrike" kern="1200" cap="none" spc="0" normalizeH="0" baseline="0" noProof="0" dirty="0">
                <a:ln>
                  <a:noFill/>
                </a:ln>
                <a:solidFill>
                  <a:prstClr val="black"/>
                </a:solidFill>
                <a:effectLst/>
                <a:uLnTx/>
                <a:uFillTx/>
                <a:latin typeface="+mj-lt"/>
                <a:ea typeface="+mn-ea"/>
                <a:cs typeface="+mn-cs"/>
              </a:rPr>
              <a:t>30%</a:t>
            </a:r>
          </a:p>
        </p:txBody>
      </p:sp>
      <p:sp>
        <p:nvSpPr>
          <p:cNvPr id="61" name="Rectangle 60"/>
          <p:cNvSpPr/>
          <p:nvPr/>
        </p:nvSpPr>
        <p:spPr>
          <a:xfrm>
            <a:off x="2283566" y="4226339"/>
            <a:ext cx="4723717" cy="36811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43" b="0" i="0" u="none" strike="noStrike" kern="1200" cap="none" spc="0" normalizeH="0" baseline="0" noProof="0" dirty="0">
                <a:ln>
                  <a:noFill/>
                </a:ln>
                <a:solidFill>
                  <a:prstClr val="black"/>
                </a:solidFill>
                <a:effectLst/>
                <a:uLnTx/>
                <a:uFillTx/>
                <a:latin typeface="+mj-lt"/>
                <a:ea typeface="+mn-ea"/>
                <a:cs typeface="+mn-cs"/>
              </a:rPr>
              <a:t>Expenditure incurred on</a:t>
            </a:r>
            <a:r>
              <a:rPr kumimoji="0" lang="en-US" sz="949" b="0" i="0" u="none" strike="noStrike" kern="1200" cap="none" spc="0" normalizeH="0" baseline="0" noProof="0" dirty="0">
                <a:ln>
                  <a:noFill/>
                </a:ln>
                <a:solidFill>
                  <a:srgbClr val="0033A0"/>
                </a:solidFill>
                <a:effectLst/>
                <a:uLnTx/>
                <a:uFillTx/>
                <a:latin typeface="+mj-lt"/>
                <a:ea typeface="+mn-ea"/>
                <a:cs typeface="+mn-cs"/>
              </a:rPr>
              <a:t> </a:t>
            </a:r>
            <a:r>
              <a:rPr kumimoji="0" lang="en-US" sz="843" b="0" i="0" u="none" strike="noStrike" kern="1200" cap="none" spc="0" normalizeH="0" baseline="0" noProof="0" dirty="0">
                <a:ln>
                  <a:noFill/>
                </a:ln>
                <a:solidFill>
                  <a:prstClr val="black"/>
                </a:solidFill>
                <a:effectLst/>
                <a:uLnTx/>
                <a:uFillTx/>
                <a:latin typeface="+mj-lt"/>
                <a:ea typeface="+mn-ea"/>
                <a:cs typeface="+mn-cs"/>
              </a:rPr>
              <a:t>Cooling , Power , Data Centre. These costs are not typically directly traceable to applications and is based on assumptions</a:t>
            </a:r>
          </a:p>
        </p:txBody>
      </p:sp>
      <p:sp>
        <p:nvSpPr>
          <p:cNvPr id="62" name="Plus 61"/>
          <p:cNvSpPr/>
          <p:nvPr/>
        </p:nvSpPr>
        <p:spPr>
          <a:xfrm>
            <a:off x="1498113" y="4243266"/>
            <a:ext cx="306491" cy="206129"/>
          </a:xfrm>
          <a:prstGeom prst="mathPlus">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cxnSp>
        <p:nvCxnSpPr>
          <p:cNvPr id="65" name="Elbow Connector 64"/>
          <p:cNvCxnSpPr/>
          <p:nvPr/>
        </p:nvCxnSpPr>
        <p:spPr>
          <a:xfrm>
            <a:off x="747392" y="2779138"/>
            <a:ext cx="362135" cy="1165579"/>
          </a:xfrm>
          <a:prstGeom prst="bentConnector3">
            <a:avLst>
              <a:gd name="adj1" fmla="val 50000"/>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Elbow Connector 65"/>
          <p:cNvCxnSpPr/>
          <p:nvPr/>
        </p:nvCxnSpPr>
        <p:spPr>
          <a:xfrm rot="16200000" flipH="1">
            <a:off x="67780" y="3619119"/>
            <a:ext cx="1896764" cy="186731"/>
          </a:xfrm>
          <a:prstGeom prst="bentConnector2">
            <a:avLst/>
          </a:prstGeom>
          <a:ln>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1017758" y="1203970"/>
            <a:ext cx="205740" cy="20574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mj-lt"/>
                <a:ea typeface="+mn-ea"/>
                <a:cs typeface="+mn-cs"/>
              </a:rPr>
              <a:t>L</a:t>
            </a:r>
            <a:endParaRPr kumimoji="0" lang="en-US" sz="1350" b="1" i="0" u="none" strike="noStrike" kern="1200" cap="none" spc="0" normalizeH="0" baseline="0" noProof="0" dirty="0">
              <a:ln>
                <a:noFill/>
              </a:ln>
              <a:solidFill>
                <a:srgbClr val="FFFFFF"/>
              </a:solidFill>
              <a:effectLst/>
              <a:uLnTx/>
              <a:uFillTx/>
              <a:latin typeface="+mj-lt"/>
              <a:ea typeface="+mn-ea"/>
              <a:cs typeface="+mn-cs"/>
            </a:endParaRPr>
          </a:p>
        </p:txBody>
      </p:sp>
      <p:sp>
        <p:nvSpPr>
          <p:cNvPr id="68" name="Rectangle 67"/>
          <p:cNvSpPr/>
          <p:nvPr/>
        </p:nvSpPr>
        <p:spPr>
          <a:xfrm>
            <a:off x="1016161" y="2098011"/>
            <a:ext cx="205740" cy="20574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mj-lt"/>
                <a:ea typeface="+mn-ea"/>
                <a:cs typeface="+mn-cs"/>
              </a:rPr>
              <a:t>H</a:t>
            </a:r>
            <a:endParaRPr kumimoji="0" lang="en-US" sz="1350" b="1" i="0" u="none" strike="noStrike" kern="1200" cap="none" spc="0" normalizeH="0" baseline="0" noProof="0" dirty="0">
              <a:ln>
                <a:noFill/>
              </a:ln>
              <a:solidFill>
                <a:srgbClr val="FFFFFF"/>
              </a:solidFill>
              <a:effectLst/>
              <a:uLnTx/>
              <a:uFillTx/>
              <a:latin typeface="+mj-lt"/>
              <a:ea typeface="+mn-ea"/>
              <a:cs typeface="+mn-cs"/>
            </a:endParaRPr>
          </a:p>
        </p:txBody>
      </p:sp>
      <p:sp>
        <p:nvSpPr>
          <p:cNvPr id="69" name="Rectangle 68"/>
          <p:cNvSpPr/>
          <p:nvPr/>
        </p:nvSpPr>
        <p:spPr>
          <a:xfrm>
            <a:off x="1014163" y="3594661"/>
            <a:ext cx="205740" cy="20574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mj-lt"/>
                <a:ea typeface="+mn-ea"/>
                <a:cs typeface="+mn-cs"/>
              </a:rPr>
              <a:t>P</a:t>
            </a:r>
            <a:endParaRPr kumimoji="0" lang="en-US" sz="1350" b="1" i="0" u="none" strike="noStrike" kern="1200" cap="none" spc="0" normalizeH="0" baseline="0" noProof="0" dirty="0">
              <a:ln>
                <a:noFill/>
              </a:ln>
              <a:solidFill>
                <a:srgbClr val="FFFFFF"/>
              </a:solidFill>
              <a:effectLst/>
              <a:uLnTx/>
              <a:uFillTx/>
              <a:latin typeface="+mj-lt"/>
              <a:ea typeface="+mn-ea"/>
              <a:cs typeface="+mn-cs"/>
            </a:endParaRPr>
          </a:p>
        </p:txBody>
      </p:sp>
      <p:sp>
        <p:nvSpPr>
          <p:cNvPr id="57" name="Content Placeholder 5"/>
          <p:cNvSpPr txBox="1">
            <a:spLocks/>
          </p:cNvSpPr>
          <p:nvPr/>
        </p:nvSpPr>
        <p:spPr>
          <a:xfrm>
            <a:off x="1109527" y="4448583"/>
            <a:ext cx="1083662" cy="398238"/>
          </a:xfrm>
          <a:prstGeom prst="rect">
            <a:avLst/>
          </a:prstGeom>
          <a:solidFill>
            <a:schemeClr val="accent1">
              <a:lumMod val="20000"/>
              <a:lumOff val="80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Other Costs</a:t>
            </a:r>
          </a:p>
        </p:txBody>
      </p:sp>
      <p:sp>
        <p:nvSpPr>
          <p:cNvPr id="63" name="Right Arrow 62"/>
          <p:cNvSpPr/>
          <p:nvPr/>
        </p:nvSpPr>
        <p:spPr>
          <a:xfrm>
            <a:off x="2327713" y="4603115"/>
            <a:ext cx="4695868" cy="126554"/>
          </a:xfrm>
          <a:prstGeom prst="rightArrow">
            <a:avLst/>
          </a:prstGeom>
          <a:solidFill>
            <a:schemeClr val="bg1">
              <a:lumMod val="6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48099" tIns="24050" rIns="48099" bIns="2405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108" b="0" i="0" u="none" strike="noStrike" kern="1200" cap="none" spc="0" normalizeH="0" baseline="0" noProof="0" dirty="0">
              <a:ln>
                <a:noFill/>
              </a:ln>
              <a:solidFill>
                <a:prstClr val="white"/>
              </a:solidFill>
              <a:effectLst/>
              <a:uLnTx/>
              <a:uFillTx/>
              <a:latin typeface="+mj-lt"/>
              <a:ea typeface="+mn-ea"/>
              <a:cs typeface="+mn-cs"/>
            </a:endParaRPr>
          </a:p>
        </p:txBody>
      </p:sp>
      <p:sp>
        <p:nvSpPr>
          <p:cNvPr id="64" name="Content Placeholder 5"/>
          <p:cNvSpPr txBox="1">
            <a:spLocks/>
          </p:cNvSpPr>
          <p:nvPr/>
        </p:nvSpPr>
        <p:spPr>
          <a:xfrm>
            <a:off x="7143999" y="4446751"/>
            <a:ext cx="1083662" cy="400070"/>
          </a:xfrm>
          <a:prstGeom prst="rect">
            <a:avLst/>
          </a:prstGeom>
          <a:solidFill>
            <a:schemeClr val="accent1">
              <a:lumMod val="20000"/>
              <a:lumOff val="80000"/>
            </a:schemeClr>
          </a:solidFill>
          <a:ln>
            <a:noFill/>
          </a:ln>
        </p:spPr>
        <p:txBody>
          <a:bodyPr vert="horz" lIns="48099" tIns="24050" rIns="48099" bIns="24050" rtlCol="0" anchor="ctr">
            <a:noAutofit/>
          </a:bodyPr>
          <a:lstStyle>
            <a:lvl1pPr marL="228600" indent="-228600" algn="l" defTabSz="914400" rtl="0" eaLnBrk="1" latinLnBrk="0" hangingPunct="1">
              <a:spcBef>
                <a:spcPct val="20000"/>
              </a:spcBef>
              <a:buClrTx/>
              <a:buFont typeface="Arial" pitchFamily="34" charset="0"/>
              <a:buChar char="•"/>
              <a:defRPr sz="2400" kern="1200">
                <a:solidFill>
                  <a:schemeClr val="tx1"/>
                </a:solidFill>
                <a:latin typeface="Frutiger LT Std 45 Light"/>
                <a:ea typeface="+mn-ea"/>
                <a:cs typeface="Arial" panose="020B0604020202020204" pitchFamily="34" charset="0"/>
              </a:defRPr>
            </a:lvl1pPr>
            <a:lvl2pPr marL="576263" indent="-230188" algn="l" defTabSz="914400" rtl="0" eaLnBrk="1" latinLnBrk="0" hangingPunct="1">
              <a:spcBef>
                <a:spcPct val="20000"/>
              </a:spcBef>
              <a:buClr>
                <a:srgbClr val="ADAFB2"/>
              </a:buClr>
              <a:buFont typeface="Arial" pitchFamily="34" charset="0"/>
              <a:buChar char="–"/>
              <a:defRPr sz="2000" kern="1200">
                <a:solidFill>
                  <a:schemeClr val="tx1"/>
                </a:solidFill>
                <a:latin typeface="Frutiger LT Std 45 Light"/>
                <a:ea typeface="+mn-ea"/>
                <a:cs typeface="Arial" panose="020B0604020202020204" pitchFamily="34" charset="0"/>
              </a:defRPr>
            </a:lvl2pPr>
            <a:lvl3pPr marL="914400" indent="-228600" algn="l" defTabSz="914400" rtl="0" eaLnBrk="1" latinLnBrk="0" hangingPunct="1">
              <a:spcBef>
                <a:spcPct val="20000"/>
              </a:spcBef>
              <a:buClr>
                <a:srgbClr val="ADAFB2"/>
              </a:buClr>
              <a:buFont typeface="Arial" pitchFamily="34" charset="0"/>
              <a:buChar char="•"/>
              <a:defRPr sz="1800" kern="1200">
                <a:solidFill>
                  <a:schemeClr val="tx1"/>
                </a:solidFill>
                <a:latin typeface="Frutiger LT Std 45 Light"/>
                <a:ea typeface="+mn-ea"/>
                <a:cs typeface="Arial" panose="020B0604020202020204" pitchFamily="34" charset="0"/>
              </a:defRPr>
            </a:lvl3pPr>
            <a:lvl4pPr marL="1262063" indent="-228600" algn="l" defTabSz="914400" rtl="0" eaLnBrk="1" latinLnBrk="0" hangingPunct="1">
              <a:spcBef>
                <a:spcPct val="20000"/>
              </a:spcBef>
              <a:buClr>
                <a:srgbClr val="ADAFB2"/>
              </a:buClr>
              <a:buFont typeface="Arial" pitchFamily="34" charset="0"/>
              <a:buChar char="–"/>
              <a:defRPr sz="1600" kern="1200">
                <a:solidFill>
                  <a:schemeClr val="tx1"/>
                </a:solidFill>
                <a:latin typeface="Frutiger LT Std 45 Light"/>
                <a:ea typeface="+mn-ea"/>
                <a:cs typeface="Arial" panose="020B0604020202020204" pitchFamily="34" charset="0"/>
              </a:defRPr>
            </a:lvl4pPr>
            <a:lvl5pPr marL="1600200" indent="-228600" algn="l" defTabSz="914400" rtl="0" eaLnBrk="1" latinLnBrk="0" hangingPunct="1">
              <a:spcBef>
                <a:spcPct val="20000"/>
              </a:spcBef>
              <a:buClr>
                <a:srgbClr val="ADAFB2"/>
              </a:buClr>
              <a:buFont typeface="Arial" pitchFamily="34" charset="0"/>
              <a:buChar char="»"/>
              <a:defRPr sz="1400" kern="1200">
                <a:solidFill>
                  <a:schemeClr val="tx1"/>
                </a:solidFill>
                <a:latin typeface="Frutiger LT Std 45 Ligh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055" b="1"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Per Application Other Spend</a:t>
            </a:r>
          </a:p>
        </p:txBody>
      </p:sp>
      <p:sp>
        <p:nvSpPr>
          <p:cNvPr id="70" name="Rectangle 69"/>
          <p:cNvSpPr/>
          <p:nvPr/>
        </p:nvSpPr>
        <p:spPr>
          <a:xfrm>
            <a:off x="1014163" y="4381191"/>
            <a:ext cx="205740" cy="20574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mj-lt"/>
                <a:ea typeface="+mn-ea"/>
                <a:cs typeface="+mn-cs"/>
              </a:rPr>
              <a:t>O</a:t>
            </a:r>
            <a:endParaRPr kumimoji="0" lang="en-US" sz="1350" b="1" i="0" u="none" strike="noStrike" kern="1200" cap="none" spc="0" normalizeH="0" baseline="0" noProof="0" dirty="0">
              <a:ln>
                <a:noFill/>
              </a:ln>
              <a:solidFill>
                <a:srgbClr val="FFFFFF"/>
              </a:solidFill>
              <a:effectLst/>
              <a:uLnTx/>
              <a:uFillTx/>
              <a:latin typeface="+mj-lt"/>
              <a:ea typeface="+mn-ea"/>
              <a:cs typeface="+mn-cs"/>
            </a:endParaRPr>
          </a:p>
        </p:txBody>
      </p:sp>
      <p:grpSp>
        <p:nvGrpSpPr>
          <p:cNvPr id="74" name="Group 73"/>
          <p:cNvGrpSpPr/>
          <p:nvPr/>
        </p:nvGrpSpPr>
        <p:grpSpPr>
          <a:xfrm>
            <a:off x="5152634" y="513709"/>
            <a:ext cx="3666400" cy="257744"/>
            <a:chOff x="5213612" y="507153"/>
            <a:chExt cx="3666400" cy="257744"/>
          </a:xfrm>
        </p:grpSpPr>
        <p:sp>
          <p:nvSpPr>
            <p:cNvPr id="75" name="Chevron 74"/>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76" name="Chevron 75"/>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77" name="Chevron 76"/>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78" name="Pentagon 77"/>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249401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Responsibility Matrix</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922428217"/>
              </p:ext>
            </p:extLst>
          </p:nvPr>
        </p:nvGraphicFramePr>
        <p:xfrm>
          <a:off x="227257" y="795413"/>
          <a:ext cx="8689486" cy="4023360"/>
        </p:xfrm>
        <a:graphic>
          <a:graphicData uri="http://schemas.openxmlformats.org/drawingml/2006/table">
            <a:tbl>
              <a:tblPr firstRow="1" bandRow="1">
                <a:tableStyleId>{69012ECD-51FC-41F1-AA8D-1B2483CD663E}</a:tableStyleId>
              </a:tblPr>
              <a:tblGrid>
                <a:gridCol w="1222098">
                  <a:extLst>
                    <a:ext uri="{9D8B030D-6E8A-4147-A177-3AD203B41FA5}">
                      <a16:colId xmlns:a16="http://schemas.microsoft.com/office/drawing/2014/main" val="20000"/>
                    </a:ext>
                  </a:extLst>
                </a:gridCol>
                <a:gridCol w="3546638">
                  <a:extLst>
                    <a:ext uri="{9D8B030D-6E8A-4147-A177-3AD203B41FA5}">
                      <a16:colId xmlns:a16="http://schemas.microsoft.com/office/drawing/2014/main" val="20001"/>
                    </a:ext>
                  </a:extLst>
                </a:gridCol>
                <a:gridCol w="3920750">
                  <a:extLst>
                    <a:ext uri="{9D8B030D-6E8A-4147-A177-3AD203B41FA5}">
                      <a16:colId xmlns:a16="http://schemas.microsoft.com/office/drawing/2014/main" val="20002"/>
                    </a:ext>
                  </a:extLst>
                </a:gridCol>
              </a:tblGrid>
              <a:tr h="121040">
                <a:tc>
                  <a:txBody>
                    <a:bodyPr/>
                    <a:lstStyle/>
                    <a:p>
                      <a:pPr marL="0" marR="0" algn="ctr">
                        <a:spcBef>
                          <a:spcPts val="0"/>
                        </a:spcBef>
                        <a:spcAft>
                          <a:spcPts val="0"/>
                        </a:spcAft>
                      </a:pPr>
                      <a:r>
                        <a:rPr lang="en-GB" sz="1200" dirty="0">
                          <a:effectLst/>
                        </a:rPr>
                        <a:t>Phase</a:t>
                      </a:r>
                      <a:endParaRPr lang="en-US" sz="1200" dirty="0">
                        <a:solidFill>
                          <a:schemeClr val="bg1"/>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marL="0" marR="0" algn="ctr">
                        <a:spcBef>
                          <a:spcPts val="0"/>
                        </a:spcBef>
                        <a:spcAft>
                          <a:spcPts val="0"/>
                        </a:spcAft>
                      </a:pPr>
                      <a:r>
                        <a:rPr lang="en-GB" sz="1200" dirty="0">
                          <a:effectLst/>
                        </a:rPr>
                        <a:t>Cognizant Responsibilities</a:t>
                      </a:r>
                      <a:endParaRPr lang="en-US" sz="1200" dirty="0">
                        <a:solidFill>
                          <a:schemeClr val="bg1"/>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marL="0" marR="0" algn="ctr">
                        <a:spcBef>
                          <a:spcPts val="0"/>
                        </a:spcBef>
                        <a:spcAft>
                          <a:spcPts val="0"/>
                        </a:spcAft>
                      </a:pPr>
                      <a:r>
                        <a:rPr lang="en-GB" sz="1200" dirty="0">
                          <a:effectLst/>
                        </a:rPr>
                        <a:t>PJI’s Responsibilities</a:t>
                      </a:r>
                      <a:endParaRPr lang="en-US" sz="1200" dirty="0">
                        <a:solidFill>
                          <a:schemeClr val="bg1"/>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10000"/>
                  </a:ext>
                </a:extLst>
              </a:tr>
              <a:tr h="231076">
                <a:tc>
                  <a:txBody>
                    <a:bodyPr/>
                    <a:lstStyle/>
                    <a:p>
                      <a:pPr marL="0" marR="0" algn="l">
                        <a:spcBef>
                          <a:spcPts val="0"/>
                        </a:spcBef>
                        <a:spcAft>
                          <a:spcPts val="0"/>
                        </a:spcAft>
                      </a:pPr>
                      <a:r>
                        <a:rPr lang="en-GB" sz="1050" b="1" dirty="0">
                          <a:solidFill>
                            <a:schemeClr val="tx2"/>
                          </a:solidFill>
                          <a:effectLst/>
                        </a:rPr>
                        <a:t>Discovery</a:t>
                      </a:r>
                      <a:endParaRPr lang="en-US" sz="1050" b="1" dirty="0">
                        <a:solidFill>
                          <a:schemeClr val="tx2"/>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Configure discovery tool in PJI environment</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Run</a:t>
                      </a:r>
                      <a:r>
                        <a:rPr lang="en-US" sz="900" baseline="0" dirty="0">
                          <a:solidFill>
                            <a:schemeClr val="tx2"/>
                          </a:solidFill>
                          <a:effectLst/>
                        </a:rPr>
                        <a:t> and collect the data from the discovery tool</a:t>
                      </a:r>
                    </a:p>
                    <a:p>
                      <a:pPr marL="171450" marR="0" lvl="0" indent="-171450">
                        <a:spcBef>
                          <a:spcPts val="0"/>
                        </a:spcBef>
                        <a:spcAft>
                          <a:spcPts val="0"/>
                        </a:spcAft>
                        <a:buFont typeface="Arial" panose="020B0604020202020204" pitchFamily="34" charset="0"/>
                        <a:buChar char="•"/>
                        <a:tabLst>
                          <a:tab pos="457200" algn="l"/>
                        </a:tabLst>
                      </a:pPr>
                      <a:r>
                        <a:rPr lang="en-US" sz="900" baseline="0" dirty="0">
                          <a:solidFill>
                            <a:schemeClr val="tx2"/>
                          </a:solidFill>
                          <a:effectLst/>
                        </a:rPr>
                        <a:t>Analyze the data</a:t>
                      </a:r>
                      <a:endParaRPr lang="en-US" sz="900" dirty="0">
                        <a:solidFill>
                          <a:schemeClr val="tx2"/>
                        </a:solidFill>
                        <a:effectLst/>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Provide</a:t>
                      </a:r>
                      <a:r>
                        <a:rPr lang="en-US" sz="900" baseline="0" dirty="0">
                          <a:solidFill>
                            <a:schemeClr val="tx2"/>
                          </a:solidFill>
                          <a:effectLst/>
                        </a:rPr>
                        <a:t> necessary information and access to configure discovery tool </a:t>
                      </a:r>
                      <a:r>
                        <a:rPr lang="en-US" sz="900" kern="1200" dirty="0">
                          <a:solidFill>
                            <a:schemeClr val="tx2"/>
                          </a:solidFill>
                          <a:effectLst/>
                          <a:latin typeface="+mn-lt"/>
                          <a:ea typeface="+mn-ea"/>
                          <a:cs typeface="+mn-cs"/>
                        </a:rPr>
                        <a:t>Validate and sign off discovery data </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3109267854"/>
                  </a:ext>
                </a:extLst>
              </a:tr>
              <a:tr h="429141">
                <a:tc>
                  <a:txBody>
                    <a:bodyPr/>
                    <a:lstStyle/>
                    <a:p>
                      <a:pPr marL="0" marR="0" algn="l">
                        <a:spcBef>
                          <a:spcPts val="0"/>
                        </a:spcBef>
                        <a:spcAft>
                          <a:spcPts val="0"/>
                        </a:spcAft>
                      </a:pPr>
                      <a:r>
                        <a:rPr lang="en-GB" sz="1050" b="1" dirty="0">
                          <a:solidFill>
                            <a:schemeClr val="tx2"/>
                          </a:solidFill>
                          <a:effectLst/>
                        </a:rPr>
                        <a:t>Planning</a:t>
                      </a:r>
                      <a:endParaRPr lang="en-US" sz="1050" b="1" dirty="0">
                        <a:solidFill>
                          <a:schemeClr val="tx2"/>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Identify applications</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Validate scope</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Produce</a:t>
                      </a:r>
                      <a:r>
                        <a:rPr lang="en-US" sz="900" baseline="0" dirty="0">
                          <a:solidFill>
                            <a:schemeClr val="tx2"/>
                          </a:solidFill>
                          <a:effectLst/>
                        </a:rPr>
                        <a:t> assessment plan</a:t>
                      </a:r>
                    </a:p>
                    <a:p>
                      <a:pPr marL="171450" marR="0" lvl="0" indent="-171450">
                        <a:spcBef>
                          <a:spcPts val="0"/>
                        </a:spcBef>
                        <a:spcAft>
                          <a:spcPts val="0"/>
                        </a:spcAft>
                        <a:buFont typeface="Arial" panose="020B0604020202020204" pitchFamily="34" charset="0"/>
                        <a:buChar char="•"/>
                        <a:tabLst>
                          <a:tab pos="457200" algn="l"/>
                        </a:tabLst>
                      </a:pPr>
                      <a:r>
                        <a:rPr lang="en-US" sz="900" baseline="0" dirty="0">
                          <a:solidFill>
                            <a:schemeClr val="tx2"/>
                          </a:solidFill>
                          <a:effectLst/>
                        </a:rPr>
                        <a:t>Set-up project</a:t>
                      </a:r>
                      <a:endParaRPr lang="en-US" sz="900" dirty="0">
                        <a:solidFill>
                          <a:schemeClr val="tx2"/>
                        </a:solidFill>
                        <a:effectLst/>
                      </a:endParaRP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Share questionnaire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900" dirty="0">
                          <a:solidFill>
                            <a:schemeClr val="tx2"/>
                          </a:solidFill>
                          <a:effectLst/>
                        </a:rPr>
                        <a:t>Identify key Stakeholders &amp; their involvement,</a:t>
                      </a:r>
                      <a:r>
                        <a:rPr lang="en-US" sz="900" baseline="0" dirty="0">
                          <a:solidFill>
                            <a:schemeClr val="tx2"/>
                          </a:solidFill>
                          <a:effectLst/>
                        </a:rPr>
                        <a:t> as required</a:t>
                      </a:r>
                      <a:endParaRPr lang="en-US" sz="900" dirty="0">
                        <a:solidFill>
                          <a:schemeClr val="tx2"/>
                        </a:solidFill>
                        <a:effectLst/>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171450" marR="0" lvl="0" indent="-171450">
                        <a:spcBef>
                          <a:spcPts val="0"/>
                        </a:spcBef>
                        <a:spcAft>
                          <a:spcPts val="0"/>
                        </a:spcAft>
                        <a:buFont typeface="Arial" panose="020B0604020202020204" pitchFamily="34" charset="0"/>
                        <a:buChar char="•"/>
                        <a:tabLst>
                          <a:tab pos="457200" algn="l"/>
                        </a:tabLst>
                      </a:pPr>
                      <a:r>
                        <a:rPr lang="en-GB" sz="900" dirty="0">
                          <a:solidFill>
                            <a:schemeClr val="tx2"/>
                          </a:solidFill>
                          <a:effectLst/>
                        </a:rPr>
                        <a:t>Identify broader key stakeholders across</a:t>
                      </a:r>
                      <a:r>
                        <a:rPr lang="en-GB" sz="900" baseline="0" dirty="0">
                          <a:solidFill>
                            <a:schemeClr val="tx2"/>
                          </a:solidFill>
                          <a:effectLst/>
                        </a:rPr>
                        <a:t> various functions</a:t>
                      </a:r>
                      <a:endParaRPr lang="en-US" sz="900" dirty="0">
                        <a:solidFill>
                          <a:schemeClr val="tx2"/>
                        </a:solidFill>
                        <a:effectLst/>
                      </a:endParaRPr>
                    </a:p>
                    <a:p>
                      <a:pPr marL="171450" marR="0" lvl="0" indent="-171450">
                        <a:spcBef>
                          <a:spcPts val="0"/>
                        </a:spcBef>
                        <a:spcAft>
                          <a:spcPts val="0"/>
                        </a:spcAft>
                        <a:buFont typeface="Arial" panose="020B0604020202020204" pitchFamily="34" charset="0"/>
                        <a:buChar char="•"/>
                        <a:tabLst>
                          <a:tab pos="457200" algn="l"/>
                        </a:tabLst>
                      </a:pPr>
                      <a:r>
                        <a:rPr lang="en-GB" sz="900" dirty="0">
                          <a:solidFill>
                            <a:schemeClr val="tx2"/>
                          </a:solidFill>
                          <a:effectLst/>
                        </a:rPr>
                        <a:t>Provide access to stakeholders schedules</a:t>
                      </a:r>
                      <a:endParaRPr lang="en-US" sz="900" dirty="0">
                        <a:solidFill>
                          <a:schemeClr val="tx2"/>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900" dirty="0">
                          <a:solidFill>
                            <a:schemeClr val="tx2"/>
                          </a:solidFill>
                          <a:effectLst/>
                        </a:rPr>
                        <a:t>Ensure availability of SMEs and 3</a:t>
                      </a:r>
                      <a:r>
                        <a:rPr lang="en-US" sz="900" baseline="30000" dirty="0">
                          <a:solidFill>
                            <a:schemeClr val="tx2"/>
                          </a:solidFill>
                          <a:effectLst/>
                        </a:rPr>
                        <a:t>rd</a:t>
                      </a:r>
                      <a:r>
                        <a:rPr lang="en-US" sz="900" dirty="0">
                          <a:solidFill>
                            <a:schemeClr val="tx2"/>
                          </a:solidFill>
                          <a:effectLst/>
                        </a:rPr>
                        <a:t> party vendor resources where</a:t>
                      </a:r>
                      <a:r>
                        <a:rPr lang="en-US" sz="900" baseline="0" dirty="0">
                          <a:solidFill>
                            <a:schemeClr val="tx2"/>
                          </a:solidFill>
                          <a:effectLst/>
                        </a:rPr>
                        <a:t> required</a:t>
                      </a:r>
                      <a:endParaRPr lang="en-US" sz="900" dirty="0">
                        <a:solidFill>
                          <a:schemeClr val="tx2"/>
                        </a:solidFill>
                        <a:effectLst/>
                      </a:endParaRPr>
                    </a:p>
                    <a:p>
                      <a:pPr marL="171450" marR="0" lvl="0" indent="-171450">
                        <a:spcBef>
                          <a:spcPts val="0"/>
                        </a:spcBef>
                        <a:spcAft>
                          <a:spcPts val="0"/>
                        </a:spcAft>
                        <a:buFont typeface="Arial" panose="020B0604020202020204" pitchFamily="34" charset="0"/>
                        <a:buChar char="•"/>
                        <a:tabLst>
                          <a:tab pos="457200" algn="l"/>
                        </a:tabLst>
                      </a:pPr>
                      <a:r>
                        <a:rPr lang="en-GB" sz="900" dirty="0">
                          <a:solidFill>
                            <a:schemeClr val="tx2"/>
                          </a:solidFill>
                          <a:effectLst/>
                        </a:rPr>
                        <a:t>Schedule interviews</a:t>
                      </a:r>
                    </a:p>
                    <a:p>
                      <a:pPr marL="171450" marR="0" lvl="0" indent="-171450">
                        <a:spcBef>
                          <a:spcPts val="0"/>
                        </a:spcBef>
                        <a:spcAft>
                          <a:spcPts val="0"/>
                        </a:spcAft>
                        <a:buFont typeface="Arial" panose="020B0604020202020204" pitchFamily="34" charset="0"/>
                        <a:buChar char="•"/>
                        <a:tabLst>
                          <a:tab pos="457200" algn="l"/>
                        </a:tabLst>
                      </a:pPr>
                      <a:r>
                        <a:rPr lang="en-GB" sz="900" dirty="0">
                          <a:solidFill>
                            <a:schemeClr val="tx2"/>
                          </a:solidFill>
                          <a:effectLst/>
                        </a:rPr>
                        <a:t>Access to CMDB and other data sources</a:t>
                      </a:r>
                      <a:endParaRPr lang="en-US" sz="900" dirty="0">
                        <a:solidFill>
                          <a:schemeClr val="tx2"/>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0001"/>
                  </a:ext>
                </a:extLst>
              </a:tr>
              <a:tr h="561185">
                <a:tc>
                  <a:txBody>
                    <a:bodyPr/>
                    <a:lstStyle/>
                    <a:p>
                      <a:pPr marL="0" marR="0" algn="l">
                        <a:spcBef>
                          <a:spcPts val="0"/>
                        </a:spcBef>
                        <a:spcAft>
                          <a:spcPts val="0"/>
                        </a:spcAft>
                      </a:pPr>
                      <a:r>
                        <a:rPr lang="en-US" sz="1050" b="1" dirty="0">
                          <a:solidFill>
                            <a:schemeClr val="tx2"/>
                          </a:solidFill>
                          <a:effectLst/>
                        </a:rPr>
                        <a:t>Tech Analysis</a:t>
                      </a:r>
                      <a:endParaRPr lang="en-US" sz="1050" b="1" dirty="0">
                        <a:solidFill>
                          <a:schemeClr val="tx2"/>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Identify &amp; collect information from existing data sources</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Gather</a:t>
                      </a:r>
                      <a:r>
                        <a:rPr lang="en-US" sz="900" baseline="0" dirty="0">
                          <a:solidFill>
                            <a:schemeClr val="tx2"/>
                          </a:solidFill>
                          <a:effectLst/>
                        </a:rPr>
                        <a:t> App &amp; Infra details and organize by Platforms </a:t>
                      </a:r>
                      <a:r>
                        <a:rPr lang="en-US" sz="900" dirty="0">
                          <a:solidFill>
                            <a:schemeClr val="tx2"/>
                          </a:solidFill>
                          <a:effectLst/>
                        </a:rPr>
                        <a:t>for all in scope</a:t>
                      </a:r>
                      <a:r>
                        <a:rPr lang="en-US" sz="900" baseline="0" dirty="0">
                          <a:solidFill>
                            <a:schemeClr val="tx2"/>
                          </a:solidFill>
                          <a:effectLst/>
                        </a:rPr>
                        <a:t> applications</a:t>
                      </a:r>
                      <a:r>
                        <a:rPr lang="en-US" sz="900" dirty="0">
                          <a:solidFill>
                            <a:schemeClr val="tx2"/>
                          </a:solidFill>
                          <a:effectLst/>
                        </a:rPr>
                        <a:t> </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Understand any gaps in data collection and prepare in-person workshop agenda/structure</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Publish questions and survey to the stakeholders and collect data</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Complete analysis with any follow-up questions/workshops</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Workshops/sessions/offline-data collection with PJI</a:t>
                      </a:r>
                      <a:r>
                        <a:rPr lang="en-US" sz="900" baseline="0" dirty="0">
                          <a:solidFill>
                            <a:schemeClr val="tx2"/>
                          </a:solidFill>
                          <a:effectLst/>
                        </a:rPr>
                        <a:t> </a:t>
                      </a:r>
                      <a:r>
                        <a:rPr lang="en-US" sz="900" dirty="0">
                          <a:solidFill>
                            <a:schemeClr val="tx2"/>
                          </a:solidFill>
                          <a:effectLst/>
                        </a:rPr>
                        <a:t>SMEs</a:t>
                      </a:r>
                      <a:endParaRPr lang="en-US" sz="900" dirty="0">
                        <a:solidFill>
                          <a:schemeClr val="tx2"/>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marR="0" lvl="0" indent="-171450" algn="l" defTabSz="609585"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900" baseline="0" dirty="0">
                          <a:solidFill>
                            <a:schemeClr val="tx2"/>
                          </a:solidFill>
                          <a:effectLst/>
                        </a:rPr>
                        <a:t>Provide assistance on any missing information/gaps in the discovery </a:t>
                      </a:r>
                      <a:endParaRPr lang="en-US" sz="900" dirty="0">
                        <a:solidFill>
                          <a:schemeClr val="tx2"/>
                        </a:solidFill>
                        <a:effectLst/>
                      </a:endParaRP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Provide assistance in setting up onsite meetings with</a:t>
                      </a:r>
                      <a:r>
                        <a:rPr lang="en-US" sz="900" baseline="0" dirty="0">
                          <a:solidFill>
                            <a:schemeClr val="tx2"/>
                          </a:solidFill>
                          <a:effectLst/>
                        </a:rPr>
                        <a:t> various SME’s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900" dirty="0">
                          <a:solidFill>
                            <a:schemeClr val="tx2"/>
                          </a:solidFill>
                        </a:rPr>
                        <a:t>Provide access to Application source code, binaries, dependencies and installation/configuration guides</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Share documentation on all inventory, landscape and job responsibilities</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Completion of data collection questions by PJI</a:t>
                      </a:r>
                      <a:r>
                        <a:rPr lang="en-US" sz="900" baseline="0" dirty="0">
                          <a:solidFill>
                            <a:schemeClr val="tx2"/>
                          </a:solidFill>
                          <a:effectLst/>
                        </a:rPr>
                        <a:t> </a:t>
                      </a:r>
                      <a:r>
                        <a:rPr lang="en-US" sz="900" dirty="0">
                          <a:solidFill>
                            <a:schemeClr val="tx2"/>
                          </a:solidFill>
                          <a:effectLst/>
                        </a:rPr>
                        <a:t>SMEs and IT Personnel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900" dirty="0">
                          <a:solidFill>
                            <a:schemeClr val="tx2"/>
                          </a:solidFill>
                        </a:rPr>
                        <a:t>Provide business use cases and non-functional requirements like security, performance etc.</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10002"/>
                  </a:ext>
                </a:extLst>
              </a:tr>
              <a:tr h="297098">
                <a:tc>
                  <a:txBody>
                    <a:bodyPr/>
                    <a:lstStyle/>
                    <a:p>
                      <a:pPr marL="0" marR="0" algn="l">
                        <a:spcBef>
                          <a:spcPts val="0"/>
                        </a:spcBef>
                        <a:spcAft>
                          <a:spcPts val="0"/>
                        </a:spcAft>
                      </a:pPr>
                      <a:r>
                        <a:rPr lang="en-GB" sz="1050" b="1" dirty="0">
                          <a:solidFill>
                            <a:schemeClr val="tx2"/>
                          </a:solidFill>
                          <a:effectLst/>
                        </a:rPr>
                        <a:t>Analysis</a:t>
                      </a:r>
                      <a:endParaRPr lang="en-US" sz="1050" b="1" dirty="0">
                        <a:solidFill>
                          <a:schemeClr val="tx2"/>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Qualitative analysis</a:t>
                      </a:r>
                    </a:p>
                    <a:p>
                      <a:pPr marL="171450" marR="0" lvl="0" indent="-171450" algn="l" defTabSz="457200" rtl="0" eaLnBrk="1" latinLnBrk="0" hangingPunct="1">
                        <a:spcBef>
                          <a:spcPts val="0"/>
                        </a:spcBef>
                        <a:spcAft>
                          <a:spcPts val="0"/>
                        </a:spcAft>
                        <a:buFont typeface="Arial" panose="020B0604020202020204" pitchFamily="34" charset="0"/>
                        <a:buChar char="•"/>
                        <a:tabLst>
                          <a:tab pos="457200" algn="l"/>
                        </a:tabLst>
                      </a:pPr>
                      <a:r>
                        <a:rPr lang="en-US" sz="900" kern="1200" dirty="0">
                          <a:solidFill>
                            <a:schemeClr val="tx2"/>
                          </a:solidFill>
                          <a:effectLst/>
                        </a:rPr>
                        <a:t>Analyze in</a:t>
                      </a:r>
                      <a:r>
                        <a:rPr lang="en-US" sz="900" kern="1200" baseline="0" dirty="0">
                          <a:solidFill>
                            <a:schemeClr val="tx2"/>
                          </a:solidFill>
                          <a:effectLst/>
                        </a:rPr>
                        <a:t> scope</a:t>
                      </a:r>
                      <a:r>
                        <a:rPr lang="en-US" sz="900" kern="1200" dirty="0">
                          <a:solidFill>
                            <a:schemeClr val="tx2"/>
                          </a:solidFill>
                          <a:effectLst/>
                        </a:rPr>
                        <a:t> infrastructure landscape, inventory data</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US" sz="900" kern="1200" dirty="0">
                          <a:solidFill>
                            <a:schemeClr val="tx2"/>
                          </a:solidFill>
                          <a:effectLst/>
                        </a:rPr>
                        <a:t>Identify Patterns/Groups and decide on </a:t>
                      </a:r>
                      <a:r>
                        <a:rPr lang="en-US" sz="900" kern="1200" baseline="0" dirty="0">
                          <a:solidFill>
                            <a:schemeClr val="tx2"/>
                          </a:solidFill>
                          <a:effectLst/>
                        </a:rPr>
                        <a:t>cloud fitment</a:t>
                      </a:r>
                      <a:endParaRPr lang="en-US" sz="900" kern="1200" dirty="0">
                        <a:solidFill>
                          <a:schemeClr val="tx2"/>
                        </a:solidFill>
                        <a:effectLst/>
                        <a:latin typeface="+mn-lt"/>
                        <a:ea typeface="Times New Roman" panose="02020603050405020304" pitchFamily="18" charset="0"/>
                        <a:cs typeface="+mn-cs"/>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Validate the Application Grouping</a:t>
                      </a:r>
                      <a:r>
                        <a:rPr lang="en-US" sz="900" baseline="0" dirty="0">
                          <a:solidFill>
                            <a:schemeClr val="tx2"/>
                          </a:solidFill>
                          <a:effectLst/>
                        </a:rPr>
                        <a:t> and provide inputs</a:t>
                      </a:r>
                    </a:p>
                    <a:p>
                      <a:pPr marL="171450" marR="0" lvl="0" indent="-171450">
                        <a:spcBef>
                          <a:spcPts val="0"/>
                        </a:spcBef>
                        <a:spcAft>
                          <a:spcPts val="0"/>
                        </a:spcAft>
                        <a:buFont typeface="Arial" panose="020B0604020202020204" pitchFamily="34" charset="0"/>
                        <a:buChar char="•"/>
                        <a:tabLst>
                          <a:tab pos="457200" algn="l"/>
                        </a:tabLst>
                      </a:pPr>
                      <a:r>
                        <a:rPr lang="en-US" sz="900" baseline="0" dirty="0">
                          <a:solidFill>
                            <a:schemeClr val="tx2"/>
                          </a:solidFill>
                          <a:effectLst/>
                        </a:rPr>
                        <a:t>Other inputs/validation around application roadmap, ongoing initiatives, etc., which will be valuable to Cloud Roadmap</a:t>
                      </a:r>
                      <a:endParaRPr lang="en-US" sz="900" dirty="0">
                        <a:solidFill>
                          <a:schemeClr val="tx2"/>
                        </a:solidFill>
                        <a:effectLst/>
                      </a:endParaRP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Review Analysis</a:t>
                      </a:r>
                      <a:r>
                        <a:rPr lang="en-US" sz="900" baseline="0" dirty="0">
                          <a:solidFill>
                            <a:schemeClr val="tx2"/>
                          </a:solidFill>
                          <a:effectLst/>
                        </a:rPr>
                        <a:t> and help refine</a:t>
                      </a:r>
                      <a:endParaRPr lang="en-US" sz="900" dirty="0">
                        <a:solidFill>
                          <a:schemeClr val="tx2"/>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0003"/>
                  </a:ext>
                </a:extLst>
              </a:tr>
              <a:tr h="297098">
                <a:tc>
                  <a:txBody>
                    <a:bodyPr/>
                    <a:lstStyle/>
                    <a:p>
                      <a:pPr marL="0" marR="0" algn="l">
                        <a:spcBef>
                          <a:spcPts val="0"/>
                        </a:spcBef>
                        <a:spcAft>
                          <a:spcPts val="0"/>
                        </a:spcAft>
                      </a:pPr>
                      <a:r>
                        <a:rPr lang="en-US" sz="1050" b="1" dirty="0">
                          <a:solidFill>
                            <a:schemeClr val="tx2"/>
                          </a:solidFill>
                          <a:effectLst/>
                        </a:rPr>
                        <a:t>Recommendations</a:t>
                      </a:r>
                      <a:endParaRPr lang="en-US" sz="1050" b="1" dirty="0">
                        <a:solidFill>
                          <a:schemeClr val="tx2"/>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Create Migration plan, Cloud Fitment</a:t>
                      </a:r>
                      <a:r>
                        <a:rPr lang="en-US" sz="900" baseline="0" dirty="0">
                          <a:solidFill>
                            <a:schemeClr val="tx2"/>
                          </a:solidFill>
                          <a:effectLst/>
                        </a:rPr>
                        <a:t> Analysis</a:t>
                      </a:r>
                      <a:r>
                        <a:rPr lang="en-US" sz="900" dirty="0">
                          <a:solidFill>
                            <a:schemeClr val="tx2"/>
                          </a:solidFill>
                          <a:effectLst/>
                        </a:rPr>
                        <a:t> based on Current costs availability</a:t>
                      </a: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Refine</a:t>
                      </a:r>
                      <a:r>
                        <a:rPr lang="en-US" sz="900" baseline="0" dirty="0">
                          <a:solidFill>
                            <a:schemeClr val="tx2"/>
                          </a:solidFill>
                          <a:effectLst/>
                        </a:rPr>
                        <a:t> and rework the deliverable based on feedback</a:t>
                      </a:r>
                    </a:p>
                    <a:p>
                      <a:pPr marL="171450" marR="0" lvl="0" indent="-171450">
                        <a:spcBef>
                          <a:spcPts val="0"/>
                        </a:spcBef>
                        <a:spcAft>
                          <a:spcPts val="0"/>
                        </a:spcAft>
                        <a:buFont typeface="Arial" panose="020B0604020202020204" pitchFamily="34" charset="0"/>
                        <a:buChar char="•"/>
                        <a:tabLst>
                          <a:tab pos="457200" algn="l"/>
                        </a:tabLst>
                      </a:pPr>
                      <a:r>
                        <a:rPr lang="en-US" sz="900" baseline="0" dirty="0">
                          <a:solidFill>
                            <a:schemeClr val="tx2"/>
                          </a:solidFill>
                          <a:effectLst/>
                        </a:rPr>
                        <a:t>Produce migration plan</a:t>
                      </a:r>
                      <a:endParaRPr lang="en-US" sz="900" dirty="0">
                        <a:solidFill>
                          <a:schemeClr val="tx2"/>
                        </a:solidFill>
                        <a:effectLst/>
                        <a:latin typeface="+mn-lt"/>
                        <a:ea typeface="Times New Roman" panose="02020603050405020304" pitchFamily="18" charset="0"/>
                      </a:endParaRP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Timely Review and acceptance of deliverables</a:t>
                      </a:r>
                      <a:endParaRPr lang="en-US" sz="900" baseline="0" dirty="0">
                        <a:solidFill>
                          <a:schemeClr val="tx2"/>
                        </a:solidFill>
                        <a:effectLst/>
                      </a:endParaRPr>
                    </a:p>
                    <a:p>
                      <a:pPr marL="171450" marR="0" lvl="0" indent="-171450">
                        <a:spcBef>
                          <a:spcPts val="0"/>
                        </a:spcBef>
                        <a:spcAft>
                          <a:spcPts val="0"/>
                        </a:spcAft>
                        <a:buFont typeface="Arial" panose="020B0604020202020204" pitchFamily="34" charset="0"/>
                        <a:buChar char="•"/>
                        <a:tabLst>
                          <a:tab pos="457200" algn="l"/>
                        </a:tabLst>
                      </a:pPr>
                      <a:r>
                        <a:rPr lang="en-US" sz="900" dirty="0">
                          <a:solidFill>
                            <a:schemeClr val="tx2"/>
                          </a:solidFill>
                          <a:effectLst/>
                        </a:rPr>
                        <a:t>Ensure participation from key stakeholders</a:t>
                      </a:r>
                    </a:p>
                    <a:p>
                      <a:pPr marL="171450" marR="0" lvl="0" indent="-171450" algn="l" defTabSz="914400" rtl="0" eaLnBrk="1" latinLnBrk="0" hangingPunct="1">
                        <a:spcBef>
                          <a:spcPts val="0"/>
                        </a:spcBef>
                        <a:spcAft>
                          <a:spcPts val="0"/>
                        </a:spcAft>
                        <a:buFont typeface="Arial" panose="020B0604020202020204" pitchFamily="34" charset="0"/>
                        <a:buChar char="•"/>
                        <a:tabLst>
                          <a:tab pos="457200" algn="l"/>
                        </a:tabLst>
                      </a:pPr>
                      <a:r>
                        <a:rPr lang="en-US" sz="900" kern="1200" dirty="0">
                          <a:solidFill>
                            <a:schemeClr val="tx2"/>
                          </a:solidFill>
                          <a:effectLst/>
                          <a:latin typeface="+mn-lt"/>
                          <a:ea typeface="+mn-ea"/>
                          <a:cs typeface="+mn-cs"/>
                        </a:rPr>
                        <a:t>Provide details on on-premise spending for TCO analysis</a:t>
                      </a:r>
                    </a:p>
                  </a:txBody>
                  <a:tcPr marL="68580" marR="68580" marT="34290" marB="3429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10004"/>
                  </a:ext>
                </a:extLst>
              </a:tr>
            </a:tbl>
          </a:graphicData>
        </a:graphic>
      </p:graphicFrame>
      <p:grpSp>
        <p:nvGrpSpPr>
          <p:cNvPr id="13" name="Group 12"/>
          <p:cNvGrpSpPr/>
          <p:nvPr/>
        </p:nvGrpSpPr>
        <p:grpSpPr>
          <a:xfrm>
            <a:off x="5152634" y="513709"/>
            <a:ext cx="3666400" cy="257744"/>
            <a:chOff x="5213612" y="507153"/>
            <a:chExt cx="3666400" cy="257744"/>
          </a:xfrm>
        </p:grpSpPr>
        <p:sp>
          <p:nvSpPr>
            <p:cNvPr id="19" name="Chevron 18"/>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20" name="Chevron 19"/>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21" name="Chevron 20"/>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2" name="Pentagon 21"/>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106543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RFP Questions &amp; Response Mapping</a:t>
            </a:r>
          </a:p>
        </p:txBody>
      </p:sp>
      <p:graphicFrame>
        <p:nvGraphicFramePr>
          <p:cNvPr id="6" name="Table 5"/>
          <p:cNvGraphicFramePr>
            <a:graphicFrameLocks noGrp="1"/>
          </p:cNvGraphicFramePr>
          <p:nvPr>
            <p:extLst>
              <p:ext uri="{D42A27DB-BD31-4B8C-83A1-F6EECF244321}">
                <p14:modId xmlns:p14="http://schemas.microsoft.com/office/powerpoint/2010/main" val="2860504890"/>
              </p:ext>
            </p:extLst>
          </p:nvPr>
        </p:nvGraphicFramePr>
        <p:xfrm>
          <a:off x="220338" y="542112"/>
          <a:ext cx="8675469" cy="4282440"/>
        </p:xfrm>
        <a:graphic>
          <a:graphicData uri="http://schemas.openxmlformats.org/drawingml/2006/table">
            <a:tbl>
              <a:tblPr firstRow="1" bandRow="1">
                <a:tableStyleId>{E8B1032C-EA38-4F05-BA0D-38AFFFC7BED3}</a:tableStyleId>
              </a:tblPr>
              <a:tblGrid>
                <a:gridCol w="1376687">
                  <a:extLst>
                    <a:ext uri="{9D8B030D-6E8A-4147-A177-3AD203B41FA5}">
                      <a16:colId xmlns:a16="http://schemas.microsoft.com/office/drawing/2014/main" val="2768242150"/>
                    </a:ext>
                  </a:extLst>
                </a:gridCol>
                <a:gridCol w="2047513">
                  <a:extLst>
                    <a:ext uri="{9D8B030D-6E8A-4147-A177-3AD203B41FA5}">
                      <a16:colId xmlns:a16="http://schemas.microsoft.com/office/drawing/2014/main" val="16936123"/>
                    </a:ext>
                  </a:extLst>
                </a:gridCol>
                <a:gridCol w="3693523">
                  <a:extLst>
                    <a:ext uri="{9D8B030D-6E8A-4147-A177-3AD203B41FA5}">
                      <a16:colId xmlns:a16="http://schemas.microsoft.com/office/drawing/2014/main" val="3188384062"/>
                    </a:ext>
                  </a:extLst>
                </a:gridCol>
                <a:gridCol w="1557746">
                  <a:extLst>
                    <a:ext uri="{9D8B030D-6E8A-4147-A177-3AD203B41FA5}">
                      <a16:colId xmlns:a16="http://schemas.microsoft.com/office/drawing/2014/main" val="461969515"/>
                    </a:ext>
                  </a:extLst>
                </a:gridCol>
              </a:tblGrid>
              <a:tr h="251460">
                <a:tc>
                  <a:txBody>
                    <a:bodyPr/>
                    <a:lstStyle/>
                    <a:p>
                      <a:pPr algn="ctr"/>
                      <a:r>
                        <a:rPr lang="en-US" sz="1100" dirty="0">
                          <a:solidFill>
                            <a:schemeClr val="bg1"/>
                          </a:solidFill>
                          <a:latin typeface="+mn-lt"/>
                          <a:cs typeface="Arial" panose="020B0604020202020204" pitchFamily="34" charset="0"/>
                        </a:rPr>
                        <a:t>Section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100" dirty="0">
                          <a:solidFill>
                            <a:schemeClr val="bg1"/>
                          </a:solidFill>
                          <a:latin typeface="+mn-lt"/>
                          <a:cs typeface="Arial" panose="020B0604020202020204" pitchFamily="34" charset="0"/>
                        </a:rPr>
                        <a:t>Description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100" dirty="0">
                          <a:solidFill>
                            <a:schemeClr val="bg1"/>
                          </a:solidFill>
                          <a:latin typeface="+mn-lt"/>
                          <a:cs typeface="Arial" panose="020B0604020202020204" pitchFamily="34" charset="0"/>
                        </a:rPr>
                        <a:t>Reference Slide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algn="ctr"/>
                      <a:r>
                        <a:rPr lang="en-US" sz="1100" dirty="0">
                          <a:solidFill>
                            <a:schemeClr val="bg1"/>
                          </a:solidFill>
                          <a:latin typeface="+mn-lt"/>
                          <a:cs typeface="Arial" panose="020B0604020202020204" pitchFamily="34" charset="0"/>
                        </a:rPr>
                        <a:t>Page Range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853330668"/>
                  </a:ext>
                </a:extLst>
              </a:tr>
              <a:tr h="251460">
                <a:tc gridSpan="2">
                  <a:txBody>
                    <a:bodyPr/>
                    <a:lstStyle/>
                    <a:p>
                      <a:pPr algn="l"/>
                      <a:r>
                        <a:rPr lang="en-US" sz="1100" b="1" i="0" u="none" strike="noStrike" kern="1200" baseline="0" dirty="0">
                          <a:solidFill>
                            <a:schemeClr val="tx2"/>
                          </a:solidFill>
                          <a:latin typeface="+mn-lt"/>
                          <a:ea typeface="+mn-ea"/>
                          <a:cs typeface="+mn-cs"/>
                        </a:rPr>
                        <a:t>5.0 VENDOR QUALIFICATION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a:txBody>
                    <a:bodyPr/>
                    <a:lstStyle/>
                    <a:p>
                      <a:endParaRPr lang="en-US" sz="800" kern="1200" dirty="0">
                        <a:solidFill>
                          <a:schemeClr val="tx2"/>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0000"/>
                        <a:lumOff val="80000"/>
                      </a:schemeClr>
                    </a:solidFill>
                  </a:tcPr>
                </a:tc>
                <a:tc>
                  <a:txBody>
                    <a:bodyPr/>
                    <a:lstStyle/>
                    <a:p>
                      <a:pPr marL="0" algn="l" defTabSz="914400" rtl="0" eaLnBrk="1" latinLnBrk="0" hangingPunct="1"/>
                      <a:endParaRPr lang="en-US" sz="800" kern="1200" dirty="0">
                        <a:solidFill>
                          <a:schemeClr val="tx2"/>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176710772"/>
                  </a:ext>
                </a:extLst>
              </a:tr>
              <a:tr h="217170">
                <a:tc>
                  <a:txBody>
                    <a:bodyPr/>
                    <a:lstStyle/>
                    <a:p>
                      <a:pPr lvl="1" algn="ctr"/>
                      <a:r>
                        <a:rPr lang="en-US" sz="800" b="0" i="0" u="none" strike="noStrike" kern="1200" baseline="0" dirty="0">
                          <a:solidFill>
                            <a:schemeClr val="tx2"/>
                          </a:solidFill>
                          <a:latin typeface="+mn-lt"/>
                          <a:ea typeface="+mn-ea"/>
                          <a:cs typeface="+mn-cs"/>
                        </a:rPr>
                        <a:t>SECTION 5.1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ABOUT THE VENDOR </a:t>
                      </a:r>
                      <a:endParaRPr lang="en-US" sz="600" kern="1200" dirty="0">
                        <a:solidFill>
                          <a:schemeClr val="tx2"/>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r>
                        <a:rPr lang="en-US" sz="800" kern="1200" dirty="0">
                          <a:solidFill>
                            <a:schemeClr val="tx2"/>
                          </a:solidFill>
                          <a:latin typeface="+mn-lt"/>
                          <a:ea typeface="+mn-ea"/>
                          <a:cs typeface="+mn-cs"/>
                        </a:rPr>
                        <a:t>ABOUT COGNIZANT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0" algn="ctr" defTabSz="914400" rtl="0" eaLnBrk="1" latinLnBrk="0" hangingPunct="1"/>
                      <a:r>
                        <a:rPr lang="en-US" sz="800" kern="1200" baseline="0" dirty="0">
                          <a:solidFill>
                            <a:schemeClr val="tx2"/>
                          </a:solidFill>
                          <a:latin typeface="+mn-lt"/>
                          <a:ea typeface="+mn-ea"/>
                          <a:cs typeface="+mn-cs"/>
                        </a:rPr>
                        <a:t>SLIDE # </a:t>
                      </a:r>
                      <a:r>
                        <a:rPr lang="en-US" sz="800" kern="1200" dirty="0">
                          <a:solidFill>
                            <a:schemeClr val="tx2"/>
                          </a:solidFill>
                          <a:latin typeface="+mn-lt"/>
                          <a:ea typeface="+mn-ea"/>
                          <a:cs typeface="+mn-cs"/>
                        </a:rPr>
                        <a:t>73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4102775006"/>
                  </a:ext>
                </a:extLst>
              </a:tr>
              <a:tr h="720090">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800" b="0" i="0" u="none" strike="noStrike" kern="1200" baseline="0" dirty="0">
                          <a:solidFill>
                            <a:schemeClr val="tx2"/>
                          </a:solidFill>
                          <a:latin typeface="+mn-lt"/>
                          <a:ea typeface="+mn-ea"/>
                          <a:cs typeface="+mn-cs"/>
                        </a:rPr>
                        <a:t>SECTION 5.2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INDUSTRY EXPERIENCE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dirty="0">
                          <a:solidFill>
                            <a:schemeClr val="tx2"/>
                          </a:solidFill>
                        </a:rPr>
                        <a:t>COGNIZANT’S RESTAURANT &amp; FOOD SERVICE PRACTICE OVERVIEW </a:t>
                      </a:r>
                    </a:p>
                    <a:p>
                      <a:r>
                        <a:rPr lang="en-US" sz="800" dirty="0">
                          <a:solidFill>
                            <a:schemeClr val="tx2"/>
                          </a:solidFill>
                        </a:rPr>
                        <a:t>COGNIZANT</a:t>
                      </a:r>
                      <a:r>
                        <a:rPr lang="en-US" sz="800" baseline="0" dirty="0">
                          <a:solidFill>
                            <a:schemeClr val="tx2"/>
                          </a:solidFill>
                        </a:rPr>
                        <a:t> AZURE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2"/>
                          </a:solidFill>
                        </a:rPr>
                        <a:t>COGNIZANT</a:t>
                      </a:r>
                      <a:r>
                        <a:rPr lang="en-US" sz="800" baseline="0" dirty="0">
                          <a:solidFill>
                            <a:schemeClr val="tx2"/>
                          </a:solidFill>
                        </a:rPr>
                        <a:t> AWS PRACTICE</a:t>
                      </a:r>
                      <a:endParaRPr lang="en-US" sz="800" dirty="0">
                        <a:solidFill>
                          <a:schemeClr val="tx2"/>
                        </a:solidFill>
                      </a:endParaRPr>
                    </a:p>
                    <a:p>
                      <a:r>
                        <a:rPr lang="en-US" sz="800" dirty="0">
                          <a:solidFill>
                            <a:schemeClr val="tx2"/>
                          </a:solidFill>
                          <a:latin typeface="+mn-lt"/>
                        </a:rPr>
                        <a:t>COGNIZANT</a:t>
                      </a:r>
                      <a:r>
                        <a:rPr lang="en-US" sz="800" baseline="0" dirty="0">
                          <a:solidFill>
                            <a:schemeClr val="tx2"/>
                          </a:solidFill>
                          <a:latin typeface="+mn-lt"/>
                        </a:rPr>
                        <a:t> GOOGLE CLOUD PRACTICE</a:t>
                      </a:r>
                    </a:p>
                    <a:p>
                      <a:r>
                        <a:rPr lang="en-US" sz="800" baseline="0" dirty="0">
                          <a:solidFill>
                            <a:schemeClr val="tx2"/>
                          </a:solidFill>
                          <a:latin typeface="+mn-lt"/>
                        </a:rPr>
                        <a:t>OUR DIFFERENTIATORS</a:t>
                      </a:r>
                      <a:endParaRPr lang="en-US" sz="8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n-lt"/>
                        </a:rPr>
                        <a:t>SLIDE #74</a:t>
                      </a:r>
                    </a:p>
                    <a:p>
                      <a:pPr algn="ctr"/>
                      <a:r>
                        <a:rPr lang="en-US" sz="800" dirty="0">
                          <a:solidFill>
                            <a:schemeClr val="tx2"/>
                          </a:solidFill>
                          <a:latin typeface="+mn-lt"/>
                        </a:rPr>
                        <a:t>SLIDE # 79</a:t>
                      </a:r>
                      <a:r>
                        <a:rPr lang="en-US" sz="800" baseline="0" dirty="0">
                          <a:solidFill>
                            <a:schemeClr val="tx2"/>
                          </a:solidFill>
                          <a:latin typeface="+mn-lt"/>
                        </a:rPr>
                        <a:t> TO SLIDE # 82</a:t>
                      </a:r>
                      <a:endParaRPr lang="en-US" sz="800" dirty="0">
                        <a:solidFill>
                          <a:schemeClr val="tx2"/>
                        </a:solidFill>
                        <a:latin typeface="+mn-lt"/>
                      </a:endParaRPr>
                    </a:p>
                    <a:p>
                      <a:pPr algn="ctr"/>
                      <a:r>
                        <a:rPr lang="en-US" sz="800" dirty="0">
                          <a:solidFill>
                            <a:schemeClr val="tx2"/>
                          </a:solidFill>
                          <a:latin typeface="+mn-lt"/>
                        </a:rPr>
                        <a:t>SLIDE</a:t>
                      </a:r>
                      <a:r>
                        <a:rPr lang="en-US" sz="800" baseline="0" dirty="0">
                          <a:solidFill>
                            <a:schemeClr val="tx2"/>
                          </a:solidFill>
                          <a:latin typeface="+mn-lt"/>
                        </a:rPr>
                        <a:t> # 10</a:t>
                      </a:r>
                      <a:endParaRPr lang="en-US" sz="8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360178"/>
                  </a:ext>
                </a:extLst>
              </a:tr>
              <a:tr h="342900">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SECTION 5.3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PRODUCTS AND SERVICES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dirty="0">
                          <a:solidFill>
                            <a:schemeClr val="tx2"/>
                          </a:solidFill>
                          <a:latin typeface="+mn-lt"/>
                        </a:rPr>
                        <a:t>COGNIZANT</a:t>
                      </a:r>
                      <a:r>
                        <a:rPr lang="en-US" sz="800" baseline="0" dirty="0">
                          <a:solidFill>
                            <a:schemeClr val="tx2"/>
                          </a:solidFill>
                          <a:latin typeface="+mn-lt"/>
                        </a:rPr>
                        <a:t> CLOUD SERVICES OVERVIEW</a:t>
                      </a:r>
                    </a:p>
                    <a:p>
                      <a:r>
                        <a:rPr lang="en-US" sz="800" baseline="0" dirty="0">
                          <a:solidFill>
                            <a:schemeClr val="tx2"/>
                          </a:solidFill>
                          <a:latin typeface="+mn-lt"/>
                        </a:rPr>
                        <a:t>COGNIZANT+MICROSOFT JOINT SERVICE OFFERINGS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n-lt"/>
                        </a:rPr>
                        <a:t>SLIDE #75 &amp; SLIDE</a:t>
                      </a:r>
                      <a:r>
                        <a:rPr lang="en-US" sz="800" baseline="0" dirty="0">
                          <a:solidFill>
                            <a:schemeClr val="tx2"/>
                          </a:solidFill>
                          <a:latin typeface="+mn-lt"/>
                        </a:rPr>
                        <a:t> # 85</a:t>
                      </a:r>
                      <a:endParaRPr lang="en-US" sz="8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17097084"/>
                  </a:ext>
                </a:extLst>
              </a:tr>
              <a:tr h="217170">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SECTION 5.4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CUSTOMERS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dirty="0">
                          <a:solidFill>
                            <a:schemeClr val="tx2"/>
                          </a:solidFill>
                          <a:latin typeface="+mn-lt"/>
                        </a:rPr>
                        <a:t>CASE STUDIES</a:t>
                      </a:r>
                      <a:r>
                        <a:rPr lang="en-US" sz="800" baseline="0" dirty="0">
                          <a:solidFill>
                            <a:schemeClr val="tx2"/>
                          </a:solidFill>
                          <a:latin typeface="+mn-lt"/>
                        </a:rPr>
                        <a:t> </a:t>
                      </a:r>
                      <a:endParaRPr lang="en-US" sz="8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kern="1200" baseline="0" dirty="0">
                          <a:solidFill>
                            <a:schemeClr val="tx2"/>
                          </a:solidFill>
                          <a:latin typeface="+mn-lt"/>
                          <a:ea typeface="+mn-ea"/>
                          <a:cs typeface="+mn-cs"/>
                        </a:rPr>
                        <a:t>SLIDE # 83 TO SLIDE #88</a:t>
                      </a:r>
                      <a:endParaRPr lang="en-US" sz="800" kern="1200" dirty="0">
                        <a:solidFill>
                          <a:schemeClr val="tx2"/>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95611544"/>
                  </a:ext>
                </a:extLst>
              </a:tr>
              <a:tr h="217170">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SECTION 5.5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REFERENCES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dirty="0">
                          <a:solidFill>
                            <a:schemeClr val="tx2"/>
                          </a:solidFill>
                          <a:latin typeface="+mn-lt"/>
                        </a:rPr>
                        <a:t>CUSTOMER REFERENCES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n-lt"/>
                        </a:rPr>
                        <a:t>SLIDE # 89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4397195"/>
                  </a:ext>
                </a:extLst>
              </a:tr>
              <a:tr h="217170">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SECTION 5.6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b="0" i="0" u="none" strike="noStrike" kern="1200" baseline="0" dirty="0">
                          <a:solidFill>
                            <a:schemeClr val="tx2"/>
                          </a:solidFill>
                          <a:latin typeface="+mn-lt"/>
                          <a:ea typeface="+mn-ea"/>
                          <a:cs typeface="+mn-cs"/>
                        </a:rPr>
                        <a:t>PARTNERING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dirty="0">
                          <a:solidFill>
                            <a:schemeClr val="tx2"/>
                          </a:solidFill>
                        </a:rPr>
                        <a:t>STRATEGIC PARTNERSHIP WITH ALL LEADING PUBLIC CLOUD PROVIDERS</a:t>
                      </a:r>
                      <a:endParaRPr lang="en-US" sz="8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800" baseline="0" dirty="0">
                          <a:solidFill>
                            <a:schemeClr val="tx2"/>
                          </a:solidFill>
                          <a:latin typeface="+mn-lt"/>
                        </a:rPr>
                        <a:t>SLIDE # 76</a:t>
                      </a:r>
                      <a:endParaRPr lang="en-US" sz="8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99538504"/>
                  </a:ext>
                </a:extLst>
              </a:tr>
              <a:tr h="217170">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SECTION 5.7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b="0" i="0" u="none" strike="noStrike" kern="1200" baseline="0" dirty="0">
                          <a:solidFill>
                            <a:schemeClr val="tx2"/>
                          </a:solidFill>
                          <a:latin typeface="+mn-lt"/>
                          <a:ea typeface="+mn-ea"/>
                          <a:cs typeface="+mn-cs"/>
                        </a:rPr>
                        <a:t>FINANCIALS &amp; BUSINESS DISPUTES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dirty="0">
                          <a:solidFill>
                            <a:schemeClr val="tx2"/>
                          </a:solidFill>
                          <a:latin typeface="+mn-lt"/>
                        </a:rPr>
                        <a:t>FINANCIAL &amp; BUSINESS</a:t>
                      </a:r>
                      <a:r>
                        <a:rPr lang="en-US" sz="800" baseline="0" dirty="0">
                          <a:solidFill>
                            <a:schemeClr val="tx2"/>
                          </a:solidFill>
                          <a:latin typeface="+mn-lt"/>
                        </a:rPr>
                        <a:t> DISPUTES</a:t>
                      </a:r>
                      <a:endParaRPr lang="en-US" sz="8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800" dirty="0">
                          <a:solidFill>
                            <a:schemeClr val="tx2"/>
                          </a:solidFill>
                          <a:latin typeface="+mn-lt"/>
                        </a:rPr>
                        <a:t>SLIDE # 91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08885445"/>
                  </a:ext>
                </a:extLst>
              </a:tr>
              <a:tr h="217170">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SECTION 5.8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SUPPORT MODEL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dirty="0">
                          <a:solidFill>
                            <a:schemeClr val="tx2"/>
                          </a:solidFill>
                          <a:latin typeface="+mn-lt"/>
                        </a:rPr>
                        <a:t>SUPPORT</a:t>
                      </a:r>
                      <a:r>
                        <a:rPr lang="en-US" sz="800" baseline="0" dirty="0">
                          <a:solidFill>
                            <a:schemeClr val="tx2"/>
                          </a:solidFill>
                          <a:latin typeface="+mn-lt"/>
                        </a:rPr>
                        <a:t> MODEL</a:t>
                      </a:r>
                      <a:endParaRPr lang="en-US" sz="8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800" kern="1200" dirty="0">
                          <a:solidFill>
                            <a:schemeClr val="tx2"/>
                          </a:solidFill>
                          <a:latin typeface="+mn-lt"/>
                          <a:ea typeface="+mn-ea"/>
                          <a:cs typeface="+mn-cs"/>
                        </a:rPr>
                        <a:t>SLIDE # 93 TO</a:t>
                      </a:r>
                      <a:r>
                        <a:rPr lang="en-US" sz="800" kern="1200" baseline="0" dirty="0">
                          <a:solidFill>
                            <a:schemeClr val="tx2"/>
                          </a:solidFill>
                          <a:latin typeface="+mn-lt"/>
                          <a:ea typeface="+mn-ea"/>
                          <a:cs typeface="+mn-cs"/>
                        </a:rPr>
                        <a:t> SLIDE # 95</a:t>
                      </a:r>
                      <a:endParaRPr lang="en-US" sz="800" kern="1200" dirty="0">
                        <a:solidFill>
                          <a:schemeClr val="tx2"/>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36219505"/>
                  </a:ext>
                </a:extLst>
              </a:tr>
              <a:tr h="251460">
                <a:tc gridSpan="2">
                  <a:txBody>
                    <a:bodyPr/>
                    <a:lstStyle/>
                    <a:p>
                      <a:pPr marL="0" lvl="1" algn="l" defTabSz="914400" rtl="0" eaLnBrk="1" latinLnBrk="0" hangingPunct="1"/>
                      <a:r>
                        <a:rPr lang="en-US" sz="1100" b="1" i="0" u="none" strike="noStrike" kern="1200" baseline="0" dirty="0">
                          <a:solidFill>
                            <a:schemeClr val="tx2"/>
                          </a:solidFill>
                          <a:latin typeface="+mn-lt"/>
                          <a:ea typeface="+mn-ea"/>
                          <a:cs typeface="+mn-cs"/>
                        </a:rPr>
                        <a:t>6.0  PROPOSED SOLUTION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0000"/>
                        <a:lumOff val="80000"/>
                      </a:schemeClr>
                    </a:solidFill>
                  </a:tcPr>
                </a:tc>
                <a:tc hMerge="1">
                  <a:txBody>
                    <a:bodyPr/>
                    <a:lstStyle/>
                    <a:p>
                      <a:endParaRPr lang="en-US" dirty="0"/>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9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0000"/>
                        <a:lumOff val="80000"/>
                      </a:schemeClr>
                    </a:solidFill>
                  </a:tcPr>
                </a:tc>
                <a:tc>
                  <a:txBody>
                    <a:bodyPr/>
                    <a:lstStyle/>
                    <a:p>
                      <a:endParaRPr lang="en-US" sz="9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531071335"/>
                  </a:ext>
                </a:extLst>
              </a:tr>
              <a:tr h="228600">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SECTION 6.1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SERVICES OFFERED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9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800" kern="1200" dirty="0">
                          <a:solidFill>
                            <a:schemeClr val="tx2"/>
                          </a:solidFill>
                          <a:latin typeface="+mn-lt"/>
                          <a:ea typeface="+mn-ea"/>
                          <a:cs typeface="+mn-cs"/>
                        </a:rPr>
                        <a:t>SLIDE # 93 TO</a:t>
                      </a:r>
                      <a:r>
                        <a:rPr lang="en-US" sz="800" kern="1200" baseline="0" dirty="0">
                          <a:solidFill>
                            <a:schemeClr val="tx2"/>
                          </a:solidFill>
                          <a:latin typeface="+mn-lt"/>
                          <a:ea typeface="+mn-ea"/>
                          <a:cs typeface="+mn-cs"/>
                        </a:rPr>
                        <a:t> SLIDE # 95</a:t>
                      </a:r>
                      <a:endParaRPr lang="en-US" sz="800" kern="1200" dirty="0">
                        <a:solidFill>
                          <a:schemeClr val="tx2"/>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07083406"/>
                  </a:ext>
                </a:extLst>
              </a:tr>
              <a:tr h="217170">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SECTION 6.1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REQUIREMENTS &amp; VENDOR CAPABILITY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800" kern="1200" dirty="0">
                          <a:solidFill>
                            <a:schemeClr val="tx2"/>
                          </a:solidFill>
                          <a:latin typeface="+mn-lt"/>
                          <a:ea typeface="+mn-ea"/>
                          <a:cs typeface="+mn-cs"/>
                        </a:rPr>
                        <a:t>GENERAL REQUIREMENTS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800" kern="1200" dirty="0">
                          <a:solidFill>
                            <a:schemeClr val="tx2"/>
                          </a:solidFill>
                          <a:latin typeface="+mn-lt"/>
                          <a:ea typeface="+mn-ea"/>
                          <a:cs typeface="+mn-cs"/>
                        </a:rPr>
                        <a:t>SLIDE # 83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5411854"/>
                  </a:ext>
                </a:extLst>
              </a:tr>
              <a:tr h="251460">
                <a:tc gridSpan="2">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a:solidFill>
                            <a:schemeClr val="tx2"/>
                          </a:solidFill>
                          <a:latin typeface="+mn-lt"/>
                          <a:ea typeface="+mn-ea"/>
                          <a:cs typeface="+mn-cs"/>
                        </a:rPr>
                        <a:t>7.0  PRICING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0000"/>
                        <a:lumOff val="80000"/>
                      </a:schemeClr>
                    </a:solidFill>
                  </a:tcPr>
                </a:tc>
                <a:tc hMerge="1">
                  <a:txBody>
                    <a:bodyPr/>
                    <a:lstStyle/>
                    <a:p>
                      <a:endParaRPr lang="en-US" dirty="0"/>
                    </a:p>
                  </a:txBody>
                  <a:tcPr marL="121920" marR="121920" marT="60960" marB="6096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endParaRPr lang="en-US" sz="9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0000"/>
                        <a:lumOff val="80000"/>
                      </a:schemeClr>
                    </a:solidFill>
                  </a:tcPr>
                </a:tc>
                <a:tc>
                  <a:txBody>
                    <a:bodyPr/>
                    <a:lstStyle/>
                    <a:p>
                      <a:endParaRPr lang="en-US" sz="900" dirty="0">
                        <a:solidFill>
                          <a:schemeClr val="tx2"/>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3027194117"/>
                  </a:ext>
                </a:extLst>
              </a:tr>
              <a:tr h="217170">
                <a:tc>
                  <a:txBody>
                    <a:bodyPr/>
                    <a:lstStyle/>
                    <a:p>
                      <a:pPr marL="457200" marR="0" lvl="2"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     SECTION 7.0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PRICING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PRICING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800" kern="1200" dirty="0">
                          <a:solidFill>
                            <a:schemeClr val="tx2"/>
                          </a:solidFill>
                          <a:latin typeface="+mn-lt"/>
                          <a:ea typeface="+mn-ea"/>
                          <a:cs typeface="+mn-cs"/>
                        </a:rPr>
                        <a:t>SLIDE # 97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23537370"/>
                  </a:ext>
                </a:extLst>
              </a:tr>
              <a:tr h="217170">
                <a:tc>
                  <a:txBody>
                    <a:bodyPr/>
                    <a:lstStyle/>
                    <a:p>
                      <a:pPr marL="457200" marR="0" lvl="2"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     SECTION 7.1</a:t>
                      </a:r>
                      <a:endParaRPr kumimoji="0" lang="en-US" sz="800" b="0" i="0" u="none" strike="noStrike" kern="1200" cap="none" spc="0" normalizeH="0" baseline="0" dirty="0">
                        <a:ln>
                          <a:noFill/>
                        </a:ln>
                        <a:solidFill>
                          <a:schemeClr val="tx2"/>
                        </a:solidFill>
                        <a:effectLst/>
                        <a:uLnTx/>
                        <a:uFillTx/>
                        <a:latin typeface="Calibri" panose="020F0502020204030204"/>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INVOICING &amp; PAYMENT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800" b="0" i="0" u="none" strike="noStrike" kern="1200" baseline="0" dirty="0">
                          <a:solidFill>
                            <a:schemeClr val="tx2"/>
                          </a:solidFill>
                          <a:latin typeface="+mn-lt"/>
                          <a:ea typeface="+mn-ea"/>
                          <a:cs typeface="+mn-cs"/>
                        </a:rPr>
                        <a:t>INVOICING &amp; PAYMENTS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algn="ctr" defTabSz="914400" rtl="0" eaLnBrk="1" latinLnBrk="0" hangingPunct="1"/>
                      <a:r>
                        <a:rPr lang="en-US" sz="800" kern="1200" dirty="0">
                          <a:solidFill>
                            <a:schemeClr val="tx2"/>
                          </a:solidFill>
                          <a:latin typeface="+mn-lt"/>
                          <a:ea typeface="+mn-ea"/>
                          <a:cs typeface="+mn-cs"/>
                        </a:rPr>
                        <a:t>SLIDE # 98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02202901"/>
                  </a:ext>
                </a:extLst>
              </a:tr>
            </a:tbl>
          </a:graphicData>
        </a:graphic>
      </p:graphicFrame>
    </p:spTree>
    <p:extLst>
      <p:ext uri="{BB962C8B-B14F-4D97-AF65-F5344CB8AC3E}">
        <p14:creationId xmlns:p14="http://schemas.microsoft.com/office/powerpoint/2010/main" val="2821896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&amp; Effort Required from PJI Resources During Assessment</a:t>
            </a:r>
          </a:p>
        </p:txBody>
      </p:sp>
      <p:graphicFrame>
        <p:nvGraphicFramePr>
          <p:cNvPr id="6" name="Table 5"/>
          <p:cNvGraphicFramePr>
            <a:graphicFrameLocks noGrp="1"/>
          </p:cNvGraphicFramePr>
          <p:nvPr>
            <p:extLst>
              <p:ext uri="{D42A27DB-BD31-4B8C-83A1-F6EECF244321}">
                <p14:modId xmlns:p14="http://schemas.microsoft.com/office/powerpoint/2010/main" val="3827086822"/>
              </p:ext>
            </p:extLst>
          </p:nvPr>
        </p:nvGraphicFramePr>
        <p:xfrm>
          <a:off x="220337" y="795410"/>
          <a:ext cx="8696405" cy="3787222"/>
        </p:xfrm>
        <a:graphic>
          <a:graphicData uri="http://schemas.openxmlformats.org/drawingml/2006/table">
            <a:tbl>
              <a:tblPr firstRow="1" bandRow="1">
                <a:tableStyleId>{5C22544A-7EE6-4342-B048-85BDC9FD1C3A}</a:tableStyleId>
              </a:tblPr>
              <a:tblGrid>
                <a:gridCol w="4895667">
                  <a:extLst>
                    <a:ext uri="{9D8B030D-6E8A-4147-A177-3AD203B41FA5}">
                      <a16:colId xmlns:a16="http://schemas.microsoft.com/office/drawing/2014/main" val="3564885908"/>
                    </a:ext>
                  </a:extLst>
                </a:gridCol>
                <a:gridCol w="1908712">
                  <a:extLst>
                    <a:ext uri="{9D8B030D-6E8A-4147-A177-3AD203B41FA5}">
                      <a16:colId xmlns:a16="http://schemas.microsoft.com/office/drawing/2014/main" val="4067179005"/>
                    </a:ext>
                  </a:extLst>
                </a:gridCol>
                <a:gridCol w="1892026">
                  <a:extLst>
                    <a:ext uri="{9D8B030D-6E8A-4147-A177-3AD203B41FA5}">
                      <a16:colId xmlns:a16="http://schemas.microsoft.com/office/drawing/2014/main" val="1351062968"/>
                    </a:ext>
                  </a:extLst>
                </a:gridCol>
              </a:tblGrid>
              <a:tr h="291325">
                <a:tc>
                  <a:txBody>
                    <a:bodyPr/>
                    <a:lstStyle/>
                    <a:p>
                      <a:r>
                        <a:rPr lang="en-US" sz="1200" dirty="0">
                          <a:latin typeface="+mj-lt"/>
                          <a:cs typeface="Arial" panose="020B0604020202020204" pitchFamily="34" charset="0"/>
                        </a:rPr>
                        <a:t>Roles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a:r>
                        <a:rPr lang="en-US" sz="1200" dirty="0">
                          <a:latin typeface="+mj-lt"/>
                          <a:cs typeface="Arial" panose="020B0604020202020204" pitchFamily="34" charset="0"/>
                        </a:rPr>
                        <a:t>%</a:t>
                      </a:r>
                      <a:r>
                        <a:rPr lang="en-US" sz="1200" baseline="0" dirty="0">
                          <a:latin typeface="+mj-lt"/>
                          <a:cs typeface="Arial" panose="020B0604020202020204" pitchFamily="34" charset="0"/>
                        </a:rPr>
                        <a:t> </a:t>
                      </a:r>
                      <a:r>
                        <a:rPr lang="en-US" sz="1200" dirty="0">
                          <a:latin typeface="+mj-lt"/>
                          <a:cs typeface="Arial" panose="020B0604020202020204" pitchFamily="34" charset="0"/>
                        </a:rPr>
                        <a:t>of Hours/Week</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a:r>
                        <a:rPr lang="en-US" sz="1200" dirty="0">
                          <a:latin typeface="+mj-lt"/>
                          <a:cs typeface="Arial" panose="020B0604020202020204" pitchFamily="34" charset="0"/>
                        </a:rPr>
                        <a:t>Total # of Weeks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731505402"/>
                  </a:ext>
                </a:extLst>
              </a:tr>
              <a:tr h="388433">
                <a:tc>
                  <a:txBody>
                    <a:bodyPr/>
                    <a:lstStyle/>
                    <a:p>
                      <a:r>
                        <a:rPr lang="en-US" sz="1200" dirty="0">
                          <a:solidFill>
                            <a:schemeClr val="tx2"/>
                          </a:solidFill>
                          <a:latin typeface="+mj-lt"/>
                          <a:cs typeface="Arial" panose="020B0604020202020204" pitchFamily="34" charset="0"/>
                        </a:rPr>
                        <a:t>Project Sponsor / Executive Leader</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dirty="0">
                          <a:solidFill>
                            <a:schemeClr val="tx2"/>
                          </a:solidFill>
                          <a:latin typeface="+mj-lt"/>
                          <a:cs typeface="Arial" panose="020B0604020202020204" pitchFamily="34" charset="0"/>
                        </a:rPr>
                        <a:t>5%</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dirty="0">
                          <a:solidFill>
                            <a:schemeClr val="tx2"/>
                          </a:solidFill>
                          <a:latin typeface="+mj-lt"/>
                          <a:cs typeface="Arial" panose="020B0604020202020204" pitchFamily="34" charset="0"/>
                        </a:rPr>
                        <a:t>8</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2704909555"/>
                  </a:ext>
                </a:extLst>
              </a:tr>
              <a:tr h="388433">
                <a:tc>
                  <a:txBody>
                    <a:bodyPr/>
                    <a:lstStyle/>
                    <a:p>
                      <a:r>
                        <a:rPr lang="en-US" sz="1200" dirty="0">
                          <a:solidFill>
                            <a:schemeClr val="tx2"/>
                          </a:solidFill>
                          <a:latin typeface="+mj-lt"/>
                          <a:cs typeface="Arial" panose="020B0604020202020204" pitchFamily="34" charset="0"/>
                        </a:rPr>
                        <a:t>Program Manager/Lead</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200" dirty="0">
                          <a:solidFill>
                            <a:schemeClr val="tx2"/>
                          </a:solidFill>
                          <a:latin typeface="+mj-lt"/>
                          <a:cs typeface="Arial" panose="020B0604020202020204" pitchFamily="34" charset="0"/>
                        </a:rPr>
                        <a:t>50%</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200" dirty="0">
                          <a:solidFill>
                            <a:schemeClr val="tx2"/>
                          </a:solidFill>
                          <a:latin typeface="+mj-lt"/>
                          <a:cs typeface="Arial" panose="020B0604020202020204" pitchFamily="34" charset="0"/>
                        </a:rPr>
                        <a:t>8</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259747657"/>
                  </a:ext>
                </a:extLst>
              </a:tr>
              <a:tr h="388433">
                <a:tc>
                  <a:txBody>
                    <a:bodyPr/>
                    <a:lstStyle/>
                    <a:p>
                      <a:r>
                        <a:rPr lang="en-US" sz="1200" dirty="0">
                          <a:solidFill>
                            <a:schemeClr val="tx2"/>
                          </a:solidFill>
                          <a:latin typeface="+mj-lt"/>
                          <a:cs typeface="Arial" panose="020B0604020202020204" pitchFamily="34" charset="0"/>
                        </a:rPr>
                        <a:t>Enterprise</a:t>
                      </a:r>
                      <a:r>
                        <a:rPr lang="en-US" sz="1200" baseline="0" dirty="0">
                          <a:solidFill>
                            <a:schemeClr val="tx2"/>
                          </a:solidFill>
                          <a:latin typeface="+mj-lt"/>
                          <a:cs typeface="Arial" panose="020B0604020202020204" pitchFamily="34" charset="0"/>
                        </a:rPr>
                        <a:t> Architect</a:t>
                      </a:r>
                      <a:endParaRPr lang="en-US" sz="1200" dirty="0">
                        <a:solidFill>
                          <a:schemeClr val="tx2"/>
                        </a:solidFill>
                        <a:latin typeface="+mj-lt"/>
                        <a:cs typeface="Arial" panose="020B0604020202020204" pitchFamily="34" charset="0"/>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dirty="0">
                          <a:solidFill>
                            <a:schemeClr val="tx2"/>
                          </a:solidFill>
                          <a:latin typeface="+mj-lt"/>
                          <a:cs typeface="Arial" panose="020B0604020202020204" pitchFamily="34" charset="0"/>
                        </a:rPr>
                        <a:t>25%</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dirty="0">
                          <a:solidFill>
                            <a:schemeClr val="tx2"/>
                          </a:solidFill>
                          <a:latin typeface="+mj-lt"/>
                          <a:cs typeface="Arial" panose="020B0604020202020204" pitchFamily="34" charset="0"/>
                        </a:rPr>
                        <a:t>8</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4113504864"/>
                  </a:ext>
                </a:extLst>
              </a:tr>
              <a:tr h="388433">
                <a:tc>
                  <a:txBody>
                    <a:bodyPr/>
                    <a:lstStyle/>
                    <a:p>
                      <a:r>
                        <a:rPr lang="en-US" sz="1200" dirty="0">
                          <a:solidFill>
                            <a:schemeClr val="tx2"/>
                          </a:solidFill>
                          <a:latin typeface="+mj-lt"/>
                          <a:cs typeface="Arial" panose="020B0604020202020204" pitchFamily="34" charset="0"/>
                        </a:rPr>
                        <a:t>Application</a:t>
                      </a:r>
                      <a:r>
                        <a:rPr lang="en-US" sz="1200" baseline="0" dirty="0">
                          <a:solidFill>
                            <a:schemeClr val="tx2"/>
                          </a:solidFill>
                          <a:latin typeface="+mj-lt"/>
                          <a:cs typeface="Arial" panose="020B0604020202020204" pitchFamily="34" charset="0"/>
                        </a:rPr>
                        <a:t> Owners (aggregated)</a:t>
                      </a:r>
                      <a:endParaRPr lang="en-US" sz="1200" dirty="0">
                        <a:solidFill>
                          <a:schemeClr val="tx2"/>
                        </a:solidFill>
                        <a:latin typeface="+mj-lt"/>
                        <a:cs typeface="Arial" panose="020B0604020202020204" pitchFamily="34" charset="0"/>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200" dirty="0">
                          <a:solidFill>
                            <a:schemeClr val="tx2"/>
                          </a:solidFill>
                          <a:latin typeface="+mj-lt"/>
                          <a:cs typeface="Arial" panose="020B0604020202020204" pitchFamily="34" charset="0"/>
                        </a:rPr>
                        <a:t>10%</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200" dirty="0">
                          <a:solidFill>
                            <a:schemeClr val="tx2"/>
                          </a:solidFill>
                          <a:latin typeface="+mj-lt"/>
                          <a:cs typeface="Arial" panose="020B0604020202020204" pitchFamily="34" charset="0"/>
                        </a:rPr>
                        <a:t>8</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2211176439"/>
                  </a:ext>
                </a:extLst>
              </a:tr>
              <a:tr h="388433">
                <a:tc>
                  <a:txBody>
                    <a:bodyPr/>
                    <a:lstStyle/>
                    <a:p>
                      <a:r>
                        <a:rPr lang="en-US" sz="1200" dirty="0">
                          <a:solidFill>
                            <a:schemeClr val="tx2"/>
                          </a:solidFill>
                          <a:latin typeface="+mj-lt"/>
                          <a:cs typeface="Arial" panose="020B0604020202020204" pitchFamily="34" charset="0"/>
                        </a:rPr>
                        <a:t>Infrastructure Architects and SMEs</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dirty="0">
                          <a:solidFill>
                            <a:schemeClr val="tx2"/>
                          </a:solidFill>
                          <a:latin typeface="+mj-lt"/>
                          <a:cs typeface="Arial" panose="020B0604020202020204" pitchFamily="34" charset="0"/>
                        </a:rPr>
                        <a:t>25%</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dirty="0">
                          <a:solidFill>
                            <a:schemeClr val="tx2"/>
                          </a:solidFill>
                          <a:latin typeface="+mj-lt"/>
                          <a:cs typeface="Arial" panose="020B0604020202020204" pitchFamily="34" charset="0"/>
                        </a:rPr>
                        <a:t>8</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635206592"/>
                  </a:ext>
                </a:extLst>
              </a:tr>
              <a:tr h="388433">
                <a:tc>
                  <a:txBody>
                    <a:bodyPr/>
                    <a:lstStyle/>
                    <a:p>
                      <a:r>
                        <a:rPr lang="en-US" sz="1200" dirty="0">
                          <a:solidFill>
                            <a:schemeClr val="tx2"/>
                          </a:solidFill>
                          <a:latin typeface="+mj-lt"/>
                          <a:cs typeface="Arial" panose="020B0604020202020204" pitchFamily="34" charset="0"/>
                        </a:rPr>
                        <a:t>Security</a:t>
                      </a:r>
                      <a:r>
                        <a:rPr lang="en-US" sz="1200" baseline="0" dirty="0">
                          <a:solidFill>
                            <a:schemeClr val="tx2"/>
                          </a:solidFill>
                          <a:latin typeface="+mj-lt"/>
                          <a:cs typeface="Arial" panose="020B0604020202020204" pitchFamily="34" charset="0"/>
                        </a:rPr>
                        <a:t> SME</a:t>
                      </a:r>
                      <a:endParaRPr lang="en-US" sz="1200" dirty="0">
                        <a:solidFill>
                          <a:schemeClr val="tx2"/>
                        </a:solidFill>
                        <a:latin typeface="+mj-lt"/>
                        <a:cs typeface="Arial" panose="020B0604020202020204" pitchFamily="34" charset="0"/>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200" dirty="0">
                          <a:solidFill>
                            <a:schemeClr val="tx2"/>
                          </a:solidFill>
                          <a:latin typeface="+mj-lt"/>
                          <a:cs typeface="Arial" panose="020B0604020202020204" pitchFamily="34" charset="0"/>
                        </a:rPr>
                        <a:t>25%</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200" dirty="0">
                          <a:solidFill>
                            <a:schemeClr val="tx2"/>
                          </a:solidFill>
                          <a:latin typeface="+mj-lt"/>
                          <a:cs typeface="Arial" panose="020B0604020202020204" pitchFamily="34" charset="0"/>
                        </a:rPr>
                        <a:t>8</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3226500120"/>
                  </a:ext>
                </a:extLst>
              </a:tr>
              <a:tr h="388433">
                <a:tc>
                  <a:txBody>
                    <a:bodyPr/>
                    <a:lstStyle/>
                    <a:p>
                      <a:r>
                        <a:rPr lang="en-US" sz="1200" dirty="0">
                          <a:solidFill>
                            <a:schemeClr val="tx2"/>
                          </a:solidFill>
                          <a:latin typeface="+mj-lt"/>
                          <a:cs typeface="Arial" panose="020B0604020202020204" pitchFamily="34" charset="0"/>
                        </a:rPr>
                        <a:t>Process Owners</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dirty="0">
                          <a:solidFill>
                            <a:schemeClr val="tx2"/>
                          </a:solidFill>
                          <a:latin typeface="+mj-lt"/>
                          <a:cs typeface="Arial" panose="020B0604020202020204" pitchFamily="34" charset="0"/>
                        </a:rPr>
                        <a:t>10%</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dirty="0">
                          <a:solidFill>
                            <a:schemeClr val="tx2"/>
                          </a:solidFill>
                          <a:latin typeface="+mj-lt"/>
                          <a:cs typeface="Arial" panose="020B0604020202020204" pitchFamily="34" charset="0"/>
                        </a:rPr>
                        <a:t>8</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3839452091"/>
                  </a:ext>
                </a:extLst>
              </a:tr>
              <a:tr h="388433">
                <a:tc>
                  <a:txBody>
                    <a:bodyPr/>
                    <a:lstStyle/>
                    <a:p>
                      <a:r>
                        <a:rPr lang="en-US" sz="1200" dirty="0">
                          <a:solidFill>
                            <a:schemeClr val="tx2"/>
                          </a:solidFill>
                          <a:latin typeface="+mj-lt"/>
                          <a:cs typeface="Arial" panose="020B0604020202020204" pitchFamily="34" charset="0"/>
                        </a:rPr>
                        <a:t>DevOps SMEs</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200" dirty="0">
                          <a:solidFill>
                            <a:schemeClr val="tx2"/>
                          </a:solidFill>
                          <a:latin typeface="+mj-lt"/>
                          <a:cs typeface="Arial" panose="020B0604020202020204" pitchFamily="34" charset="0"/>
                        </a:rPr>
                        <a:t>10%</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200" dirty="0">
                          <a:solidFill>
                            <a:schemeClr val="tx2"/>
                          </a:solidFill>
                          <a:latin typeface="+mj-lt"/>
                          <a:cs typeface="Arial" panose="020B0604020202020204" pitchFamily="34" charset="0"/>
                        </a:rPr>
                        <a:t>8</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3939107571"/>
                  </a:ext>
                </a:extLst>
              </a:tr>
              <a:tr h="388433">
                <a:tc>
                  <a:txBody>
                    <a:bodyPr/>
                    <a:lstStyle/>
                    <a:p>
                      <a:r>
                        <a:rPr lang="en-US" sz="1200" dirty="0">
                          <a:solidFill>
                            <a:schemeClr val="tx2"/>
                          </a:solidFill>
                          <a:latin typeface="+mj-lt"/>
                          <a:cs typeface="Arial" panose="020B0604020202020204" pitchFamily="34" charset="0"/>
                        </a:rPr>
                        <a:t>IT Operations SME</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kern="1200" dirty="0">
                          <a:solidFill>
                            <a:schemeClr val="tx2"/>
                          </a:solidFill>
                          <a:latin typeface="+mn-lt"/>
                          <a:ea typeface="+mn-ea"/>
                          <a:cs typeface="Arial" panose="020B0604020202020204" pitchFamily="34" charset="0"/>
                        </a:rPr>
                        <a:t>25%</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algn="ctr"/>
                      <a:r>
                        <a:rPr lang="en-US" sz="1200" dirty="0">
                          <a:solidFill>
                            <a:schemeClr val="tx2"/>
                          </a:solidFill>
                          <a:latin typeface="+mj-lt"/>
                          <a:cs typeface="Arial" panose="020B0604020202020204" pitchFamily="34" charset="0"/>
                        </a:rPr>
                        <a:t>8</a:t>
                      </a: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2822565119"/>
                  </a:ext>
                </a:extLst>
              </a:tr>
            </a:tbl>
          </a:graphicData>
        </a:graphic>
      </p:graphicFrame>
      <p:grpSp>
        <p:nvGrpSpPr>
          <p:cNvPr id="21" name="Group 20"/>
          <p:cNvGrpSpPr/>
          <p:nvPr/>
        </p:nvGrpSpPr>
        <p:grpSpPr>
          <a:xfrm>
            <a:off x="5152634" y="513709"/>
            <a:ext cx="3666400" cy="257744"/>
            <a:chOff x="5213612" y="507153"/>
            <a:chExt cx="3666400" cy="257744"/>
          </a:xfrm>
        </p:grpSpPr>
        <p:sp>
          <p:nvSpPr>
            <p:cNvPr id="22" name="Chevron 21"/>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23" name="Chevron 22"/>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24" name="Chevron 23"/>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5" name="Pentagon 24"/>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735813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Assessment Phase - Deliverables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937171428"/>
              </p:ext>
            </p:extLst>
          </p:nvPr>
        </p:nvGraphicFramePr>
        <p:xfrm>
          <a:off x="220337" y="805978"/>
          <a:ext cx="8696406" cy="3576124"/>
        </p:xfrm>
        <a:graphic>
          <a:graphicData uri="http://schemas.openxmlformats.org/drawingml/2006/table">
            <a:tbl>
              <a:tblPr firstRow="1" bandRow="1">
                <a:tableStyleId>{5940675A-B579-460E-94D1-54222C63F5DA}</a:tableStyleId>
              </a:tblPr>
              <a:tblGrid>
                <a:gridCol w="226010">
                  <a:extLst>
                    <a:ext uri="{9D8B030D-6E8A-4147-A177-3AD203B41FA5}">
                      <a16:colId xmlns:a16="http://schemas.microsoft.com/office/drawing/2014/main" val="1431072735"/>
                    </a:ext>
                  </a:extLst>
                </a:gridCol>
                <a:gridCol w="981729">
                  <a:extLst>
                    <a:ext uri="{9D8B030D-6E8A-4147-A177-3AD203B41FA5}">
                      <a16:colId xmlns:a16="http://schemas.microsoft.com/office/drawing/2014/main" val="4223158317"/>
                    </a:ext>
                  </a:extLst>
                </a:gridCol>
                <a:gridCol w="6334639">
                  <a:extLst>
                    <a:ext uri="{9D8B030D-6E8A-4147-A177-3AD203B41FA5}">
                      <a16:colId xmlns:a16="http://schemas.microsoft.com/office/drawing/2014/main" val="1281447957"/>
                    </a:ext>
                  </a:extLst>
                </a:gridCol>
                <a:gridCol w="1154028">
                  <a:extLst>
                    <a:ext uri="{9D8B030D-6E8A-4147-A177-3AD203B41FA5}">
                      <a16:colId xmlns:a16="http://schemas.microsoft.com/office/drawing/2014/main" val="1706432544"/>
                    </a:ext>
                  </a:extLst>
                </a:gridCol>
              </a:tblGrid>
              <a:tr h="294337">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US" sz="1200" dirty="0">
                          <a:solidFill>
                            <a:schemeClr val="bg1"/>
                          </a:solidFill>
                          <a:latin typeface="+mj-lt"/>
                          <a:cs typeface="Arial" panose="020B0604020202020204"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US" sz="1200" dirty="0">
                          <a:solidFill>
                            <a:schemeClr val="bg1"/>
                          </a:solidFill>
                          <a:latin typeface="+mj-lt"/>
                          <a:cs typeface="Arial" panose="020B0604020202020204" pitchFamily="34" charset="0"/>
                        </a:rPr>
                        <a:t>Deliverables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US" sz="1200" dirty="0">
                          <a:solidFill>
                            <a:schemeClr val="bg1"/>
                          </a:solidFill>
                          <a:latin typeface="+mj-lt"/>
                          <a:cs typeface="Arial" panose="020B0604020202020204" pitchFamily="34" charset="0"/>
                        </a:rPr>
                        <a:t>Content</a:t>
                      </a:r>
                      <a:r>
                        <a:rPr lang="en-US" sz="1200" baseline="0" dirty="0">
                          <a:solidFill>
                            <a:schemeClr val="bg1"/>
                          </a:solidFill>
                          <a:latin typeface="+mj-lt"/>
                          <a:cs typeface="Arial" panose="020B0604020202020204" pitchFamily="34" charset="0"/>
                        </a:rPr>
                        <a:t> </a:t>
                      </a:r>
                      <a:endParaRPr lang="en-US" sz="1200" dirty="0">
                        <a:solidFill>
                          <a:schemeClr val="bg1"/>
                        </a:solidFill>
                        <a:latin typeface="+mj-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a:endParaRPr lang="en-US" sz="1200" dirty="0">
                        <a:solidFill>
                          <a:schemeClr val="bg1"/>
                        </a:solidFill>
                        <a:latin typeface="+mj-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959300531"/>
                  </a:ext>
                </a:extLst>
              </a:tr>
              <a:tr h="3826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900" dirty="0">
                          <a:solidFill>
                            <a:schemeClr val="tx2"/>
                          </a:solidFill>
                          <a:latin typeface="+mj-lt"/>
                          <a:cs typeface="Arial" panose="020B0604020202020204" pitchFamily="34" charset="0"/>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900" dirty="0">
                          <a:solidFill>
                            <a:schemeClr val="tx2"/>
                          </a:solidFill>
                          <a:latin typeface="+mj-lt"/>
                          <a:cs typeface="Arial" panose="020B0604020202020204" pitchFamily="34" charset="0"/>
                        </a:rPr>
                        <a:t>App Discovery Report</a:t>
                      </a:r>
                      <a:endParaRPr lang="en-US" sz="900" b="1" dirty="0">
                        <a:solidFill>
                          <a:schemeClr val="tx2"/>
                        </a:solidFill>
                        <a:latin typeface="+mj-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buFont typeface="Arial" panose="020B0604020202020204" pitchFamily="34" charset="0"/>
                        <a:buChar char="•"/>
                      </a:pPr>
                      <a:r>
                        <a:rPr lang="en-US" sz="900" dirty="0">
                          <a:solidFill>
                            <a:schemeClr val="tx2"/>
                          </a:solidFill>
                          <a:latin typeface="+mj-lt"/>
                          <a:cs typeface="Arial" panose="020B0604020202020204" pitchFamily="34" charset="0"/>
                        </a:rPr>
                        <a:t>Application, Infrastructure, Security, License details for the in-scope application portfolio</a:t>
                      </a:r>
                    </a:p>
                    <a:p>
                      <a:pPr marL="171450" indent="-171450">
                        <a:buFont typeface="Arial" panose="020B0604020202020204" pitchFamily="34" charset="0"/>
                        <a:buChar char="•"/>
                      </a:pPr>
                      <a:r>
                        <a:rPr lang="en-US" sz="900" dirty="0">
                          <a:solidFill>
                            <a:schemeClr val="tx2"/>
                          </a:solidFill>
                          <a:latin typeface="+mj-lt"/>
                          <a:cs typeface="Arial" panose="020B0604020202020204" pitchFamily="34" charset="0"/>
                        </a:rPr>
                        <a:t>App</a:t>
                      </a:r>
                      <a:r>
                        <a:rPr lang="en-US" sz="900" baseline="0" dirty="0">
                          <a:solidFill>
                            <a:schemeClr val="tx2"/>
                          </a:solidFill>
                          <a:latin typeface="+mj-lt"/>
                          <a:cs typeface="Arial" panose="020B0604020202020204" pitchFamily="34" charset="0"/>
                        </a:rPr>
                        <a:t> discovery and high level assessment for all servers as indicated on Slide 3</a:t>
                      </a:r>
                      <a:endParaRPr lang="en-US" sz="900" dirty="0">
                        <a:solidFill>
                          <a:schemeClr val="tx2"/>
                        </a:solidFill>
                        <a:latin typeface="+mj-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indent="-171450">
                        <a:buFont typeface="Arial" panose="020B0604020202020204" pitchFamily="34" charset="0"/>
                        <a:buChar char="•"/>
                      </a:pPr>
                      <a:endParaRPr lang="en-US" sz="900" dirty="0">
                        <a:solidFill>
                          <a:schemeClr val="tx2"/>
                        </a:solidFill>
                        <a:latin typeface="+mj-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2055554529"/>
                  </a:ext>
                </a:extLst>
              </a:tr>
              <a:tr h="66367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900" dirty="0">
                          <a:solidFill>
                            <a:schemeClr val="tx2"/>
                          </a:solidFill>
                          <a:latin typeface="+mj-lt"/>
                          <a:cs typeface="Arial" panose="020B0604020202020204" pitchFamily="34" charset="0"/>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buFont typeface="Arial" panose="020B0604020202020204" pitchFamily="34" charset="0"/>
                        <a:buNone/>
                      </a:pPr>
                      <a:r>
                        <a:rPr lang="en-US" sz="900" dirty="0">
                          <a:solidFill>
                            <a:schemeClr val="tx2"/>
                          </a:solidFill>
                          <a:latin typeface="+mj-lt"/>
                          <a:cs typeface="Arial" panose="020B0604020202020204" pitchFamily="34" charset="0"/>
                        </a:rPr>
                        <a:t>Cloud suitability assessment report</a:t>
                      </a:r>
                      <a:endParaRPr lang="en-US" sz="900" b="1" dirty="0">
                        <a:solidFill>
                          <a:schemeClr val="tx2"/>
                        </a:solidFill>
                        <a:latin typeface="+mj-lt"/>
                        <a:ea typeface="Segoe UI"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buFont typeface="Arial" panose="020B0604020202020204" pitchFamily="34" charset="0"/>
                        <a:buChar char="•"/>
                      </a:pPr>
                      <a:r>
                        <a:rPr lang="en-US" sz="900" dirty="0">
                          <a:solidFill>
                            <a:schemeClr val="tx2"/>
                          </a:solidFill>
                          <a:latin typeface="+mj-lt"/>
                          <a:cs typeface="Arial" panose="020B0604020202020204" pitchFamily="34" charset="0"/>
                        </a:rPr>
                        <a:t>Cloud Fitment score derived based on parameters like Regulatory &amp; Compliance, Support for Technology, HW/OS</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kern="1200" dirty="0">
                          <a:solidFill>
                            <a:schemeClr val="tx2"/>
                          </a:solidFill>
                          <a:latin typeface="+mj-lt"/>
                          <a:cs typeface="Arial" panose="020B0604020202020204" pitchFamily="34" charset="0"/>
                        </a:rPr>
                        <a:t>Cloud Migration viability derived</a:t>
                      </a:r>
                      <a:r>
                        <a:rPr lang="en-US" sz="900" kern="1200" baseline="0" dirty="0">
                          <a:solidFill>
                            <a:schemeClr val="tx2"/>
                          </a:solidFill>
                          <a:latin typeface="+mj-lt"/>
                          <a:cs typeface="Arial" panose="020B0604020202020204" pitchFamily="34" charset="0"/>
                        </a:rPr>
                        <a:t> </a:t>
                      </a:r>
                      <a:r>
                        <a:rPr lang="en-US" sz="900" kern="1200" dirty="0">
                          <a:solidFill>
                            <a:schemeClr val="tx2"/>
                          </a:solidFill>
                          <a:latin typeface="+mj-lt"/>
                          <a:cs typeface="Arial" panose="020B0604020202020204" pitchFamily="34" charset="0"/>
                        </a:rPr>
                        <a:t>based on parameters like tech stack, App </a:t>
                      </a:r>
                      <a:r>
                        <a:rPr lang="en-US" sz="900" kern="1200" baseline="0" dirty="0">
                          <a:solidFill>
                            <a:schemeClr val="tx2"/>
                          </a:solidFill>
                          <a:latin typeface="+mj-lt"/>
                          <a:cs typeface="Arial" panose="020B0604020202020204" pitchFamily="34" charset="0"/>
                        </a:rPr>
                        <a:t> </a:t>
                      </a:r>
                      <a:r>
                        <a:rPr lang="en-US" sz="900" kern="1200" dirty="0">
                          <a:solidFill>
                            <a:schemeClr val="tx2"/>
                          </a:solidFill>
                          <a:latin typeface="+mj-lt"/>
                          <a:cs typeface="Arial" panose="020B0604020202020204" pitchFamily="34" charset="0"/>
                        </a:rPr>
                        <a:t>dependency, Availability, RPO/RTO, Security and DB Setup</a:t>
                      </a:r>
                    </a:p>
                    <a:p>
                      <a:pPr marL="171450" marR="0" lvl="0" indent="-171450" algn="l" defTabSz="914400" rtl="0" eaLnBrk="1" latinLnBrk="0" hangingPunct="1">
                        <a:spcBef>
                          <a:spcPts val="0"/>
                        </a:spcBef>
                        <a:spcAft>
                          <a:spcPts val="0"/>
                        </a:spcAft>
                        <a:buFont typeface="Arial" panose="020B0604020202020204" pitchFamily="34" charset="0"/>
                        <a:buChar char="•"/>
                      </a:pPr>
                      <a:r>
                        <a:rPr lang="en-US" sz="900" kern="1200" dirty="0">
                          <a:solidFill>
                            <a:schemeClr val="tx2"/>
                          </a:solidFill>
                          <a:latin typeface="+mj-lt"/>
                          <a:cs typeface="Arial" panose="020B0604020202020204" pitchFamily="34" charset="0"/>
                        </a:rPr>
                        <a:t>Application categorization for migration into re-host, re-platform</a:t>
                      </a:r>
                      <a:r>
                        <a:rPr lang="en-US" sz="900" kern="1200" baseline="0" dirty="0">
                          <a:solidFill>
                            <a:schemeClr val="tx2"/>
                          </a:solidFill>
                          <a:latin typeface="+mj-lt"/>
                          <a:cs typeface="Arial" panose="020B0604020202020204" pitchFamily="34" charset="0"/>
                        </a:rPr>
                        <a:t> and</a:t>
                      </a:r>
                      <a:r>
                        <a:rPr lang="en-US" sz="900" kern="1200" dirty="0">
                          <a:solidFill>
                            <a:schemeClr val="tx2"/>
                          </a:solidFill>
                          <a:latin typeface="+mj-lt"/>
                          <a:cs typeface="Arial" panose="020B0604020202020204" pitchFamily="34" charset="0"/>
                        </a:rPr>
                        <a:t> refactor migration strategies.</a:t>
                      </a:r>
                      <a:endParaRPr lang="en-US" sz="900" kern="1200" dirty="0">
                        <a:solidFill>
                          <a:schemeClr val="tx2"/>
                        </a:solidFill>
                        <a:latin typeface="+mj-lt"/>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171450" marR="0" lvl="0" indent="-171450" algn="l" defTabSz="914400" rtl="0" eaLnBrk="1" latinLnBrk="0" hangingPunct="1">
                        <a:spcBef>
                          <a:spcPts val="0"/>
                        </a:spcBef>
                        <a:spcAft>
                          <a:spcPts val="0"/>
                        </a:spcAft>
                        <a:buFont typeface="Arial" panose="020B0604020202020204" pitchFamily="34" charset="0"/>
                        <a:buChar char="•"/>
                      </a:pPr>
                      <a:endParaRPr lang="en-US" sz="900" kern="1200" dirty="0">
                        <a:solidFill>
                          <a:schemeClr val="tx2"/>
                        </a:solidFill>
                        <a:latin typeface="+mj-lt"/>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2794091413"/>
                  </a:ext>
                </a:extLst>
              </a:tr>
              <a:tr h="5298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j-lt"/>
                          <a:ea typeface="+mn-ea"/>
                          <a:cs typeface="Arial" panose="020B0604020202020204" pitchFamily="34" charset="0"/>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baseline="0" dirty="0">
                          <a:solidFill>
                            <a:schemeClr val="tx2"/>
                          </a:solidFill>
                          <a:latin typeface="+mj-lt"/>
                          <a:ea typeface="+mn-ea"/>
                          <a:cs typeface="Arial" panose="020B0604020202020204" pitchFamily="34" charset="0"/>
                        </a:rPr>
                        <a:t>Cloudscape Report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r>
                        <a:rPr lang="en-US" sz="900" kern="1200" baseline="0" dirty="0">
                          <a:solidFill>
                            <a:schemeClr val="tx2"/>
                          </a:solidFill>
                          <a:latin typeface="+mj-lt"/>
                          <a:ea typeface="+mn-ea"/>
                          <a:cs typeface="Arial" panose="020B0604020202020204" pitchFamily="34" charset="0"/>
                        </a:rPr>
                        <a:t>* Cloudscape App Details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marR="0" lvl="0" indent="-171450" algn="l" defTabSz="914400" rtl="0" eaLnBrk="1" latinLnBrk="0" hangingPunct="1">
                        <a:spcBef>
                          <a:spcPts val="0"/>
                        </a:spcBef>
                        <a:spcAft>
                          <a:spcPts val="0"/>
                        </a:spcAft>
                        <a:buFont typeface="Arial" panose="020B0604020202020204" pitchFamily="34" charset="0"/>
                        <a:buChar char="•"/>
                      </a:pPr>
                      <a:endParaRPr lang="en-US" sz="900" kern="1200" dirty="0">
                        <a:solidFill>
                          <a:schemeClr val="tx2"/>
                        </a:solidFill>
                        <a:latin typeface="+mj-lt"/>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256680876"/>
                  </a:ext>
                </a:extLst>
              </a:tr>
              <a:tr h="56266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900" dirty="0">
                          <a:solidFill>
                            <a:schemeClr val="tx2"/>
                          </a:solidFill>
                          <a:latin typeface="+mj-lt"/>
                          <a:cs typeface="Arial" panose="020B0604020202020204" pitchFamily="34" charset="0"/>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j-lt"/>
                          <a:cs typeface="Arial" panose="020B0604020202020204" pitchFamily="34" charset="0"/>
                        </a:rPr>
                        <a:t>Target Cloud Sizing, Migration Efforts</a:t>
                      </a:r>
                      <a:endParaRPr lang="en-US" sz="900" b="1" dirty="0">
                        <a:solidFill>
                          <a:schemeClr val="tx2"/>
                        </a:solidFill>
                        <a:latin typeface="+mj-lt"/>
                        <a:ea typeface="Segoe UI"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buFont typeface="Arial" panose="020B0604020202020204" pitchFamily="34" charset="0"/>
                        <a:buChar char="•"/>
                      </a:pPr>
                      <a:r>
                        <a:rPr lang="en-US" sz="900" kern="1200" baseline="0" dirty="0">
                          <a:solidFill>
                            <a:schemeClr val="tx2"/>
                          </a:solidFill>
                          <a:latin typeface="+mj-lt"/>
                          <a:ea typeface="+mn-ea"/>
                          <a:cs typeface="Arial" panose="020B0604020202020204" pitchFamily="34" charset="0"/>
                        </a:rPr>
                        <a:t>AWS &amp; Azure hosting cost collectively for the entire application/infra portfolio assessed ( where infra details available)</a:t>
                      </a:r>
                    </a:p>
                    <a:p>
                      <a:pPr marL="171450" indent="-171450">
                        <a:buFont typeface="Arial" panose="020B0604020202020204" pitchFamily="34" charset="0"/>
                        <a:buChar char="•"/>
                      </a:pPr>
                      <a:r>
                        <a:rPr lang="en-US" sz="900" kern="1200" baseline="0" dirty="0">
                          <a:solidFill>
                            <a:schemeClr val="tx2"/>
                          </a:solidFill>
                          <a:latin typeface="+mj-lt"/>
                          <a:ea typeface="+mn-ea"/>
                          <a:cs typeface="Arial" panose="020B0604020202020204" pitchFamily="34" charset="0"/>
                        </a:rPr>
                        <a:t>Migration cost for taking these applications ( as per planned move groups) to AWS, Azure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171450" indent="-171450">
                        <a:buFont typeface="Arial" panose="020B0604020202020204" pitchFamily="34" charset="0"/>
                        <a:buChar char="•"/>
                      </a:pPr>
                      <a:endParaRPr lang="en-US" sz="900" kern="1200" baseline="0" dirty="0">
                        <a:solidFill>
                          <a:schemeClr val="tx2"/>
                        </a:solidFill>
                        <a:latin typeface="+mj-lt"/>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421703280"/>
                  </a:ext>
                </a:extLst>
              </a:tr>
              <a:tr h="328153">
                <a:tc>
                  <a:txBody>
                    <a:bodyPr/>
                    <a:lstStyle/>
                    <a:p>
                      <a:pPr algn="ctr"/>
                      <a:r>
                        <a:rPr lang="en-US" sz="900" dirty="0">
                          <a:solidFill>
                            <a:schemeClr val="tx2"/>
                          </a:solidFill>
                          <a:latin typeface="+mj-lt"/>
                          <a:cs typeface="Arial" panose="020B0604020202020204" pitchFamily="34" charset="0"/>
                        </a:rPr>
                        <a:t>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j-lt"/>
                          <a:ea typeface="+mn-ea"/>
                          <a:cs typeface="Arial" panose="020B0604020202020204" pitchFamily="34" charset="0"/>
                        </a:rPr>
                        <a:t>Handover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indent="-171450">
                        <a:buFont typeface="Arial" panose="020B0604020202020204" pitchFamily="34" charset="0"/>
                        <a:buChar char="•"/>
                      </a:pPr>
                      <a:r>
                        <a:rPr lang="en-US" sz="900" kern="1200" baseline="0" dirty="0">
                          <a:solidFill>
                            <a:schemeClr val="tx2"/>
                          </a:solidFill>
                          <a:latin typeface="+mj-lt"/>
                          <a:ea typeface="+mn-ea"/>
                          <a:cs typeface="Arial" panose="020B0604020202020204" pitchFamily="34" charset="0"/>
                        </a:rPr>
                        <a:t>Assessment Report</a:t>
                      </a:r>
                    </a:p>
                    <a:p>
                      <a:pPr marL="171450" indent="-171450">
                        <a:buFont typeface="Arial" panose="020B0604020202020204" pitchFamily="34" charset="0"/>
                        <a:buChar char="•"/>
                      </a:pPr>
                      <a:r>
                        <a:rPr lang="en-US" sz="900" kern="1200" baseline="0" dirty="0">
                          <a:solidFill>
                            <a:schemeClr val="tx2"/>
                          </a:solidFill>
                          <a:latin typeface="+mj-lt"/>
                          <a:ea typeface="+mn-ea"/>
                          <a:cs typeface="Arial" panose="020B0604020202020204" pitchFamily="34" charset="0"/>
                        </a:rPr>
                        <a:t>Draft Plan for Transition to Future State Operating Model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indent="-171450">
                        <a:buFont typeface="Arial" panose="020B0604020202020204" pitchFamily="34" charset="0"/>
                        <a:buChar char="•"/>
                      </a:pPr>
                      <a:endParaRPr lang="en-US" sz="900" kern="1200" baseline="0" dirty="0">
                        <a:solidFill>
                          <a:schemeClr val="tx2"/>
                        </a:solidFill>
                        <a:latin typeface="+mj-lt"/>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1457909276"/>
                  </a:ext>
                </a:extLst>
              </a:tr>
              <a:tr h="671947">
                <a:tc>
                  <a:txBody>
                    <a:bodyPr/>
                    <a:lstStyle/>
                    <a:p>
                      <a:pPr algn="ctr"/>
                      <a:r>
                        <a:rPr lang="en-US" sz="900" dirty="0">
                          <a:solidFill>
                            <a:schemeClr val="tx2"/>
                          </a:solidFill>
                          <a:latin typeface="+mj-lt"/>
                          <a:cs typeface="Arial" panose="020B0604020202020204" pitchFamily="34" charset="0"/>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j-lt"/>
                          <a:ea typeface="+mn-ea"/>
                          <a:cs typeface="Arial" panose="020B0604020202020204" pitchFamily="34" charset="0"/>
                        </a:rPr>
                        <a:t>High Level Strategy</a:t>
                      </a:r>
                      <a:r>
                        <a:rPr lang="en-US" sz="900" kern="1200" baseline="0" dirty="0">
                          <a:solidFill>
                            <a:schemeClr val="tx2"/>
                          </a:solidFill>
                          <a:latin typeface="+mj-lt"/>
                          <a:ea typeface="+mn-ea"/>
                          <a:cs typeface="Arial" panose="020B0604020202020204" pitchFamily="34" charset="0"/>
                        </a:rPr>
                        <a:t> &amp; Roadmap</a:t>
                      </a:r>
                      <a:endParaRPr lang="en-US" sz="900" kern="1200" dirty="0">
                        <a:solidFill>
                          <a:schemeClr val="tx2"/>
                        </a:solidFill>
                        <a:latin typeface="+mj-lt"/>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baseline="0" dirty="0">
                          <a:solidFill>
                            <a:schemeClr val="tx2"/>
                          </a:solidFill>
                          <a:latin typeface="+mj-lt"/>
                          <a:ea typeface="+mn-ea"/>
                          <a:cs typeface="Arial" panose="020B0604020202020204" pitchFamily="34" charset="0"/>
                        </a:rPr>
                        <a:t>Organization structure requirement (Role requirement and role definition, training, capability definition, timing – people-oriented roadmap)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baseline="0" dirty="0">
                          <a:solidFill>
                            <a:schemeClr val="tx2"/>
                          </a:solidFill>
                          <a:latin typeface="+mj-lt"/>
                          <a:ea typeface="+mn-ea"/>
                          <a:cs typeface="Arial" panose="020B0604020202020204" pitchFamily="34" charset="0"/>
                        </a:rPr>
                        <a:t>High level Roadmap outlining transformation requirement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baseline="0" dirty="0">
                          <a:solidFill>
                            <a:schemeClr val="tx2"/>
                          </a:solidFill>
                          <a:latin typeface="+mj-lt"/>
                          <a:ea typeface="+mn-ea"/>
                          <a:cs typeface="Arial" panose="020B0604020202020204" pitchFamily="34" charset="0"/>
                        </a:rPr>
                        <a:t>High level operating model </a:t>
                      </a:r>
                    </a:p>
                    <a:p>
                      <a:pPr marL="171450" indent="-171450" algn="l" defTabSz="914400" rtl="0" eaLnBrk="1" latinLnBrk="0" hangingPunct="1">
                        <a:buFont typeface="Arial" panose="020B0604020202020204" pitchFamily="34" charset="0"/>
                        <a:buChar char="•"/>
                      </a:pPr>
                      <a:endParaRPr lang="en-US" sz="900" kern="1200" baseline="0" dirty="0">
                        <a:solidFill>
                          <a:schemeClr val="tx2"/>
                        </a:solidFill>
                        <a:latin typeface="+mj-lt"/>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171450" indent="-171450">
                        <a:buFont typeface="Arial" panose="020B0604020202020204" pitchFamily="34" charset="0"/>
                        <a:buChar char="•"/>
                      </a:pPr>
                      <a:endParaRPr lang="en-US" sz="900" kern="1200" baseline="0" dirty="0">
                        <a:solidFill>
                          <a:schemeClr val="tx2"/>
                        </a:solidFill>
                        <a:latin typeface="+mj-lt"/>
                        <a:ea typeface="+mn-ea"/>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2483617111"/>
                  </a:ext>
                </a:extLst>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788189818"/>
              </p:ext>
            </p:extLst>
          </p:nvPr>
        </p:nvGraphicFramePr>
        <p:xfrm>
          <a:off x="8037895" y="1117418"/>
          <a:ext cx="547216" cy="461713"/>
        </p:xfrm>
        <a:graphic>
          <a:graphicData uri="http://schemas.openxmlformats.org/presentationml/2006/ole">
            <mc:AlternateContent xmlns:mc="http://schemas.openxmlformats.org/markup-compatibility/2006">
              <mc:Choice xmlns:v="urn:schemas-microsoft-com:vml" Requires="v">
                <p:oleObj spid="_x0000_s9181" name="Macro-Enabled Worksheet" showAsIcon="1" r:id="rId4" imgW="914400" imgH="771480" progId="Excel.SheetMacroEnabled.12">
                  <p:embed/>
                </p:oleObj>
              </mc:Choice>
              <mc:Fallback>
                <p:oleObj name="Macro-Enabled Worksheet" showAsIcon="1" r:id="rId4" imgW="914400" imgH="771480" progId="Excel.SheetMacroEnabled.12">
                  <p:embed/>
                  <p:pic>
                    <p:nvPicPr>
                      <p:cNvPr id="2" name="Object 1"/>
                      <p:cNvPicPr/>
                      <p:nvPr/>
                    </p:nvPicPr>
                    <p:blipFill>
                      <a:blip r:embed="rId5"/>
                      <a:stretch>
                        <a:fillRect/>
                      </a:stretch>
                    </p:blipFill>
                    <p:spPr>
                      <a:xfrm>
                        <a:off x="8037895" y="1117418"/>
                        <a:ext cx="547216" cy="461713"/>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73799991"/>
              </p:ext>
            </p:extLst>
          </p:nvPr>
        </p:nvGraphicFramePr>
        <p:xfrm>
          <a:off x="8034422" y="2772933"/>
          <a:ext cx="538140" cy="454055"/>
        </p:xfrm>
        <a:graphic>
          <a:graphicData uri="http://schemas.openxmlformats.org/presentationml/2006/ole">
            <mc:AlternateContent xmlns:mc="http://schemas.openxmlformats.org/markup-compatibility/2006">
              <mc:Choice xmlns:v="urn:schemas-microsoft-com:vml" Requires="v">
                <p:oleObj spid="_x0000_s9182" name="Acrobat Document" showAsIcon="1" r:id="rId6" imgW="914400" imgH="771480" progId="AcroExch.Document.DC">
                  <p:embed/>
                </p:oleObj>
              </mc:Choice>
              <mc:Fallback>
                <p:oleObj name="Acrobat Document" showAsIcon="1" r:id="rId6" imgW="914400" imgH="771480" progId="AcroExch.Document.DC">
                  <p:embed/>
                  <p:pic>
                    <p:nvPicPr>
                      <p:cNvPr id="10" name="Object 9"/>
                      <p:cNvPicPr/>
                      <p:nvPr/>
                    </p:nvPicPr>
                    <p:blipFill>
                      <a:blip r:embed="rId7"/>
                      <a:stretch>
                        <a:fillRect/>
                      </a:stretch>
                    </p:blipFill>
                    <p:spPr>
                      <a:xfrm>
                        <a:off x="8034422" y="2772933"/>
                        <a:ext cx="538140" cy="45405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749441874"/>
              </p:ext>
            </p:extLst>
          </p:nvPr>
        </p:nvGraphicFramePr>
        <p:xfrm>
          <a:off x="8021874" y="2238301"/>
          <a:ext cx="563237" cy="475231"/>
        </p:xfrm>
        <a:graphic>
          <a:graphicData uri="http://schemas.openxmlformats.org/presentationml/2006/ole">
            <mc:AlternateContent xmlns:mc="http://schemas.openxmlformats.org/markup-compatibility/2006">
              <mc:Choice xmlns:v="urn:schemas-microsoft-com:vml" Requires="v">
                <p:oleObj spid="_x0000_s9183" name="Acrobat Document" showAsIcon="1" r:id="rId8" imgW="914400" imgH="771480" progId="AcroExch.Document.DC">
                  <p:embed/>
                </p:oleObj>
              </mc:Choice>
              <mc:Fallback>
                <p:oleObj name="Acrobat Document" showAsIcon="1" r:id="rId8" imgW="914400" imgH="771480" progId="AcroExch.Document.DC">
                  <p:embed/>
                  <p:pic>
                    <p:nvPicPr>
                      <p:cNvPr id="7" name="Object 6"/>
                      <p:cNvPicPr/>
                      <p:nvPr/>
                    </p:nvPicPr>
                    <p:blipFill>
                      <a:blip r:embed="rId9"/>
                      <a:stretch>
                        <a:fillRect/>
                      </a:stretch>
                    </p:blipFill>
                    <p:spPr>
                      <a:xfrm>
                        <a:off x="8021874" y="2238301"/>
                        <a:ext cx="563237" cy="475231"/>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21823357"/>
              </p:ext>
            </p:extLst>
          </p:nvPr>
        </p:nvGraphicFramePr>
        <p:xfrm>
          <a:off x="8089649" y="3286389"/>
          <a:ext cx="456520" cy="385188"/>
        </p:xfrm>
        <a:graphic>
          <a:graphicData uri="http://schemas.openxmlformats.org/presentationml/2006/ole">
            <mc:AlternateContent xmlns:mc="http://schemas.openxmlformats.org/markup-compatibility/2006">
              <mc:Choice xmlns:v="urn:schemas-microsoft-com:vml" Requires="v">
                <p:oleObj spid="_x0000_s9184" name="Acrobat Document" showAsIcon="1" r:id="rId10" imgW="914400" imgH="771480" progId="AcroExch.Document.DC">
                  <p:embed/>
                </p:oleObj>
              </mc:Choice>
              <mc:Fallback>
                <p:oleObj name="Acrobat Document" showAsIcon="1" r:id="rId10" imgW="914400" imgH="771480" progId="AcroExch.Document.DC">
                  <p:embed/>
                  <p:pic>
                    <p:nvPicPr>
                      <p:cNvPr id="5" name="Object 4"/>
                      <p:cNvPicPr/>
                      <p:nvPr/>
                    </p:nvPicPr>
                    <p:blipFill>
                      <a:blip r:embed="rId11"/>
                      <a:stretch>
                        <a:fillRect/>
                      </a:stretch>
                    </p:blipFill>
                    <p:spPr>
                      <a:xfrm>
                        <a:off x="8089649" y="3286389"/>
                        <a:ext cx="456520" cy="38518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870416414"/>
              </p:ext>
            </p:extLst>
          </p:nvPr>
        </p:nvGraphicFramePr>
        <p:xfrm>
          <a:off x="8060830" y="3938854"/>
          <a:ext cx="501343" cy="423008"/>
        </p:xfrm>
        <a:graphic>
          <a:graphicData uri="http://schemas.openxmlformats.org/presentationml/2006/ole">
            <mc:AlternateContent xmlns:mc="http://schemas.openxmlformats.org/markup-compatibility/2006">
              <mc:Choice xmlns:v="urn:schemas-microsoft-com:vml" Requires="v">
                <p:oleObj spid="_x0000_s9185" name="Acrobat Document" showAsIcon="1" r:id="rId12" imgW="914400" imgH="771480" progId="AcroExch.Document.DC">
                  <p:embed/>
                </p:oleObj>
              </mc:Choice>
              <mc:Fallback>
                <p:oleObj name="Acrobat Document" showAsIcon="1" r:id="rId12" imgW="914400" imgH="771480" progId="AcroExch.Document.DC">
                  <p:embed/>
                  <p:pic>
                    <p:nvPicPr>
                      <p:cNvPr id="9" name="Object 8"/>
                      <p:cNvPicPr/>
                      <p:nvPr/>
                    </p:nvPicPr>
                    <p:blipFill>
                      <a:blip r:embed="rId13"/>
                      <a:stretch>
                        <a:fillRect/>
                      </a:stretch>
                    </p:blipFill>
                    <p:spPr>
                      <a:xfrm>
                        <a:off x="8060830" y="3938854"/>
                        <a:ext cx="501343" cy="423008"/>
                      </a:xfrm>
                      <a:prstGeom prst="rect">
                        <a:avLst/>
                      </a:prstGeom>
                    </p:spPr>
                  </p:pic>
                </p:oleObj>
              </mc:Fallback>
            </mc:AlternateContent>
          </a:graphicData>
        </a:graphic>
      </p:graphicFrame>
      <p:graphicFrame>
        <p:nvGraphicFramePr>
          <p:cNvPr id="11" name="Object 10">
            <a:hlinkClick r:id="" action="ppaction://ole?verb=0"/>
          </p:cNvPr>
          <p:cNvGraphicFramePr>
            <a:graphicFrameLocks noChangeAspect="1"/>
          </p:cNvGraphicFramePr>
          <p:nvPr>
            <p:extLst>
              <p:ext uri="{D42A27DB-BD31-4B8C-83A1-F6EECF244321}">
                <p14:modId xmlns:p14="http://schemas.microsoft.com/office/powerpoint/2010/main" val="2659041220"/>
              </p:ext>
            </p:extLst>
          </p:nvPr>
        </p:nvGraphicFramePr>
        <p:xfrm>
          <a:off x="8076836" y="1629739"/>
          <a:ext cx="469333" cy="396000"/>
        </p:xfrm>
        <a:graphic>
          <a:graphicData uri="http://schemas.openxmlformats.org/presentationml/2006/ole">
            <mc:AlternateContent xmlns:mc="http://schemas.openxmlformats.org/markup-compatibility/2006">
              <mc:Choice xmlns:v="urn:schemas-microsoft-com:vml" Requires="v">
                <p:oleObj spid="_x0000_s9186" name="Presentation" showAsIcon="1" r:id="rId14" imgW="914400" imgH="771480" progId="PowerPoint.Show.12">
                  <p:embed/>
                </p:oleObj>
              </mc:Choice>
              <mc:Fallback>
                <p:oleObj name="Presentation" showAsIcon="1" r:id="rId14" imgW="914400" imgH="771480" progId="PowerPoint.Show.12">
                  <p:embed/>
                  <p:pic>
                    <p:nvPicPr>
                      <p:cNvPr id="11" name="Object 10">
                        <a:hlinkClick r:id="" action="ppaction://ole?verb=0"/>
                      </p:cNvPr>
                      <p:cNvPicPr/>
                      <p:nvPr/>
                    </p:nvPicPr>
                    <p:blipFill>
                      <a:blip r:embed="rId15"/>
                      <a:stretch>
                        <a:fillRect/>
                      </a:stretch>
                    </p:blipFill>
                    <p:spPr>
                      <a:xfrm>
                        <a:off x="8076836" y="1629739"/>
                        <a:ext cx="469333" cy="396000"/>
                      </a:xfrm>
                      <a:prstGeom prst="rect">
                        <a:avLst/>
                      </a:prstGeom>
                    </p:spPr>
                  </p:pic>
                </p:oleObj>
              </mc:Fallback>
            </mc:AlternateContent>
          </a:graphicData>
        </a:graphic>
      </p:graphicFrame>
      <p:grpSp>
        <p:nvGrpSpPr>
          <p:cNvPr id="27" name="Group 26"/>
          <p:cNvGrpSpPr/>
          <p:nvPr/>
        </p:nvGrpSpPr>
        <p:grpSpPr>
          <a:xfrm>
            <a:off x="5152634" y="513709"/>
            <a:ext cx="3666400" cy="257744"/>
            <a:chOff x="5213612" y="507153"/>
            <a:chExt cx="3666400" cy="257744"/>
          </a:xfrm>
        </p:grpSpPr>
        <p:sp>
          <p:nvSpPr>
            <p:cNvPr id="28" name="Chevron 27"/>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29" name="Chevron 28"/>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30" name="Chevron 29"/>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31" name="Pentagon 30"/>
            <p:cNvSpPr/>
            <p:nvPr/>
          </p:nvSpPr>
          <p:spPr>
            <a:xfrm>
              <a:off x="5213612" y="507153"/>
              <a:ext cx="1005840" cy="25603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1738069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Planning Phase – Overall Approach</a:t>
            </a:r>
            <a:endParaRPr lang="en-US" dirty="0"/>
          </a:p>
        </p:txBody>
      </p:sp>
      <p:grpSp>
        <p:nvGrpSpPr>
          <p:cNvPr id="25" name="Group 24"/>
          <p:cNvGrpSpPr/>
          <p:nvPr/>
        </p:nvGrpSpPr>
        <p:grpSpPr>
          <a:xfrm>
            <a:off x="411269" y="985176"/>
            <a:ext cx="8321462" cy="3418470"/>
            <a:chOff x="718412" y="1405054"/>
            <a:chExt cx="7823387" cy="3418470"/>
          </a:xfrm>
        </p:grpSpPr>
        <p:sp>
          <p:nvSpPr>
            <p:cNvPr id="19" name="Freeform 18"/>
            <p:cNvSpPr/>
            <p:nvPr/>
          </p:nvSpPr>
          <p:spPr>
            <a:xfrm>
              <a:off x="718412" y="1405054"/>
              <a:ext cx="2385179" cy="666854"/>
            </a:xfrm>
            <a:custGeom>
              <a:avLst/>
              <a:gdLst>
                <a:gd name="connsiteX0" fmla="*/ 0 w 2385179"/>
                <a:gd name="connsiteY0" fmla="*/ 0 h 954071"/>
                <a:gd name="connsiteX1" fmla="*/ 2385179 w 2385179"/>
                <a:gd name="connsiteY1" fmla="*/ 0 h 954071"/>
                <a:gd name="connsiteX2" fmla="*/ 2385179 w 2385179"/>
                <a:gd name="connsiteY2" fmla="*/ 954071 h 954071"/>
                <a:gd name="connsiteX3" fmla="*/ 0 w 2385179"/>
                <a:gd name="connsiteY3" fmla="*/ 954071 h 954071"/>
                <a:gd name="connsiteX4" fmla="*/ 0 w 2385179"/>
                <a:gd name="connsiteY4" fmla="*/ 0 h 95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954071">
                  <a:moveTo>
                    <a:pt x="0" y="0"/>
                  </a:moveTo>
                  <a:lnTo>
                    <a:pt x="2385179" y="0"/>
                  </a:lnTo>
                  <a:lnTo>
                    <a:pt x="2385179" y="954071"/>
                  </a:lnTo>
                  <a:lnTo>
                    <a:pt x="0" y="954071"/>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a:latin typeface="+mj-lt"/>
                  <a:cs typeface="Arial" panose="020B0604020202020204" pitchFamily="34" charset="0"/>
                </a:rPr>
                <a:t>Migration Planning</a:t>
              </a:r>
            </a:p>
          </p:txBody>
        </p:sp>
        <p:sp>
          <p:nvSpPr>
            <p:cNvPr id="20" name="Freeform 19"/>
            <p:cNvSpPr/>
            <p:nvPr/>
          </p:nvSpPr>
          <p:spPr>
            <a:xfrm>
              <a:off x="718412" y="2071908"/>
              <a:ext cx="2385179" cy="2751616"/>
            </a:xfrm>
            <a:custGeom>
              <a:avLst/>
              <a:gdLst>
                <a:gd name="connsiteX0" fmla="*/ 0 w 2385179"/>
                <a:gd name="connsiteY0" fmla="*/ 0 h 2459519"/>
                <a:gd name="connsiteX1" fmla="*/ 2385179 w 2385179"/>
                <a:gd name="connsiteY1" fmla="*/ 0 h 2459519"/>
                <a:gd name="connsiteX2" fmla="*/ 2385179 w 2385179"/>
                <a:gd name="connsiteY2" fmla="*/ 2459519 h 2459519"/>
                <a:gd name="connsiteX3" fmla="*/ 0 w 2385179"/>
                <a:gd name="connsiteY3" fmla="*/ 2459519 h 2459519"/>
                <a:gd name="connsiteX4" fmla="*/ 0 w 2385179"/>
                <a:gd name="connsiteY4" fmla="*/ 0 h 245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2459519">
                  <a:moveTo>
                    <a:pt x="0" y="0"/>
                  </a:moveTo>
                  <a:lnTo>
                    <a:pt x="2385179" y="0"/>
                  </a:lnTo>
                  <a:lnTo>
                    <a:pt x="2385179" y="2459519"/>
                  </a:lnTo>
                  <a:lnTo>
                    <a:pt x="0" y="2459519"/>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Detailed Migration Plan</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Wave Grouping and Wave Planning</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Sprint Planning</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Milestones</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Release and roll-out planning</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Testing methodology and schedule</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Cutover planning</a:t>
              </a:r>
            </a:p>
          </p:txBody>
        </p:sp>
        <p:sp>
          <p:nvSpPr>
            <p:cNvPr id="21" name="Freeform 20"/>
            <p:cNvSpPr/>
            <p:nvPr/>
          </p:nvSpPr>
          <p:spPr>
            <a:xfrm>
              <a:off x="3437516" y="1405054"/>
              <a:ext cx="2385179" cy="666854"/>
            </a:xfrm>
            <a:custGeom>
              <a:avLst/>
              <a:gdLst>
                <a:gd name="connsiteX0" fmla="*/ 0 w 2385179"/>
                <a:gd name="connsiteY0" fmla="*/ 0 h 954071"/>
                <a:gd name="connsiteX1" fmla="*/ 2385179 w 2385179"/>
                <a:gd name="connsiteY1" fmla="*/ 0 h 954071"/>
                <a:gd name="connsiteX2" fmla="*/ 2385179 w 2385179"/>
                <a:gd name="connsiteY2" fmla="*/ 954071 h 954071"/>
                <a:gd name="connsiteX3" fmla="*/ 0 w 2385179"/>
                <a:gd name="connsiteY3" fmla="*/ 954071 h 954071"/>
                <a:gd name="connsiteX4" fmla="*/ 0 w 2385179"/>
                <a:gd name="connsiteY4" fmla="*/ 0 h 95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954071">
                  <a:moveTo>
                    <a:pt x="0" y="0"/>
                  </a:moveTo>
                  <a:lnTo>
                    <a:pt x="2385179" y="0"/>
                  </a:lnTo>
                  <a:lnTo>
                    <a:pt x="2385179" y="954071"/>
                  </a:lnTo>
                  <a:lnTo>
                    <a:pt x="0" y="954071"/>
                  </a:lnTo>
                  <a:lnTo>
                    <a:pt x="0" y="0"/>
                  </a:lnTo>
                  <a:close/>
                </a:path>
              </a:pathLst>
            </a:custGeom>
            <a:solidFill>
              <a:srgbClr val="B2293A"/>
            </a:solidFill>
            <a:ln>
              <a:solidFill>
                <a:srgbClr val="E1173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a:latin typeface="+mj-lt"/>
                  <a:cs typeface="Arial" panose="020B0604020202020204" pitchFamily="34" charset="0"/>
                </a:rPr>
                <a:t>Multi Cloud Landing Zone Setup</a:t>
              </a:r>
            </a:p>
          </p:txBody>
        </p:sp>
        <p:sp>
          <p:nvSpPr>
            <p:cNvPr id="22" name="Freeform 21"/>
            <p:cNvSpPr/>
            <p:nvPr/>
          </p:nvSpPr>
          <p:spPr>
            <a:xfrm>
              <a:off x="3437516" y="2071908"/>
              <a:ext cx="2385179" cy="2751616"/>
            </a:xfrm>
            <a:custGeom>
              <a:avLst/>
              <a:gdLst>
                <a:gd name="connsiteX0" fmla="*/ 0 w 2385179"/>
                <a:gd name="connsiteY0" fmla="*/ 0 h 2459519"/>
                <a:gd name="connsiteX1" fmla="*/ 2385179 w 2385179"/>
                <a:gd name="connsiteY1" fmla="*/ 0 h 2459519"/>
                <a:gd name="connsiteX2" fmla="*/ 2385179 w 2385179"/>
                <a:gd name="connsiteY2" fmla="*/ 2459519 h 2459519"/>
                <a:gd name="connsiteX3" fmla="*/ 0 w 2385179"/>
                <a:gd name="connsiteY3" fmla="*/ 2459519 h 2459519"/>
                <a:gd name="connsiteX4" fmla="*/ 0 w 2385179"/>
                <a:gd name="connsiteY4" fmla="*/ 0 h 245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2459519">
                  <a:moveTo>
                    <a:pt x="0" y="0"/>
                  </a:moveTo>
                  <a:lnTo>
                    <a:pt x="2385179" y="0"/>
                  </a:lnTo>
                  <a:lnTo>
                    <a:pt x="2385179" y="2459519"/>
                  </a:lnTo>
                  <a:lnTo>
                    <a:pt x="0" y="2459519"/>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spcBef>
                  <a:spcPts val="600"/>
                </a:spcBef>
                <a:spcAft>
                  <a:spcPts val="600"/>
                </a:spcAft>
                <a:buChar char="••"/>
              </a:pPr>
              <a:r>
                <a:rPr lang="en-US" sz="1200" kern="1200" dirty="0">
                  <a:solidFill>
                    <a:schemeClr val="tx1"/>
                  </a:solidFill>
                  <a:latin typeface="+mj-lt"/>
                  <a:cs typeface="Arial" panose="020B0604020202020204" pitchFamily="34" charset="0"/>
                </a:rPr>
                <a:t>Multi-Landing Zone Setup</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Account/Subscription</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Network</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Security</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Operations</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DevOps</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Reference Architecture</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Automation scripts</a:t>
              </a:r>
            </a:p>
          </p:txBody>
        </p:sp>
        <p:sp>
          <p:nvSpPr>
            <p:cNvPr id="23" name="Freeform 22"/>
            <p:cNvSpPr/>
            <p:nvPr/>
          </p:nvSpPr>
          <p:spPr>
            <a:xfrm>
              <a:off x="6156620" y="1405054"/>
              <a:ext cx="2385179" cy="666854"/>
            </a:xfrm>
            <a:custGeom>
              <a:avLst/>
              <a:gdLst>
                <a:gd name="connsiteX0" fmla="*/ 0 w 2385179"/>
                <a:gd name="connsiteY0" fmla="*/ 0 h 954071"/>
                <a:gd name="connsiteX1" fmla="*/ 2385179 w 2385179"/>
                <a:gd name="connsiteY1" fmla="*/ 0 h 954071"/>
                <a:gd name="connsiteX2" fmla="*/ 2385179 w 2385179"/>
                <a:gd name="connsiteY2" fmla="*/ 954071 h 954071"/>
                <a:gd name="connsiteX3" fmla="*/ 0 w 2385179"/>
                <a:gd name="connsiteY3" fmla="*/ 954071 h 954071"/>
                <a:gd name="connsiteX4" fmla="*/ 0 w 2385179"/>
                <a:gd name="connsiteY4" fmla="*/ 0 h 95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954071">
                  <a:moveTo>
                    <a:pt x="0" y="0"/>
                  </a:moveTo>
                  <a:lnTo>
                    <a:pt x="2385179" y="0"/>
                  </a:lnTo>
                  <a:lnTo>
                    <a:pt x="2385179" y="954071"/>
                  </a:lnTo>
                  <a:lnTo>
                    <a:pt x="0" y="954071"/>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a:latin typeface="+mj-lt"/>
                  <a:cs typeface="Arial" panose="020B0604020202020204" pitchFamily="34" charset="0"/>
                </a:rPr>
                <a:t>Pilot Implementation</a:t>
              </a:r>
            </a:p>
          </p:txBody>
        </p:sp>
        <p:sp>
          <p:nvSpPr>
            <p:cNvPr id="24" name="Freeform 23"/>
            <p:cNvSpPr/>
            <p:nvPr/>
          </p:nvSpPr>
          <p:spPr>
            <a:xfrm>
              <a:off x="6156620" y="2071908"/>
              <a:ext cx="2385179" cy="2751616"/>
            </a:xfrm>
            <a:custGeom>
              <a:avLst/>
              <a:gdLst>
                <a:gd name="connsiteX0" fmla="*/ 0 w 2385179"/>
                <a:gd name="connsiteY0" fmla="*/ 0 h 2459519"/>
                <a:gd name="connsiteX1" fmla="*/ 2385179 w 2385179"/>
                <a:gd name="connsiteY1" fmla="*/ 0 h 2459519"/>
                <a:gd name="connsiteX2" fmla="*/ 2385179 w 2385179"/>
                <a:gd name="connsiteY2" fmla="*/ 2459519 h 2459519"/>
                <a:gd name="connsiteX3" fmla="*/ 0 w 2385179"/>
                <a:gd name="connsiteY3" fmla="*/ 2459519 h 2459519"/>
                <a:gd name="connsiteX4" fmla="*/ 0 w 2385179"/>
                <a:gd name="connsiteY4" fmla="*/ 0 h 245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2459519">
                  <a:moveTo>
                    <a:pt x="0" y="0"/>
                  </a:moveTo>
                  <a:lnTo>
                    <a:pt x="2385179" y="0"/>
                  </a:lnTo>
                  <a:lnTo>
                    <a:pt x="2385179" y="2459519"/>
                  </a:lnTo>
                  <a:lnTo>
                    <a:pt x="0" y="2459519"/>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Identify pilot applications (rehost, re-platform (windows), re-platform (AIX)</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Implement Pilot</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Observe and Monitor pilot</a:t>
              </a:r>
            </a:p>
            <a:p>
              <a:pPr marL="114300" lvl="1" indent="-114300" algn="l" defTabSz="622300">
                <a:spcBef>
                  <a:spcPts val="600"/>
                </a:spcBef>
                <a:spcAft>
                  <a:spcPts val="600"/>
                </a:spcAft>
                <a:buChar char="••"/>
              </a:pPr>
              <a:r>
                <a:rPr lang="en-US" sz="1200" kern="1200" dirty="0">
                  <a:solidFill>
                    <a:schemeClr val="tx2"/>
                  </a:solidFill>
                  <a:latin typeface="+mj-lt"/>
                  <a:cs typeface="Arial" panose="020B0604020202020204" pitchFamily="34" charset="0"/>
                </a:rPr>
                <a:t>Refine the foundation</a:t>
              </a:r>
            </a:p>
            <a:p>
              <a:pPr marL="114300" lvl="1" indent="-114300" algn="l" defTabSz="666750">
                <a:spcBef>
                  <a:spcPts val="600"/>
                </a:spcBef>
                <a:spcAft>
                  <a:spcPts val="600"/>
                </a:spcAft>
                <a:buChar char="••"/>
              </a:pPr>
              <a:endParaRPr lang="en-US" sz="1400" kern="1200" dirty="0">
                <a:solidFill>
                  <a:schemeClr val="tx2"/>
                </a:solidFill>
                <a:latin typeface="+mj-lt"/>
                <a:cs typeface="Arial" panose="020B0604020202020204" pitchFamily="34" charset="0"/>
              </a:endParaRPr>
            </a:p>
          </p:txBody>
        </p:sp>
      </p:grpSp>
      <p:grpSp>
        <p:nvGrpSpPr>
          <p:cNvPr id="14" name="Group 13"/>
          <p:cNvGrpSpPr/>
          <p:nvPr/>
        </p:nvGrpSpPr>
        <p:grpSpPr>
          <a:xfrm>
            <a:off x="5152634" y="513709"/>
            <a:ext cx="3666400" cy="257744"/>
            <a:chOff x="5213612" y="507153"/>
            <a:chExt cx="3666400" cy="257744"/>
          </a:xfrm>
        </p:grpSpPr>
        <p:sp>
          <p:nvSpPr>
            <p:cNvPr id="15" name="Chevron 14"/>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6" name="Chevron 15"/>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7" name="Chevron 16"/>
            <p:cNvSpPr/>
            <p:nvPr/>
          </p:nvSpPr>
          <p:spPr>
            <a:xfrm>
              <a:off x="6105812" y="50811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18" name="Pentagon 17"/>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426050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Move Group / Wave Group – Planning Approach</a:t>
            </a:r>
            <a:endParaRPr lang="en-US" dirty="0"/>
          </a:p>
        </p:txBody>
      </p:sp>
      <p:sp>
        <p:nvSpPr>
          <p:cNvPr id="51" name="Line Callout 1 50"/>
          <p:cNvSpPr/>
          <p:nvPr/>
        </p:nvSpPr>
        <p:spPr>
          <a:xfrm>
            <a:off x="3362622" y="992509"/>
            <a:ext cx="5598869" cy="954256"/>
          </a:xfrm>
          <a:prstGeom prst="borderCallout1">
            <a:avLst>
              <a:gd name="adj1" fmla="val 29444"/>
              <a:gd name="adj2" fmla="val -943"/>
              <a:gd name="adj3" fmla="val 72785"/>
              <a:gd name="adj4" fmla="val -7525"/>
            </a:avLst>
          </a:prstGeom>
          <a:solidFill>
            <a:schemeClr val="bg1">
              <a:lumMod val="95000"/>
            </a:schemeClr>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16388" rtl="0" eaLnBrk="1" fontAlgn="auto" latinLnBrk="0" hangingPunct="1">
              <a:lnSpc>
                <a:spcPct val="100000"/>
              </a:lnSpc>
              <a:spcBef>
                <a:spcPts val="0"/>
              </a:spcBef>
              <a:spcAft>
                <a:spcPts val="0"/>
              </a:spcAft>
              <a:buClrTx/>
              <a:buSzTx/>
              <a:buFontTx/>
              <a:buNone/>
              <a:tabLst/>
              <a:defRPr/>
            </a:pPr>
            <a:endParaRPr kumimoji="0" lang="en-US" sz="1625" b="0" i="0" u="none" strike="noStrike" kern="1200" cap="none" spc="0" normalizeH="0" baseline="0" noProof="0" dirty="0">
              <a:ln>
                <a:noFill/>
              </a:ln>
              <a:solidFill>
                <a:prstClr val="white"/>
              </a:solidFill>
              <a:effectLst/>
              <a:uLnTx/>
              <a:uFillTx/>
              <a:latin typeface="+mj-lt"/>
              <a:ea typeface="+mn-ea"/>
              <a:cs typeface="+mn-cs"/>
            </a:endParaRPr>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4669" y="2189268"/>
            <a:ext cx="5355155" cy="2480095"/>
          </a:xfrm>
          <a:prstGeom prst="rect">
            <a:avLst/>
          </a:prstGeom>
        </p:spPr>
      </p:pic>
      <p:graphicFrame>
        <p:nvGraphicFramePr>
          <p:cNvPr id="53" name="Diagram 52"/>
          <p:cNvGraphicFramePr/>
          <p:nvPr>
            <p:extLst>
              <p:ext uri="{D42A27DB-BD31-4B8C-83A1-F6EECF244321}">
                <p14:modId xmlns:p14="http://schemas.microsoft.com/office/powerpoint/2010/main" val="3478858056"/>
              </p:ext>
            </p:extLst>
          </p:nvPr>
        </p:nvGraphicFramePr>
        <p:xfrm>
          <a:off x="-153789" y="1376528"/>
          <a:ext cx="3905250" cy="34947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4" name="TextBox 53"/>
          <p:cNvSpPr txBox="1"/>
          <p:nvPr/>
        </p:nvSpPr>
        <p:spPr>
          <a:xfrm>
            <a:off x="3366024" y="1134025"/>
            <a:ext cx="5373513" cy="651460"/>
          </a:xfrm>
          <a:prstGeom prst="rect">
            <a:avLst/>
          </a:prstGeom>
          <a:noFill/>
        </p:spPr>
        <p:txBody>
          <a:bodyPr wrap="square" rtlCol="0">
            <a:spAutoFit/>
          </a:bodyPr>
          <a:lstStyle/>
          <a:p>
            <a:pPr marL="225425" marR="0" lvl="0" indent="-225425" algn="l" defTabSz="816388"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j-lt"/>
                <a:ea typeface="+mn-ea"/>
                <a:cs typeface="+mn-cs"/>
              </a:rPr>
              <a:t>Once we determine application cloud suitability, we recommend move groups/ migration waves based on logical parameters.</a:t>
            </a:r>
          </a:p>
          <a:p>
            <a:pPr marL="225425" marR="0" lvl="0" indent="-225425" algn="l" defTabSz="816388" rtl="0" eaLnBrk="1" fontAlgn="auto" latinLnBrk="0" hangingPunct="1">
              <a:lnSpc>
                <a:spcPct val="100000"/>
              </a:lnSpc>
              <a:spcBef>
                <a:spcPts val="375"/>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mj-lt"/>
                <a:ea typeface="+mn-ea"/>
                <a:cs typeface="+mn-cs"/>
              </a:rPr>
              <a:t>Organization specific parameters are taken into consideration as well </a:t>
            </a:r>
          </a:p>
        </p:txBody>
      </p:sp>
      <p:sp>
        <p:nvSpPr>
          <p:cNvPr id="55" name="TextBox 54"/>
          <p:cNvSpPr txBox="1"/>
          <p:nvPr/>
        </p:nvSpPr>
        <p:spPr>
          <a:xfrm>
            <a:off x="598495" y="970657"/>
            <a:ext cx="2400300" cy="461665"/>
          </a:xfrm>
          <a:prstGeom prst="rect">
            <a:avLst/>
          </a:prstGeom>
          <a:noFill/>
        </p:spPr>
        <p:txBody>
          <a:bodyPr wrap="square" rtlCol="0">
            <a:spAutoFit/>
          </a:bodyPr>
          <a:lstStyle/>
          <a:p>
            <a:pPr marL="0" marR="0" lvl="0" indent="0" algn="ctr" defTabSz="816388" rtl="0" eaLnBrk="1" fontAlgn="auto" latinLnBrk="0" hangingPunct="1">
              <a:lnSpc>
                <a:spcPct val="100000"/>
              </a:lnSpc>
              <a:spcBef>
                <a:spcPts val="375"/>
              </a:spcBef>
              <a:spcAft>
                <a:spcPts val="0"/>
              </a:spcAft>
              <a:buClrTx/>
              <a:buSzTx/>
              <a:buFontTx/>
              <a:buNone/>
              <a:tabLst/>
              <a:defRPr/>
            </a:pPr>
            <a:r>
              <a:rPr kumimoji="0" lang="en-US" sz="1200" b="1" i="0" u="sng" strike="noStrike" kern="1200" cap="none" spc="0" normalizeH="0" baseline="0" noProof="0" dirty="0">
                <a:ln>
                  <a:noFill/>
                </a:ln>
                <a:solidFill>
                  <a:schemeClr val="tx2"/>
                </a:solidFill>
                <a:effectLst/>
                <a:uLnTx/>
                <a:uFillTx/>
                <a:latin typeface="+mj-lt"/>
                <a:ea typeface="+mn-ea"/>
                <a:cs typeface="+mn-cs"/>
              </a:rPr>
              <a:t>Parameters considered for Move Groups and Migration Waves</a:t>
            </a:r>
          </a:p>
        </p:txBody>
      </p:sp>
      <p:grpSp>
        <p:nvGrpSpPr>
          <p:cNvPr id="17" name="Group 16"/>
          <p:cNvGrpSpPr/>
          <p:nvPr/>
        </p:nvGrpSpPr>
        <p:grpSpPr>
          <a:xfrm>
            <a:off x="5152634" y="513709"/>
            <a:ext cx="3666400" cy="257744"/>
            <a:chOff x="5213612" y="507153"/>
            <a:chExt cx="3666400" cy="257744"/>
          </a:xfrm>
        </p:grpSpPr>
        <p:sp>
          <p:nvSpPr>
            <p:cNvPr id="18" name="Chevron 17"/>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9" name="Chevron 18"/>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20" name="Chevron 19"/>
            <p:cNvSpPr/>
            <p:nvPr/>
          </p:nvSpPr>
          <p:spPr>
            <a:xfrm>
              <a:off x="6105812" y="50811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1" name="Pentagon 20"/>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769563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Cognizant will leverage Enterprise Landing Zone Framework</a:t>
            </a:r>
          </a:p>
        </p:txBody>
      </p:sp>
      <p:sp>
        <p:nvSpPr>
          <p:cNvPr id="29" name="Rectangle 28"/>
          <p:cNvSpPr/>
          <p:nvPr/>
        </p:nvSpPr>
        <p:spPr>
          <a:xfrm>
            <a:off x="65936" y="850626"/>
            <a:ext cx="1673352" cy="3921762"/>
          </a:xfrm>
          <a:prstGeom prst="rect">
            <a:avLst/>
          </a:prstGeom>
          <a:solidFill>
            <a:srgbClr val="0033A0"/>
          </a:solidFill>
          <a:ln w="25400" cap="flat" cmpd="sng" algn="ctr">
            <a:noFill/>
            <a:prstDash val="solid"/>
          </a:ln>
          <a:effectLst/>
        </p:spPr>
        <p:txBody>
          <a:bodyPr lIns="67499" tIns="33749" rIns="67499" bIns="33749" rtlCol="0" anchor="ctr"/>
          <a:lstStyle/>
          <a:p>
            <a:pPr marL="0" marR="0" lvl="0" indent="0" algn="ctr" defTabSz="67454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latin typeface="+mj-lt"/>
              <a:ea typeface="+mn-ea"/>
              <a:cs typeface="+mn-cs"/>
            </a:endParaRPr>
          </a:p>
        </p:txBody>
      </p:sp>
      <p:sp>
        <p:nvSpPr>
          <p:cNvPr id="56" name="Rectangle 55"/>
          <p:cNvSpPr/>
          <p:nvPr/>
        </p:nvSpPr>
        <p:spPr>
          <a:xfrm>
            <a:off x="7380716" y="851660"/>
            <a:ext cx="1669860" cy="3920727"/>
          </a:xfrm>
          <a:prstGeom prst="rect">
            <a:avLst/>
          </a:prstGeom>
          <a:solidFill>
            <a:schemeClr val="accent6"/>
          </a:solidFill>
          <a:ln w="25400" cap="flat" cmpd="sng" algn="ctr">
            <a:noFill/>
            <a:prstDash val="solid"/>
          </a:ln>
          <a:effectLst/>
        </p:spPr>
        <p:txBody>
          <a:bodyPr lIns="67499" tIns="33749" rIns="67499" bIns="33749" rtlCol="0" anchor="ctr"/>
          <a:lstStyle/>
          <a:p>
            <a:pPr marL="0" marR="0" lvl="0" indent="0" algn="ctr" defTabSz="674546"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mj-lt"/>
              <a:ea typeface="+mn-ea"/>
              <a:cs typeface="+mn-cs"/>
            </a:endParaRPr>
          </a:p>
        </p:txBody>
      </p:sp>
      <p:sp>
        <p:nvSpPr>
          <p:cNvPr id="63" name="TextBox 62"/>
          <p:cNvSpPr txBox="1"/>
          <p:nvPr/>
        </p:nvSpPr>
        <p:spPr bwMode="auto">
          <a:xfrm>
            <a:off x="7536423" y="974954"/>
            <a:ext cx="1351129" cy="252823"/>
          </a:xfrm>
          <a:prstGeom prst="rect">
            <a:avLst/>
          </a:prstGeom>
          <a:noFill/>
          <a:ln w="9525">
            <a:noFill/>
            <a:miter lim="800000"/>
            <a:headEnd/>
            <a:tailEnd/>
          </a:ln>
        </p:spPr>
        <p:txBody>
          <a:bodyPr wrap="square" lIns="67499" tIns="33749" rIns="67499" bIns="33749" rtlCol="0">
            <a:prstTxWarp prst="textNoShape">
              <a:avLst/>
            </a:prstTxWarp>
            <a:spAutoFit/>
          </a:bodyPr>
          <a:lstStyle/>
          <a:p>
            <a:pPr marL="0" marR="0" lvl="0" indent="0" algn="ctr" defTabSz="674546"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j-lt"/>
                <a:ea typeface="Segoe UI" panose="020B0502040204020203" pitchFamily="34" charset="0"/>
                <a:cs typeface="Calibri" panose="020F0502020204030204" pitchFamily="34" charset="0"/>
              </a:rPr>
              <a:t>OUTCOME</a:t>
            </a:r>
          </a:p>
        </p:txBody>
      </p:sp>
      <p:sp>
        <p:nvSpPr>
          <p:cNvPr id="66" name="Right Arrow 65"/>
          <p:cNvSpPr/>
          <p:nvPr/>
        </p:nvSpPr>
        <p:spPr>
          <a:xfrm>
            <a:off x="13013" y="1154105"/>
            <a:ext cx="1739288" cy="751678"/>
          </a:xfrm>
          <a:prstGeom prst="rightArrow">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mj-lt"/>
                <a:ea typeface="+mn-ea"/>
                <a:cs typeface="+mn-cs"/>
              </a:rPr>
              <a:t>Assessment Report</a:t>
            </a:r>
          </a:p>
        </p:txBody>
      </p:sp>
      <p:sp>
        <p:nvSpPr>
          <p:cNvPr id="67" name="Right Arrow 66"/>
          <p:cNvSpPr/>
          <p:nvPr/>
        </p:nvSpPr>
        <p:spPr>
          <a:xfrm>
            <a:off x="45981" y="2035832"/>
            <a:ext cx="1673352" cy="751678"/>
          </a:xfrm>
          <a:prstGeom prst="rightArrow">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mj-lt"/>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mj-lt"/>
                <a:ea typeface="+mn-ea"/>
                <a:cs typeface="+mn-cs"/>
              </a:rPr>
              <a:t> Dependency </a:t>
            </a:r>
          </a:p>
        </p:txBody>
      </p:sp>
      <p:sp>
        <p:nvSpPr>
          <p:cNvPr id="68" name="Right Arrow 67"/>
          <p:cNvSpPr/>
          <p:nvPr/>
        </p:nvSpPr>
        <p:spPr>
          <a:xfrm>
            <a:off x="45981" y="2949554"/>
            <a:ext cx="1673352" cy="751678"/>
          </a:xfrm>
          <a:prstGeom prst="rightArrow">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mj-lt"/>
                <a:ea typeface="+mn-ea"/>
                <a:cs typeface="+mn-cs"/>
              </a:rPr>
              <a:t>Cloud Strategy</a:t>
            </a:r>
          </a:p>
        </p:txBody>
      </p:sp>
      <p:sp>
        <p:nvSpPr>
          <p:cNvPr id="69" name="Rectangle 68"/>
          <p:cNvSpPr/>
          <p:nvPr/>
        </p:nvSpPr>
        <p:spPr>
          <a:xfrm>
            <a:off x="7393729" y="1232254"/>
            <a:ext cx="1662545" cy="3539430"/>
          </a:xfrm>
          <a:prstGeom prst="rect">
            <a:avLst/>
          </a:prstGeom>
        </p:spPr>
        <p:txBody>
          <a:bodyPr wrap="square">
            <a:spAutoFit/>
          </a:bodyPr>
          <a:lstStyle/>
          <a:p>
            <a:pPr marL="176213" marR="0" lvl="0" indent="-176213"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2"/>
                </a:solidFill>
                <a:effectLst/>
                <a:uLnTx/>
                <a:uFillTx/>
                <a:latin typeface="+mj-lt"/>
                <a:ea typeface="+mn-ea"/>
                <a:cs typeface="Calibri" panose="020F0502020204030204" pitchFamily="34" charset="0"/>
              </a:rPr>
              <a:t>Develop Cloud Deployment Model</a:t>
            </a:r>
          </a:p>
          <a:p>
            <a:pPr marL="176213" marR="0" lvl="0" indent="-176213"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2"/>
                </a:solidFill>
                <a:effectLst/>
                <a:uLnTx/>
                <a:uFillTx/>
                <a:latin typeface="+mj-lt"/>
                <a:ea typeface="+mn-ea"/>
                <a:cs typeface="Calibri" panose="020F0502020204030204" pitchFamily="34" charset="0"/>
              </a:rPr>
              <a:t>Develop Cloud Service Models</a:t>
            </a:r>
          </a:p>
          <a:p>
            <a:pPr marL="176213" marR="0" lvl="0" indent="-176213"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2"/>
                </a:solidFill>
                <a:effectLst/>
                <a:uLnTx/>
                <a:uFillTx/>
                <a:latin typeface="+mj-lt"/>
                <a:ea typeface="+mn-ea"/>
                <a:cs typeface="Calibri" panose="020F0502020204030204" pitchFamily="34" charset="0"/>
              </a:rPr>
              <a:t>End State Architecture </a:t>
            </a:r>
          </a:p>
          <a:p>
            <a:pPr marL="176213" marR="0" lvl="0" indent="-176213"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2"/>
                </a:solidFill>
                <a:effectLst/>
                <a:uLnTx/>
                <a:uFillTx/>
                <a:latin typeface="+mj-lt"/>
                <a:ea typeface="+mn-ea"/>
                <a:cs typeface="Calibri" panose="020F0502020204030204" pitchFamily="34" charset="0"/>
              </a:rPr>
              <a:t>Risk Mitigation </a:t>
            </a:r>
          </a:p>
          <a:p>
            <a:pPr marL="176213" marR="0" lvl="0" indent="-176213"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2"/>
                </a:solidFill>
                <a:effectLst/>
                <a:uLnTx/>
                <a:uFillTx/>
                <a:latin typeface="+mj-lt"/>
                <a:ea typeface="+mn-ea"/>
                <a:cs typeface="Calibri" panose="020F0502020204030204" pitchFamily="34" charset="0"/>
              </a:rPr>
              <a:t>Final  Migration Plan </a:t>
            </a:r>
          </a:p>
          <a:p>
            <a:pPr marL="176213" marR="0" lvl="0" indent="-176213"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2"/>
                </a:solidFill>
                <a:effectLst/>
                <a:uLnTx/>
                <a:uFillTx/>
                <a:latin typeface="+mj-lt"/>
                <a:ea typeface="+mn-ea"/>
                <a:cs typeface="Calibri" panose="020F0502020204030204" pitchFamily="34" charset="0"/>
              </a:rPr>
              <a:t>Migration Kit </a:t>
            </a:r>
          </a:p>
          <a:p>
            <a:pPr marL="176213" marR="0" lvl="0" indent="-176213"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2"/>
                </a:solidFill>
                <a:effectLst/>
                <a:uLnTx/>
                <a:uFillTx/>
                <a:latin typeface="+mj-lt"/>
                <a:ea typeface="+mn-ea"/>
                <a:cs typeface="Calibri" panose="020F0502020204030204" pitchFamily="34" charset="0"/>
              </a:rPr>
              <a:t>POC Areas </a:t>
            </a:r>
          </a:p>
          <a:p>
            <a:pPr marL="176213" marR="0" lvl="0" indent="-176213"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2"/>
                </a:solidFill>
                <a:effectLst/>
                <a:uLnTx/>
                <a:uFillTx/>
                <a:latin typeface="+mj-lt"/>
                <a:ea typeface="+mn-ea"/>
                <a:cs typeface="Calibri" panose="020F0502020204030204" pitchFamily="34" charset="0"/>
              </a:rPr>
              <a:t>Integration Points </a:t>
            </a:r>
          </a:p>
          <a:p>
            <a:pPr marL="176213" marR="0" lvl="0" indent="-176213"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i="0" u="none" strike="noStrike" kern="1200" cap="none" spc="0" normalizeH="0" baseline="0" noProof="0" dirty="0">
                <a:ln>
                  <a:noFill/>
                </a:ln>
                <a:solidFill>
                  <a:schemeClr val="tx2"/>
                </a:solidFill>
                <a:effectLst/>
                <a:uLnTx/>
                <a:uFillTx/>
                <a:latin typeface="+mj-lt"/>
                <a:ea typeface="+mn-ea"/>
                <a:cs typeface="Calibri" panose="020F0502020204030204" pitchFamily="34" charset="0"/>
              </a:rPr>
              <a:t>HLD &amp; LLD </a:t>
            </a:r>
          </a:p>
        </p:txBody>
      </p:sp>
      <p:sp>
        <p:nvSpPr>
          <p:cNvPr id="70" name="Right Arrow 69"/>
          <p:cNvSpPr/>
          <p:nvPr/>
        </p:nvSpPr>
        <p:spPr>
          <a:xfrm>
            <a:off x="45981" y="3812208"/>
            <a:ext cx="1673352" cy="751678"/>
          </a:xfrm>
          <a:prstGeom prst="rightArrow">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mj-lt"/>
                <a:ea typeface="+mn-ea"/>
                <a:cs typeface="+mn-cs"/>
              </a:rPr>
              <a:t>Business Case</a:t>
            </a:r>
          </a:p>
        </p:txBody>
      </p:sp>
      <p:sp>
        <p:nvSpPr>
          <p:cNvPr id="72" name="Rectangle 71"/>
          <p:cNvSpPr/>
          <p:nvPr/>
        </p:nvSpPr>
        <p:spPr>
          <a:xfrm flipH="1">
            <a:off x="2111269" y="852593"/>
            <a:ext cx="4950509" cy="3895436"/>
          </a:xfrm>
          <a:prstGeom prst="rect">
            <a:avLst/>
          </a:prstGeom>
          <a:noFill/>
          <a:ln w="12700">
            <a:solidFill>
              <a:srgbClr val="E11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03" rtl="0" eaLnBrk="1" fontAlgn="auto" latinLnBrk="0" hangingPunct="1">
              <a:lnSpc>
                <a:spcPct val="100000"/>
              </a:lnSpc>
              <a:spcBef>
                <a:spcPts val="0"/>
              </a:spcBef>
              <a:spcAft>
                <a:spcPts val="0"/>
              </a:spcAft>
              <a:buClrTx/>
              <a:buSzTx/>
              <a:buFontTx/>
              <a:buNone/>
              <a:tabLst/>
              <a:defRPr/>
            </a:pPr>
            <a:endParaRPr kumimoji="0" lang="en-GB" sz="2399" b="0" i="0" u="none" strike="noStrike" kern="1200" cap="none" spc="0" normalizeH="0" baseline="0" noProof="0" dirty="0">
              <a:ln>
                <a:noFill/>
              </a:ln>
              <a:solidFill>
                <a:srgbClr val="FFFFFF"/>
              </a:solidFill>
              <a:effectLst/>
              <a:uLnTx/>
              <a:uFillTx/>
              <a:latin typeface="+mj-lt"/>
              <a:ea typeface="+mn-ea"/>
              <a:cs typeface="+mn-cs"/>
            </a:endParaRPr>
          </a:p>
        </p:txBody>
      </p:sp>
      <p:sp>
        <p:nvSpPr>
          <p:cNvPr id="90" name="Rectangle 89"/>
          <p:cNvSpPr/>
          <p:nvPr/>
        </p:nvSpPr>
        <p:spPr>
          <a:xfrm>
            <a:off x="2164996" y="891501"/>
            <a:ext cx="4843055" cy="411167"/>
          </a:xfrm>
          <a:prstGeom prst="rect">
            <a:avLst/>
          </a:prstGeom>
          <a:solidFill>
            <a:srgbClr val="E11737"/>
          </a:solidFill>
          <a:ln>
            <a:solidFill>
              <a:srgbClr val="E11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0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t>DESIGN AND BUILD</a:t>
            </a:r>
          </a:p>
        </p:txBody>
      </p:sp>
      <p:sp>
        <p:nvSpPr>
          <p:cNvPr id="108" name="TextBox 107"/>
          <p:cNvSpPr txBox="1"/>
          <p:nvPr/>
        </p:nvSpPr>
        <p:spPr bwMode="auto">
          <a:xfrm>
            <a:off x="207092" y="952784"/>
            <a:ext cx="1351129" cy="252823"/>
          </a:xfrm>
          <a:prstGeom prst="rect">
            <a:avLst/>
          </a:prstGeom>
          <a:noFill/>
          <a:ln w="9525">
            <a:noFill/>
            <a:miter lim="800000"/>
            <a:headEnd/>
            <a:tailEnd/>
          </a:ln>
        </p:spPr>
        <p:txBody>
          <a:bodyPr wrap="square" lIns="67499" tIns="33749" rIns="67499" bIns="33749" rtlCol="0">
            <a:prstTxWarp prst="textNoShape">
              <a:avLst/>
            </a:prstTxWarp>
            <a:spAutoFit/>
          </a:bodyPr>
          <a:lstStyle/>
          <a:p>
            <a:pPr marL="0" marR="0" lvl="0" indent="0" algn="ctr" defTabSz="674546" rtl="0" eaLnBrk="0" fontAlgn="auto" latinLnBrk="0" hangingPunct="0">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Segoe UI" panose="020B0502040204020203" pitchFamily="34" charset="0"/>
                <a:cs typeface="Calibri" panose="020F0502020204030204" pitchFamily="34" charset="0"/>
              </a:rPr>
              <a:t>INPUTS</a:t>
            </a:r>
          </a:p>
        </p:txBody>
      </p:sp>
      <p:grpSp>
        <p:nvGrpSpPr>
          <p:cNvPr id="4" name="Group 3"/>
          <p:cNvGrpSpPr/>
          <p:nvPr/>
        </p:nvGrpSpPr>
        <p:grpSpPr>
          <a:xfrm>
            <a:off x="2182503" y="1420455"/>
            <a:ext cx="4808040" cy="3313652"/>
            <a:chOff x="2185638" y="1420455"/>
            <a:chExt cx="4808040" cy="3313652"/>
          </a:xfrm>
        </p:grpSpPr>
        <p:cxnSp>
          <p:nvCxnSpPr>
            <p:cNvPr id="87" name="Straight Connector 86"/>
            <p:cNvCxnSpPr/>
            <p:nvPr/>
          </p:nvCxnSpPr>
          <p:spPr>
            <a:xfrm flipH="1">
              <a:off x="2185638" y="4734107"/>
              <a:ext cx="4808040" cy="0"/>
            </a:xfrm>
            <a:prstGeom prst="line">
              <a:avLst/>
            </a:prstGeom>
            <a:ln w="127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2226860" y="1424140"/>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Solution Analysis and Design</a:t>
              </a:r>
            </a:p>
          </p:txBody>
        </p:sp>
        <p:sp>
          <p:nvSpPr>
            <p:cNvPr id="109" name="Rectangle 108"/>
            <p:cNvSpPr/>
            <p:nvPr/>
          </p:nvSpPr>
          <p:spPr>
            <a:xfrm>
              <a:off x="2226860" y="1958853"/>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Firm up on Migration Plan</a:t>
              </a:r>
            </a:p>
          </p:txBody>
        </p:sp>
        <p:sp>
          <p:nvSpPr>
            <p:cNvPr id="110" name="Rectangle 109"/>
            <p:cNvSpPr/>
            <p:nvPr/>
          </p:nvSpPr>
          <p:spPr>
            <a:xfrm>
              <a:off x="2226860" y="2493566"/>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Workload Categorization and Move group formation</a:t>
              </a:r>
            </a:p>
          </p:txBody>
        </p:sp>
        <p:sp>
          <p:nvSpPr>
            <p:cNvPr id="111" name="Rectangle 110"/>
            <p:cNvSpPr/>
            <p:nvPr/>
          </p:nvSpPr>
          <p:spPr>
            <a:xfrm>
              <a:off x="2226860" y="3028279"/>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Proof of Concept </a:t>
              </a:r>
            </a:p>
          </p:txBody>
        </p:sp>
        <p:sp>
          <p:nvSpPr>
            <p:cNvPr id="112" name="Rectangle 111"/>
            <p:cNvSpPr/>
            <p:nvPr/>
          </p:nvSpPr>
          <p:spPr>
            <a:xfrm>
              <a:off x="2226860" y="3562992"/>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HLD &amp; LLD, BoM</a:t>
              </a:r>
            </a:p>
          </p:txBody>
        </p:sp>
        <p:sp>
          <p:nvSpPr>
            <p:cNvPr id="113" name="Rectangle 112"/>
            <p:cNvSpPr/>
            <p:nvPr/>
          </p:nvSpPr>
          <p:spPr>
            <a:xfrm>
              <a:off x="2226860" y="4097705"/>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Security and Network Design</a:t>
              </a:r>
            </a:p>
          </p:txBody>
        </p:sp>
        <p:sp>
          <p:nvSpPr>
            <p:cNvPr id="116" name="Rectangle 115"/>
            <p:cNvSpPr/>
            <p:nvPr/>
          </p:nvSpPr>
          <p:spPr>
            <a:xfrm>
              <a:off x="4669292" y="1420455"/>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Base Environment build</a:t>
              </a:r>
            </a:p>
          </p:txBody>
        </p:sp>
        <p:sp>
          <p:nvSpPr>
            <p:cNvPr id="117" name="Rectangle 116"/>
            <p:cNvSpPr/>
            <p:nvPr/>
          </p:nvSpPr>
          <p:spPr>
            <a:xfrm>
              <a:off x="4669292" y="1962538"/>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ITIL policies Process &amp; Governance policies</a:t>
              </a:r>
            </a:p>
          </p:txBody>
        </p:sp>
        <p:sp>
          <p:nvSpPr>
            <p:cNvPr id="118" name="Rectangle 117"/>
            <p:cNvSpPr/>
            <p:nvPr/>
          </p:nvSpPr>
          <p:spPr>
            <a:xfrm>
              <a:off x="4669292" y="2500269"/>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DR Recovery enablement</a:t>
              </a:r>
            </a:p>
          </p:txBody>
        </p:sp>
        <p:sp>
          <p:nvSpPr>
            <p:cNvPr id="119" name="Rectangle 118"/>
            <p:cNvSpPr/>
            <p:nvPr/>
          </p:nvSpPr>
          <p:spPr>
            <a:xfrm>
              <a:off x="4669292" y="3036144"/>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Setup Cloud Foundation</a:t>
              </a:r>
            </a:p>
          </p:txBody>
        </p:sp>
        <p:sp>
          <p:nvSpPr>
            <p:cNvPr id="120" name="Rectangle 119"/>
            <p:cNvSpPr/>
            <p:nvPr/>
          </p:nvSpPr>
          <p:spPr>
            <a:xfrm>
              <a:off x="4669292" y="3565682"/>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Infrastructure provisioning</a:t>
              </a:r>
            </a:p>
          </p:txBody>
        </p:sp>
        <p:sp>
          <p:nvSpPr>
            <p:cNvPr id="121" name="Rectangle 120"/>
            <p:cNvSpPr/>
            <p:nvPr/>
          </p:nvSpPr>
          <p:spPr>
            <a:xfrm>
              <a:off x="4669292" y="4094020"/>
              <a:ext cx="2230245" cy="461408"/>
            </a:xfrm>
            <a:prstGeom prst="rect">
              <a:avLst/>
            </a:prstGeom>
            <a:solidFill>
              <a:schemeClr val="bg1">
                <a:lumMod val="85000"/>
              </a:schemeClr>
            </a:solidFill>
            <a:ln>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80" rtl="0" eaLnBrk="1" fontAlgn="auto" latinLnBrk="0" hangingPunct="1">
                <a:lnSpc>
                  <a:spcPct val="9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mj-lt"/>
                  <a:ea typeface="+mn-ea"/>
                  <a:cs typeface="Calibri" panose="020F0502020204030204" pitchFamily="34" charset="0"/>
                </a:rPr>
                <a:t>Handover</a:t>
              </a:r>
            </a:p>
          </p:txBody>
        </p:sp>
      </p:grpSp>
      <p:sp>
        <p:nvSpPr>
          <p:cNvPr id="123" name="Chevron 122"/>
          <p:cNvSpPr/>
          <p:nvPr/>
        </p:nvSpPr>
        <p:spPr>
          <a:xfrm>
            <a:off x="7120227" y="2633547"/>
            <a:ext cx="186128" cy="48463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3A0"/>
              </a:solidFill>
              <a:effectLst/>
              <a:uLnTx/>
              <a:uFillTx/>
              <a:latin typeface="+mj-lt"/>
              <a:ea typeface="+mn-ea"/>
              <a:cs typeface="+mn-cs"/>
            </a:endParaRPr>
          </a:p>
        </p:txBody>
      </p:sp>
      <p:grpSp>
        <p:nvGrpSpPr>
          <p:cNvPr id="43" name="Group 42"/>
          <p:cNvGrpSpPr/>
          <p:nvPr/>
        </p:nvGrpSpPr>
        <p:grpSpPr>
          <a:xfrm>
            <a:off x="5152634" y="513709"/>
            <a:ext cx="3666400" cy="257744"/>
            <a:chOff x="5213612" y="507153"/>
            <a:chExt cx="3666400" cy="257744"/>
          </a:xfrm>
        </p:grpSpPr>
        <p:sp>
          <p:nvSpPr>
            <p:cNvPr id="44" name="Chevron 43"/>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45" name="Chevron 44"/>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46" name="Chevron 45"/>
            <p:cNvSpPr/>
            <p:nvPr/>
          </p:nvSpPr>
          <p:spPr>
            <a:xfrm>
              <a:off x="6105812" y="50811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47" name="Pentagon 46"/>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
        <p:nvSpPr>
          <p:cNvPr id="48" name="Chevron 47"/>
          <p:cNvSpPr/>
          <p:nvPr/>
        </p:nvSpPr>
        <p:spPr>
          <a:xfrm>
            <a:off x="1834549" y="2633547"/>
            <a:ext cx="186128" cy="48463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3A0"/>
              </a:solidFill>
              <a:effectLst/>
              <a:uLnTx/>
              <a:uFillTx/>
              <a:latin typeface="+mj-lt"/>
              <a:ea typeface="+mn-ea"/>
              <a:cs typeface="+mn-cs"/>
            </a:endParaRPr>
          </a:p>
        </p:txBody>
      </p:sp>
    </p:spTree>
    <p:extLst>
      <p:ext uri="{BB962C8B-B14F-4D97-AF65-F5344CB8AC3E}">
        <p14:creationId xmlns:p14="http://schemas.microsoft.com/office/powerpoint/2010/main" val="1910566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Multi-Cloud Reference Architecture – Indicative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535" y="2326934"/>
            <a:ext cx="563475" cy="461919"/>
          </a:xfrm>
          <a:prstGeom prst="rect">
            <a:avLst/>
          </a:prstGeom>
        </p:spPr>
      </p:pic>
      <p:grpSp>
        <p:nvGrpSpPr>
          <p:cNvPr id="102" name="Group 101"/>
          <p:cNvGrpSpPr/>
          <p:nvPr/>
        </p:nvGrpSpPr>
        <p:grpSpPr>
          <a:xfrm>
            <a:off x="3011257" y="3489184"/>
            <a:ext cx="3444725" cy="1159478"/>
            <a:chOff x="7340600" y="3998758"/>
            <a:chExt cx="4152900" cy="1397847"/>
          </a:xfrm>
        </p:grpSpPr>
        <p:sp>
          <p:nvSpPr>
            <p:cNvPr id="103" name="object 32"/>
            <p:cNvSpPr/>
            <p:nvPr/>
          </p:nvSpPr>
          <p:spPr>
            <a:xfrm>
              <a:off x="9217533" y="4267998"/>
              <a:ext cx="436879" cy="365760"/>
            </a:xfrm>
            <a:prstGeom prst="rect">
              <a:avLst/>
            </a:prstGeom>
            <a:blipFill>
              <a:blip r:embed="rId3">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04" name="object 50"/>
            <p:cNvSpPr txBox="1"/>
            <p:nvPr/>
          </p:nvSpPr>
          <p:spPr>
            <a:xfrm>
              <a:off x="8431148" y="5248184"/>
              <a:ext cx="1721485" cy="148421"/>
            </a:xfrm>
            <a:prstGeom prst="rect">
              <a:avLst/>
            </a:prstGeom>
          </p:spPr>
          <p:txBody>
            <a:bodyPr vert="horz" wrap="square" lIns="0" tIns="0" rIns="0" bIns="0" rtlCol="0">
              <a:spAutoFit/>
            </a:bodyPr>
            <a:lstStyle/>
            <a:p>
              <a:pPr marL="9525" defTabSz="685783"/>
              <a:r>
                <a:rPr sz="800" b="1" spc="-8" dirty="0">
                  <a:solidFill>
                    <a:srgbClr val="FFFFFF"/>
                  </a:solidFill>
                  <a:latin typeface="+mj-lt"/>
                  <a:cs typeface="Calibri"/>
                </a:rPr>
                <a:t>Service</a:t>
              </a:r>
              <a:r>
                <a:rPr sz="800" b="1" spc="-45" dirty="0">
                  <a:solidFill>
                    <a:srgbClr val="FFFFFF"/>
                  </a:solidFill>
                  <a:latin typeface="+mj-lt"/>
                  <a:cs typeface="Calibri"/>
                </a:rPr>
                <a:t> </a:t>
              </a:r>
              <a:r>
                <a:rPr sz="800" b="1" spc="4" dirty="0">
                  <a:solidFill>
                    <a:srgbClr val="FFFFFF"/>
                  </a:solidFill>
                  <a:latin typeface="+mj-lt"/>
                  <a:cs typeface="Calibri"/>
                </a:rPr>
                <a:t>Now</a:t>
              </a:r>
              <a:r>
                <a:rPr sz="800" b="1" spc="-56" dirty="0">
                  <a:solidFill>
                    <a:srgbClr val="FFFFFF"/>
                  </a:solidFill>
                  <a:latin typeface="+mj-lt"/>
                  <a:cs typeface="Calibri"/>
                </a:rPr>
                <a:t> </a:t>
              </a:r>
              <a:r>
                <a:rPr sz="800" b="1" spc="-23" dirty="0">
                  <a:solidFill>
                    <a:srgbClr val="FFFFFF"/>
                  </a:solidFill>
                  <a:latin typeface="+mj-lt"/>
                  <a:cs typeface="Calibri"/>
                </a:rPr>
                <a:t>(ITSM,</a:t>
              </a:r>
              <a:r>
                <a:rPr sz="800" b="1" spc="-90" dirty="0">
                  <a:solidFill>
                    <a:srgbClr val="FFFFFF"/>
                  </a:solidFill>
                  <a:latin typeface="+mj-lt"/>
                  <a:cs typeface="Calibri"/>
                </a:rPr>
                <a:t> </a:t>
              </a:r>
              <a:r>
                <a:rPr sz="800" b="1" spc="-19" dirty="0">
                  <a:solidFill>
                    <a:srgbClr val="FFFFFF"/>
                  </a:solidFill>
                  <a:latin typeface="+mj-lt"/>
                  <a:cs typeface="Calibri"/>
                </a:rPr>
                <a:t>ITOM,</a:t>
              </a:r>
              <a:r>
                <a:rPr sz="800" b="1" spc="-90" dirty="0">
                  <a:solidFill>
                    <a:srgbClr val="FFFFFF"/>
                  </a:solidFill>
                  <a:latin typeface="+mj-lt"/>
                  <a:cs typeface="Calibri"/>
                </a:rPr>
                <a:t> </a:t>
              </a:r>
              <a:r>
                <a:rPr sz="800" b="1" spc="-15" dirty="0">
                  <a:solidFill>
                    <a:srgbClr val="FFFFFF"/>
                  </a:solidFill>
                  <a:latin typeface="+mj-lt"/>
                  <a:cs typeface="Calibri"/>
                </a:rPr>
                <a:t>SAM)</a:t>
              </a:r>
              <a:endParaRPr sz="800" dirty="0">
                <a:solidFill>
                  <a:srgbClr val="0033A0"/>
                </a:solidFill>
                <a:latin typeface="+mj-lt"/>
                <a:cs typeface="Calibri"/>
              </a:endParaRPr>
            </a:p>
          </p:txBody>
        </p:sp>
        <p:sp>
          <p:nvSpPr>
            <p:cNvPr id="105" name="object 69"/>
            <p:cNvSpPr/>
            <p:nvPr/>
          </p:nvSpPr>
          <p:spPr>
            <a:xfrm>
              <a:off x="7451344" y="4156238"/>
              <a:ext cx="1603628" cy="1026160"/>
            </a:xfrm>
            <a:custGeom>
              <a:avLst/>
              <a:gdLst/>
              <a:ahLst/>
              <a:cxnLst/>
              <a:rect l="l" t="t" r="r" b="b"/>
              <a:pathLst>
                <a:path w="2468880" h="1026160">
                  <a:moveTo>
                    <a:pt x="0" y="1026160"/>
                  </a:moveTo>
                  <a:lnTo>
                    <a:pt x="2468879" y="1026160"/>
                  </a:lnTo>
                  <a:lnTo>
                    <a:pt x="2468879" y="0"/>
                  </a:lnTo>
                  <a:lnTo>
                    <a:pt x="0" y="0"/>
                  </a:lnTo>
                  <a:lnTo>
                    <a:pt x="0" y="1026160"/>
                  </a:lnTo>
                  <a:close/>
                </a:path>
              </a:pathLst>
            </a:custGeom>
            <a:ln w="20320">
              <a:solidFill>
                <a:srgbClr val="FFC000"/>
              </a:solidFill>
              <a:prstDash val="sysDash"/>
            </a:ln>
          </p:spPr>
          <p:txBody>
            <a:bodyPr wrap="square" lIns="0" tIns="0" rIns="0" bIns="0" rtlCol="0"/>
            <a:lstStyle/>
            <a:p>
              <a:pPr defTabSz="685783"/>
              <a:endParaRPr sz="1400" dirty="0">
                <a:solidFill>
                  <a:srgbClr val="0033A0"/>
                </a:solidFill>
                <a:latin typeface="+mj-lt"/>
              </a:endParaRPr>
            </a:p>
          </p:txBody>
        </p:sp>
        <p:sp>
          <p:nvSpPr>
            <p:cNvPr id="106" name="object 70"/>
            <p:cNvSpPr/>
            <p:nvPr/>
          </p:nvSpPr>
          <p:spPr>
            <a:xfrm>
              <a:off x="9796653" y="4156238"/>
              <a:ext cx="1607599" cy="1036319"/>
            </a:xfrm>
            <a:custGeom>
              <a:avLst/>
              <a:gdLst/>
              <a:ahLst/>
              <a:cxnLst/>
              <a:rect l="l" t="t" r="r" b="b"/>
              <a:pathLst>
                <a:path w="2204720" h="1036319">
                  <a:moveTo>
                    <a:pt x="0" y="1036319"/>
                  </a:moveTo>
                  <a:lnTo>
                    <a:pt x="2204720" y="1036319"/>
                  </a:lnTo>
                  <a:lnTo>
                    <a:pt x="2204720" y="0"/>
                  </a:lnTo>
                  <a:lnTo>
                    <a:pt x="0" y="0"/>
                  </a:lnTo>
                  <a:lnTo>
                    <a:pt x="0" y="1036319"/>
                  </a:lnTo>
                  <a:close/>
                </a:path>
              </a:pathLst>
            </a:custGeom>
            <a:ln w="20320">
              <a:solidFill>
                <a:srgbClr val="FFC000"/>
              </a:solidFill>
              <a:prstDash val="sysDash"/>
            </a:ln>
          </p:spPr>
          <p:txBody>
            <a:bodyPr wrap="square" lIns="0" tIns="0" rIns="0" bIns="0" rtlCol="0"/>
            <a:lstStyle/>
            <a:p>
              <a:pPr defTabSz="685783"/>
              <a:endParaRPr sz="1400" dirty="0">
                <a:solidFill>
                  <a:srgbClr val="0033A0"/>
                </a:solidFill>
                <a:latin typeface="+mj-lt"/>
              </a:endParaRPr>
            </a:p>
          </p:txBody>
        </p:sp>
        <p:sp>
          <p:nvSpPr>
            <p:cNvPr id="107" name="object 71"/>
            <p:cNvSpPr/>
            <p:nvPr/>
          </p:nvSpPr>
          <p:spPr>
            <a:xfrm>
              <a:off x="7815452" y="4684558"/>
              <a:ext cx="284480" cy="294639"/>
            </a:xfrm>
            <a:prstGeom prst="rect">
              <a:avLst/>
            </a:prstGeom>
            <a:blipFill>
              <a:blip r:embed="rId4">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08" name="object 72"/>
            <p:cNvSpPr txBox="1"/>
            <p:nvPr/>
          </p:nvSpPr>
          <p:spPr>
            <a:xfrm>
              <a:off x="7695755" y="4995073"/>
              <a:ext cx="513716" cy="111315"/>
            </a:xfrm>
            <a:prstGeom prst="rect">
              <a:avLst/>
            </a:prstGeom>
          </p:spPr>
          <p:txBody>
            <a:bodyPr vert="horz" wrap="square" lIns="0" tIns="0" rIns="0" bIns="0" rtlCol="0">
              <a:spAutoFit/>
            </a:bodyPr>
            <a:lstStyle/>
            <a:p>
              <a:pPr marL="9525" defTabSz="685783"/>
              <a:r>
                <a:rPr sz="600" spc="8" dirty="0">
                  <a:solidFill>
                    <a:schemeClr val="tx2"/>
                  </a:solidFill>
                  <a:latin typeface="+mj-lt"/>
                  <a:cs typeface="Arial"/>
                </a:rPr>
                <a:t>Amazon</a:t>
              </a:r>
              <a:r>
                <a:rPr sz="600" spc="26" dirty="0">
                  <a:solidFill>
                    <a:schemeClr val="tx2"/>
                  </a:solidFill>
                  <a:latin typeface="+mj-lt"/>
                  <a:cs typeface="Arial"/>
                </a:rPr>
                <a:t> </a:t>
              </a:r>
              <a:r>
                <a:rPr sz="600" spc="8" dirty="0">
                  <a:solidFill>
                    <a:schemeClr val="tx2"/>
                  </a:solidFill>
                  <a:latin typeface="+mj-lt"/>
                  <a:cs typeface="Arial"/>
                </a:rPr>
                <a:t>S3</a:t>
              </a:r>
              <a:endParaRPr sz="600" dirty="0">
                <a:solidFill>
                  <a:schemeClr val="tx2"/>
                </a:solidFill>
                <a:latin typeface="+mj-lt"/>
                <a:cs typeface="Arial"/>
              </a:endParaRPr>
            </a:p>
          </p:txBody>
        </p:sp>
        <p:sp>
          <p:nvSpPr>
            <p:cNvPr id="109" name="object 73"/>
            <p:cNvSpPr/>
            <p:nvPr/>
          </p:nvSpPr>
          <p:spPr>
            <a:xfrm>
              <a:off x="8516493" y="4725198"/>
              <a:ext cx="203200" cy="213360"/>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10" name="object 74"/>
            <p:cNvSpPr txBox="1"/>
            <p:nvPr/>
          </p:nvSpPr>
          <p:spPr>
            <a:xfrm>
              <a:off x="8323198" y="4996089"/>
              <a:ext cx="584834" cy="111315"/>
            </a:xfrm>
            <a:prstGeom prst="rect">
              <a:avLst/>
            </a:prstGeom>
          </p:spPr>
          <p:txBody>
            <a:bodyPr vert="horz" wrap="square" lIns="0" tIns="0" rIns="0" bIns="0" rtlCol="0">
              <a:spAutoFit/>
            </a:bodyPr>
            <a:lstStyle/>
            <a:p>
              <a:pPr marL="9525" defTabSz="685783"/>
              <a:r>
                <a:rPr sz="600" spc="8" dirty="0">
                  <a:solidFill>
                    <a:schemeClr val="tx2"/>
                  </a:solidFill>
                  <a:latin typeface="+mj-lt"/>
                  <a:cs typeface="Arial"/>
                </a:rPr>
                <a:t>Amazon</a:t>
              </a:r>
              <a:r>
                <a:rPr sz="600" spc="30" dirty="0">
                  <a:solidFill>
                    <a:schemeClr val="tx2"/>
                  </a:solidFill>
                  <a:latin typeface="+mj-lt"/>
                  <a:cs typeface="Arial"/>
                </a:rPr>
                <a:t> </a:t>
              </a:r>
              <a:r>
                <a:rPr sz="600" spc="8" dirty="0">
                  <a:solidFill>
                    <a:schemeClr val="tx2"/>
                  </a:solidFill>
                  <a:latin typeface="+mj-lt"/>
                  <a:cs typeface="Arial"/>
                </a:rPr>
                <a:t>EBS</a:t>
              </a:r>
              <a:endParaRPr sz="600" dirty="0">
                <a:solidFill>
                  <a:schemeClr val="tx2"/>
                </a:solidFill>
                <a:latin typeface="+mj-lt"/>
                <a:cs typeface="Arial"/>
              </a:endParaRPr>
            </a:p>
          </p:txBody>
        </p:sp>
        <p:sp>
          <p:nvSpPr>
            <p:cNvPr id="111" name="object 77"/>
            <p:cNvSpPr txBox="1"/>
            <p:nvPr/>
          </p:nvSpPr>
          <p:spPr>
            <a:xfrm>
              <a:off x="8468867" y="4528729"/>
              <a:ext cx="381000" cy="111315"/>
            </a:xfrm>
            <a:prstGeom prst="rect">
              <a:avLst/>
            </a:prstGeom>
          </p:spPr>
          <p:txBody>
            <a:bodyPr vert="horz" wrap="square" lIns="0" tIns="0" rIns="0" bIns="0" rtlCol="0">
              <a:spAutoFit/>
            </a:bodyPr>
            <a:lstStyle/>
            <a:p>
              <a:pPr marL="9525" defTabSz="685783"/>
              <a:r>
                <a:rPr sz="600" spc="11" dirty="0">
                  <a:solidFill>
                    <a:schemeClr val="tx2"/>
                  </a:solidFill>
                  <a:latin typeface="+mj-lt"/>
                  <a:cs typeface="Arial"/>
                </a:rPr>
                <a:t>IaaS</a:t>
              </a:r>
              <a:r>
                <a:rPr sz="600" spc="-34" dirty="0">
                  <a:solidFill>
                    <a:schemeClr val="tx2"/>
                  </a:solidFill>
                  <a:latin typeface="+mj-lt"/>
                  <a:cs typeface="Arial"/>
                </a:rPr>
                <a:t> </a:t>
              </a:r>
              <a:r>
                <a:rPr sz="600" spc="23" dirty="0">
                  <a:solidFill>
                    <a:schemeClr val="tx2"/>
                  </a:solidFill>
                  <a:latin typeface="+mj-lt"/>
                  <a:cs typeface="Arial"/>
                </a:rPr>
                <a:t>DB</a:t>
              </a:r>
              <a:endParaRPr sz="600" dirty="0">
                <a:solidFill>
                  <a:schemeClr val="tx2"/>
                </a:solidFill>
                <a:latin typeface="+mj-lt"/>
                <a:cs typeface="Arial"/>
              </a:endParaRPr>
            </a:p>
          </p:txBody>
        </p:sp>
        <p:sp>
          <p:nvSpPr>
            <p:cNvPr id="112" name="object 78"/>
            <p:cNvSpPr/>
            <p:nvPr/>
          </p:nvSpPr>
          <p:spPr>
            <a:xfrm>
              <a:off x="7652893" y="4207038"/>
              <a:ext cx="162559" cy="152400"/>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33" name="object 79"/>
            <p:cNvSpPr txBox="1"/>
            <p:nvPr/>
          </p:nvSpPr>
          <p:spPr>
            <a:xfrm>
              <a:off x="7789419" y="4547145"/>
              <a:ext cx="426720" cy="111315"/>
            </a:xfrm>
            <a:prstGeom prst="rect">
              <a:avLst/>
            </a:prstGeom>
          </p:spPr>
          <p:txBody>
            <a:bodyPr vert="horz" wrap="square" lIns="0" tIns="0" rIns="0" bIns="0" rtlCol="0">
              <a:spAutoFit/>
            </a:bodyPr>
            <a:lstStyle/>
            <a:p>
              <a:pPr marL="9525" defTabSz="685783"/>
              <a:r>
                <a:rPr sz="600" spc="11" dirty="0">
                  <a:solidFill>
                    <a:schemeClr val="tx2"/>
                  </a:solidFill>
                  <a:latin typeface="+mj-lt"/>
                  <a:cs typeface="Arial"/>
                </a:rPr>
                <a:t>IaaS</a:t>
              </a:r>
              <a:r>
                <a:rPr sz="600" spc="-34" dirty="0">
                  <a:solidFill>
                    <a:schemeClr val="tx2"/>
                  </a:solidFill>
                  <a:latin typeface="+mj-lt"/>
                  <a:cs typeface="Arial"/>
                </a:rPr>
                <a:t> </a:t>
              </a:r>
              <a:r>
                <a:rPr sz="600" dirty="0">
                  <a:solidFill>
                    <a:schemeClr val="tx2"/>
                  </a:solidFill>
                  <a:latin typeface="+mj-lt"/>
                  <a:cs typeface="Arial"/>
                </a:rPr>
                <a:t>VMs</a:t>
              </a:r>
            </a:p>
          </p:txBody>
        </p:sp>
        <p:sp>
          <p:nvSpPr>
            <p:cNvPr id="134" name="object 80"/>
            <p:cNvSpPr/>
            <p:nvPr/>
          </p:nvSpPr>
          <p:spPr>
            <a:xfrm>
              <a:off x="10040492" y="4674398"/>
              <a:ext cx="284479" cy="294639"/>
            </a:xfrm>
            <a:prstGeom prst="rect">
              <a:avLst/>
            </a:prstGeom>
            <a:blipFill>
              <a:blip r:embed="rId4">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35" name="object 81"/>
            <p:cNvSpPr txBox="1"/>
            <p:nvPr/>
          </p:nvSpPr>
          <p:spPr>
            <a:xfrm>
              <a:off x="9968992" y="4987834"/>
              <a:ext cx="513080" cy="111315"/>
            </a:xfrm>
            <a:prstGeom prst="rect">
              <a:avLst/>
            </a:prstGeom>
          </p:spPr>
          <p:txBody>
            <a:bodyPr vert="horz" wrap="square" lIns="0" tIns="0" rIns="0" bIns="0" rtlCol="0">
              <a:spAutoFit/>
            </a:bodyPr>
            <a:lstStyle/>
            <a:p>
              <a:pPr marL="9525" defTabSz="685783"/>
              <a:r>
                <a:rPr sz="600" spc="8" dirty="0">
                  <a:solidFill>
                    <a:schemeClr val="tx2"/>
                  </a:solidFill>
                  <a:latin typeface="+mj-lt"/>
                  <a:cs typeface="Arial"/>
                </a:rPr>
                <a:t>Amazon</a:t>
              </a:r>
              <a:r>
                <a:rPr sz="600" spc="23" dirty="0">
                  <a:solidFill>
                    <a:schemeClr val="tx2"/>
                  </a:solidFill>
                  <a:latin typeface="+mj-lt"/>
                  <a:cs typeface="Arial"/>
                </a:rPr>
                <a:t> </a:t>
              </a:r>
              <a:r>
                <a:rPr sz="600" spc="8" dirty="0">
                  <a:solidFill>
                    <a:schemeClr val="tx2"/>
                  </a:solidFill>
                  <a:latin typeface="+mj-lt"/>
                  <a:cs typeface="Arial"/>
                </a:rPr>
                <a:t>S3</a:t>
              </a:r>
              <a:endParaRPr sz="600" dirty="0">
                <a:solidFill>
                  <a:schemeClr val="tx2"/>
                </a:solidFill>
                <a:latin typeface="+mj-lt"/>
                <a:cs typeface="Arial"/>
              </a:endParaRPr>
            </a:p>
          </p:txBody>
        </p:sp>
        <p:sp>
          <p:nvSpPr>
            <p:cNvPr id="136" name="object 82"/>
            <p:cNvSpPr/>
            <p:nvPr/>
          </p:nvSpPr>
          <p:spPr>
            <a:xfrm>
              <a:off x="10843133" y="4715038"/>
              <a:ext cx="203200" cy="213360"/>
            </a:xfrm>
            <a:prstGeom prst="rect">
              <a:avLst/>
            </a:prstGeom>
            <a:blipFill>
              <a:blip r:embed="rId5"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37" name="object 83"/>
            <p:cNvSpPr txBox="1"/>
            <p:nvPr/>
          </p:nvSpPr>
          <p:spPr>
            <a:xfrm>
              <a:off x="10652380" y="4988090"/>
              <a:ext cx="584834" cy="111315"/>
            </a:xfrm>
            <a:prstGeom prst="rect">
              <a:avLst/>
            </a:prstGeom>
          </p:spPr>
          <p:txBody>
            <a:bodyPr vert="horz" wrap="square" lIns="0" tIns="0" rIns="0" bIns="0" rtlCol="0">
              <a:spAutoFit/>
            </a:bodyPr>
            <a:lstStyle/>
            <a:p>
              <a:pPr marL="9525" defTabSz="685783"/>
              <a:r>
                <a:rPr sz="600" spc="8" dirty="0">
                  <a:solidFill>
                    <a:schemeClr val="tx2"/>
                  </a:solidFill>
                  <a:latin typeface="+mj-lt"/>
                  <a:cs typeface="Arial"/>
                </a:rPr>
                <a:t>Amazon</a:t>
              </a:r>
              <a:r>
                <a:rPr sz="600" spc="30" dirty="0">
                  <a:solidFill>
                    <a:schemeClr val="tx2"/>
                  </a:solidFill>
                  <a:latin typeface="+mj-lt"/>
                  <a:cs typeface="Arial"/>
                </a:rPr>
                <a:t> </a:t>
              </a:r>
              <a:r>
                <a:rPr sz="600" spc="8" dirty="0">
                  <a:solidFill>
                    <a:schemeClr val="tx2"/>
                  </a:solidFill>
                  <a:latin typeface="+mj-lt"/>
                  <a:cs typeface="Arial"/>
                </a:rPr>
                <a:t>EBS</a:t>
              </a:r>
              <a:endParaRPr sz="600" dirty="0">
                <a:solidFill>
                  <a:schemeClr val="tx2"/>
                </a:solidFill>
                <a:latin typeface="+mj-lt"/>
                <a:cs typeface="Arial"/>
              </a:endParaRPr>
            </a:p>
          </p:txBody>
        </p:sp>
        <p:sp>
          <p:nvSpPr>
            <p:cNvPr id="138" name="object 86"/>
            <p:cNvSpPr txBox="1"/>
            <p:nvPr/>
          </p:nvSpPr>
          <p:spPr>
            <a:xfrm>
              <a:off x="10714863" y="4521998"/>
              <a:ext cx="381000" cy="111315"/>
            </a:xfrm>
            <a:prstGeom prst="rect">
              <a:avLst/>
            </a:prstGeom>
          </p:spPr>
          <p:txBody>
            <a:bodyPr vert="horz" wrap="square" lIns="0" tIns="0" rIns="0" bIns="0" rtlCol="0">
              <a:spAutoFit/>
            </a:bodyPr>
            <a:lstStyle/>
            <a:p>
              <a:pPr marL="9525" defTabSz="685783"/>
              <a:r>
                <a:rPr sz="600" spc="11" dirty="0">
                  <a:solidFill>
                    <a:schemeClr val="tx2"/>
                  </a:solidFill>
                  <a:latin typeface="+mj-lt"/>
                  <a:cs typeface="Arial"/>
                </a:rPr>
                <a:t>IaaS</a:t>
              </a:r>
              <a:r>
                <a:rPr sz="600" spc="-34" dirty="0">
                  <a:solidFill>
                    <a:schemeClr val="tx2"/>
                  </a:solidFill>
                  <a:latin typeface="+mj-lt"/>
                  <a:cs typeface="Arial"/>
                </a:rPr>
                <a:t> </a:t>
              </a:r>
              <a:r>
                <a:rPr sz="600" spc="23" dirty="0">
                  <a:solidFill>
                    <a:schemeClr val="tx2"/>
                  </a:solidFill>
                  <a:latin typeface="+mj-lt"/>
                  <a:cs typeface="Arial"/>
                </a:rPr>
                <a:t>DB</a:t>
              </a:r>
              <a:endParaRPr sz="600" dirty="0">
                <a:solidFill>
                  <a:schemeClr val="tx2"/>
                </a:solidFill>
                <a:latin typeface="+mj-lt"/>
                <a:cs typeface="Arial"/>
              </a:endParaRPr>
            </a:p>
          </p:txBody>
        </p:sp>
        <p:sp>
          <p:nvSpPr>
            <p:cNvPr id="139" name="object 87"/>
            <p:cNvSpPr txBox="1"/>
            <p:nvPr/>
          </p:nvSpPr>
          <p:spPr>
            <a:xfrm>
              <a:off x="10013824" y="4520093"/>
              <a:ext cx="426720" cy="111315"/>
            </a:xfrm>
            <a:prstGeom prst="rect">
              <a:avLst/>
            </a:prstGeom>
          </p:spPr>
          <p:txBody>
            <a:bodyPr vert="horz" wrap="square" lIns="0" tIns="0" rIns="0" bIns="0" rtlCol="0">
              <a:spAutoFit/>
            </a:bodyPr>
            <a:lstStyle/>
            <a:p>
              <a:pPr marL="9525" defTabSz="685783"/>
              <a:r>
                <a:rPr sz="600" spc="11" dirty="0">
                  <a:solidFill>
                    <a:schemeClr val="tx2"/>
                  </a:solidFill>
                  <a:latin typeface="+mj-lt"/>
                  <a:cs typeface="Arial"/>
                </a:rPr>
                <a:t>IaaS</a:t>
              </a:r>
              <a:r>
                <a:rPr sz="600" spc="-34" dirty="0">
                  <a:solidFill>
                    <a:schemeClr val="tx2"/>
                  </a:solidFill>
                  <a:latin typeface="+mj-lt"/>
                  <a:cs typeface="Arial"/>
                </a:rPr>
                <a:t> </a:t>
              </a:r>
              <a:r>
                <a:rPr sz="600" dirty="0">
                  <a:solidFill>
                    <a:schemeClr val="tx2"/>
                  </a:solidFill>
                  <a:latin typeface="+mj-lt"/>
                  <a:cs typeface="Arial"/>
                </a:rPr>
                <a:t>VMs</a:t>
              </a:r>
            </a:p>
          </p:txBody>
        </p:sp>
        <p:sp>
          <p:nvSpPr>
            <p:cNvPr id="140" name="object 88"/>
            <p:cNvSpPr/>
            <p:nvPr/>
          </p:nvSpPr>
          <p:spPr>
            <a:xfrm>
              <a:off x="7340600" y="3998758"/>
              <a:ext cx="4152900" cy="1378784"/>
            </a:xfrm>
            <a:custGeom>
              <a:avLst/>
              <a:gdLst/>
              <a:ahLst/>
              <a:cxnLst/>
              <a:rect l="l" t="t" r="r" b="b"/>
              <a:pathLst>
                <a:path w="5547360" h="1249680">
                  <a:moveTo>
                    <a:pt x="0" y="1249680"/>
                  </a:moveTo>
                  <a:lnTo>
                    <a:pt x="5547360" y="1249680"/>
                  </a:lnTo>
                  <a:lnTo>
                    <a:pt x="5547360" y="0"/>
                  </a:lnTo>
                  <a:lnTo>
                    <a:pt x="0" y="0"/>
                  </a:lnTo>
                  <a:lnTo>
                    <a:pt x="0" y="1249680"/>
                  </a:lnTo>
                  <a:close/>
                </a:path>
              </a:pathLst>
            </a:custGeom>
            <a:ln w="10160">
              <a:solidFill>
                <a:srgbClr val="FF8F1C"/>
              </a:solidFill>
            </a:ln>
          </p:spPr>
          <p:txBody>
            <a:bodyPr wrap="square" lIns="0" tIns="0" rIns="0" bIns="0" rtlCol="0"/>
            <a:lstStyle/>
            <a:p>
              <a:pPr defTabSz="685783"/>
              <a:endParaRPr sz="1400" dirty="0">
                <a:solidFill>
                  <a:srgbClr val="0033A0"/>
                </a:solidFill>
                <a:latin typeface="+mj-lt"/>
              </a:endParaRPr>
            </a:p>
          </p:txBody>
        </p:sp>
        <p:sp>
          <p:nvSpPr>
            <p:cNvPr id="141" name="object 89"/>
            <p:cNvSpPr/>
            <p:nvPr/>
          </p:nvSpPr>
          <p:spPr>
            <a:xfrm>
              <a:off x="7343964" y="4957036"/>
              <a:ext cx="182879" cy="182879"/>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42" name="object 90"/>
            <p:cNvSpPr/>
            <p:nvPr/>
          </p:nvSpPr>
          <p:spPr>
            <a:xfrm>
              <a:off x="9690575" y="4917491"/>
              <a:ext cx="182879" cy="172720"/>
            </a:xfrm>
            <a:prstGeom prst="rect">
              <a:avLst/>
            </a:prstGeom>
            <a:blipFill>
              <a:blip r:embed="rId7"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43" name="object 91"/>
            <p:cNvSpPr txBox="1"/>
            <p:nvPr/>
          </p:nvSpPr>
          <p:spPr>
            <a:xfrm>
              <a:off x="8919563" y="4269653"/>
              <a:ext cx="111315" cy="797558"/>
            </a:xfrm>
            <a:prstGeom prst="rect">
              <a:avLst/>
            </a:prstGeom>
          </p:spPr>
          <p:txBody>
            <a:bodyPr vert="vert270" wrap="square" lIns="0" tIns="4763" rIns="0" bIns="0" rtlCol="0">
              <a:spAutoFit/>
            </a:bodyPr>
            <a:lstStyle/>
            <a:p>
              <a:pPr marL="9525" defTabSz="685783">
                <a:spcBef>
                  <a:spcPts val="38"/>
                </a:spcBef>
              </a:pPr>
              <a:r>
                <a:rPr sz="600" dirty="0">
                  <a:solidFill>
                    <a:schemeClr val="tx2"/>
                  </a:solidFill>
                  <a:latin typeface="+mj-lt"/>
                  <a:cs typeface="Arial"/>
                </a:rPr>
                <a:t>Av</a:t>
              </a:r>
              <a:r>
                <a:rPr sz="600" spc="-60" dirty="0">
                  <a:solidFill>
                    <a:schemeClr val="tx2"/>
                  </a:solidFill>
                  <a:latin typeface="+mj-lt"/>
                  <a:cs typeface="Arial"/>
                </a:rPr>
                <a:t> </a:t>
              </a:r>
              <a:r>
                <a:rPr sz="600" dirty="0">
                  <a:solidFill>
                    <a:schemeClr val="tx2"/>
                  </a:solidFill>
                  <a:latin typeface="+mj-lt"/>
                  <a:cs typeface="Arial"/>
                </a:rPr>
                <a:t>ailabili</a:t>
              </a:r>
              <a:r>
                <a:rPr sz="600" spc="26" dirty="0">
                  <a:solidFill>
                    <a:schemeClr val="tx2"/>
                  </a:solidFill>
                  <a:latin typeface="+mj-lt"/>
                  <a:cs typeface="Arial"/>
                </a:rPr>
                <a:t>t</a:t>
              </a:r>
              <a:r>
                <a:rPr sz="600" dirty="0">
                  <a:solidFill>
                    <a:schemeClr val="tx2"/>
                  </a:solidFill>
                  <a:latin typeface="+mj-lt"/>
                  <a:cs typeface="Arial"/>
                </a:rPr>
                <a:t>y</a:t>
              </a:r>
              <a:r>
                <a:rPr sz="600" spc="60" dirty="0">
                  <a:solidFill>
                    <a:schemeClr val="tx2"/>
                  </a:solidFill>
                  <a:latin typeface="+mj-lt"/>
                  <a:cs typeface="Arial"/>
                </a:rPr>
                <a:t> </a:t>
              </a:r>
              <a:r>
                <a:rPr sz="600" spc="26" dirty="0">
                  <a:solidFill>
                    <a:schemeClr val="tx2"/>
                  </a:solidFill>
                  <a:latin typeface="+mj-lt"/>
                  <a:cs typeface="Arial"/>
                </a:rPr>
                <a:t>Z</a:t>
              </a:r>
              <a:r>
                <a:rPr sz="600" dirty="0">
                  <a:solidFill>
                    <a:schemeClr val="tx2"/>
                  </a:solidFill>
                  <a:latin typeface="+mj-lt"/>
                  <a:cs typeface="Arial"/>
                </a:rPr>
                <a:t>one</a:t>
              </a:r>
              <a:r>
                <a:rPr sz="600" spc="-30" dirty="0">
                  <a:solidFill>
                    <a:schemeClr val="tx2"/>
                  </a:solidFill>
                  <a:latin typeface="+mj-lt"/>
                  <a:cs typeface="Arial"/>
                </a:rPr>
                <a:t> </a:t>
              </a:r>
              <a:r>
                <a:rPr sz="600" dirty="0">
                  <a:solidFill>
                    <a:schemeClr val="tx2"/>
                  </a:solidFill>
                  <a:latin typeface="+mj-lt"/>
                  <a:cs typeface="Arial"/>
                </a:rPr>
                <a:t>1</a:t>
              </a:r>
            </a:p>
          </p:txBody>
        </p:sp>
        <p:sp>
          <p:nvSpPr>
            <p:cNvPr id="144" name="object 92"/>
            <p:cNvSpPr txBox="1"/>
            <p:nvPr/>
          </p:nvSpPr>
          <p:spPr>
            <a:xfrm>
              <a:off x="11239700" y="4232122"/>
              <a:ext cx="111315" cy="803275"/>
            </a:xfrm>
            <a:prstGeom prst="rect">
              <a:avLst/>
            </a:prstGeom>
          </p:spPr>
          <p:txBody>
            <a:bodyPr vert="vert270" wrap="square" lIns="0" tIns="5239" rIns="0" bIns="0" rtlCol="0">
              <a:spAutoFit/>
            </a:bodyPr>
            <a:lstStyle/>
            <a:p>
              <a:pPr marL="9525" defTabSz="685783">
                <a:spcBef>
                  <a:spcPts val="41"/>
                </a:spcBef>
              </a:pPr>
              <a:r>
                <a:rPr sz="600" dirty="0">
                  <a:solidFill>
                    <a:schemeClr val="tx2"/>
                  </a:solidFill>
                  <a:latin typeface="+mj-lt"/>
                  <a:cs typeface="Arial"/>
                </a:rPr>
                <a:t>Av</a:t>
              </a:r>
              <a:r>
                <a:rPr sz="600" spc="-56" dirty="0">
                  <a:solidFill>
                    <a:schemeClr val="tx2"/>
                  </a:solidFill>
                  <a:latin typeface="+mj-lt"/>
                  <a:cs typeface="Arial"/>
                </a:rPr>
                <a:t> </a:t>
              </a:r>
              <a:r>
                <a:rPr sz="600" dirty="0">
                  <a:solidFill>
                    <a:schemeClr val="tx2"/>
                  </a:solidFill>
                  <a:latin typeface="+mj-lt"/>
                  <a:cs typeface="Arial"/>
                </a:rPr>
                <a:t>ailabili</a:t>
              </a:r>
              <a:r>
                <a:rPr sz="600" spc="30" dirty="0">
                  <a:solidFill>
                    <a:schemeClr val="tx2"/>
                  </a:solidFill>
                  <a:latin typeface="+mj-lt"/>
                  <a:cs typeface="Arial"/>
                </a:rPr>
                <a:t>t</a:t>
              </a:r>
              <a:r>
                <a:rPr sz="600" dirty="0">
                  <a:solidFill>
                    <a:schemeClr val="tx2"/>
                  </a:solidFill>
                  <a:latin typeface="+mj-lt"/>
                  <a:cs typeface="Arial"/>
                </a:rPr>
                <a:t>y</a:t>
              </a:r>
              <a:r>
                <a:rPr sz="600" spc="64" dirty="0">
                  <a:solidFill>
                    <a:schemeClr val="tx2"/>
                  </a:solidFill>
                  <a:latin typeface="+mj-lt"/>
                  <a:cs typeface="Arial"/>
                </a:rPr>
                <a:t> </a:t>
              </a:r>
              <a:r>
                <a:rPr sz="600" spc="30" dirty="0">
                  <a:solidFill>
                    <a:schemeClr val="tx2"/>
                  </a:solidFill>
                  <a:latin typeface="+mj-lt"/>
                  <a:cs typeface="Arial"/>
                </a:rPr>
                <a:t>Z</a:t>
              </a:r>
              <a:r>
                <a:rPr sz="600" dirty="0">
                  <a:solidFill>
                    <a:schemeClr val="tx2"/>
                  </a:solidFill>
                  <a:latin typeface="+mj-lt"/>
                  <a:cs typeface="Arial"/>
                </a:rPr>
                <a:t>one</a:t>
              </a:r>
              <a:r>
                <a:rPr sz="600" spc="-26" dirty="0">
                  <a:solidFill>
                    <a:schemeClr val="tx2"/>
                  </a:solidFill>
                  <a:latin typeface="+mj-lt"/>
                  <a:cs typeface="Arial"/>
                </a:rPr>
                <a:t> </a:t>
              </a:r>
              <a:r>
                <a:rPr sz="600" dirty="0">
                  <a:solidFill>
                    <a:schemeClr val="tx2"/>
                  </a:solidFill>
                  <a:latin typeface="+mj-lt"/>
                  <a:cs typeface="Arial"/>
                </a:rPr>
                <a:t>2</a:t>
              </a:r>
            </a:p>
          </p:txBody>
        </p:sp>
        <p:sp>
          <p:nvSpPr>
            <p:cNvPr id="145" name="object 93"/>
            <p:cNvSpPr txBox="1"/>
            <p:nvPr/>
          </p:nvSpPr>
          <p:spPr>
            <a:xfrm>
              <a:off x="10331452" y="5215781"/>
              <a:ext cx="1010918" cy="111315"/>
            </a:xfrm>
            <a:prstGeom prst="rect">
              <a:avLst/>
            </a:prstGeom>
          </p:spPr>
          <p:txBody>
            <a:bodyPr vert="horz" wrap="square" lIns="0" tIns="0" rIns="0" bIns="0" rtlCol="0">
              <a:spAutoFit/>
            </a:bodyPr>
            <a:lstStyle/>
            <a:p>
              <a:pPr marL="9525" defTabSz="685783"/>
              <a:r>
                <a:rPr sz="600" spc="19" dirty="0">
                  <a:solidFill>
                    <a:schemeClr val="tx2"/>
                  </a:solidFill>
                  <a:latin typeface="+mj-lt"/>
                  <a:cs typeface="Arial"/>
                </a:rPr>
                <a:t>AWS—US </a:t>
              </a:r>
              <a:r>
                <a:rPr sz="600" spc="11" dirty="0">
                  <a:solidFill>
                    <a:schemeClr val="tx2"/>
                  </a:solidFill>
                  <a:latin typeface="+mj-lt"/>
                  <a:cs typeface="Arial"/>
                </a:rPr>
                <a:t>East</a:t>
              </a:r>
              <a:r>
                <a:rPr sz="600" spc="23" dirty="0">
                  <a:solidFill>
                    <a:schemeClr val="tx2"/>
                  </a:solidFill>
                  <a:latin typeface="+mj-lt"/>
                  <a:cs typeface="Arial"/>
                </a:rPr>
                <a:t> </a:t>
              </a:r>
              <a:r>
                <a:rPr sz="600" spc="11" dirty="0">
                  <a:solidFill>
                    <a:schemeClr val="tx2"/>
                  </a:solidFill>
                  <a:latin typeface="+mj-lt"/>
                  <a:cs typeface="Arial"/>
                </a:rPr>
                <a:t>Region</a:t>
              </a:r>
              <a:endParaRPr sz="600" dirty="0">
                <a:solidFill>
                  <a:schemeClr val="tx2"/>
                </a:solidFill>
                <a:latin typeface="+mj-lt"/>
                <a:cs typeface="Arial"/>
              </a:endParaRPr>
            </a:p>
          </p:txBody>
        </p:sp>
        <p:sp>
          <p:nvSpPr>
            <p:cNvPr id="146" name="object 101"/>
            <p:cNvSpPr/>
            <p:nvPr/>
          </p:nvSpPr>
          <p:spPr>
            <a:xfrm>
              <a:off x="7432132" y="4059718"/>
              <a:ext cx="193039" cy="193039"/>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47" name="object 102"/>
            <p:cNvSpPr/>
            <p:nvPr/>
          </p:nvSpPr>
          <p:spPr>
            <a:xfrm>
              <a:off x="9818633" y="4066387"/>
              <a:ext cx="193039" cy="193039"/>
            </a:xfrm>
            <a:prstGeom prst="rect">
              <a:avLst/>
            </a:prstGeom>
            <a:blipFill>
              <a:blip r:embed="rId8"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48" name="object 108"/>
            <p:cNvSpPr/>
            <p:nvPr/>
          </p:nvSpPr>
          <p:spPr>
            <a:xfrm>
              <a:off x="7815452" y="4207038"/>
              <a:ext cx="314960" cy="152400"/>
            </a:xfrm>
            <a:prstGeom prst="rect">
              <a:avLst/>
            </a:prstGeom>
            <a:blipFill>
              <a:blip r:embed="rId9"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49" name="object 109"/>
            <p:cNvSpPr/>
            <p:nvPr/>
          </p:nvSpPr>
          <p:spPr>
            <a:xfrm>
              <a:off x="8140572" y="4207038"/>
              <a:ext cx="152400" cy="152400"/>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0" name="object 110"/>
            <p:cNvSpPr/>
            <p:nvPr/>
          </p:nvSpPr>
          <p:spPr>
            <a:xfrm>
              <a:off x="8384413" y="4349278"/>
              <a:ext cx="345439" cy="182879"/>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1" name="object 111"/>
            <p:cNvSpPr/>
            <p:nvPr/>
          </p:nvSpPr>
          <p:spPr>
            <a:xfrm>
              <a:off x="8709533" y="4359438"/>
              <a:ext cx="182880" cy="182879"/>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2" name="object 112"/>
            <p:cNvSpPr/>
            <p:nvPr/>
          </p:nvSpPr>
          <p:spPr>
            <a:xfrm>
              <a:off x="9888092" y="4359438"/>
              <a:ext cx="650239" cy="162560"/>
            </a:xfrm>
            <a:prstGeom prst="rect">
              <a:avLst/>
            </a:prstGeom>
            <a:blipFill>
              <a:blip r:embed="rId1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3" name="object 113"/>
            <p:cNvSpPr/>
            <p:nvPr/>
          </p:nvSpPr>
          <p:spPr>
            <a:xfrm>
              <a:off x="7663052" y="4369598"/>
              <a:ext cx="477520" cy="152400"/>
            </a:xfrm>
            <a:prstGeom prst="rect">
              <a:avLst/>
            </a:prstGeom>
            <a:blipFill>
              <a:blip r:embed="rId13"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4" name="object 114"/>
            <p:cNvSpPr/>
            <p:nvPr/>
          </p:nvSpPr>
          <p:spPr>
            <a:xfrm>
              <a:off x="8150733" y="4369598"/>
              <a:ext cx="152400" cy="152400"/>
            </a:xfrm>
            <a:prstGeom prst="rect">
              <a:avLst/>
            </a:prstGeom>
            <a:blipFill>
              <a:blip r:embed="rId6"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5" name="object 115"/>
            <p:cNvSpPr/>
            <p:nvPr/>
          </p:nvSpPr>
          <p:spPr>
            <a:xfrm>
              <a:off x="10050653" y="4186718"/>
              <a:ext cx="325119" cy="162560"/>
            </a:xfrm>
            <a:prstGeom prst="rect">
              <a:avLst/>
            </a:prstGeom>
            <a:blipFill>
              <a:blip r:embed="rId14"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6" name="object 116"/>
            <p:cNvSpPr/>
            <p:nvPr/>
          </p:nvSpPr>
          <p:spPr>
            <a:xfrm>
              <a:off x="8384413" y="4196878"/>
              <a:ext cx="345439" cy="182879"/>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7" name="object 117"/>
            <p:cNvSpPr/>
            <p:nvPr/>
          </p:nvSpPr>
          <p:spPr>
            <a:xfrm>
              <a:off x="8709533" y="4207038"/>
              <a:ext cx="182880" cy="182879"/>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8" name="object 118"/>
            <p:cNvSpPr/>
            <p:nvPr/>
          </p:nvSpPr>
          <p:spPr>
            <a:xfrm>
              <a:off x="10619612" y="4318798"/>
              <a:ext cx="345439" cy="182879"/>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59" name="object 119"/>
            <p:cNvSpPr/>
            <p:nvPr/>
          </p:nvSpPr>
          <p:spPr>
            <a:xfrm>
              <a:off x="10944733" y="4328958"/>
              <a:ext cx="182879" cy="182879"/>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60" name="object 120"/>
            <p:cNvSpPr/>
            <p:nvPr/>
          </p:nvSpPr>
          <p:spPr>
            <a:xfrm>
              <a:off x="10609453" y="4166398"/>
              <a:ext cx="345439" cy="182879"/>
            </a:xfrm>
            <a:prstGeom prst="rect">
              <a:avLst/>
            </a:prstGeom>
            <a:blipFill>
              <a:blip r:embed="rId10"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61" name="object 121"/>
            <p:cNvSpPr/>
            <p:nvPr/>
          </p:nvSpPr>
          <p:spPr>
            <a:xfrm>
              <a:off x="10934573" y="4176558"/>
              <a:ext cx="182879" cy="182879"/>
            </a:xfrm>
            <a:prstGeom prst="rect">
              <a:avLst/>
            </a:prstGeom>
            <a:blipFill>
              <a:blip r:embed="rId11"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62" name="object 123"/>
            <p:cNvSpPr/>
            <p:nvPr/>
          </p:nvSpPr>
          <p:spPr>
            <a:xfrm>
              <a:off x="9105772" y="4704878"/>
              <a:ext cx="650239" cy="91439"/>
            </a:xfrm>
            <a:prstGeom prst="rect">
              <a:avLst/>
            </a:prstGeom>
            <a:blipFill>
              <a:blip r:embed="rId15"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85783"/>
              <a:endParaRPr sz="1400" dirty="0">
                <a:solidFill>
                  <a:srgbClr val="0033A0"/>
                </a:solidFill>
                <a:latin typeface="+mj-lt"/>
              </a:endParaRPr>
            </a:p>
          </p:txBody>
        </p:sp>
        <p:sp>
          <p:nvSpPr>
            <p:cNvPr id="163" name="object 124"/>
            <p:cNvSpPr txBox="1"/>
            <p:nvPr/>
          </p:nvSpPr>
          <p:spPr>
            <a:xfrm>
              <a:off x="7424293" y="5215098"/>
              <a:ext cx="1235072" cy="111315"/>
            </a:xfrm>
            <a:prstGeom prst="rect">
              <a:avLst/>
            </a:prstGeom>
          </p:spPr>
          <p:txBody>
            <a:bodyPr vert="horz" wrap="square" lIns="0" tIns="0" rIns="0" bIns="0" rtlCol="0">
              <a:spAutoFit/>
            </a:bodyPr>
            <a:lstStyle/>
            <a:p>
              <a:pPr marL="9525" defTabSz="685783"/>
              <a:r>
                <a:rPr sz="600" spc="19" dirty="0">
                  <a:solidFill>
                    <a:schemeClr val="tx2"/>
                  </a:solidFill>
                  <a:latin typeface="+mj-lt"/>
                  <a:cs typeface="Arial"/>
                </a:rPr>
                <a:t>AWS—US </a:t>
              </a:r>
              <a:r>
                <a:rPr sz="600" spc="11" dirty="0">
                  <a:solidFill>
                    <a:schemeClr val="tx2"/>
                  </a:solidFill>
                  <a:latin typeface="+mj-lt"/>
                  <a:cs typeface="Arial"/>
                </a:rPr>
                <a:t>East </a:t>
              </a:r>
              <a:r>
                <a:rPr sz="600" spc="8" dirty="0">
                  <a:solidFill>
                    <a:schemeClr val="tx2"/>
                  </a:solidFill>
                  <a:latin typeface="+mj-lt"/>
                  <a:cs typeface="Arial"/>
                </a:rPr>
                <a:t>Ohio</a:t>
              </a:r>
              <a:r>
                <a:rPr sz="600" spc="53" dirty="0">
                  <a:solidFill>
                    <a:schemeClr val="tx2"/>
                  </a:solidFill>
                  <a:latin typeface="+mj-lt"/>
                  <a:cs typeface="Arial"/>
                </a:rPr>
                <a:t> </a:t>
              </a:r>
              <a:r>
                <a:rPr sz="600" spc="11" dirty="0">
                  <a:solidFill>
                    <a:schemeClr val="tx2"/>
                  </a:solidFill>
                  <a:latin typeface="+mj-lt"/>
                  <a:cs typeface="Arial"/>
                </a:rPr>
                <a:t>Region</a:t>
              </a:r>
              <a:endParaRPr sz="600" dirty="0">
                <a:solidFill>
                  <a:schemeClr val="tx2"/>
                </a:solidFill>
                <a:latin typeface="+mj-lt"/>
                <a:cs typeface="Arial"/>
              </a:endParaRPr>
            </a:p>
          </p:txBody>
        </p:sp>
      </p:grpSp>
      <p:grpSp>
        <p:nvGrpSpPr>
          <p:cNvPr id="165" name="Group 164"/>
          <p:cNvGrpSpPr/>
          <p:nvPr/>
        </p:nvGrpSpPr>
        <p:grpSpPr>
          <a:xfrm>
            <a:off x="801010" y="2083237"/>
            <a:ext cx="3573749" cy="1159478"/>
            <a:chOff x="7340600" y="3998758"/>
            <a:chExt cx="4152900" cy="1397847"/>
          </a:xfrm>
        </p:grpSpPr>
        <p:sp>
          <p:nvSpPr>
            <p:cNvPr id="167" name="object 50"/>
            <p:cNvSpPr txBox="1"/>
            <p:nvPr/>
          </p:nvSpPr>
          <p:spPr>
            <a:xfrm>
              <a:off x="8431149" y="5248184"/>
              <a:ext cx="1721485" cy="148421"/>
            </a:xfrm>
            <a:prstGeom prst="rect">
              <a:avLst/>
            </a:prstGeom>
          </p:spPr>
          <p:txBody>
            <a:bodyPr vert="horz" wrap="square" lIns="0" tIns="0" rIns="0" bIns="0" rtlCol="0">
              <a:spAutoFit/>
            </a:bodyPr>
            <a:lstStyle/>
            <a:p>
              <a:pPr marL="9525" defTabSz="685783"/>
              <a:r>
                <a:rPr sz="800" b="1" spc="-8" dirty="0">
                  <a:solidFill>
                    <a:srgbClr val="FFFFFF"/>
                  </a:solidFill>
                  <a:latin typeface="+mj-lt"/>
                  <a:cs typeface="Calibri"/>
                </a:rPr>
                <a:t>Service</a:t>
              </a:r>
              <a:r>
                <a:rPr sz="800" b="1" spc="-45" dirty="0">
                  <a:solidFill>
                    <a:srgbClr val="FFFFFF"/>
                  </a:solidFill>
                  <a:latin typeface="+mj-lt"/>
                  <a:cs typeface="Calibri"/>
                </a:rPr>
                <a:t> </a:t>
              </a:r>
              <a:r>
                <a:rPr sz="800" b="1" spc="4" dirty="0">
                  <a:solidFill>
                    <a:srgbClr val="FFFFFF"/>
                  </a:solidFill>
                  <a:latin typeface="+mj-lt"/>
                  <a:cs typeface="Calibri"/>
                </a:rPr>
                <a:t>Now</a:t>
              </a:r>
              <a:r>
                <a:rPr sz="800" b="1" spc="-56" dirty="0">
                  <a:solidFill>
                    <a:srgbClr val="FFFFFF"/>
                  </a:solidFill>
                  <a:latin typeface="+mj-lt"/>
                  <a:cs typeface="Calibri"/>
                </a:rPr>
                <a:t> </a:t>
              </a:r>
              <a:r>
                <a:rPr sz="800" b="1" spc="-23" dirty="0">
                  <a:solidFill>
                    <a:srgbClr val="FFFFFF"/>
                  </a:solidFill>
                  <a:latin typeface="+mj-lt"/>
                  <a:cs typeface="Calibri"/>
                </a:rPr>
                <a:t>(ITSM,</a:t>
              </a:r>
              <a:r>
                <a:rPr sz="800" b="1" spc="-90" dirty="0">
                  <a:solidFill>
                    <a:srgbClr val="FFFFFF"/>
                  </a:solidFill>
                  <a:latin typeface="+mj-lt"/>
                  <a:cs typeface="Calibri"/>
                </a:rPr>
                <a:t> </a:t>
              </a:r>
              <a:r>
                <a:rPr sz="800" b="1" spc="-19" dirty="0">
                  <a:solidFill>
                    <a:srgbClr val="FFFFFF"/>
                  </a:solidFill>
                  <a:latin typeface="+mj-lt"/>
                  <a:cs typeface="Calibri"/>
                </a:rPr>
                <a:t>ITOM,</a:t>
              </a:r>
              <a:r>
                <a:rPr sz="800" b="1" spc="-90" dirty="0">
                  <a:solidFill>
                    <a:srgbClr val="FFFFFF"/>
                  </a:solidFill>
                  <a:latin typeface="+mj-lt"/>
                  <a:cs typeface="Calibri"/>
                </a:rPr>
                <a:t> </a:t>
              </a:r>
              <a:r>
                <a:rPr sz="800" b="1" spc="-15" dirty="0">
                  <a:solidFill>
                    <a:srgbClr val="FFFFFF"/>
                  </a:solidFill>
                  <a:latin typeface="+mj-lt"/>
                  <a:cs typeface="Calibri"/>
                </a:rPr>
                <a:t>SAM)</a:t>
              </a:r>
              <a:endParaRPr sz="800" dirty="0">
                <a:solidFill>
                  <a:srgbClr val="0033A0"/>
                </a:solidFill>
                <a:latin typeface="+mj-lt"/>
                <a:cs typeface="Calibri"/>
              </a:endParaRPr>
            </a:p>
          </p:txBody>
        </p:sp>
        <p:sp>
          <p:nvSpPr>
            <p:cNvPr id="168" name="object 69"/>
            <p:cNvSpPr/>
            <p:nvPr/>
          </p:nvSpPr>
          <p:spPr>
            <a:xfrm>
              <a:off x="7451344" y="4156238"/>
              <a:ext cx="1603628" cy="1026160"/>
            </a:xfrm>
            <a:custGeom>
              <a:avLst/>
              <a:gdLst/>
              <a:ahLst/>
              <a:cxnLst/>
              <a:rect l="l" t="t" r="r" b="b"/>
              <a:pathLst>
                <a:path w="2468880" h="1026160">
                  <a:moveTo>
                    <a:pt x="0" y="1026160"/>
                  </a:moveTo>
                  <a:lnTo>
                    <a:pt x="2468879" y="1026160"/>
                  </a:lnTo>
                  <a:lnTo>
                    <a:pt x="2468879" y="0"/>
                  </a:lnTo>
                  <a:lnTo>
                    <a:pt x="0" y="0"/>
                  </a:lnTo>
                  <a:lnTo>
                    <a:pt x="0" y="1026160"/>
                  </a:lnTo>
                  <a:close/>
                </a:path>
              </a:pathLst>
            </a:custGeom>
            <a:ln w="20320">
              <a:solidFill>
                <a:schemeClr val="accent3"/>
              </a:solidFill>
              <a:prstDash val="sysDash"/>
            </a:ln>
          </p:spPr>
          <p:txBody>
            <a:bodyPr wrap="square" lIns="0" tIns="0" rIns="0" bIns="0" rtlCol="0"/>
            <a:lstStyle/>
            <a:p>
              <a:pPr defTabSz="685783"/>
              <a:endParaRPr sz="1400" dirty="0">
                <a:solidFill>
                  <a:srgbClr val="0033A0"/>
                </a:solidFill>
                <a:latin typeface="+mj-lt"/>
              </a:endParaRPr>
            </a:p>
          </p:txBody>
        </p:sp>
        <p:sp>
          <p:nvSpPr>
            <p:cNvPr id="171" name="object 72"/>
            <p:cNvSpPr txBox="1"/>
            <p:nvPr/>
          </p:nvSpPr>
          <p:spPr>
            <a:xfrm>
              <a:off x="7695755" y="4995074"/>
              <a:ext cx="513715" cy="111315"/>
            </a:xfrm>
            <a:prstGeom prst="rect">
              <a:avLst/>
            </a:prstGeom>
          </p:spPr>
          <p:txBody>
            <a:bodyPr vert="horz" wrap="square" lIns="0" tIns="0" rIns="0" bIns="0" rtlCol="0">
              <a:spAutoFit/>
            </a:bodyPr>
            <a:lstStyle/>
            <a:p>
              <a:pPr marL="9525" defTabSz="685783"/>
              <a:r>
                <a:rPr lang="en-US" sz="600" spc="8" dirty="0">
                  <a:solidFill>
                    <a:schemeClr val="tx2"/>
                  </a:solidFill>
                  <a:latin typeface="+mj-lt"/>
                  <a:cs typeface="Arial"/>
                </a:rPr>
                <a:t>Azure AD</a:t>
              </a:r>
              <a:endParaRPr sz="600" dirty="0">
                <a:solidFill>
                  <a:schemeClr val="tx2"/>
                </a:solidFill>
                <a:latin typeface="+mj-lt"/>
                <a:cs typeface="Arial"/>
              </a:endParaRPr>
            </a:p>
          </p:txBody>
        </p:sp>
        <p:sp>
          <p:nvSpPr>
            <p:cNvPr id="173" name="object 74"/>
            <p:cNvSpPr txBox="1"/>
            <p:nvPr/>
          </p:nvSpPr>
          <p:spPr>
            <a:xfrm>
              <a:off x="8323198" y="4996089"/>
              <a:ext cx="584834" cy="111315"/>
            </a:xfrm>
            <a:prstGeom prst="rect">
              <a:avLst/>
            </a:prstGeom>
          </p:spPr>
          <p:txBody>
            <a:bodyPr vert="horz" wrap="square" lIns="0" tIns="0" rIns="0" bIns="0" rtlCol="0">
              <a:spAutoFit/>
            </a:bodyPr>
            <a:lstStyle/>
            <a:p>
              <a:pPr marL="9525" defTabSz="685783"/>
              <a:r>
                <a:rPr sz="600" spc="8" dirty="0">
                  <a:solidFill>
                    <a:schemeClr val="tx2"/>
                  </a:solidFill>
                  <a:latin typeface="+mj-lt"/>
                  <a:cs typeface="Arial"/>
                </a:rPr>
                <a:t>Azure</a:t>
              </a:r>
              <a:r>
                <a:rPr lang="en-US" sz="600" spc="8" dirty="0">
                  <a:solidFill>
                    <a:schemeClr val="tx2"/>
                  </a:solidFill>
                  <a:latin typeface="+mj-lt"/>
                  <a:cs typeface="Arial"/>
                </a:rPr>
                <a:t> AKS</a:t>
              </a:r>
              <a:endParaRPr sz="600" dirty="0">
                <a:solidFill>
                  <a:schemeClr val="tx2"/>
                </a:solidFill>
                <a:latin typeface="+mj-lt"/>
                <a:cs typeface="Arial"/>
              </a:endParaRPr>
            </a:p>
          </p:txBody>
        </p:sp>
        <p:sp>
          <p:nvSpPr>
            <p:cNvPr id="174" name="object 77"/>
            <p:cNvSpPr txBox="1"/>
            <p:nvPr/>
          </p:nvSpPr>
          <p:spPr>
            <a:xfrm>
              <a:off x="8468868" y="4528729"/>
              <a:ext cx="381000" cy="111315"/>
            </a:xfrm>
            <a:prstGeom prst="rect">
              <a:avLst/>
            </a:prstGeom>
          </p:spPr>
          <p:txBody>
            <a:bodyPr vert="horz" wrap="square" lIns="0" tIns="0" rIns="0" bIns="0" rtlCol="0">
              <a:spAutoFit/>
            </a:bodyPr>
            <a:lstStyle/>
            <a:p>
              <a:pPr marL="9525" defTabSz="685783"/>
              <a:r>
                <a:rPr sz="600" spc="11" dirty="0">
                  <a:solidFill>
                    <a:schemeClr val="tx2"/>
                  </a:solidFill>
                  <a:latin typeface="+mj-lt"/>
                  <a:cs typeface="Arial"/>
                </a:rPr>
                <a:t>IaaS</a:t>
              </a:r>
              <a:r>
                <a:rPr sz="600" spc="-34" dirty="0">
                  <a:solidFill>
                    <a:schemeClr val="tx2"/>
                  </a:solidFill>
                  <a:latin typeface="+mj-lt"/>
                  <a:cs typeface="Arial"/>
                </a:rPr>
                <a:t> </a:t>
              </a:r>
              <a:r>
                <a:rPr sz="600" spc="23" dirty="0">
                  <a:solidFill>
                    <a:schemeClr val="tx2"/>
                  </a:solidFill>
                  <a:latin typeface="+mj-lt"/>
                  <a:cs typeface="Arial"/>
                </a:rPr>
                <a:t>DB</a:t>
              </a:r>
              <a:endParaRPr sz="600" dirty="0">
                <a:solidFill>
                  <a:schemeClr val="tx2"/>
                </a:solidFill>
                <a:latin typeface="+mj-lt"/>
                <a:cs typeface="Arial"/>
              </a:endParaRPr>
            </a:p>
          </p:txBody>
        </p:sp>
        <p:sp>
          <p:nvSpPr>
            <p:cNvPr id="176" name="object 79"/>
            <p:cNvSpPr txBox="1"/>
            <p:nvPr/>
          </p:nvSpPr>
          <p:spPr>
            <a:xfrm>
              <a:off x="7789419" y="4547145"/>
              <a:ext cx="426720" cy="111315"/>
            </a:xfrm>
            <a:prstGeom prst="rect">
              <a:avLst/>
            </a:prstGeom>
          </p:spPr>
          <p:txBody>
            <a:bodyPr vert="horz" wrap="square" lIns="0" tIns="0" rIns="0" bIns="0" rtlCol="0">
              <a:spAutoFit/>
            </a:bodyPr>
            <a:lstStyle/>
            <a:p>
              <a:pPr marL="9525" defTabSz="685783"/>
              <a:r>
                <a:rPr sz="600" spc="11" dirty="0">
                  <a:solidFill>
                    <a:schemeClr val="tx2"/>
                  </a:solidFill>
                  <a:latin typeface="+mj-lt"/>
                  <a:cs typeface="Arial"/>
                </a:rPr>
                <a:t>IaaS</a:t>
              </a:r>
              <a:r>
                <a:rPr sz="600" spc="-34" dirty="0">
                  <a:solidFill>
                    <a:schemeClr val="tx2"/>
                  </a:solidFill>
                  <a:latin typeface="+mj-lt"/>
                  <a:cs typeface="Arial"/>
                </a:rPr>
                <a:t> </a:t>
              </a:r>
              <a:r>
                <a:rPr sz="600" dirty="0">
                  <a:solidFill>
                    <a:schemeClr val="tx2"/>
                  </a:solidFill>
                  <a:latin typeface="+mj-lt"/>
                  <a:cs typeface="Arial"/>
                </a:rPr>
                <a:t>VMs</a:t>
              </a:r>
            </a:p>
          </p:txBody>
        </p:sp>
        <p:sp>
          <p:nvSpPr>
            <p:cNvPr id="183" name="object 88"/>
            <p:cNvSpPr/>
            <p:nvPr/>
          </p:nvSpPr>
          <p:spPr>
            <a:xfrm>
              <a:off x="7340600" y="3998758"/>
              <a:ext cx="4152900" cy="1378784"/>
            </a:xfrm>
            <a:custGeom>
              <a:avLst/>
              <a:gdLst/>
              <a:ahLst/>
              <a:cxnLst/>
              <a:rect l="l" t="t" r="r" b="b"/>
              <a:pathLst>
                <a:path w="5547360" h="1249680">
                  <a:moveTo>
                    <a:pt x="0" y="1249680"/>
                  </a:moveTo>
                  <a:lnTo>
                    <a:pt x="5547360" y="1249680"/>
                  </a:lnTo>
                  <a:lnTo>
                    <a:pt x="5547360" y="0"/>
                  </a:lnTo>
                  <a:lnTo>
                    <a:pt x="0" y="0"/>
                  </a:lnTo>
                  <a:lnTo>
                    <a:pt x="0" y="1249680"/>
                  </a:lnTo>
                  <a:close/>
                </a:path>
              </a:pathLst>
            </a:custGeom>
            <a:ln w="10160">
              <a:solidFill>
                <a:schemeClr val="accent3"/>
              </a:solidFill>
            </a:ln>
          </p:spPr>
          <p:txBody>
            <a:bodyPr wrap="square" lIns="0" tIns="0" rIns="0" bIns="0" rtlCol="0"/>
            <a:lstStyle/>
            <a:p>
              <a:pPr defTabSz="685783"/>
              <a:endParaRPr sz="1400" dirty="0">
                <a:solidFill>
                  <a:srgbClr val="0033A0"/>
                </a:solidFill>
                <a:latin typeface="+mj-lt"/>
              </a:endParaRPr>
            </a:p>
          </p:txBody>
        </p:sp>
        <p:sp>
          <p:nvSpPr>
            <p:cNvPr id="186" name="object 91"/>
            <p:cNvSpPr txBox="1"/>
            <p:nvPr/>
          </p:nvSpPr>
          <p:spPr>
            <a:xfrm>
              <a:off x="8919564" y="4269653"/>
              <a:ext cx="107296" cy="797559"/>
            </a:xfrm>
            <a:prstGeom prst="rect">
              <a:avLst/>
            </a:prstGeom>
          </p:spPr>
          <p:txBody>
            <a:bodyPr vert="vert270" wrap="square" lIns="0" tIns="4763" rIns="0" bIns="0" rtlCol="0">
              <a:spAutoFit/>
            </a:bodyPr>
            <a:lstStyle/>
            <a:p>
              <a:pPr marL="9525" defTabSz="685783">
                <a:spcBef>
                  <a:spcPts val="38"/>
                </a:spcBef>
              </a:pPr>
              <a:r>
                <a:rPr sz="600" dirty="0">
                  <a:solidFill>
                    <a:sysClr val="windowText" lastClr="000000"/>
                  </a:solidFill>
                  <a:latin typeface="+mj-lt"/>
                  <a:cs typeface="Arial"/>
                </a:rPr>
                <a:t>Av</a:t>
              </a:r>
              <a:r>
                <a:rPr sz="600" spc="-60" dirty="0">
                  <a:solidFill>
                    <a:sysClr val="windowText" lastClr="000000"/>
                  </a:solidFill>
                  <a:latin typeface="+mj-lt"/>
                  <a:cs typeface="Arial"/>
                </a:rPr>
                <a:t> </a:t>
              </a:r>
              <a:r>
                <a:rPr sz="600" dirty="0">
                  <a:solidFill>
                    <a:sysClr val="windowText" lastClr="000000"/>
                  </a:solidFill>
                  <a:latin typeface="+mj-lt"/>
                  <a:cs typeface="Arial"/>
                </a:rPr>
                <a:t>ailabili</a:t>
              </a:r>
              <a:r>
                <a:rPr sz="600" spc="26" dirty="0">
                  <a:solidFill>
                    <a:sysClr val="windowText" lastClr="000000"/>
                  </a:solidFill>
                  <a:latin typeface="+mj-lt"/>
                  <a:cs typeface="Arial"/>
                </a:rPr>
                <a:t>t</a:t>
              </a:r>
              <a:r>
                <a:rPr sz="600" dirty="0">
                  <a:solidFill>
                    <a:sysClr val="windowText" lastClr="000000"/>
                  </a:solidFill>
                  <a:latin typeface="+mj-lt"/>
                  <a:cs typeface="Arial"/>
                </a:rPr>
                <a:t>y</a:t>
              </a:r>
              <a:r>
                <a:rPr sz="600" spc="60" dirty="0">
                  <a:solidFill>
                    <a:sysClr val="windowText" lastClr="000000"/>
                  </a:solidFill>
                  <a:latin typeface="+mj-lt"/>
                  <a:cs typeface="Arial"/>
                </a:rPr>
                <a:t> </a:t>
              </a:r>
              <a:r>
                <a:rPr sz="600" spc="26" dirty="0">
                  <a:solidFill>
                    <a:sysClr val="windowText" lastClr="000000"/>
                  </a:solidFill>
                  <a:latin typeface="+mj-lt"/>
                  <a:cs typeface="Arial"/>
                </a:rPr>
                <a:t>Z</a:t>
              </a:r>
              <a:r>
                <a:rPr sz="600" dirty="0">
                  <a:solidFill>
                    <a:sysClr val="windowText" lastClr="000000"/>
                  </a:solidFill>
                  <a:latin typeface="+mj-lt"/>
                  <a:cs typeface="Arial"/>
                </a:rPr>
                <a:t>one</a:t>
              </a:r>
              <a:r>
                <a:rPr sz="600" spc="-30" dirty="0">
                  <a:solidFill>
                    <a:sysClr val="windowText" lastClr="000000"/>
                  </a:solidFill>
                  <a:latin typeface="+mj-lt"/>
                  <a:cs typeface="Arial"/>
                </a:rPr>
                <a:t> </a:t>
              </a:r>
              <a:r>
                <a:rPr sz="600" dirty="0">
                  <a:solidFill>
                    <a:sysClr val="windowText" lastClr="000000"/>
                  </a:solidFill>
                  <a:latin typeface="+mj-lt"/>
                  <a:cs typeface="Arial"/>
                </a:rPr>
                <a:t>1</a:t>
              </a:r>
            </a:p>
          </p:txBody>
        </p:sp>
        <p:sp>
          <p:nvSpPr>
            <p:cNvPr id="187" name="object 92"/>
            <p:cNvSpPr txBox="1"/>
            <p:nvPr/>
          </p:nvSpPr>
          <p:spPr>
            <a:xfrm>
              <a:off x="11185305" y="4234814"/>
              <a:ext cx="107296" cy="803276"/>
            </a:xfrm>
            <a:prstGeom prst="rect">
              <a:avLst/>
            </a:prstGeom>
          </p:spPr>
          <p:txBody>
            <a:bodyPr vert="vert270" wrap="square" lIns="0" tIns="5239" rIns="0" bIns="0" rtlCol="0">
              <a:spAutoFit/>
            </a:bodyPr>
            <a:lstStyle/>
            <a:p>
              <a:pPr marL="9525" defTabSz="685783">
                <a:spcBef>
                  <a:spcPts val="41"/>
                </a:spcBef>
              </a:pPr>
              <a:r>
                <a:rPr sz="600" dirty="0">
                  <a:solidFill>
                    <a:sysClr val="windowText" lastClr="000000"/>
                  </a:solidFill>
                  <a:latin typeface="+mj-lt"/>
                  <a:cs typeface="Arial"/>
                </a:rPr>
                <a:t>Av</a:t>
              </a:r>
              <a:r>
                <a:rPr sz="600" spc="-56" dirty="0">
                  <a:solidFill>
                    <a:sysClr val="windowText" lastClr="000000"/>
                  </a:solidFill>
                  <a:latin typeface="+mj-lt"/>
                  <a:cs typeface="Arial"/>
                </a:rPr>
                <a:t> </a:t>
              </a:r>
              <a:r>
                <a:rPr sz="600" dirty="0">
                  <a:solidFill>
                    <a:sysClr val="windowText" lastClr="000000"/>
                  </a:solidFill>
                  <a:latin typeface="+mj-lt"/>
                  <a:cs typeface="Arial"/>
                </a:rPr>
                <a:t>ailabili</a:t>
              </a:r>
              <a:r>
                <a:rPr sz="600" spc="30" dirty="0">
                  <a:solidFill>
                    <a:sysClr val="windowText" lastClr="000000"/>
                  </a:solidFill>
                  <a:latin typeface="+mj-lt"/>
                  <a:cs typeface="Arial"/>
                </a:rPr>
                <a:t>t</a:t>
              </a:r>
              <a:r>
                <a:rPr sz="600" dirty="0">
                  <a:solidFill>
                    <a:sysClr val="windowText" lastClr="000000"/>
                  </a:solidFill>
                  <a:latin typeface="+mj-lt"/>
                  <a:cs typeface="Arial"/>
                </a:rPr>
                <a:t>y</a:t>
              </a:r>
              <a:r>
                <a:rPr sz="600" spc="64" dirty="0">
                  <a:solidFill>
                    <a:sysClr val="windowText" lastClr="000000"/>
                  </a:solidFill>
                  <a:latin typeface="+mj-lt"/>
                  <a:cs typeface="Arial"/>
                </a:rPr>
                <a:t> </a:t>
              </a:r>
              <a:r>
                <a:rPr sz="600" spc="30" dirty="0">
                  <a:solidFill>
                    <a:sysClr val="windowText" lastClr="000000"/>
                  </a:solidFill>
                  <a:latin typeface="+mj-lt"/>
                  <a:cs typeface="Arial"/>
                </a:rPr>
                <a:t>Z</a:t>
              </a:r>
              <a:r>
                <a:rPr sz="600" dirty="0">
                  <a:solidFill>
                    <a:sysClr val="windowText" lastClr="000000"/>
                  </a:solidFill>
                  <a:latin typeface="+mj-lt"/>
                  <a:cs typeface="Arial"/>
                </a:rPr>
                <a:t>one</a:t>
              </a:r>
              <a:r>
                <a:rPr sz="600" spc="-26" dirty="0">
                  <a:solidFill>
                    <a:sysClr val="windowText" lastClr="000000"/>
                  </a:solidFill>
                  <a:latin typeface="+mj-lt"/>
                  <a:cs typeface="Arial"/>
                </a:rPr>
                <a:t> </a:t>
              </a:r>
              <a:r>
                <a:rPr sz="600" dirty="0">
                  <a:solidFill>
                    <a:sysClr val="windowText" lastClr="000000"/>
                  </a:solidFill>
                  <a:latin typeface="+mj-lt"/>
                  <a:cs typeface="Arial"/>
                </a:rPr>
                <a:t>2</a:t>
              </a:r>
            </a:p>
          </p:txBody>
        </p:sp>
        <p:sp>
          <p:nvSpPr>
            <p:cNvPr id="206" name="object 124"/>
            <p:cNvSpPr txBox="1"/>
            <p:nvPr/>
          </p:nvSpPr>
          <p:spPr>
            <a:xfrm>
              <a:off x="7424293" y="5215098"/>
              <a:ext cx="1235074" cy="111315"/>
            </a:xfrm>
            <a:prstGeom prst="rect">
              <a:avLst/>
            </a:prstGeom>
          </p:spPr>
          <p:txBody>
            <a:bodyPr vert="horz" wrap="square" lIns="0" tIns="0" rIns="0" bIns="0" rtlCol="0">
              <a:spAutoFit/>
            </a:bodyPr>
            <a:lstStyle/>
            <a:p>
              <a:pPr marL="9525" defTabSz="685783"/>
              <a:r>
                <a:rPr lang="en-US" sz="600" spc="19" dirty="0">
                  <a:solidFill>
                    <a:schemeClr val="tx2"/>
                  </a:solidFill>
                  <a:latin typeface="+mj-lt"/>
                  <a:cs typeface="Arial"/>
                </a:rPr>
                <a:t>Azure East 2</a:t>
              </a:r>
              <a:endParaRPr sz="600" dirty="0">
                <a:solidFill>
                  <a:schemeClr val="tx2"/>
                </a:solidFill>
                <a:latin typeface="+mj-lt"/>
                <a:cs typeface="Arial"/>
              </a:endParaRPr>
            </a:p>
          </p:txBody>
        </p:sp>
      </p:grpSp>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86450" y="2306293"/>
            <a:ext cx="220678" cy="193093"/>
          </a:xfrm>
          <a:prstGeom prst="rect">
            <a:avLst/>
          </a:prstGeom>
        </p:spPr>
      </p:pic>
      <p:pic>
        <p:nvPicPr>
          <p:cNvPr id="208" name="Picture 20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18986" y="2305533"/>
            <a:ext cx="220678" cy="193093"/>
          </a:xfrm>
          <a:prstGeom prst="rect">
            <a:avLst/>
          </a:prstGeom>
        </p:spPr>
      </p:pic>
      <p:pic>
        <p:nvPicPr>
          <p:cNvPr id="18" name="Picture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85477" y="2275911"/>
            <a:ext cx="196047" cy="213529"/>
          </a:xfrm>
          <a:prstGeom prst="rect">
            <a:avLst/>
          </a:prstGeom>
        </p:spPr>
      </p:pic>
      <p:pic>
        <p:nvPicPr>
          <p:cNvPr id="210" name="Picture 20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872827" y="2271761"/>
            <a:ext cx="196047" cy="213529"/>
          </a:xfrm>
          <a:prstGeom prst="rect">
            <a:avLst/>
          </a:prstGeom>
        </p:spPr>
      </p:pic>
      <p:pic>
        <p:nvPicPr>
          <p:cNvPr id="19" name="Picture 1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1623" y="2663696"/>
            <a:ext cx="207679" cy="214409"/>
          </a:xfrm>
          <a:prstGeom prst="rect">
            <a:avLst/>
          </a:prstGeom>
        </p:spPr>
      </p:pic>
      <p:pic>
        <p:nvPicPr>
          <p:cNvPr id="211" name="Picture 2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85436" y="2673650"/>
            <a:ext cx="207679" cy="214409"/>
          </a:xfrm>
          <a:prstGeom prst="rect">
            <a:avLst/>
          </a:prstGeom>
        </p:spPr>
      </p:pic>
      <p:pic>
        <p:nvPicPr>
          <p:cNvPr id="21" name="Picture 2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80955" y="2695785"/>
            <a:ext cx="267353" cy="210685"/>
          </a:xfrm>
          <a:prstGeom prst="rect">
            <a:avLst/>
          </a:prstGeom>
        </p:spPr>
      </p:pic>
      <p:pic>
        <p:nvPicPr>
          <p:cNvPr id="212" name="Picture 2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22733" y="2685453"/>
            <a:ext cx="267353" cy="210685"/>
          </a:xfrm>
          <a:prstGeom prst="rect">
            <a:avLst/>
          </a:prstGeom>
        </p:spPr>
      </p:pic>
      <p:sp>
        <p:nvSpPr>
          <p:cNvPr id="213" name="object 74"/>
          <p:cNvSpPr txBox="1"/>
          <p:nvPr/>
        </p:nvSpPr>
        <p:spPr>
          <a:xfrm>
            <a:off x="2291719" y="2721185"/>
            <a:ext cx="485105" cy="92333"/>
          </a:xfrm>
          <a:prstGeom prst="rect">
            <a:avLst/>
          </a:prstGeom>
        </p:spPr>
        <p:txBody>
          <a:bodyPr vert="horz" wrap="square" lIns="0" tIns="0" rIns="0" bIns="0" rtlCol="0">
            <a:spAutoFit/>
          </a:bodyPr>
          <a:lstStyle/>
          <a:p>
            <a:pPr marL="9525" algn="ctr" defTabSz="685783"/>
            <a:r>
              <a:rPr lang="en-US" sz="600" spc="8" dirty="0">
                <a:solidFill>
                  <a:sysClr val="windowText" lastClr="000000"/>
                </a:solidFill>
                <a:latin typeface="+mj-lt"/>
                <a:cs typeface="Arial"/>
              </a:rPr>
              <a:t>ASR</a:t>
            </a:r>
            <a:endParaRPr sz="600" dirty="0">
              <a:solidFill>
                <a:sysClr val="windowText" lastClr="000000"/>
              </a:solidFill>
              <a:latin typeface="+mj-lt"/>
              <a:cs typeface="Arial"/>
            </a:endParaRPr>
          </a:p>
        </p:txBody>
      </p:sp>
      <p:cxnSp>
        <p:nvCxnSpPr>
          <p:cNvPr id="23" name="Elbow Connector 22"/>
          <p:cNvCxnSpPr/>
          <p:nvPr/>
        </p:nvCxnSpPr>
        <p:spPr>
          <a:xfrm>
            <a:off x="2267472" y="2710779"/>
            <a:ext cx="570771" cy="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4" name="Picture 21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11257" y="2366636"/>
            <a:ext cx="220678" cy="193093"/>
          </a:xfrm>
          <a:prstGeom prst="rect">
            <a:avLst/>
          </a:prstGeom>
        </p:spPr>
      </p:pic>
      <p:pic>
        <p:nvPicPr>
          <p:cNvPr id="215" name="Picture 2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243793" y="2365877"/>
            <a:ext cx="220678" cy="193093"/>
          </a:xfrm>
          <a:prstGeom prst="rect">
            <a:avLst/>
          </a:prstGeom>
        </p:spPr>
      </p:pic>
      <p:pic>
        <p:nvPicPr>
          <p:cNvPr id="216" name="Picture 2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10284" y="2336254"/>
            <a:ext cx="196047" cy="213529"/>
          </a:xfrm>
          <a:prstGeom prst="rect">
            <a:avLst/>
          </a:prstGeom>
        </p:spPr>
      </p:pic>
      <p:pic>
        <p:nvPicPr>
          <p:cNvPr id="217" name="Picture 2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97634" y="2332105"/>
            <a:ext cx="196047" cy="213529"/>
          </a:xfrm>
          <a:prstGeom prst="rect">
            <a:avLst/>
          </a:prstGeom>
        </p:spPr>
      </p:pic>
      <p:pic>
        <p:nvPicPr>
          <p:cNvPr id="218" name="Picture 2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6431" y="2724040"/>
            <a:ext cx="207679" cy="214409"/>
          </a:xfrm>
          <a:prstGeom prst="rect">
            <a:avLst/>
          </a:prstGeom>
        </p:spPr>
      </p:pic>
      <p:pic>
        <p:nvPicPr>
          <p:cNvPr id="219" name="Picture 21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10243" y="2733994"/>
            <a:ext cx="207679" cy="214409"/>
          </a:xfrm>
          <a:prstGeom prst="rect">
            <a:avLst/>
          </a:prstGeom>
        </p:spPr>
      </p:pic>
      <p:pic>
        <p:nvPicPr>
          <p:cNvPr id="220" name="Picture 2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05762" y="2756129"/>
            <a:ext cx="267353" cy="210685"/>
          </a:xfrm>
          <a:prstGeom prst="rect">
            <a:avLst/>
          </a:prstGeom>
        </p:spPr>
      </p:pic>
      <p:pic>
        <p:nvPicPr>
          <p:cNvPr id="221" name="Picture 22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47540" y="2745797"/>
            <a:ext cx="267353" cy="210685"/>
          </a:xfrm>
          <a:prstGeom prst="rect">
            <a:avLst/>
          </a:prstGeom>
        </p:spPr>
      </p:pic>
      <p:sp>
        <p:nvSpPr>
          <p:cNvPr id="222" name="object 69"/>
          <p:cNvSpPr/>
          <p:nvPr/>
        </p:nvSpPr>
        <p:spPr>
          <a:xfrm>
            <a:off x="2895925" y="2237252"/>
            <a:ext cx="1330168" cy="851173"/>
          </a:xfrm>
          <a:custGeom>
            <a:avLst/>
            <a:gdLst/>
            <a:ahLst/>
            <a:cxnLst/>
            <a:rect l="l" t="t" r="r" b="b"/>
            <a:pathLst>
              <a:path w="2468880" h="1026160">
                <a:moveTo>
                  <a:pt x="0" y="1026160"/>
                </a:moveTo>
                <a:lnTo>
                  <a:pt x="2468879" y="1026160"/>
                </a:lnTo>
                <a:lnTo>
                  <a:pt x="2468879" y="0"/>
                </a:lnTo>
                <a:lnTo>
                  <a:pt x="0" y="0"/>
                </a:lnTo>
                <a:lnTo>
                  <a:pt x="0" y="1026160"/>
                </a:lnTo>
                <a:close/>
              </a:path>
            </a:pathLst>
          </a:custGeom>
          <a:ln w="20320">
            <a:solidFill>
              <a:schemeClr val="accent3"/>
            </a:solidFill>
            <a:prstDash val="sysDash"/>
          </a:ln>
        </p:spPr>
        <p:txBody>
          <a:bodyPr wrap="square" lIns="0" tIns="0" rIns="0" bIns="0" rtlCol="0"/>
          <a:lstStyle/>
          <a:p>
            <a:pPr defTabSz="685783"/>
            <a:endParaRPr sz="1400" dirty="0">
              <a:solidFill>
                <a:srgbClr val="0033A0"/>
              </a:solidFill>
              <a:latin typeface="+mj-lt"/>
            </a:endParaRPr>
          </a:p>
        </p:txBody>
      </p:sp>
      <p:sp>
        <p:nvSpPr>
          <p:cNvPr id="223" name="object 72"/>
          <p:cNvSpPr txBox="1"/>
          <p:nvPr/>
        </p:nvSpPr>
        <p:spPr>
          <a:xfrm>
            <a:off x="2956532" y="2949190"/>
            <a:ext cx="442073" cy="92333"/>
          </a:xfrm>
          <a:prstGeom prst="rect">
            <a:avLst/>
          </a:prstGeom>
        </p:spPr>
        <p:txBody>
          <a:bodyPr vert="horz" wrap="square" lIns="0" tIns="0" rIns="0" bIns="0" rtlCol="0">
            <a:spAutoFit/>
          </a:bodyPr>
          <a:lstStyle/>
          <a:p>
            <a:pPr marL="9525" defTabSz="685783"/>
            <a:r>
              <a:rPr lang="en-US" sz="600" spc="8" dirty="0">
                <a:solidFill>
                  <a:sysClr val="windowText" lastClr="000000"/>
                </a:solidFill>
                <a:latin typeface="+mj-lt"/>
                <a:cs typeface="Arial"/>
              </a:rPr>
              <a:t>Azure AD</a:t>
            </a:r>
            <a:endParaRPr sz="600" dirty="0">
              <a:solidFill>
                <a:sysClr val="windowText" lastClr="000000"/>
              </a:solidFill>
              <a:latin typeface="+mj-lt"/>
              <a:cs typeface="Arial"/>
            </a:endParaRPr>
          </a:p>
        </p:txBody>
      </p:sp>
      <p:sp>
        <p:nvSpPr>
          <p:cNvPr id="224" name="object 74"/>
          <p:cNvSpPr txBox="1"/>
          <p:nvPr/>
        </p:nvSpPr>
        <p:spPr>
          <a:xfrm>
            <a:off x="3496474" y="2950033"/>
            <a:ext cx="503275" cy="92333"/>
          </a:xfrm>
          <a:prstGeom prst="rect">
            <a:avLst/>
          </a:prstGeom>
        </p:spPr>
        <p:txBody>
          <a:bodyPr vert="horz" wrap="square" lIns="0" tIns="0" rIns="0" bIns="0" rtlCol="0">
            <a:spAutoFit/>
          </a:bodyPr>
          <a:lstStyle/>
          <a:p>
            <a:pPr marL="9525" defTabSz="685783"/>
            <a:r>
              <a:rPr sz="600" spc="8" dirty="0">
                <a:solidFill>
                  <a:sysClr val="windowText" lastClr="000000"/>
                </a:solidFill>
                <a:latin typeface="+mj-lt"/>
                <a:cs typeface="Arial"/>
              </a:rPr>
              <a:t>Azure</a:t>
            </a:r>
            <a:r>
              <a:rPr lang="en-US" sz="600" spc="8" dirty="0">
                <a:solidFill>
                  <a:sysClr val="windowText" lastClr="000000"/>
                </a:solidFill>
                <a:latin typeface="+mj-lt"/>
                <a:cs typeface="Arial"/>
              </a:rPr>
              <a:t> AKS</a:t>
            </a:r>
            <a:endParaRPr sz="600" dirty="0">
              <a:solidFill>
                <a:sysClr val="windowText" lastClr="000000"/>
              </a:solidFill>
              <a:latin typeface="+mj-lt"/>
              <a:cs typeface="Arial"/>
            </a:endParaRPr>
          </a:p>
        </p:txBody>
      </p:sp>
      <p:sp>
        <p:nvSpPr>
          <p:cNvPr id="225" name="object 77"/>
          <p:cNvSpPr txBox="1"/>
          <p:nvPr/>
        </p:nvSpPr>
        <p:spPr>
          <a:xfrm>
            <a:off x="3621829" y="2562370"/>
            <a:ext cx="327867" cy="92333"/>
          </a:xfrm>
          <a:prstGeom prst="rect">
            <a:avLst/>
          </a:prstGeom>
        </p:spPr>
        <p:txBody>
          <a:bodyPr vert="horz" wrap="square" lIns="0" tIns="0" rIns="0" bIns="0" rtlCol="0">
            <a:spAutoFit/>
          </a:bodyPr>
          <a:lstStyle/>
          <a:p>
            <a:pPr marL="9525" defTabSz="685783"/>
            <a:r>
              <a:rPr sz="600" spc="11" dirty="0">
                <a:solidFill>
                  <a:sysClr val="windowText" lastClr="000000"/>
                </a:solidFill>
                <a:latin typeface="+mj-lt"/>
                <a:cs typeface="Arial"/>
              </a:rPr>
              <a:t>IaaS</a:t>
            </a:r>
            <a:r>
              <a:rPr sz="600" spc="-34" dirty="0">
                <a:solidFill>
                  <a:sysClr val="windowText" lastClr="000000"/>
                </a:solidFill>
                <a:latin typeface="+mj-lt"/>
                <a:cs typeface="Arial"/>
              </a:rPr>
              <a:t> </a:t>
            </a:r>
            <a:r>
              <a:rPr sz="600" spc="23" dirty="0">
                <a:solidFill>
                  <a:sysClr val="windowText" lastClr="000000"/>
                </a:solidFill>
                <a:latin typeface="+mj-lt"/>
                <a:cs typeface="Arial"/>
              </a:rPr>
              <a:t>DB</a:t>
            </a:r>
            <a:endParaRPr sz="600" dirty="0">
              <a:solidFill>
                <a:sysClr val="windowText" lastClr="000000"/>
              </a:solidFill>
              <a:latin typeface="+mj-lt"/>
              <a:cs typeface="Arial"/>
            </a:endParaRPr>
          </a:p>
        </p:txBody>
      </p:sp>
      <p:sp>
        <p:nvSpPr>
          <p:cNvPr id="226" name="object 79"/>
          <p:cNvSpPr txBox="1"/>
          <p:nvPr/>
        </p:nvSpPr>
        <p:spPr>
          <a:xfrm>
            <a:off x="3037134" y="2577646"/>
            <a:ext cx="367210" cy="92333"/>
          </a:xfrm>
          <a:prstGeom prst="rect">
            <a:avLst/>
          </a:prstGeom>
        </p:spPr>
        <p:txBody>
          <a:bodyPr vert="horz" wrap="square" lIns="0" tIns="0" rIns="0" bIns="0" rtlCol="0">
            <a:spAutoFit/>
          </a:bodyPr>
          <a:lstStyle/>
          <a:p>
            <a:pPr marL="9525" defTabSz="685783"/>
            <a:r>
              <a:rPr sz="600" spc="11" dirty="0">
                <a:solidFill>
                  <a:sysClr val="windowText" lastClr="000000"/>
                </a:solidFill>
                <a:latin typeface="+mj-lt"/>
                <a:cs typeface="Arial"/>
              </a:rPr>
              <a:t>IaaS</a:t>
            </a:r>
            <a:r>
              <a:rPr sz="600" spc="-34" dirty="0">
                <a:solidFill>
                  <a:sysClr val="windowText" lastClr="000000"/>
                </a:solidFill>
                <a:latin typeface="+mj-lt"/>
                <a:cs typeface="Arial"/>
              </a:rPr>
              <a:t> </a:t>
            </a:r>
            <a:r>
              <a:rPr sz="600" dirty="0">
                <a:solidFill>
                  <a:sysClr val="windowText" lastClr="000000"/>
                </a:solidFill>
                <a:latin typeface="+mj-lt"/>
                <a:cs typeface="Arial"/>
              </a:rPr>
              <a:t>VMs</a:t>
            </a:r>
          </a:p>
        </p:txBody>
      </p:sp>
      <p:grpSp>
        <p:nvGrpSpPr>
          <p:cNvPr id="228" name="Group 227"/>
          <p:cNvGrpSpPr/>
          <p:nvPr/>
        </p:nvGrpSpPr>
        <p:grpSpPr>
          <a:xfrm>
            <a:off x="4673434" y="2086322"/>
            <a:ext cx="3573749" cy="1159478"/>
            <a:chOff x="7340600" y="3998758"/>
            <a:chExt cx="4152900" cy="1397847"/>
          </a:xfrm>
        </p:grpSpPr>
        <p:sp>
          <p:nvSpPr>
            <p:cNvPr id="229" name="object 50"/>
            <p:cNvSpPr txBox="1"/>
            <p:nvPr/>
          </p:nvSpPr>
          <p:spPr>
            <a:xfrm>
              <a:off x="8431149" y="5248184"/>
              <a:ext cx="1721485" cy="148421"/>
            </a:xfrm>
            <a:prstGeom prst="rect">
              <a:avLst/>
            </a:prstGeom>
          </p:spPr>
          <p:txBody>
            <a:bodyPr vert="horz" wrap="square" lIns="0" tIns="0" rIns="0" bIns="0" rtlCol="0">
              <a:spAutoFit/>
            </a:bodyPr>
            <a:lstStyle/>
            <a:p>
              <a:pPr marL="9525" defTabSz="685783"/>
              <a:r>
                <a:rPr sz="800" b="1" spc="-8" dirty="0">
                  <a:solidFill>
                    <a:srgbClr val="FFFFFF"/>
                  </a:solidFill>
                  <a:latin typeface="+mj-lt"/>
                  <a:cs typeface="Calibri"/>
                </a:rPr>
                <a:t>Service</a:t>
              </a:r>
              <a:r>
                <a:rPr sz="800" b="1" spc="-45" dirty="0">
                  <a:solidFill>
                    <a:srgbClr val="FFFFFF"/>
                  </a:solidFill>
                  <a:latin typeface="+mj-lt"/>
                  <a:cs typeface="Calibri"/>
                </a:rPr>
                <a:t> </a:t>
              </a:r>
              <a:r>
                <a:rPr sz="800" b="1" spc="4" dirty="0">
                  <a:solidFill>
                    <a:srgbClr val="FFFFFF"/>
                  </a:solidFill>
                  <a:latin typeface="+mj-lt"/>
                  <a:cs typeface="Calibri"/>
                </a:rPr>
                <a:t>Now</a:t>
              </a:r>
              <a:r>
                <a:rPr sz="800" b="1" spc="-56" dirty="0">
                  <a:solidFill>
                    <a:srgbClr val="FFFFFF"/>
                  </a:solidFill>
                  <a:latin typeface="+mj-lt"/>
                  <a:cs typeface="Calibri"/>
                </a:rPr>
                <a:t> </a:t>
              </a:r>
              <a:r>
                <a:rPr sz="800" b="1" spc="-23" dirty="0">
                  <a:solidFill>
                    <a:srgbClr val="FFFFFF"/>
                  </a:solidFill>
                  <a:latin typeface="+mj-lt"/>
                  <a:cs typeface="Calibri"/>
                </a:rPr>
                <a:t>(ITSM,</a:t>
              </a:r>
              <a:r>
                <a:rPr sz="800" b="1" spc="-90" dirty="0">
                  <a:solidFill>
                    <a:srgbClr val="FFFFFF"/>
                  </a:solidFill>
                  <a:latin typeface="+mj-lt"/>
                  <a:cs typeface="Calibri"/>
                </a:rPr>
                <a:t> </a:t>
              </a:r>
              <a:r>
                <a:rPr sz="800" b="1" spc="-19" dirty="0">
                  <a:solidFill>
                    <a:srgbClr val="FFFFFF"/>
                  </a:solidFill>
                  <a:latin typeface="+mj-lt"/>
                  <a:cs typeface="Calibri"/>
                </a:rPr>
                <a:t>ITOM,</a:t>
              </a:r>
              <a:r>
                <a:rPr sz="800" b="1" spc="-90" dirty="0">
                  <a:solidFill>
                    <a:srgbClr val="FFFFFF"/>
                  </a:solidFill>
                  <a:latin typeface="+mj-lt"/>
                  <a:cs typeface="Calibri"/>
                </a:rPr>
                <a:t> </a:t>
              </a:r>
              <a:r>
                <a:rPr sz="800" b="1" spc="-15" dirty="0">
                  <a:solidFill>
                    <a:srgbClr val="FFFFFF"/>
                  </a:solidFill>
                  <a:latin typeface="+mj-lt"/>
                  <a:cs typeface="Calibri"/>
                </a:rPr>
                <a:t>SAM)</a:t>
              </a:r>
              <a:endParaRPr sz="800" dirty="0">
                <a:solidFill>
                  <a:srgbClr val="0033A0"/>
                </a:solidFill>
                <a:latin typeface="+mj-lt"/>
                <a:cs typeface="Calibri"/>
              </a:endParaRPr>
            </a:p>
          </p:txBody>
        </p:sp>
        <p:sp>
          <p:nvSpPr>
            <p:cNvPr id="230" name="object 69"/>
            <p:cNvSpPr/>
            <p:nvPr/>
          </p:nvSpPr>
          <p:spPr>
            <a:xfrm>
              <a:off x="7451344" y="4156238"/>
              <a:ext cx="1603628" cy="1026160"/>
            </a:xfrm>
            <a:custGeom>
              <a:avLst/>
              <a:gdLst/>
              <a:ahLst/>
              <a:cxnLst/>
              <a:rect l="l" t="t" r="r" b="b"/>
              <a:pathLst>
                <a:path w="2468880" h="1026160">
                  <a:moveTo>
                    <a:pt x="0" y="1026160"/>
                  </a:moveTo>
                  <a:lnTo>
                    <a:pt x="2468879" y="1026160"/>
                  </a:lnTo>
                  <a:lnTo>
                    <a:pt x="2468879" y="0"/>
                  </a:lnTo>
                  <a:lnTo>
                    <a:pt x="0" y="0"/>
                  </a:lnTo>
                  <a:lnTo>
                    <a:pt x="0" y="1026160"/>
                  </a:lnTo>
                  <a:close/>
                </a:path>
              </a:pathLst>
            </a:custGeom>
            <a:ln w="20320">
              <a:solidFill>
                <a:srgbClr val="00B050"/>
              </a:solidFill>
              <a:prstDash val="sysDash"/>
            </a:ln>
          </p:spPr>
          <p:txBody>
            <a:bodyPr wrap="square" lIns="0" tIns="0" rIns="0" bIns="0" rtlCol="0"/>
            <a:lstStyle/>
            <a:p>
              <a:pPr defTabSz="685783"/>
              <a:endParaRPr sz="1400" dirty="0">
                <a:solidFill>
                  <a:srgbClr val="0033A0"/>
                </a:solidFill>
                <a:latin typeface="+mj-lt"/>
              </a:endParaRPr>
            </a:p>
          </p:txBody>
        </p:sp>
        <p:sp>
          <p:nvSpPr>
            <p:cNvPr id="231" name="object 72"/>
            <p:cNvSpPr txBox="1"/>
            <p:nvPr/>
          </p:nvSpPr>
          <p:spPr>
            <a:xfrm>
              <a:off x="7695755" y="4995074"/>
              <a:ext cx="513715" cy="111315"/>
            </a:xfrm>
            <a:prstGeom prst="rect">
              <a:avLst/>
            </a:prstGeom>
          </p:spPr>
          <p:txBody>
            <a:bodyPr vert="horz" wrap="square" lIns="0" tIns="0" rIns="0" bIns="0" rtlCol="0">
              <a:spAutoFit/>
            </a:bodyPr>
            <a:lstStyle/>
            <a:p>
              <a:pPr marL="9525" defTabSz="685783"/>
              <a:r>
                <a:rPr lang="en-US" sz="600" dirty="0">
                  <a:solidFill>
                    <a:sysClr val="windowText" lastClr="000000"/>
                  </a:solidFill>
                  <a:latin typeface="+mj-lt"/>
                  <a:cs typeface="Arial"/>
                </a:rPr>
                <a:t>Big Query</a:t>
              </a:r>
              <a:endParaRPr sz="600" dirty="0">
                <a:solidFill>
                  <a:sysClr val="windowText" lastClr="000000"/>
                </a:solidFill>
                <a:latin typeface="+mj-lt"/>
                <a:cs typeface="Arial"/>
              </a:endParaRPr>
            </a:p>
          </p:txBody>
        </p:sp>
        <p:sp>
          <p:nvSpPr>
            <p:cNvPr id="232" name="object 74"/>
            <p:cNvSpPr txBox="1"/>
            <p:nvPr/>
          </p:nvSpPr>
          <p:spPr>
            <a:xfrm>
              <a:off x="8323198" y="4996089"/>
              <a:ext cx="584834" cy="111315"/>
            </a:xfrm>
            <a:prstGeom prst="rect">
              <a:avLst/>
            </a:prstGeom>
          </p:spPr>
          <p:txBody>
            <a:bodyPr vert="horz" wrap="square" lIns="0" tIns="0" rIns="0" bIns="0" rtlCol="0">
              <a:spAutoFit/>
            </a:bodyPr>
            <a:lstStyle/>
            <a:p>
              <a:pPr marL="9525" defTabSz="685783"/>
              <a:r>
                <a:rPr lang="en-US" sz="600" spc="8" dirty="0">
                  <a:solidFill>
                    <a:sysClr val="windowText" lastClr="000000"/>
                  </a:solidFill>
                  <a:latin typeface="+mj-lt"/>
                  <a:cs typeface="Arial"/>
                </a:rPr>
                <a:t>Kubernetes</a:t>
              </a:r>
              <a:endParaRPr sz="600" dirty="0">
                <a:solidFill>
                  <a:sysClr val="windowText" lastClr="000000"/>
                </a:solidFill>
                <a:latin typeface="+mj-lt"/>
                <a:cs typeface="Arial"/>
              </a:endParaRPr>
            </a:p>
          </p:txBody>
        </p:sp>
        <p:sp>
          <p:nvSpPr>
            <p:cNvPr id="233" name="object 77"/>
            <p:cNvSpPr txBox="1"/>
            <p:nvPr/>
          </p:nvSpPr>
          <p:spPr>
            <a:xfrm>
              <a:off x="8468868" y="4528729"/>
              <a:ext cx="381000" cy="111315"/>
            </a:xfrm>
            <a:prstGeom prst="rect">
              <a:avLst/>
            </a:prstGeom>
          </p:spPr>
          <p:txBody>
            <a:bodyPr vert="horz" wrap="square" lIns="0" tIns="0" rIns="0" bIns="0" rtlCol="0">
              <a:spAutoFit/>
            </a:bodyPr>
            <a:lstStyle/>
            <a:p>
              <a:pPr marL="9525" defTabSz="685783"/>
              <a:r>
                <a:rPr sz="600" spc="11" dirty="0">
                  <a:solidFill>
                    <a:sysClr val="windowText" lastClr="000000"/>
                  </a:solidFill>
                  <a:latin typeface="+mj-lt"/>
                  <a:cs typeface="Arial"/>
                </a:rPr>
                <a:t>IaaS</a:t>
              </a:r>
              <a:r>
                <a:rPr sz="600" spc="-34" dirty="0">
                  <a:solidFill>
                    <a:sysClr val="windowText" lastClr="000000"/>
                  </a:solidFill>
                  <a:latin typeface="+mj-lt"/>
                  <a:cs typeface="Arial"/>
                </a:rPr>
                <a:t> </a:t>
              </a:r>
              <a:r>
                <a:rPr sz="600" spc="23" dirty="0">
                  <a:solidFill>
                    <a:sysClr val="windowText" lastClr="000000"/>
                  </a:solidFill>
                  <a:latin typeface="+mj-lt"/>
                  <a:cs typeface="Arial"/>
                </a:rPr>
                <a:t>DB</a:t>
              </a:r>
              <a:endParaRPr sz="600" dirty="0">
                <a:solidFill>
                  <a:sysClr val="windowText" lastClr="000000"/>
                </a:solidFill>
                <a:latin typeface="+mj-lt"/>
                <a:cs typeface="Arial"/>
              </a:endParaRPr>
            </a:p>
          </p:txBody>
        </p:sp>
        <p:sp>
          <p:nvSpPr>
            <p:cNvPr id="234" name="object 79"/>
            <p:cNvSpPr txBox="1"/>
            <p:nvPr/>
          </p:nvSpPr>
          <p:spPr>
            <a:xfrm>
              <a:off x="7789419" y="4547145"/>
              <a:ext cx="426720" cy="111315"/>
            </a:xfrm>
            <a:prstGeom prst="rect">
              <a:avLst/>
            </a:prstGeom>
          </p:spPr>
          <p:txBody>
            <a:bodyPr vert="horz" wrap="square" lIns="0" tIns="0" rIns="0" bIns="0" rtlCol="0">
              <a:spAutoFit/>
            </a:bodyPr>
            <a:lstStyle/>
            <a:p>
              <a:pPr marL="9525" defTabSz="685783"/>
              <a:r>
                <a:rPr sz="600" spc="11" dirty="0">
                  <a:solidFill>
                    <a:sysClr val="windowText" lastClr="000000"/>
                  </a:solidFill>
                  <a:latin typeface="+mj-lt"/>
                  <a:cs typeface="Arial"/>
                </a:rPr>
                <a:t>IaaS</a:t>
              </a:r>
              <a:r>
                <a:rPr sz="600" spc="-34" dirty="0">
                  <a:solidFill>
                    <a:sysClr val="windowText" lastClr="000000"/>
                  </a:solidFill>
                  <a:latin typeface="+mj-lt"/>
                  <a:cs typeface="Arial"/>
                </a:rPr>
                <a:t> </a:t>
              </a:r>
              <a:r>
                <a:rPr sz="600" dirty="0">
                  <a:solidFill>
                    <a:sysClr val="windowText" lastClr="000000"/>
                  </a:solidFill>
                  <a:latin typeface="+mj-lt"/>
                  <a:cs typeface="Arial"/>
                </a:rPr>
                <a:t>VMs</a:t>
              </a:r>
            </a:p>
          </p:txBody>
        </p:sp>
        <p:sp>
          <p:nvSpPr>
            <p:cNvPr id="235" name="object 88"/>
            <p:cNvSpPr/>
            <p:nvPr/>
          </p:nvSpPr>
          <p:spPr>
            <a:xfrm>
              <a:off x="7340600" y="3998758"/>
              <a:ext cx="4152900" cy="1378784"/>
            </a:xfrm>
            <a:custGeom>
              <a:avLst/>
              <a:gdLst/>
              <a:ahLst/>
              <a:cxnLst/>
              <a:rect l="l" t="t" r="r" b="b"/>
              <a:pathLst>
                <a:path w="5547360" h="1249680">
                  <a:moveTo>
                    <a:pt x="0" y="1249680"/>
                  </a:moveTo>
                  <a:lnTo>
                    <a:pt x="5547360" y="1249680"/>
                  </a:lnTo>
                  <a:lnTo>
                    <a:pt x="5547360" y="0"/>
                  </a:lnTo>
                  <a:lnTo>
                    <a:pt x="0" y="0"/>
                  </a:lnTo>
                  <a:lnTo>
                    <a:pt x="0" y="1249680"/>
                  </a:lnTo>
                  <a:close/>
                </a:path>
              </a:pathLst>
            </a:custGeom>
            <a:ln w="10160">
              <a:solidFill>
                <a:srgbClr val="00B050"/>
              </a:solidFill>
            </a:ln>
          </p:spPr>
          <p:txBody>
            <a:bodyPr wrap="square" lIns="0" tIns="0" rIns="0" bIns="0" rtlCol="0"/>
            <a:lstStyle/>
            <a:p>
              <a:pPr defTabSz="685783"/>
              <a:endParaRPr sz="1400" dirty="0">
                <a:solidFill>
                  <a:srgbClr val="0033A0"/>
                </a:solidFill>
                <a:latin typeface="+mj-lt"/>
              </a:endParaRPr>
            </a:p>
          </p:txBody>
        </p:sp>
        <p:sp>
          <p:nvSpPr>
            <p:cNvPr id="236" name="object 91"/>
            <p:cNvSpPr txBox="1"/>
            <p:nvPr/>
          </p:nvSpPr>
          <p:spPr>
            <a:xfrm>
              <a:off x="8919564" y="4269653"/>
              <a:ext cx="107296" cy="797559"/>
            </a:xfrm>
            <a:prstGeom prst="rect">
              <a:avLst/>
            </a:prstGeom>
          </p:spPr>
          <p:txBody>
            <a:bodyPr vert="vert270" wrap="square" lIns="0" tIns="4763" rIns="0" bIns="0" rtlCol="0">
              <a:spAutoFit/>
            </a:bodyPr>
            <a:lstStyle/>
            <a:p>
              <a:pPr marL="9525" defTabSz="685783">
                <a:spcBef>
                  <a:spcPts val="38"/>
                </a:spcBef>
              </a:pPr>
              <a:r>
                <a:rPr sz="600" dirty="0">
                  <a:solidFill>
                    <a:sysClr val="windowText" lastClr="000000"/>
                  </a:solidFill>
                  <a:latin typeface="+mj-lt"/>
                  <a:cs typeface="Arial"/>
                </a:rPr>
                <a:t>Av</a:t>
              </a:r>
              <a:r>
                <a:rPr sz="600" spc="-60" dirty="0">
                  <a:solidFill>
                    <a:sysClr val="windowText" lastClr="000000"/>
                  </a:solidFill>
                  <a:latin typeface="+mj-lt"/>
                  <a:cs typeface="Arial"/>
                </a:rPr>
                <a:t> </a:t>
              </a:r>
              <a:r>
                <a:rPr sz="600" dirty="0">
                  <a:solidFill>
                    <a:sysClr val="windowText" lastClr="000000"/>
                  </a:solidFill>
                  <a:latin typeface="+mj-lt"/>
                  <a:cs typeface="Arial"/>
                </a:rPr>
                <a:t>ailabili</a:t>
              </a:r>
              <a:r>
                <a:rPr sz="600" spc="26" dirty="0">
                  <a:solidFill>
                    <a:sysClr val="windowText" lastClr="000000"/>
                  </a:solidFill>
                  <a:latin typeface="+mj-lt"/>
                  <a:cs typeface="Arial"/>
                </a:rPr>
                <a:t>t</a:t>
              </a:r>
              <a:r>
                <a:rPr sz="600" dirty="0">
                  <a:solidFill>
                    <a:sysClr val="windowText" lastClr="000000"/>
                  </a:solidFill>
                  <a:latin typeface="+mj-lt"/>
                  <a:cs typeface="Arial"/>
                </a:rPr>
                <a:t>y</a:t>
              </a:r>
              <a:r>
                <a:rPr sz="600" spc="60" dirty="0">
                  <a:solidFill>
                    <a:sysClr val="windowText" lastClr="000000"/>
                  </a:solidFill>
                  <a:latin typeface="+mj-lt"/>
                  <a:cs typeface="Arial"/>
                </a:rPr>
                <a:t> </a:t>
              </a:r>
              <a:r>
                <a:rPr sz="600" spc="26" dirty="0">
                  <a:solidFill>
                    <a:sysClr val="windowText" lastClr="000000"/>
                  </a:solidFill>
                  <a:latin typeface="+mj-lt"/>
                  <a:cs typeface="Arial"/>
                </a:rPr>
                <a:t>Z</a:t>
              </a:r>
              <a:r>
                <a:rPr sz="600" dirty="0">
                  <a:solidFill>
                    <a:sysClr val="windowText" lastClr="000000"/>
                  </a:solidFill>
                  <a:latin typeface="+mj-lt"/>
                  <a:cs typeface="Arial"/>
                </a:rPr>
                <a:t>one</a:t>
              </a:r>
              <a:r>
                <a:rPr sz="600" spc="-30" dirty="0">
                  <a:solidFill>
                    <a:sysClr val="windowText" lastClr="000000"/>
                  </a:solidFill>
                  <a:latin typeface="+mj-lt"/>
                  <a:cs typeface="Arial"/>
                </a:rPr>
                <a:t> </a:t>
              </a:r>
              <a:r>
                <a:rPr sz="600" dirty="0">
                  <a:solidFill>
                    <a:sysClr val="windowText" lastClr="000000"/>
                  </a:solidFill>
                  <a:latin typeface="+mj-lt"/>
                  <a:cs typeface="Arial"/>
                </a:rPr>
                <a:t>1</a:t>
              </a:r>
            </a:p>
          </p:txBody>
        </p:sp>
        <p:sp>
          <p:nvSpPr>
            <p:cNvPr id="237" name="object 92"/>
            <p:cNvSpPr txBox="1"/>
            <p:nvPr/>
          </p:nvSpPr>
          <p:spPr>
            <a:xfrm>
              <a:off x="11185305" y="4234814"/>
              <a:ext cx="107296" cy="803276"/>
            </a:xfrm>
            <a:prstGeom prst="rect">
              <a:avLst/>
            </a:prstGeom>
          </p:spPr>
          <p:txBody>
            <a:bodyPr vert="vert270" wrap="square" lIns="0" tIns="5239" rIns="0" bIns="0" rtlCol="0">
              <a:spAutoFit/>
            </a:bodyPr>
            <a:lstStyle/>
            <a:p>
              <a:pPr marL="9525" defTabSz="685783">
                <a:spcBef>
                  <a:spcPts val="41"/>
                </a:spcBef>
              </a:pPr>
              <a:r>
                <a:rPr sz="600" dirty="0">
                  <a:solidFill>
                    <a:sysClr val="windowText" lastClr="000000"/>
                  </a:solidFill>
                  <a:latin typeface="+mj-lt"/>
                  <a:cs typeface="Arial"/>
                </a:rPr>
                <a:t>Av</a:t>
              </a:r>
              <a:r>
                <a:rPr sz="600" spc="-56" dirty="0">
                  <a:solidFill>
                    <a:sysClr val="windowText" lastClr="000000"/>
                  </a:solidFill>
                  <a:latin typeface="+mj-lt"/>
                  <a:cs typeface="Arial"/>
                </a:rPr>
                <a:t> </a:t>
              </a:r>
              <a:r>
                <a:rPr sz="600" dirty="0">
                  <a:solidFill>
                    <a:sysClr val="windowText" lastClr="000000"/>
                  </a:solidFill>
                  <a:latin typeface="+mj-lt"/>
                  <a:cs typeface="Arial"/>
                </a:rPr>
                <a:t>ailabili</a:t>
              </a:r>
              <a:r>
                <a:rPr sz="600" spc="30" dirty="0">
                  <a:solidFill>
                    <a:sysClr val="windowText" lastClr="000000"/>
                  </a:solidFill>
                  <a:latin typeface="+mj-lt"/>
                  <a:cs typeface="Arial"/>
                </a:rPr>
                <a:t>t</a:t>
              </a:r>
              <a:r>
                <a:rPr sz="600" dirty="0">
                  <a:solidFill>
                    <a:sysClr val="windowText" lastClr="000000"/>
                  </a:solidFill>
                  <a:latin typeface="+mj-lt"/>
                  <a:cs typeface="Arial"/>
                </a:rPr>
                <a:t>y</a:t>
              </a:r>
              <a:r>
                <a:rPr sz="600" spc="64" dirty="0">
                  <a:solidFill>
                    <a:sysClr val="windowText" lastClr="000000"/>
                  </a:solidFill>
                  <a:latin typeface="+mj-lt"/>
                  <a:cs typeface="Arial"/>
                </a:rPr>
                <a:t> </a:t>
              </a:r>
              <a:r>
                <a:rPr sz="600" spc="30" dirty="0">
                  <a:solidFill>
                    <a:sysClr val="windowText" lastClr="000000"/>
                  </a:solidFill>
                  <a:latin typeface="+mj-lt"/>
                  <a:cs typeface="Arial"/>
                </a:rPr>
                <a:t>Z</a:t>
              </a:r>
              <a:r>
                <a:rPr sz="600" dirty="0">
                  <a:solidFill>
                    <a:sysClr val="windowText" lastClr="000000"/>
                  </a:solidFill>
                  <a:latin typeface="+mj-lt"/>
                  <a:cs typeface="Arial"/>
                </a:rPr>
                <a:t>one</a:t>
              </a:r>
              <a:r>
                <a:rPr sz="600" spc="-26" dirty="0">
                  <a:solidFill>
                    <a:sysClr val="windowText" lastClr="000000"/>
                  </a:solidFill>
                  <a:latin typeface="+mj-lt"/>
                  <a:cs typeface="Arial"/>
                </a:rPr>
                <a:t> </a:t>
              </a:r>
              <a:r>
                <a:rPr sz="600" dirty="0">
                  <a:solidFill>
                    <a:sysClr val="windowText" lastClr="000000"/>
                  </a:solidFill>
                  <a:latin typeface="+mj-lt"/>
                  <a:cs typeface="Arial"/>
                </a:rPr>
                <a:t>2</a:t>
              </a:r>
            </a:p>
          </p:txBody>
        </p:sp>
        <p:sp>
          <p:nvSpPr>
            <p:cNvPr id="238" name="object 124"/>
            <p:cNvSpPr txBox="1"/>
            <p:nvPr/>
          </p:nvSpPr>
          <p:spPr>
            <a:xfrm>
              <a:off x="7424293" y="5215098"/>
              <a:ext cx="1235074" cy="111315"/>
            </a:xfrm>
            <a:prstGeom prst="rect">
              <a:avLst/>
            </a:prstGeom>
          </p:spPr>
          <p:txBody>
            <a:bodyPr vert="horz" wrap="square" lIns="0" tIns="0" rIns="0" bIns="0" rtlCol="0">
              <a:spAutoFit/>
            </a:bodyPr>
            <a:lstStyle/>
            <a:p>
              <a:pPr marL="9525" defTabSz="685783"/>
              <a:r>
                <a:rPr lang="en-US" sz="600" spc="19" dirty="0">
                  <a:solidFill>
                    <a:sysClr val="windowText" lastClr="000000"/>
                  </a:solidFill>
                  <a:latin typeface="+mj-lt"/>
                  <a:cs typeface="Arial"/>
                </a:rPr>
                <a:t>Us-east</a:t>
              </a:r>
              <a:endParaRPr sz="600" dirty="0">
                <a:solidFill>
                  <a:sysClr val="windowText" lastClr="000000"/>
                </a:solidFill>
                <a:latin typeface="+mj-lt"/>
                <a:cs typeface="Arial"/>
              </a:endParaRPr>
            </a:p>
          </p:txBody>
        </p:sp>
      </p:grpSp>
      <p:cxnSp>
        <p:nvCxnSpPr>
          <p:cNvPr id="248" name="Elbow Connector 247"/>
          <p:cNvCxnSpPr/>
          <p:nvPr/>
        </p:nvCxnSpPr>
        <p:spPr>
          <a:xfrm>
            <a:off x="6139896" y="2713863"/>
            <a:ext cx="570771" cy="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V="1">
            <a:off x="4893198" y="2278914"/>
            <a:ext cx="272051" cy="278262"/>
          </a:xfrm>
          <a:prstGeom prst="rect">
            <a:avLst/>
          </a:prstGeom>
        </p:spPr>
      </p:pic>
      <p:pic>
        <p:nvPicPr>
          <p:cNvPr id="262" name="Picture 26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V="1">
            <a:off x="5174115" y="2272670"/>
            <a:ext cx="272051" cy="278262"/>
          </a:xfrm>
          <a:prstGeom prst="rect">
            <a:avLst/>
          </a:prstGeom>
        </p:spPr>
      </p:pic>
      <p:pic>
        <p:nvPicPr>
          <p:cNvPr id="28" name="Picture 2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25508" y="2282992"/>
            <a:ext cx="245069" cy="241815"/>
          </a:xfrm>
          <a:prstGeom prst="rect">
            <a:avLst/>
          </a:prstGeom>
        </p:spPr>
      </p:pic>
      <p:pic>
        <p:nvPicPr>
          <p:cNvPr id="263" name="Picture 26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780929" y="2272670"/>
            <a:ext cx="245069" cy="241815"/>
          </a:xfrm>
          <a:prstGeom prst="rect">
            <a:avLst/>
          </a:prstGeom>
        </p:spPr>
      </p:pic>
      <p:pic>
        <p:nvPicPr>
          <p:cNvPr id="31" name="Picture 3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489558" y="2633125"/>
            <a:ext cx="249927" cy="241902"/>
          </a:xfrm>
          <a:prstGeom prst="rect">
            <a:avLst/>
          </a:prstGeom>
        </p:spPr>
      </p:pic>
      <p:pic>
        <p:nvPicPr>
          <p:cNvPr id="264" name="Picture 26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748176" y="2642909"/>
            <a:ext cx="249927" cy="241902"/>
          </a:xfrm>
          <a:prstGeom prst="rect">
            <a:avLst/>
          </a:prstGeom>
        </p:spPr>
      </p:pic>
      <p:pic>
        <p:nvPicPr>
          <p:cNvPr id="32" name="Picture 3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896335" y="2658592"/>
            <a:ext cx="265776" cy="261051"/>
          </a:xfrm>
          <a:prstGeom prst="rect">
            <a:avLst/>
          </a:prstGeom>
        </p:spPr>
      </p:pic>
      <p:pic>
        <p:nvPicPr>
          <p:cNvPr id="265" name="Picture 26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155614" y="2673722"/>
            <a:ext cx="265776" cy="261051"/>
          </a:xfrm>
          <a:prstGeom prst="rect">
            <a:avLst/>
          </a:prstGeom>
        </p:spPr>
      </p:pic>
      <p:pic>
        <p:nvPicPr>
          <p:cNvPr id="96" name="Picture 9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56261" y="2333314"/>
            <a:ext cx="408826" cy="360224"/>
          </a:xfrm>
          <a:prstGeom prst="rect">
            <a:avLst/>
          </a:prstGeom>
        </p:spPr>
      </p:pic>
      <p:sp>
        <p:nvSpPr>
          <p:cNvPr id="266" name="object 69"/>
          <p:cNvSpPr/>
          <p:nvPr/>
        </p:nvSpPr>
        <p:spPr>
          <a:xfrm>
            <a:off x="6730465" y="2215640"/>
            <a:ext cx="1379991" cy="851173"/>
          </a:xfrm>
          <a:custGeom>
            <a:avLst/>
            <a:gdLst/>
            <a:ahLst/>
            <a:cxnLst/>
            <a:rect l="l" t="t" r="r" b="b"/>
            <a:pathLst>
              <a:path w="2468880" h="1026160">
                <a:moveTo>
                  <a:pt x="0" y="1026160"/>
                </a:moveTo>
                <a:lnTo>
                  <a:pt x="2468879" y="1026160"/>
                </a:lnTo>
                <a:lnTo>
                  <a:pt x="2468879" y="0"/>
                </a:lnTo>
                <a:lnTo>
                  <a:pt x="0" y="0"/>
                </a:lnTo>
                <a:lnTo>
                  <a:pt x="0" y="1026160"/>
                </a:lnTo>
                <a:close/>
              </a:path>
            </a:pathLst>
          </a:custGeom>
          <a:ln w="20320">
            <a:solidFill>
              <a:srgbClr val="00B050"/>
            </a:solidFill>
            <a:prstDash val="sysDash"/>
          </a:ln>
        </p:spPr>
        <p:txBody>
          <a:bodyPr wrap="square" lIns="0" tIns="0" rIns="0" bIns="0" rtlCol="0"/>
          <a:lstStyle/>
          <a:p>
            <a:pPr defTabSz="685783"/>
            <a:endParaRPr sz="1400" dirty="0">
              <a:solidFill>
                <a:srgbClr val="0033A0"/>
              </a:solidFill>
              <a:latin typeface="+mj-lt"/>
            </a:endParaRPr>
          </a:p>
        </p:txBody>
      </p:sp>
      <p:pic>
        <p:nvPicPr>
          <p:cNvPr id="267" name="Picture 26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V="1">
            <a:off x="6834906" y="2296264"/>
            <a:ext cx="272051" cy="278262"/>
          </a:xfrm>
          <a:prstGeom prst="rect">
            <a:avLst/>
          </a:prstGeom>
        </p:spPr>
      </p:pic>
      <p:pic>
        <p:nvPicPr>
          <p:cNvPr id="268" name="Picture 26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V="1">
            <a:off x="7115822" y="2290019"/>
            <a:ext cx="272051" cy="278262"/>
          </a:xfrm>
          <a:prstGeom prst="rect">
            <a:avLst/>
          </a:prstGeom>
        </p:spPr>
      </p:pic>
      <p:pic>
        <p:nvPicPr>
          <p:cNvPr id="269" name="Picture 2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67215" y="2300341"/>
            <a:ext cx="245069" cy="241815"/>
          </a:xfrm>
          <a:prstGeom prst="rect">
            <a:avLst/>
          </a:prstGeom>
        </p:spPr>
      </p:pic>
      <p:pic>
        <p:nvPicPr>
          <p:cNvPr id="270" name="Picture 26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22637" y="2290019"/>
            <a:ext cx="245069" cy="241815"/>
          </a:xfrm>
          <a:prstGeom prst="rect">
            <a:avLst/>
          </a:prstGeom>
        </p:spPr>
      </p:pic>
      <p:pic>
        <p:nvPicPr>
          <p:cNvPr id="271" name="Picture 2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31266" y="2650475"/>
            <a:ext cx="249927" cy="241902"/>
          </a:xfrm>
          <a:prstGeom prst="rect">
            <a:avLst/>
          </a:prstGeom>
        </p:spPr>
      </p:pic>
      <p:pic>
        <p:nvPicPr>
          <p:cNvPr id="272" name="Picture 2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89884" y="2660258"/>
            <a:ext cx="249927" cy="241902"/>
          </a:xfrm>
          <a:prstGeom prst="rect">
            <a:avLst/>
          </a:prstGeom>
        </p:spPr>
      </p:pic>
      <p:pic>
        <p:nvPicPr>
          <p:cNvPr id="273" name="Picture 2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838042" y="2675942"/>
            <a:ext cx="265776" cy="261051"/>
          </a:xfrm>
          <a:prstGeom prst="rect">
            <a:avLst/>
          </a:prstGeom>
        </p:spPr>
      </p:pic>
      <p:pic>
        <p:nvPicPr>
          <p:cNvPr id="274" name="Picture 27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97322" y="2691071"/>
            <a:ext cx="265776" cy="261051"/>
          </a:xfrm>
          <a:prstGeom prst="rect">
            <a:avLst/>
          </a:prstGeom>
        </p:spPr>
      </p:pic>
      <p:sp>
        <p:nvSpPr>
          <p:cNvPr id="275" name="object 72"/>
          <p:cNvSpPr txBox="1"/>
          <p:nvPr/>
        </p:nvSpPr>
        <p:spPr>
          <a:xfrm>
            <a:off x="6916352" y="2931466"/>
            <a:ext cx="442073" cy="92333"/>
          </a:xfrm>
          <a:prstGeom prst="rect">
            <a:avLst/>
          </a:prstGeom>
        </p:spPr>
        <p:txBody>
          <a:bodyPr vert="horz" wrap="square" lIns="0" tIns="0" rIns="0" bIns="0" rtlCol="0">
            <a:spAutoFit/>
          </a:bodyPr>
          <a:lstStyle/>
          <a:p>
            <a:pPr marL="9525" defTabSz="685783"/>
            <a:r>
              <a:rPr lang="en-US" sz="600" dirty="0">
                <a:solidFill>
                  <a:sysClr val="windowText" lastClr="000000"/>
                </a:solidFill>
                <a:latin typeface="+mj-lt"/>
                <a:cs typeface="Arial"/>
              </a:rPr>
              <a:t>Big Query</a:t>
            </a:r>
            <a:endParaRPr sz="600" dirty="0">
              <a:solidFill>
                <a:sysClr val="windowText" lastClr="000000"/>
              </a:solidFill>
              <a:latin typeface="+mj-lt"/>
              <a:cs typeface="Arial"/>
            </a:endParaRPr>
          </a:p>
        </p:txBody>
      </p:sp>
      <p:sp>
        <p:nvSpPr>
          <p:cNvPr id="276" name="object 74"/>
          <p:cNvSpPr txBox="1"/>
          <p:nvPr/>
        </p:nvSpPr>
        <p:spPr>
          <a:xfrm>
            <a:off x="7456295" y="2932309"/>
            <a:ext cx="503275" cy="92333"/>
          </a:xfrm>
          <a:prstGeom prst="rect">
            <a:avLst/>
          </a:prstGeom>
        </p:spPr>
        <p:txBody>
          <a:bodyPr vert="horz" wrap="square" lIns="0" tIns="0" rIns="0" bIns="0" rtlCol="0">
            <a:spAutoFit/>
          </a:bodyPr>
          <a:lstStyle/>
          <a:p>
            <a:pPr marL="9525" defTabSz="685783"/>
            <a:r>
              <a:rPr lang="en-US" sz="600" spc="8" dirty="0">
                <a:solidFill>
                  <a:sysClr val="windowText" lastClr="000000"/>
                </a:solidFill>
                <a:latin typeface="+mj-lt"/>
                <a:cs typeface="Arial"/>
              </a:rPr>
              <a:t>Kubernetes</a:t>
            </a:r>
            <a:endParaRPr sz="600" dirty="0">
              <a:solidFill>
                <a:sysClr val="windowText" lastClr="000000"/>
              </a:solidFill>
              <a:latin typeface="+mj-lt"/>
              <a:cs typeface="Arial"/>
            </a:endParaRPr>
          </a:p>
        </p:txBody>
      </p:sp>
      <p:sp>
        <p:nvSpPr>
          <p:cNvPr id="277" name="object 77"/>
          <p:cNvSpPr txBox="1"/>
          <p:nvPr/>
        </p:nvSpPr>
        <p:spPr>
          <a:xfrm>
            <a:off x="7581649" y="2544646"/>
            <a:ext cx="327867" cy="92333"/>
          </a:xfrm>
          <a:prstGeom prst="rect">
            <a:avLst/>
          </a:prstGeom>
        </p:spPr>
        <p:txBody>
          <a:bodyPr vert="horz" wrap="square" lIns="0" tIns="0" rIns="0" bIns="0" rtlCol="0">
            <a:spAutoFit/>
          </a:bodyPr>
          <a:lstStyle/>
          <a:p>
            <a:pPr marL="9525" defTabSz="685783"/>
            <a:r>
              <a:rPr sz="600" spc="11" dirty="0">
                <a:solidFill>
                  <a:sysClr val="windowText" lastClr="000000"/>
                </a:solidFill>
                <a:latin typeface="+mj-lt"/>
                <a:cs typeface="Arial"/>
              </a:rPr>
              <a:t>IaaS</a:t>
            </a:r>
            <a:r>
              <a:rPr sz="600" spc="-34" dirty="0">
                <a:solidFill>
                  <a:sysClr val="windowText" lastClr="000000"/>
                </a:solidFill>
                <a:latin typeface="+mj-lt"/>
                <a:cs typeface="Arial"/>
              </a:rPr>
              <a:t> </a:t>
            </a:r>
            <a:r>
              <a:rPr sz="600" spc="23" dirty="0">
                <a:solidFill>
                  <a:sysClr val="windowText" lastClr="000000"/>
                </a:solidFill>
                <a:latin typeface="+mj-lt"/>
                <a:cs typeface="Arial"/>
              </a:rPr>
              <a:t>DB</a:t>
            </a:r>
            <a:endParaRPr sz="600" dirty="0">
              <a:solidFill>
                <a:sysClr val="windowText" lastClr="000000"/>
              </a:solidFill>
              <a:latin typeface="+mj-lt"/>
              <a:cs typeface="Arial"/>
            </a:endParaRPr>
          </a:p>
        </p:txBody>
      </p:sp>
      <p:sp>
        <p:nvSpPr>
          <p:cNvPr id="278" name="object 79"/>
          <p:cNvSpPr txBox="1"/>
          <p:nvPr/>
        </p:nvSpPr>
        <p:spPr>
          <a:xfrm>
            <a:off x="6996954" y="2559922"/>
            <a:ext cx="367210" cy="92333"/>
          </a:xfrm>
          <a:prstGeom prst="rect">
            <a:avLst/>
          </a:prstGeom>
        </p:spPr>
        <p:txBody>
          <a:bodyPr vert="horz" wrap="square" lIns="0" tIns="0" rIns="0" bIns="0" rtlCol="0">
            <a:spAutoFit/>
          </a:bodyPr>
          <a:lstStyle/>
          <a:p>
            <a:pPr marL="9525" defTabSz="685783"/>
            <a:r>
              <a:rPr sz="600" spc="11" dirty="0">
                <a:solidFill>
                  <a:sysClr val="windowText" lastClr="000000"/>
                </a:solidFill>
                <a:latin typeface="+mj-lt"/>
                <a:cs typeface="Arial"/>
              </a:rPr>
              <a:t>IaaS</a:t>
            </a:r>
            <a:r>
              <a:rPr sz="600" spc="-34" dirty="0">
                <a:solidFill>
                  <a:sysClr val="windowText" lastClr="000000"/>
                </a:solidFill>
                <a:latin typeface="+mj-lt"/>
                <a:cs typeface="Arial"/>
              </a:rPr>
              <a:t> </a:t>
            </a:r>
            <a:r>
              <a:rPr sz="600" dirty="0">
                <a:solidFill>
                  <a:sysClr val="windowText" lastClr="000000"/>
                </a:solidFill>
                <a:latin typeface="+mj-lt"/>
                <a:cs typeface="Arial"/>
              </a:rPr>
              <a:t>VMs</a:t>
            </a:r>
          </a:p>
        </p:txBody>
      </p:sp>
      <p:sp>
        <p:nvSpPr>
          <p:cNvPr id="279" name="object 124"/>
          <p:cNvSpPr txBox="1"/>
          <p:nvPr/>
        </p:nvSpPr>
        <p:spPr>
          <a:xfrm>
            <a:off x="2867188" y="3122940"/>
            <a:ext cx="1062834" cy="92333"/>
          </a:xfrm>
          <a:prstGeom prst="rect">
            <a:avLst/>
          </a:prstGeom>
        </p:spPr>
        <p:txBody>
          <a:bodyPr vert="horz" wrap="square" lIns="0" tIns="0" rIns="0" bIns="0" rtlCol="0">
            <a:spAutoFit/>
          </a:bodyPr>
          <a:lstStyle/>
          <a:p>
            <a:pPr marL="9525" defTabSz="685783"/>
            <a:r>
              <a:rPr lang="en-US" sz="600" spc="19" dirty="0">
                <a:solidFill>
                  <a:sysClr val="windowText" lastClr="000000"/>
                </a:solidFill>
                <a:latin typeface="+mj-lt"/>
                <a:cs typeface="Arial"/>
              </a:rPr>
              <a:t>Azure  West</a:t>
            </a:r>
            <a:endParaRPr sz="600" dirty="0">
              <a:solidFill>
                <a:sysClr val="windowText" lastClr="000000"/>
              </a:solidFill>
              <a:latin typeface="+mj-lt"/>
              <a:cs typeface="Arial"/>
            </a:endParaRPr>
          </a:p>
        </p:txBody>
      </p:sp>
      <p:sp>
        <p:nvSpPr>
          <p:cNvPr id="280" name="object 124"/>
          <p:cNvSpPr txBox="1"/>
          <p:nvPr/>
        </p:nvSpPr>
        <p:spPr>
          <a:xfrm>
            <a:off x="6752013" y="3092161"/>
            <a:ext cx="1062834" cy="92333"/>
          </a:xfrm>
          <a:prstGeom prst="rect">
            <a:avLst/>
          </a:prstGeom>
        </p:spPr>
        <p:txBody>
          <a:bodyPr vert="horz" wrap="square" lIns="0" tIns="0" rIns="0" bIns="0" rtlCol="0">
            <a:spAutoFit/>
          </a:bodyPr>
          <a:lstStyle/>
          <a:p>
            <a:pPr marL="9525" defTabSz="685783"/>
            <a:r>
              <a:rPr lang="en-US" sz="600" spc="19" dirty="0">
                <a:solidFill>
                  <a:sysClr val="windowText" lastClr="000000"/>
                </a:solidFill>
                <a:latin typeface="+mj-lt"/>
                <a:cs typeface="Arial"/>
              </a:rPr>
              <a:t>Us-west</a:t>
            </a:r>
            <a:endParaRPr sz="600" dirty="0">
              <a:solidFill>
                <a:sysClr val="windowText" lastClr="000000"/>
              </a:solidFill>
              <a:latin typeface="+mj-lt"/>
              <a:cs typeface="Arial"/>
            </a:endParaRPr>
          </a:p>
        </p:txBody>
      </p:sp>
      <p:sp>
        <p:nvSpPr>
          <p:cNvPr id="98" name="Rectangle 97"/>
          <p:cNvSpPr/>
          <p:nvPr/>
        </p:nvSpPr>
        <p:spPr>
          <a:xfrm>
            <a:off x="624620" y="1818216"/>
            <a:ext cx="7894760" cy="2946489"/>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b="1" dirty="0">
              <a:solidFill>
                <a:srgbClr val="FFFFFF"/>
              </a:solidFill>
              <a:latin typeface="+mj-lt"/>
              <a:cs typeface="Calibri" panose="020F0502020204030204" pitchFamily="34" charset="0"/>
            </a:endParaRPr>
          </a:p>
        </p:txBody>
      </p:sp>
      <p:sp>
        <p:nvSpPr>
          <p:cNvPr id="282" name="Rectangle 281"/>
          <p:cNvSpPr/>
          <p:nvPr/>
        </p:nvSpPr>
        <p:spPr>
          <a:xfrm>
            <a:off x="624620" y="925433"/>
            <a:ext cx="3673828" cy="590835"/>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b="1" dirty="0">
              <a:solidFill>
                <a:srgbClr val="FFFFFF"/>
              </a:solidFill>
              <a:latin typeface="+mj-lt"/>
              <a:cs typeface="Calibri" panose="020F0502020204030204" pitchFamily="34" charset="0"/>
            </a:endParaRPr>
          </a:p>
        </p:txBody>
      </p:sp>
      <p:pic>
        <p:nvPicPr>
          <p:cNvPr id="100" name="Picture 9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889294" y="1019905"/>
            <a:ext cx="449279" cy="449279"/>
          </a:xfrm>
          <a:prstGeom prst="rect">
            <a:avLst/>
          </a:prstGeom>
        </p:spPr>
      </p:pic>
      <p:pic>
        <p:nvPicPr>
          <p:cNvPr id="283" name="Picture 28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462827" y="1024518"/>
            <a:ext cx="449279" cy="449279"/>
          </a:xfrm>
          <a:prstGeom prst="rect">
            <a:avLst/>
          </a:prstGeom>
        </p:spPr>
      </p:pic>
      <p:pic>
        <p:nvPicPr>
          <p:cNvPr id="284" name="Picture 28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174115" y="1009604"/>
            <a:ext cx="451756" cy="414110"/>
          </a:xfrm>
          <a:prstGeom prst="rect">
            <a:avLst/>
          </a:prstGeom>
        </p:spPr>
      </p:pic>
      <p:pic>
        <p:nvPicPr>
          <p:cNvPr id="285" name="Picture 28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696969" y="1024518"/>
            <a:ext cx="451756" cy="414110"/>
          </a:xfrm>
          <a:prstGeom prst="rect">
            <a:avLst/>
          </a:prstGeom>
        </p:spPr>
      </p:pic>
      <p:pic>
        <p:nvPicPr>
          <p:cNvPr id="286" name="Picture 28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199404" y="1001640"/>
            <a:ext cx="451756" cy="414110"/>
          </a:xfrm>
          <a:prstGeom prst="rect">
            <a:avLst/>
          </a:prstGeom>
        </p:spPr>
      </p:pic>
      <p:pic>
        <p:nvPicPr>
          <p:cNvPr id="287" name="Picture 28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93488" y="1037081"/>
            <a:ext cx="451756" cy="414110"/>
          </a:xfrm>
          <a:prstGeom prst="rect">
            <a:avLst/>
          </a:prstGeom>
        </p:spPr>
      </p:pic>
      <p:sp>
        <p:nvSpPr>
          <p:cNvPr id="288" name="object 124"/>
          <p:cNvSpPr txBox="1"/>
          <p:nvPr/>
        </p:nvSpPr>
        <p:spPr>
          <a:xfrm>
            <a:off x="3128841" y="1126114"/>
            <a:ext cx="1062834" cy="153888"/>
          </a:xfrm>
          <a:prstGeom prst="rect">
            <a:avLst/>
          </a:prstGeom>
        </p:spPr>
        <p:txBody>
          <a:bodyPr vert="horz" wrap="square" lIns="0" tIns="0" rIns="0" bIns="0" rtlCol="0">
            <a:spAutoFit/>
          </a:bodyPr>
          <a:lstStyle/>
          <a:p>
            <a:pPr marL="9525" defTabSz="685783"/>
            <a:r>
              <a:rPr lang="en-US" sz="1000" spc="19" dirty="0">
                <a:solidFill>
                  <a:schemeClr val="tx2"/>
                </a:solidFill>
                <a:latin typeface="+mj-lt"/>
                <a:cs typeface="Arial"/>
              </a:rPr>
              <a:t>PJI Users</a:t>
            </a:r>
            <a:endParaRPr sz="1000" dirty="0">
              <a:solidFill>
                <a:schemeClr val="tx2"/>
              </a:solidFill>
              <a:latin typeface="+mj-lt"/>
              <a:cs typeface="Arial"/>
            </a:endParaRPr>
          </a:p>
        </p:txBody>
      </p:sp>
      <p:sp>
        <p:nvSpPr>
          <p:cNvPr id="289" name="Rectangle 288"/>
          <p:cNvSpPr/>
          <p:nvPr/>
        </p:nvSpPr>
        <p:spPr>
          <a:xfrm>
            <a:off x="4828173" y="907642"/>
            <a:ext cx="3673828" cy="590835"/>
          </a:xfrm>
          <a:prstGeom prst="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b="1" dirty="0">
              <a:solidFill>
                <a:schemeClr val="tx2"/>
              </a:solidFill>
              <a:latin typeface="+mj-lt"/>
              <a:cs typeface="Calibri" panose="020F0502020204030204" pitchFamily="34" charset="0"/>
            </a:endParaRPr>
          </a:p>
        </p:txBody>
      </p:sp>
      <p:sp>
        <p:nvSpPr>
          <p:cNvPr id="290" name="object 124"/>
          <p:cNvSpPr txBox="1"/>
          <p:nvPr/>
        </p:nvSpPr>
        <p:spPr>
          <a:xfrm>
            <a:off x="7332395" y="1126114"/>
            <a:ext cx="1062834" cy="153888"/>
          </a:xfrm>
          <a:prstGeom prst="rect">
            <a:avLst/>
          </a:prstGeom>
        </p:spPr>
        <p:txBody>
          <a:bodyPr vert="horz" wrap="square" lIns="0" tIns="0" rIns="0" bIns="0" rtlCol="0">
            <a:spAutoFit/>
          </a:bodyPr>
          <a:lstStyle/>
          <a:p>
            <a:pPr marL="9525" defTabSz="685783"/>
            <a:r>
              <a:rPr lang="en-US" sz="1000" spc="19" dirty="0">
                <a:solidFill>
                  <a:schemeClr val="tx2"/>
                </a:solidFill>
                <a:latin typeface="+mj-lt"/>
                <a:cs typeface="Arial"/>
              </a:rPr>
              <a:t>PJI Stores</a:t>
            </a:r>
            <a:endParaRPr sz="1000" dirty="0">
              <a:solidFill>
                <a:schemeClr val="tx2"/>
              </a:solidFill>
              <a:latin typeface="+mj-lt"/>
              <a:cs typeface="Arial"/>
            </a:endParaRPr>
          </a:p>
        </p:txBody>
      </p:sp>
      <p:cxnSp>
        <p:nvCxnSpPr>
          <p:cNvPr id="307" name="Straight Arrow Connector 306"/>
          <p:cNvCxnSpPr/>
          <p:nvPr/>
        </p:nvCxnSpPr>
        <p:spPr>
          <a:xfrm>
            <a:off x="1685477" y="1498477"/>
            <a:ext cx="0" cy="584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9" name="Left-Right Arrow 308"/>
          <p:cNvSpPr/>
          <p:nvPr/>
        </p:nvSpPr>
        <p:spPr>
          <a:xfrm>
            <a:off x="4374759" y="2693538"/>
            <a:ext cx="255045" cy="95315"/>
          </a:xfrm>
          <a:prstGeom prst="leftRightArrow">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b="1" dirty="0">
              <a:solidFill>
                <a:srgbClr val="FFFFFF"/>
              </a:solidFill>
              <a:latin typeface="+mj-lt"/>
              <a:cs typeface="Calibri" panose="020F0502020204030204" pitchFamily="34" charset="0"/>
            </a:endParaRPr>
          </a:p>
        </p:txBody>
      </p:sp>
      <p:sp>
        <p:nvSpPr>
          <p:cNvPr id="312" name="Left-Right Arrow 311"/>
          <p:cNvSpPr/>
          <p:nvPr/>
        </p:nvSpPr>
        <p:spPr>
          <a:xfrm rot="5400000">
            <a:off x="3754222" y="3314856"/>
            <a:ext cx="255045" cy="95315"/>
          </a:xfrm>
          <a:prstGeom prst="leftRightArrow">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b="1" dirty="0">
              <a:solidFill>
                <a:srgbClr val="FFFFFF"/>
              </a:solidFill>
              <a:latin typeface="+mj-lt"/>
              <a:cs typeface="Calibri" panose="020F0502020204030204" pitchFamily="34" charset="0"/>
            </a:endParaRPr>
          </a:p>
        </p:txBody>
      </p:sp>
      <p:sp>
        <p:nvSpPr>
          <p:cNvPr id="314" name="Left-Right Arrow 313"/>
          <p:cNvSpPr/>
          <p:nvPr/>
        </p:nvSpPr>
        <p:spPr>
          <a:xfrm rot="5400000">
            <a:off x="5747666" y="3320808"/>
            <a:ext cx="255045" cy="95315"/>
          </a:xfrm>
          <a:prstGeom prst="leftRightArrow">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b="1" dirty="0">
              <a:solidFill>
                <a:srgbClr val="FFFFFF"/>
              </a:solidFill>
              <a:latin typeface="+mj-lt"/>
              <a:cs typeface="Calibri" panose="020F0502020204030204" pitchFamily="34" charset="0"/>
            </a:endParaRPr>
          </a:p>
        </p:txBody>
      </p:sp>
      <p:grpSp>
        <p:nvGrpSpPr>
          <p:cNvPr id="164" name="Group 163"/>
          <p:cNvGrpSpPr/>
          <p:nvPr/>
        </p:nvGrpSpPr>
        <p:grpSpPr>
          <a:xfrm>
            <a:off x="5152634" y="513709"/>
            <a:ext cx="3666400" cy="257744"/>
            <a:chOff x="5213612" y="507153"/>
            <a:chExt cx="3666400" cy="257744"/>
          </a:xfrm>
        </p:grpSpPr>
        <p:sp>
          <p:nvSpPr>
            <p:cNvPr id="166" name="Chevron 165"/>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69" name="Chevron 168"/>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70" name="Chevron 169"/>
            <p:cNvSpPr/>
            <p:nvPr/>
          </p:nvSpPr>
          <p:spPr>
            <a:xfrm>
              <a:off x="6105812" y="50811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172" name="Pentagon 171"/>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
        <p:nvSpPr>
          <p:cNvPr id="6" name="Freeform 5"/>
          <p:cNvSpPr/>
          <p:nvPr/>
        </p:nvSpPr>
        <p:spPr>
          <a:xfrm>
            <a:off x="3267307" y="1505415"/>
            <a:ext cx="3412273" cy="579863"/>
          </a:xfrm>
          <a:custGeom>
            <a:avLst/>
            <a:gdLst>
              <a:gd name="connsiteX0" fmla="*/ 3412273 w 3412273"/>
              <a:gd name="connsiteY0" fmla="*/ 0 h 579863"/>
              <a:gd name="connsiteX1" fmla="*/ 3412273 w 3412273"/>
              <a:gd name="connsiteY1" fmla="*/ 178419 h 579863"/>
              <a:gd name="connsiteX2" fmla="*/ 0 w 3412273"/>
              <a:gd name="connsiteY2" fmla="*/ 178419 h 579863"/>
              <a:gd name="connsiteX3" fmla="*/ 0 w 3412273"/>
              <a:gd name="connsiteY3" fmla="*/ 579863 h 579863"/>
            </a:gdLst>
            <a:ahLst/>
            <a:cxnLst>
              <a:cxn ang="0">
                <a:pos x="connsiteX0" y="connsiteY0"/>
              </a:cxn>
              <a:cxn ang="0">
                <a:pos x="connsiteX1" y="connsiteY1"/>
              </a:cxn>
              <a:cxn ang="0">
                <a:pos x="connsiteX2" y="connsiteY2"/>
              </a:cxn>
              <a:cxn ang="0">
                <a:pos x="connsiteX3" y="connsiteY3"/>
              </a:cxn>
            </a:cxnLst>
            <a:rect l="l" t="t" r="r" b="b"/>
            <a:pathLst>
              <a:path w="3412273" h="579863">
                <a:moveTo>
                  <a:pt x="3412273" y="0"/>
                </a:moveTo>
                <a:lnTo>
                  <a:pt x="3412273" y="178419"/>
                </a:lnTo>
                <a:lnTo>
                  <a:pt x="0" y="178419"/>
                </a:lnTo>
                <a:lnTo>
                  <a:pt x="0" y="579863"/>
                </a:ln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13643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itle 1"/>
          <p:cNvSpPr>
            <a:spLocks noGrp="1"/>
          </p:cNvSpPr>
          <p:nvPr>
            <p:ph type="title"/>
          </p:nvPr>
        </p:nvSpPr>
        <p:spPr/>
        <p:txBody>
          <a:bodyPr/>
          <a:lstStyle/>
          <a:p>
            <a:r>
              <a:rPr lang="en-US"/>
              <a:t>Proposed Multi-Cloud Operating Model for PJI</a:t>
            </a:r>
            <a:endParaRPr lang="en-US" dirty="0"/>
          </a:p>
        </p:txBody>
      </p:sp>
      <p:sp>
        <p:nvSpPr>
          <p:cNvPr id="88" name="Rectangle 87"/>
          <p:cNvSpPr/>
          <p:nvPr/>
        </p:nvSpPr>
        <p:spPr>
          <a:xfrm>
            <a:off x="2057219" y="805795"/>
            <a:ext cx="5306283" cy="104970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sp>
        <p:nvSpPr>
          <p:cNvPr id="144" name="Isosceles Triangle 143"/>
          <p:cNvSpPr/>
          <p:nvPr/>
        </p:nvSpPr>
        <p:spPr>
          <a:xfrm rot="16200000">
            <a:off x="1497152" y="1234160"/>
            <a:ext cx="800847" cy="276409"/>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sp>
        <p:nvSpPr>
          <p:cNvPr id="145" name="Isosceles Triangle 144"/>
          <p:cNvSpPr/>
          <p:nvPr/>
        </p:nvSpPr>
        <p:spPr>
          <a:xfrm rot="5400000">
            <a:off x="7126351" y="1234160"/>
            <a:ext cx="800847" cy="276409"/>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grpSp>
        <p:nvGrpSpPr>
          <p:cNvPr id="3" name="Group 2"/>
          <p:cNvGrpSpPr/>
          <p:nvPr/>
        </p:nvGrpSpPr>
        <p:grpSpPr>
          <a:xfrm>
            <a:off x="2112131" y="856782"/>
            <a:ext cx="5089041" cy="921681"/>
            <a:chOff x="2092675" y="672542"/>
            <a:chExt cx="5089041" cy="921681"/>
          </a:xfrm>
        </p:grpSpPr>
        <p:sp>
          <p:nvSpPr>
            <p:cNvPr id="89" name="Rectangle 88"/>
            <p:cNvSpPr/>
            <p:nvPr/>
          </p:nvSpPr>
          <p:spPr>
            <a:xfrm>
              <a:off x="3744824" y="889748"/>
              <a:ext cx="1302501" cy="414341"/>
            </a:xfrm>
            <a:prstGeom prst="rect">
              <a:avLst/>
            </a:prstGeom>
            <a:solidFill>
              <a:schemeClr val="bg1"/>
            </a:solidFill>
            <a:ln>
              <a:solidFill>
                <a:schemeClr val="tx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grpSp>
          <p:nvGrpSpPr>
            <p:cNvPr id="90" name="Group 89"/>
            <p:cNvGrpSpPr/>
            <p:nvPr/>
          </p:nvGrpSpPr>
          <p:grpSpPr>
            <a:xfrm>
              <a:off x="3825075" y="912978"/>
              <a:ext cx="1123493" cy="388077"/>
              <a:chOff x="7316486" y="1261751"/>
              <a:chExt cx="1052615" cy="432047"/>
            </a:xfrm>
          </p:grpSpPr>
          <p:grpSp>
            <p:nvGrpSpPr>
              <p:cNvPr id="91" name="Group 90"/>
              <p:cNvGrpSpPr/>
              <p:nvPr/>
            </p:nvGrpSpPr>
            <p:grpSpPr>
              <a:xfrm>
                <a:off x="7316486" y="1261751"/>
                <a:ext cx="314192" cy="421988"/>
                <a:chOff x="7316486" y="1261751"/>
                <a:chExt cx="314192" cy="421988"/>
              </a:xfrm>
            </p:grpSpPr>
            <p:pic>
              <p:nvPicPr>
                <p:cNvPr id="99" name="Picture 98"/>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55559" y="1261751"/>
                  <a:ext cx="243810" cy="243810"/>
                </a:xfrm>
                <a:prstGeom prst="rect">
                  <a:avLst/>
                </a:prstGeom>
              </p:spPr>
            </p:pic>
            <p:sp>
              <p:nvSpPr>
                <p:cNvPr id="100" name="TextBox 99"/>
                <p:cNvSpPr txBox="1"/>
                <p:nvPr/>
              </p:nvSpPr>
              <p:spPr>
                <a:xfrm>
                  <a:off x="7316486" y="1461018"/>
                  <a:ext cx="314192" cy="222721"/>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0B3CF"/>
                      </a:solidFill>
                      <a:effectLst/>
                      <a:uLnTx/>
                      <a:uFillTx/>
                      <a:latin typeface="+mj-lt"/>
                      <a:cs typeface="Arial" panose="020B0604020202020204" pitchFamily="34" charset="0"/>
                    </a:rPr>
                    <a:t>IaaS</a:t>
                  </a:r>
                </a:p>
              </p:txBody>
            </p:sp>
          </p:grpSp>
          <p:grpSp>
            <p:nvGrpSpPr>
              <p:cNvPr id="92" name="Group 91"/>
              <p:cNvGrpSpPr/>
              <p:nvPr/>
            </p:nvGrpSpPr>
            <p:grpSpPr>
              <a:xfrm>
                <a:off x="7660901" y="1261751"/>
                <a:ext cx="708200" cy="422238"/>
                <a:chOff x="7303675" y="1261751"/>
                <a:chExt cx="708200" cy="422238"/>
              </a:xfrm>
            </p:grpSpPr>
            <p:pic>
              <p:nvPicPr>
                <p:cNvPr id="96" name="Picture 95"/>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55559" y="1261751"/>
                  <a:ext cx="243810" cy="243810"/>
                </a:xfrm>
                <a:prstGeom prst="rect">
                  <a:avLst/>
                </a:prstGeom>
              </p:spPr>
            </p:pic>
            <p:sp>
              <p:nvSpPr>
                <p:cNvPr id="97" name="TextBox 96"/>
                <p:cNvSpPr txBox="1"/>
                <p:nvPr/>
              </p:nvSpPr>
              <p:spPr>
                <a:xfrm>
                  <a:off x="7303675" y="1461267"/>
                  <a:ext cx="336721" cy="222722"/>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0B3CF"/>
                      </a:solidFill>
                      <a:effectLst/>
                      <a:uLnTx/>
                      <a:uFillTx/>
                      <a:latin typeface="+mj-lt"/>
                      <a:cs typeface="Arial" panose="020B0604020202020204" pitchFamily="34" charset="0"/>
                    </a:rPr>
                    <a:t>PaaS</a:t>
                  </a:r>
                </a:p>
              </p:txBody>
            </p:sp>
            <p:sp>
              <p:nvSpPr>
                <p:cNvPr id="98" name="TextBox 97"/>
                <p:cNvSpPr txBox="1"/>
                <p:nvPr/>
              </p:nvSpPr>
              <p:spPr>
                <a:xfrm>
                  <a:off x="7673653" y="1461267"/>
                  <a:ext cx="338222" cy="222722"/>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0B3CF"/>
                      </a:solidFill>
                      <a:effectLst/>
                      <a:uLnTx/>
                      <a:uFillTx/>
                      <a:latin typeface="+mj-lt"/>
                      <a:cs typeface="Arial" panose="020B0604020202020204" pitchFamily="34" charset="0"/>
                    </a:rPr>
                    <a:t>CaaS</a:t>
                  </a:r>
                </a:p>
              </p:txBody>
            </p:sp>
          </p:grpSp>
          <p:grpSp>
            <p:nvGrpSpPr>
              <p:cNvPr id="93" name="Group 92"/>
              <p:cNvGrpSpPr/>
              <p:nvPr/>
            </p:nvGrpSpPr>
            <p:grpSpPr>
              <a:xfrm>
                <a:off x="7992765" y="1261751"/>
                <a:ext cx="321056" cy="432047"/>
                <a:chOff x="7278313" y="1261751"/>
                <a:chExt cx="321056" cy="432047"/>
              </a:xfrm>
            </p:grpSpPr>
            <p:pic>
              <p:nvPicPr>
                <p:cNvPr id="94" name="Picture 93"/>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355559" y="1261751"/>
                  <a:ext cx="243810" cy="243810"/>
                </a:xfrm>
                <a:prstGeom prst="rect">
                  <a:avLst/>
                </a:prstGeom>
              </p:spPr>
            </p:pic>
            <p:sp>
              <p:nvSpPr>
                <p:cNvPr id="95" name="TextBox 94"/>
                <p:cNvSpPr txBox="1"/>
                <p:nvPr/>
              </p:nvSpPr>
              <p:spPr>
                <a:xfrm>
                  <a:off x="7278313" y="1471076"/>
                  <a:ext cx="173077" cy="222722"/>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50B3CF"/>
                    </a:solidFill>
                    <a:effectLst/>
                    <a:uLnTx/>
                    <a:uFillTx/>
                    <a:latin typeface="+mj-lt"/>
                    <a:cs typeface="Arial" panose="020B0604020202020204" pitchFamily="34" charset="0"/>
                  </a:endParaRPr>
                </a:p>
              </p:txBody>
            </p:sp>
          </p:grpSp>
        </p:grpSp>
        <p:grpSp>
          <p:nvGrpSpPr>
            <p:cNvPr id="101" name="Group 100"/>
            <p:cNvGrpSpPr/>
            <p:nvPr/>
          </p:nvGrpSpPr>
          <p:grpSpPr>
            <a:xfrm>
              <a:off x="5114122" y="890084"/>
              <a:ext cx="1004976" cy="414342"/>
              <a:chOff x="5647825" y="2475637"/>
              <a:chExt cx="1339968" cy="552455"/>
            </a:xfrm>
          </p:grpSpPr>
          <p:sp>
            <p:nvSpPr>
              <p:cNvPr id="102" name="Rectangle 101"/>
              <p:cNvSpPr/>
              <p:nvPr/>
            </p:nvSpPr>
            <p:spPr>
              <a:xfrm>
                <a:off x="5647825" y="2475637"/>
                <a:ext cx="1339968" cy="552455"/>
              </a:xfrm>
              <a:prstGeom prst="rect">
                <a:avLst/>
              </a:prstGeom>
              <a:solidFill>
                <a:schemeClr val="bg1"/>
              </a:solidFill>
              <a:ln>
                <a:solidFill>
                  <a:schemeClr val="accent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pic>
            <p:nvPicPr>
              <p:cNvPr id="103" name="Picture 102"/>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369462" y="2491573"/>
                <a:ext cx="346969" cy="291993"/>
              </a:xfrm>
              <a:prstGeom prst="rect">
                <a:avLst/>
              </a:prstGeom>
            </p:spPr>
          </p:pic>
          <p:sp>
            <p:nvSpPr>
              <p:cNvPr id="104" name="TextBox 103"/>
              <p:cNvSpPr txBox="1"/>
              <p:nvPr/>
            </p:nvSpPr>
            <p:spPr>
              <a:xfrm>
                <a:off x="6311464" y="2742942"/>
                <a:ext cx="481328" cy="266740"/>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0B3CF"/>
                    </a:solidFill>
                    <a:effectLst/>
                    <a:uLnTx/>
                    <a:uFillTx/>
                    <a:latin typeface="+mj-lt"/>
                    <a:cs typeface="Arial" panose="020B0604020202020204" pitchFamily="34" charset="0"/>
                  </a:rPr>
                  <a:t>CaaS</a:t>
                </a:r>
              </a:p>
            </p:txBody>
          </p:sp>
          <p:pic>
            <p:nvPicPr>
              <p:cNvPr id="105" name="Picture 104"/>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866090" y="2505900"/>
                <a:ext cx="346969" cy="291993"/>
              </a:xfrm>
              <a:prstGeom prst="rect">
                <a:avLst/>
              </a:prstGeom>
            </p:spPr>
          </p:pic>
          <p:sp>
            <p:nvSpPr>
              <p:cNvPr id="106" name="TextBox 105"/>
              <p:cNvSpPr txBox="1"/>
              <p:nvPr/>
            </p:nvSpPr>
            <p:spPr>
              <a:xfrm>
                <a:off x="5806722" y="2743429"/>
                <a:ext cx="447131" cy="266740"/>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0B3CF"/>
                    </a:solidFill>
                    <a:effectLst/>
                    <a:uLnTx/>
                    <a:uFillTx/>
                    <a:latin typeface="+mj-lt"/>
                    <a:cs typeface="Arial" panose="020B0604020202020204" pitchFamily="34" charset="0"/>
                  </a:rPr>
                  <a:t>IaaS</a:t>
                </a:r>
              </a:p>
            </p:txBody>
          </p:sp>
        </p:grpSp>
        <p:sp>
          <p:nvSpPr>
            <p:cNvPr id="107" name="TextBox 106"/>
            <p:cNvSpPr txBox="1"/>
            <p:nvPr/>
          </p:nvSpPr>
          <p:spPr>
            <a:xfrm>
              <a:off x="4053146" y="1319713"/>
              <a:ext cx="822661" cy="246221"/>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F0"/>
                  </a:solidFill>
                  <a:effectLst/>
                  <a:uLnTx/>
                  <a:uFillTx/>
                  <a:latin typeface="+mj-lt"/>
                  <a:cs typeface="Arial" panose="020B0604020202020204" pitchFamily="34" charset="0"/>
                </a:rPr>
                <a:t>Application </a:t>
              </a:r>
            </a:p>
          </p:txBody>
        </p:sp>
        <p:sp>
          <p:nvSpPr>
            <p:cNvPr id="108" name="TextBox 107"/>
            <p:cNvSpPr txBox="1"/>
            <p:nvPr/>
          </p:nvSpPr>
          <p:spPr>
            <a:xfrm>
              <a:off x="5275160" y="1317761"/>
              <a:ext cx="793807" cy="246221"/>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B050"/>
                  </a:solidFill>
                  <a:effectLst/>
                  <a:uLnTx/>
                  <a:uFillTx/>
                  <a:latin typeface="+mj-lt"/>
                  <a:cs typeface="Arial" panose="020B0604020202020204" pitchFamily="34" charset="0"/>
                </a:rPr>
                <a:t>Application</a:t>
              </a:r>
            </a:p>
          </p:txBody>
        </p:sp>
        <p:sp>
          <p:nvSpPr>
            <p:cNvPr id="109" name="TextBox 108"/>
            <p:cNvSpPr txBox="1"/>
            <p:nvPr/>
          </p:nvSpPr>
          <p:spPr>
            <a:xfrm>
              <a:off x="6361408" y="1314892"/>
              <a:ext cx="793807" cy="246221"/>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DF7A1C">
                      <a:lumMod val="75000"/>
                    </a:srgbClr>
                  </a:solidFill>
                  <a:effectLst/>
                  <a:uLnTx/>
                  <a:uFillTx/>
                  <a:latin typeface="+mj-lt"/>
                  <a:cs typeface="Arial" panose="020B0604020202020204" pitchFamily="34" charset="0"/>
                </a:rPr>
                <a:t>Application</a:t>
              </a:r>
            </a:p>
          </p:txBody>
        </p:sp>
        <p:grpSp>
          <p:nvGrpSpPr>
            <p:cNvPr id="157" name="Group 156"/>
            <p:cNvGrpSpPr/>
            <p:nvPr/>
          </p:nvGrpSpPr>
          <p:grpSpPr>
            <a:xfrm>
              <a:off x="6176740" y="892887"/>
              <a:ext cx="1004976" cy="414342"/>
              <a:chOff x="7029855" y="2475637"/>
              <a:chExt cx="1339968" cy="552455"/>
            </a:xfrm>
          </p:grpSpPr>
          <p:sp>
            <p:nvSpPr>
              <p:cNvPr id="158" name="Rectangle 157"/>
              <p:cNvSpPr/>
              <p:nvPr/>
            </p:nvSpPr>
            <p:spPr>
              <a:xfrm>
                <a:off x="7029855" y="2475637"/>
                <a:ext cx="1339968" cy="552455"/>
              </a:xfrm>
              <a:prstGeom prst="rect">
                <a:avLst/>
              </a:prstGeom>
              <a:solidFill>
                <a:schemeClr val="bg1"/>
              </a:solidFill>
              <a:ln>
                <a:solidFill>
                  <a:schemeClr val="accent6">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pic>
            <p:nvPicPr>
              <p:cNvPr id="159" name="Picture 158"/>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76377" y="2497412"/>
                <a:ext cx="346969" cy="291993"/>
              </a:xfrm>
              <a:prstGeom prst="rect">
                <a:avLst/>
              </a:prstGeom>
            </p:spPr>
          </p:pic>
          <p:sp>
            <p:nvSpPr>
              <p:cNvPr id="160" name="TextBox 159"/>
              <p:cNvSpPr txBox="1"/>
              <p:nvPr/>
            </p:nvSpPr>
            <p:spPr>
              <a:xfrm>
                <a:off x="7710416" y="2746978"/>
                <a:ext cx="479192" cy="266740"/>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0B3CF"/>
                    </a:solidFill>
                    <a:effectLst/>
                    <a:uLnTx/>
                    <a:uFillTx/>
                    <a:latin typeface="+mj-lt"/>
                    <a:cs typeface="Arial" panose="020B0604020202020204" pitchFamily="34" charset="0"/>
                  </a:rPr>
                  <a:t>PaaS</a:t>
                </a:r>
              </a:p>
            </p:txBody>
          </p:sp>
          <p:pic>
            <p:nvPicPr>
              <p:cNvPr id="161" name="Picture 160"/>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31240" y="2509578"/>
                <a:ext cx="346969" cy="291993"/>
              </a:xfrm>
              <a:prstGeom prst="rect">
                <a:avLst/>
              </a:prstGeom>
            </p:spPr>
          </p:pic>
          <p:sp>
            <p:nvSpPr>
              <p:cNvPr id="162" name="TextBox 161"/>
              <p:cNvSpPr txBox="1"/>
              <p:nvPr/>
            </p:nvSpPr>
            <p:spPr>
              <a:xfrm>
                <a:off x="7150056" y="2743427"/>
                <a:ext cx="447131" cy="266740"/>
              </a:xfrm>
              <a:prstGeom prst="rect">
                <a:avLst/>
              </a:prstGeom>
              <a:noFill/>
            </p:spPr>
            <p:txBody>
              <a:bodyPr wrap="none" rtlCol="0">
                <a:spAutoFit/>
              </a:bodyPr>
              <a:lstStyle/>
              <a:p>
                <a:pPr marL="0" marR="0" lvl="0" indent="0" algn="l" defTabSz="914331"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0B3CF"/>
                    </a:solidFill>
                    <a:effectLst/>
                    <a:uLnTx/>
                    <a:uFillTx/>
                    <a:latin typeface="+mj-lt"/>
                    <a:cs typeface="Arial" panose="020B0604020202020204" pitchFamily="34" charset="0"/>
                  </a:rPr>
                  <a:t>IaaS</a:t>
                </a:r>
              </a:p>
            </p:txBody>
          </p:sp>
        </p:grpSp>
        <p:grpSp>
          <p:nvGrpSpPr>
            <p:cNvPr id="163" name="Group 162"/>
            <p:cNvGrpSpPr/>
            <p:nvPr/>
          </p:nvGrpSpPr>
          <p:grpSpPr>
            <a:xfrm>
              <a:off x="2092675" y="672542"/>
              <a:ext cx="1635371" cy="921681"/>
              <a:chOff x="3288998" y="830219"/>
              <a:chExt cx="2180494" cy="1228908"/>
            </a:xfrm>
          </p:grpSpPr>
          <p:sp>
            <p:nvSpPr>
              <p:cNvPr id="164" name="Freeform 5"/>
              <p:cNvSpPr>
                <a:spLocks/>
              </p:cNvSpPr>
              <p:nvPr/>
            </p:nvSpPr>
            <p:spPr bwMode="auto">
              <a:xfrm>
                <a:off x="3288998" y="830219"/>
                <a:ext cx="2180494" cy="1228908"/>
              </a:xfrm>
              <a:custGeom>
                <a:avLst/>
                <a:gdLst>
                  <a:gd name="T0" fmla="*/ 645 w 1295"/>
                  <a:gd name="T1" fmla="*/ 723 h 725"/>
                  <a:gd name="T2" fmla="*/ 301 w 1295"/>
                  <a:gd name="T3" fmla="*/ 723 h 725"/>
                  <a:gd name="T4" fmla="*/ 75 w 1295"/>
                  <a:gd name="T5" fmla="*/ 615 h 725"/>
                  <a:gd name="T6" fmla="*/ 85 w 1295"/>
                  <a:gd name="T7" fmla="*/ 304 h 725"/>
                  <a:gd name="T8" fmla="*/ 227 w 1295"/>
                  <a:gd name="T9" fmla="*/ 209 h 725"/>
                  <a:gd name="T10" fmla="*/ 254 w 1295"/>
                  <a:gd name="T11" fmla="*/ 183 h 725"/>
                  <a:gd name="T12" fmla="*/ 355 w 1295"/>
                  <a:gd name="T13" fmla="*/ 47 h 725"/>
                  <a:gd name="T14" fmla="*/ 486 w 1295"/>
                  <a:gd name="T15" fmla="*/ 10 h 725"/>
                  <a:gd name="T16" fmla="*/ 723 w 1295"/>
                  <a:gd name="T17" fmla="*/ 96 h 725"/>
                  <a:gd name="T18" fmla="*/ 760 w 1295"/>
                  <a:gd name="T19" fmla="*/ 102 h 725"/>
                  <a:gd name="T20" fmla="*/ 1024 w 1295"/>
                  <a:gd name="T21" fmla="*/ 216 h 725"/>
                  <a:gd name="T22" fmla="*/ 1068 w 1295"/>
                  <a:gd name="T23" fmla="*/ 254 h 725"/>
                  <a:gd name="T24" fmla="*/ 1149 w 1295"/>
                  <a:gd name="T25" fmla="*/ 281 h 725"/>
                  <a:gd name="T26" fmla="*/ 1238 w 1295"/>
                  <a:gd name="T27" fmla="*/ 579 h 725"/>
                  <a:gd name="T28" fmla="*/ 991 w 1295"/>
                  <a:gd name="T29" fmla="*/ 723 h 725"/>
                  <a:gd name="T30" fmla="*/ 645 w 1295"/>
                  <a:gd name="T31" fmla="*/ 723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5" h="725">
                    <a:moveTo>
                      <a:pt x="645" y="723"/>
                    </a:moveTo>
                    <a:cubicBezTo>
                      <a:pt x="531" y="723"/>
                      <a:pt x="416" y="724"/>
                      <a:pt x="301" y="723"/>
                    </a:cubicBezTo>
                    <a:cubicBezTo>
                      <a:pt x="210" y="722"/>
                      <a:pt x="132" y="688"/>
                      <a:pt x="75" y="615"/>
                    </a:cubicBezTo>
                    <a:cubicBezTo>
                      <a:pt x="0" y="518"/>
                      <a:pt x="17" y="396"/>
                      <a:pt x="85" y="304"/>
                    </a:cubicBezTo>
                    <a:cubicBezTo>
                      <a:pt x="121" y="256"/>
                      <a:pt x="169" y="224"/>
                      <a:pt x="227" y="209"/>
                    </a:cubicBezTo>
                    <a:cubicBezTo>
                      <a:pt x="241" y="205"/>
                      <a:pt x="250" y="197"/>
                      <a:pt x="254" y="183"/>
                    </a:cubicBezTo>
                    <a:cubicBezTo>
                      <a:pt x="271" y="125"/>
                      <a:pt x="301" y="78"/>
                      <a:pt x="355" y="47"/>
                    </a:cubicBezTo>
                    <a:cubicBezTo>
                      <a:pt x="395" y="23"/>
                      <a:pt x="440" y="14"/>
                      <a:pt x="486" y="10"/>
                    </a:cubicBezTo>
                    <a:cubicBezTo>
                      <a:pt x="579" y="0"/>
                      <a:pt x="658" y="29"/>
                      <a:pt x="723" y="96"/>
                    </a:cubicBezTo>
                    <a:cubicBezTo>
                      <a:pt x="735" y="108"/>
                      <a:pt x="745" y="108"/>
                      <a:pt x="760" y="102"/>
                    </a:cubicBezTo>
                    <a:cubicBezTo>
                      <a:pt x="861" y="61"/>
                      <a:pt x="985" y="114"/>
                      <a:pt x="1024" y="216"/>
                    </a:cubicBezTo>
                    <a:cubicBezTo>
                      <a:pt x="1032" y="240"/>
                      <a:pt x="1045" y="249"/>
                      <a:pt x="1068" y="254"/>
                    </a:cubicBezTo>
                    <a:cubicBezTo>
                      <a:pt x="1096" y="259"/>
                      <a:pt x="1123" y="269"/>
                      <a:pt x="1149" y="281"/>
                    </a:cubicBezTo>
                    <a:cubicBezTo>
                      <a:pt x="1257" y="328"/>
                      <a:pt x="1295" y="479"/>
                      <a:pt x="1238" y="579"/>
                    </a:cubicBezTo>
                    <a:cubicBezTo>
                      <a:pt x="1183" y="674"/>
                      <a:pt x="1099" y="720"/>
                      <a:pt x="991" y="723"/>
                    </a:cubicBezTo>
                    <a:cubicBezTo>
                      <a:pt x="876" y="725"/>
                      <a:pt x="761" y="723"/>
                      <a:pt x="645" y="723"/>
                    </a:cubicBezTo>
                    <a:close/>
                  </a:path>
                </a:pathLst>
              </a:custGeom>
              <a:solidFill>
                <a:schemeClr val="bg1"/>
              </a:solidFill>
              <a:ln>
                <a:noFill/>
              </a:ln>
              <a:effectLst>
                <a:outerShdw blurRad="114300" dist="38100" dir="5400000" algn="t" rotWithShape="0">
                  <a:prstClr val="black">
                    <a:alpha val="17000"/>
                  </a:prstClr>
                </a:outerShdw>
              </a:effectLst>
            </p:spPr>
            <p:txBody>
              <a:bodyPr vert="horz" wrap="square" lIns="91440" tIns="45720" rIns="91440" bIns="45720" numCol="1" anchor="t" anchorCtr="0" compatLnSpc="1">
                <a:prstTxWarp prst="textNoShape">
                  <a:avLst/>
                </a:prstTxWarp>
              </a:bodyPr>
              <a:lstStyle/>
              <a:p>
                <a:pPr marL="0" marR="0" lvl="0" indent="0" algn="l"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B3CF"/>
                  </a:solidFill>
                  <a:effectLst/>
                  <a:uLnTx/>
                  <a:uFillTx/>
                  <a:latin typeface="+mj-lt"/>
                  <a:cs typeface="Arial" panose="020B0604020202020204" pitchFamily="34" charset="0"/>
                </a:endParaRPr>
              </a:p>
            </p:txBody>
          </p:sp>
          <p:pic>
            <p:nvPicPr>
              <p:cNvPr id="165" name="Picture 1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038" y="1445971"/>
                <a:ext cx="832400" cy="432804"/>
              </a:xfrm>
              <a:prstGeom prst="rect">
                <a:avLst/>
              </a:prstGeom>
            </p:spPr>
          </p:pic>
          <p:pic>
            <p:nvPicPr>
              <p:cNvPr id="166" name="Picture 1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7561" y="1118181"/>
                <a:ext cx="727520" cy="230205"/>
              </a:xfrm>
              <a:prstGeom prst="rect">
                <a:avLst/>
              </a:prstGeom>
            </p:spPr>
          </p:pic>
          <p:pic>
            <p:nvPicPr>
              <p:cNvPr id="167" name="Picture 1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7049" y="1395823"/>
                <a:ext cx="1067448" cy="469391"/>
              </a:xfrm>
              <a:prstGeom prst="rect">
                <a:avLst/>
              </a:prstGeom>
            </p:spPr>
          </p:pic>
        </p:grpSp>
      </p:grpSp>
      <p:grpSp>
        <p:nvGrpSpPr>
          <p:cNvPr id="4" name="Group 3"/>
          <p:cNvGrpSpPr/>
          <p:nvPr/>
        </p:nvGrpSpPr>
        <p:grpSpPr>
          <a:xfrm>
            <a:off x="307583" y="1853037"/>
            <a:ext cx="8549640" cy="3003825"/>
            <a:chOff x="288128" y="1668797"/>
            <a:chExt cx="8549640" cy="3003825"/>
          </a:xfrm>
        </p:grpSpPr>
        <p:sp>
          <p:nvSpPr>
            <p:cNvPr id="123" name="Rectangle 122"/>
            <p:cNvSpPr>
              <a:spLocks/>
            </p:cNvSpPr>
            <p:nvPr/>
          </p:nvSpPr>
          <p:spPr>
            <a:xfrm>
              <a:off x="3120369" y="3428712"/>
              <a:ext cx="1256144" cy="2682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marR="0" lvl="0" indent="-128588" algn="ctr" defTabSz="91433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2060"/>
                  </a:solidFill>
                  <a:effectLst/>
                  <a:uLnTx/>
                  <a:uFillTx/>
                  <a:latin typeface="+mj-lt"/>
                  <a:cs typeface="Arial" panose="020B0604020202020204" pitchFamily="34" charset="0"/>
                </a:rPr>
                <a:t>Self Service</a:t>
              </a:r>
            </a:p>
          </p:txBody>
        </p:sp>
        <p:sp>
          <p:nvSpPr>
            <p:cNvPr id="87" name="Rectangle 86"/>
            <p:cNvSpPr/>
            <p:nvPr/>
          </p:nvSpPr>
          <p:spPr>
            <a:xfrm>
              <a:off x="1717382" y="3424098"/>
              <a:ext cx="1424936" cy="89953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grpSp>
          <p:nvGrpSpPr>
            <p:cNvPr id="110" name="Group 109"/>
            <p:cNvGrpSpPr/>
            <p:nvPr/>
          </p:nvGrpSpPr>
          <p:grpSpPr>
            <a:xfrm>
              <a:off x="3849661" y="1668797"/>
              <a:ext cx="1785219" cy="209933"/>
              <a:chOff x="5111964" y="3404726"/>
              <a:chExt cx="2380292" cy="279911"/>
            </a:xfrm>
          </p:grpSpPr>
          <p:pic>
            <p:nvPicPr>
              <p:cNvPr id="111" name="Picture 110"/>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31036" y="3404726"/>
                <a:ext cx="332613" cy="279911"/>
              </a:xfrm>
              <a:prstGeom prst="rect">
                <a:avLst/>
              </a:prstGeom>
            </p:spPr>
          </p:pic>
          <p:pic>
            <p:nvPicPr>
              <p:cNvPr id="112" name="Picture 111"/>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11964" y="3404726"/>
                <a:ext cx="332613" cy="279911"/>
              </a:xfrm>
              <a:prstGeom prst="rect">
                <a:avLst/>
              </a:prstGeom>
            </p:spPr>
          </p:pic>
          <p:pic>
            <p:nvPicPr>
              <p:cNvPr id="113" name="Picture 112"/>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59643" y="3404726"/>
                <a:ext cx="332613" cy="279911"/>
              </a:xfrm>
              <a:prstGeom prst="rect">
                <a:avLst/>
              </a:prstGeom>
            </p:spPr>
          </p:pic>
          <p:pic>
            <p:nvPicPr>
              <p:cNvPr id="114" name="Picture 113"/>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rot="16200000">
                <a:off x="6366923" y="3378375"/>
                <a:ext cx="279911" cy="332613"/>
              </a:xfrm>
              <a:prstGeom prst="rect">
                <a:avLst/>
              </a:prstGeom>
            </p:spPr>
          </p:pic>
          <p:pic>
            <p:nvPicPr>
              <p:cNvPr id="115" name="Picture 114"/>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521500" y="3404726"/>
                <a:ext cx="332613" cy="279911"/>
              </a:xfrm>
              <a:prstGeom prst="rect">
                <a:avLst/>
              </a:prstGeom>
            </p:spPr>
          </p:pic>
          <p:grpSp>
            <p:nvGrpSpPr>
              <p:cNvPr id="116" name="Group 115"/>
              <p:cNvGrpSpPr/>
              <p:nvPr/>
            </p:nvGrpSpPr>
            <p:grpSpPr>
              <a:xfrm>
                <a:off x="6750107" y="3404726"/>
                <a:ext cx="332613" cy="279911"/>
                <a:chOff x="8891672" y="2733182"/>
                <a:chExt cx="541799" cy="541799"/>
              </a:xfrm>
            </p:grpSpPr>
            <p:grpSp>
              <p:nvGrpSpPr>
                <p:cNvPr id="117" name="Group 116"/>
                <p:cNvGrpSpPr/>
                <p:nvPr/>
              </p:nvGrpSpPr>
              <p:grpSpPr>
                <a:xfrm>
                  <a:off x="8891672" y="2733182"/>
                  <a:ext cx="541799" cy="541799"/>
                  <a:chOff x="6050250" y="1377966"/>
                  <a:chExt cx="406349" cy="406349"/>
                </a:xfrm>
              </p:grpSpPr>
              <p:pic>
                <p:nvPicPr>
                  <p:cNvPr id="119" name="Picture 118"/>
                  <p:cNvPicPr>
                    <a:picLocks noChangeAspect="1"/>
                  </p:cNvPicPr>
                  <p:nvPr/>
                </p:nvPicPr>
                <p:blipFill>
                  <a:blip r:embed="rId11" cstate="screen">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6050250" y="1377966"/>
                    <a:ext cx="406349" cy="406349"/>
                  </a:xfrm>
                  <a:prstGeom prst="rect">
                    <a:avLst/>
                  </a:prstGeom>
                </p:spPr>
              </p:pic>
              <p:sp>
                <p:nvSpPr>
                  <p:cNvPr id="120" name="Oval 119"/>
                  <p:cNvSpPr>
                    <a:spLocks noChangeAspect="1"/>
                  </p:cNvSpPr>
                  <p:nvPr/>
                </p:nvSpPr>
                <p:spPr>
                  <a:xfrm>
                    <a:off x="6104287" y="1435582"/>
                    <a:ext cx="256032" cy="256032"/>
                  </a:xfrm>
                  <a:prstGeom prst="ellipse">
                    <a:avLst/>
                  </a:prstGeom>
                  <a:solidFill>
                    <a:srgbClr val="7694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grpSp>
            <p:pic>
              <p:nvPicPr>
                <p:cNvPr id="118" name="Picture 117"/>
                <p:cNvPicPr>
                  <a:picLocks noChangeAspect="1"/>
                </p:cNvPicPr>
                <p:nvPr/>
              </p:nvPicPr>
              <p:blipFill rotWithShape="1">
                <a:blip r:embed="rId12">
                  <a:biLevel thresh="25000"/>
                  <a:extLst>
                    <a:ext uri="{28A0092B-C50C-407E-A947-70E740481C1C}">
                      <a14:useLocalDpi xmlns:a14="http://schemas.microsoft.com/office/drawing/2010/main" val="0"/>
                    </a:ext>
                  </a:extLst>
                </a:blip>
                <a:srcRect/>
                <a:stretch/>
              </p:blipFill>
              <p:spPr>
                <a:xfrm>
                  <a:off x="9003801" y="2879750"/>
                  <a:ext cx="316257" cy="292804"/>
                </a:xfrm>
                <a:prstGeom prst="rect">
                  <a:avLst/>
                </a:prstGeom>
              </p:spPr>
            </p:pic>
          </p:grpSp>
        </p:grpSp>
        <p:sp>
          <p:nvSpPr>
            <p:cNvPr id="121" name="Rectangle 120"/>
            <p:cNvSpPr/>
            <p:nvPr/>
          </p:nvSpPr>
          <p:spPr>
            <a:xfrm>
              <a:off x="6520360" y="3767012"/>
              <a:ext cx="1280928" cy="5428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sp>
          <p:nvSpPr>
            <p:cNvPr id="122" name="Rectangle 121"/>
            <p:cNvSpPr>
              <a:spLocks/>
            </p:cNvSpPr>
            <p:nvPr/>
          </p:nvSpPr>
          <p:spPr>
            <a:xfrm>
              <a:off x="3176334" y="3988070"/>
              <a:ext cx="1256144" cy="2763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marR="0" lvl="0" indent="-128588" algn="ctr" defTabSz="91433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2060"/>
                  </a:solidFill>
                  <a:effectLst/>
                  <a:uLnTx/>
                  <a:uFillTx/>
                  <a:latin typeface="+mj-lt"/>
                  <a:cs typeface="Arial" panose="020B0604020202020204" pitchFamily="34" charset="0"/>
                  <a:sym typeface="Wingdings" panose="05000000000000000000" pitchFamily="2" charset="2"/>
                </a:rPr>
                <a:t>Policy Based Automation</a:t>
              </a:r>
              <a:r>
                <a:rPr kumimoji="0" lang="en-US" sz="800" b="0" i="0" u="none" strike="noStrike" kern="1200" cap="none" spc="0" normalizeH="0" baseline="0" noProof="0" dirty="0">
                  <a:ln>
                    <a:noFill/>
                  </a:ln>
                  <a:solidFill>
                    <a:srgbClr val="002060"/>
                  </a:solidFill>
                  <a:effectLst/>
                  <a:uLnTx/>
                  <a:uFillTx/>
                  <a:latin typeface="+mj-lt"/>
                  <a:cs typeface="Arial" panose="020B0604020202020204" pitchFamily="34" charset="0"/>
                </a:rPr>
                <a:t> </a:t>
              </a:r>
            </a:p>
          </p:txBody>
        </p:sp>
        <p:sp>
          <p:nvSpPr>
            <p:cNvPr id="124" name="Rectangle 123"/>
            <p:cNvSpPr>
              <a:spLocks/>
            </p:cNvSpPr>
            <p:nvPr/>
          </p:nvSpPr>
          <p:spPr>
            <a:xfrm>
              <a:off x="5218363" y="3520285"/>
              <a:ext cx="1217678" cy="23146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marR="0" lvl="0" indent="-128588" algn="l" defTabSz="91433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2060"/>
                  </a:solidFill>
                  <a:effectLst/>
                  <a:uLnTx/>
                  <a:uFillTx/>
                  <a:latin typeface="+mj-lt"/>
                  <a:cs typeface="Arial" panose="020B0604020202020204" pitchFamily="34" charset="0"/>
                </a:rPr>
                <a:t>Automated Configuration Management</a:t>
              </a:r>
            </a:p>
          </p:txBody>
        </p:sp>
        <p:sp>
          <p:nvSpPr>
            <p:cNvPr id="125" name="Rectangle 124"/>
            <p:cNvSpPr>
              <a:spLocks/>
            </p:cNvSpPr>
            <p:nvPr/>
          </p:nvSpPr>
          <p:spPr>
            <a:xfrm>
              <a:off x="5230201" y="3940200"/>
              <a:ext cx="1276885" cy="342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marR="0" lvl="0" indent="-128588" algn="l" defTabSz="91433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2060"/>
                  </a:solidFill>
                  <a:effectLst/>
                  <a:uLnTx/>
                  <a:uFillTx/>
                  <a:latin typeface="+mj-lt"/>
                  <a:cs typeface="Arial" panose="020B0604020202020204" pitchFamily="34" charset="0"/>
                </a:rPr>
                <a:t>One Click Deployment/CI/CD</a:t>
              </a:r>
            </a:p>
          </p:txBody>
        </p:sp>
        <p:sp>
          <p:nvSpPr>
            <p:cNvPr id="126" name="Rectangle 125"/>
            <p:cNvSpPr>
              <a:spLocks/>
            </p:cNvSpPr>
            <p:nvPr/>
          </p:nvSpPr>
          <p:spPr>
            <a:xfrm>
              <a:off x="5162018" y="2728651"/>
              <a:ext cx="1312244" cy="2665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marR="0" lvl="0" indent="-128588" algn="l" defTabSz="91433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2060"/>
                  </a:solidFill>
                  <a:effectLst/>
                  <a:uLnTx/>
                  <a:uFillTx/>
                  <a:latin typeface="+mj-lt"/>
                  <a:cs typeface="Arial" panose="020B0604020202020204" pitchFamily="34" charset="0"/>
                </a:rPr>
                <a:t>Integrated Performance  Monitoring</a:t>
              </a:r>
            </a:p>
          </p:txBody>
        </p:sp>
        <p:sp>
          <p:nvSpPr>
            <p:cNvPr id="127" name="Rectangle 126"/>
            <p:cNvSpPr>
              <a:spLocks/>
            </p:cNvSpPr>
            <p:nvPr/>
          </p:nvSpPr>
          <p:spPr>
            <a:xfrm>
              <a:off x="3236474" y="3694735"/>
              <a:ext cx="1038378" cy="1862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marR="0" lvl="0" indent="-128588" algn="ctr" defTabSz="91433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2060"/>
                  </a:solidFill>
                  <a:effectLst/>
                  <a:uLnTx/>
                  <a:uFillTx/>
                  <a:latin typeface="+mj-lt"/>
                  <a:cs typeface="Arial" panose="020B0604020202020204" pitchFamily="34" charset="0"/>
                </a:rPr>
                <a:t>Continuous Compliance</a:t>
              </a:r>
            </a:p>
          </p:txBody>
        </p:sp>
        <p:sp>
          <p:nvSpPr>
            <p:cNvPr id="128" name="Rounded Rectangle 127"/>
            <p:cNvSpPr/>
            <p:nvPr/>
          </p:nvSpPr>
          <p:spPr>
            <a:xfrm>
              <a:off x="1719065" y="3019449"/>
              <a:ext cx="1423253" cy="394258"/>
            </a:xfrm>
            <a:prstGeom prst="roundRect">
              <a:avLst>
                <a:gd name="adj" fmla="val 0"/>
              </a:avLst>
            </a:prstGeom>
            <a:solidFill>
              <a:srgbClr val="E117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white">
                      <a:lumMod val="95000"/>
                    </a:prstClr>
                  </a:solidFill>
                  <a:effectLst/>
                  <a:uLnTx/>
                  <a:uFillTx/>
                  <a:latin typeface="+mj-lt"/>
                  <a:cs typeface="Arial" panose="020B0604020202020204" pitchFamily="34" charset="0"/>
                </a:rPr>
                <a:t>Intelligent Automation Platform </a:t>
              </a:r>
            </a:p>
          </p:txBody>
        </p:sp>
        <p:grpSp>
          <p:nvGrpSpPr>
            <p:cNvPr id="129" name="Group 128"/>
            <p:cNvGrpSpPr/>
            <p:nvPr/>
          </p:nvGrpSpPr>
          <p:grpSpPr>
            <a:xfrm>
              <a:off x="6636822" y="2985731"/>
              <a:ext cx="1020816" cy="250299"/>
              <a:chOff x="7530854" y="2757244"/>
              <a:chExt cx="1122898" cy="250299"/>
            </a:xfrm>
          </p:grpSpPr>
          <p:pic>
            <p:nvPicPr>
              <p:cNvPr id="130" name="Picture 129"/>
              <p:cNvPicPr>
                <a:picLocks noChangeAspect="1"/>
              </p:cNvPicPr>
              <p:nvPr/>
            </p:nvPicPr>
            <p:blipFill rotWithShape="1">
              <a:blip r:embed="rId13" cstate="print">
                <a:duotone>
                  <a:schemeClr val="accent3">
                    <a:shade val="45000"/>
                    <a:satMod val="135000"/>
                  </a:schemeClr>
                  <a:prstClr val="white"/>
                </a:duotone>
                <a:extLst>
                  <a:ext uri="{28A0092B-C50C-407E-A947-70E740481C1C}">
                    <a14:useLocalDpi xmlns:a14="http://schemas.microsoft.com/office/drawing/2010/main" val="0"/>
                  </a:ext>
                </a:extLst>
              </a:blip>
              <a:srcRect l="14043" t="15128" r="13854" b="2580"/>
              <a:stretch/>
            </p:blipFill>
            <p:spPr>
              <a:xfrm>
                <a:off x="7530854" y="2762556"/>
                <a:ext cx="351808" cy="242727"/>
              </a:xfrm>
              <a:prstGeom prst="rect">
                <a:avLst/>
              </a:prstGeom>
            </p:spPr>
          </p:pic>
          <p:pic>
            <p:nvPicPr>
              <p:cNvPr id="131" name="Picture 130"/>
              <p:cNvPicPr>
                <a:picLocks noChangeAspect="1"/>
              </p:cNvPicPr>
              <p:nvPr/>
            </p:nvPicPr>
            <p:blipFill rotWithShape="1">
              <a:blip r:embed="rId13" cstate="print">
                <a:duotone>
                  <a:schemeClr val="accent3">
                    <a:shade val="45000"/>
                    <a:satMod val="135000"/>
                  </a:schemeClr>
                  <a:prstClr val="white"/>
                </a:duotone>
                <a:extLst>
                  <a:ext uri="{28A0092B-C50C-407E-A947-70E740481C1C}">
                    <a14:useLocalDpi xmlns:a14="http://schemas.microsoft.com/office/drawing/2010/main" val="0"/>
                  </a:ext>
                </a:extLst>
              </a:blip>
              <a:srcRect l="14043" t="15128" r="13854" b="2580"/>
              <a:stretch/>
            </p:blipFill>
            <p:spPr>
              <a:xfrm>
                <a:off x="7935045" y="2764816"/>
                <a:ext cx="351808" cy="242727"/>
              </a:xfrm>
              <a:prstGeom prst="rect">
                <a:avLst/>
              </a:prstGeom>
            </p:spPr>
          </p:pic>
          <p:pic>
            <p:nvPicPr>
              <p:cNvPr id="132" name="Picture 131"/>
              <p:cNvPicPr>
                <a:picLocks noChangeAspect="1"/>
              </p:cNvPicPr>
              <p:nvPr/>
            </p:nvPicPr>
            <p:blipFill rotWithShape="1">
              <a:blip r:embed="rId13" cstate="print">
                <a:duotone>
                  <a:schemeClr val="accent3">
                    <a:shade val="45000"/>
                    <a:satMod val="135000"/>
                  </a:schemeClr>
                  <a:prstClr val="white"/>
                </a:duotone>
                <a:extLst>
                  <a:ext uri="{28A0092B-C50C-407E-A947-70E740481C1C}">
                    <a14:useLocalDpi xmlns:a14="http://schemas.microsoft.com/office/drawing/2010/main" val="0"/>
                  </a:ext>
                </a:extLst>
              </a:blip>
              <a:srcRect l="14043" t="15128" r="13854" b="2580"/>
              <a:stretch/>
            </p:blipFill>
            <p:spPr>
              <a:xfrm>
                <a:off x="8301944" y="2757244"/>
                <a:ext cx="351808" cy="242727"/>
              </a:xfrm>
              <a:prstGeom prst="rect">
                <a:avLst/>
              </a:prstGeom>
            </p:spPr>
          </p:pic>
        </p:grpSp>
        <p:sp>
          <p:nvSpPr>
            <p:cNvPr id="133" name="Rounded Rectangle 132"/>
            <p:cNvSpPr>
              <a:spLocks/>
            </p:cNvSpPr>
            <p:nvPr/>
          </p:nvSpPr>
          <p:spPr>
            <a:xfrm>
              <a:off x="6603802" y="4107409"/>
              <a:ext cx="1097280" cy="13716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31" rtl="0" eaLnBrk="1" fontAlgn="auto" latinLnBrk="0" hangingPunct="1">
                <a:lnSpc>
                  <a:spcPct val="9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mj-lt"/>
                  <a:cs typeface="Arial" panose="020B0604020202020204" pitchFamily="34" charset="0"/>
                </a:rPr>
                <a:t>Cloud Architects</a:t>
              </a:r>
            </a:p>
          </p:txBody>
        </p:sp>
        <p:sp>
          <p:nvSpPr>
            <p:cNvPr id="135" name="Rounded Rectangle 134"/>
            <p:cNvSpPr>
              <a:spLocks/>
            </p:cNvSpPr>
            <p:nvPr/>
          </p:nvSpPr>
          <p:spPr>
            <a:xfrm>
              <a:off x="6521742" y="3260509"/>
              <a:ext cx="1272731" cy="252248"/>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9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white"/>
                  </a:solidFill>
                  <a:effectLst/>
                  <a:uLnTx/>
                  <a:uFillTx/>
                  <a:latin typeface="+mj-lt"/>
                  <a:cs typeface="Arial" panose="020B0604020202020204" pitchFamily="34" charset="0"/>
                </a:rPr>
                <a:t>Integrated Service Desk</a:t>
              </a:r>
            </a:p>
            <a:p>
              <a:pPr marL="0" marR="0" lvl="0" indent="0" algn="ctr" defTabSz="457178" rtl="0" eaLnBrk="1" fontAlgn="auto" latinLnBrk="0" hangingPunct="1">
                <a:lnSpc>
                  <a:spcPct val="9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white"/>
                  </a:solidFill>
                  <a:effectLst/>
                  <a:uLnTx/>
                  <a:uFillTx/>
                  <a:latin typeface="+mj-lt"/>
                  <a:cs typeface="Arial" panose="020B0604020202020204" pitchFamily="34" charset="0"/>
                </a:rPr>
                <a:t>(Infra, Apps)</a:t>
              </a:r>
            </a:p>
          </p:txBody>
        </p:sp>
        <p:sp>
          <p:nvSpPr>
            <p:cNvPr id="136" name="Rounded Rectangle 135"/>
            <p:cNvSpPr/>
            <p:nvPr/>
          </p:nvSpPr>
          <p:spPr>
            <a:xfrm>
              <a:off x="6521742" y="3504984"/>
              <a:ext cx="1270228" cy="262027"/>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white"/>
                  </a:solidFill>
                  <a:effectLst/>
                  <a:uLnTx/>
                  <a:uFillTx/>
                  <a:latin typeface="+mj-lt"/>
                  <a:cs typeface="Arial" panose="020B0604020202020204" pitchFamily="34" charset="0"/>
                </a:rPr>
                <a:t>Integrated Operations Team (DevOps)</a:t>
              </a:r>
            </a:p>
          </p:txBody>
        </p:sp>
        <p:sp>
          <p:nvSpPr>
            <p:cNvPr id="137" name="Rounded Rectangle 136"/>
            <p:cNvSpPr/>
            <p:nvPr/>
          </p:nvSpPr>
          <p:spPr>
            <a:xfrm>
              <a:off x="6603802" y="3947102"/>
              <a:ext cx="1097280" cy="13716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mj-lt"/>
                  <a:cs typeface="Arial" panose="020B0604020202020204" pitchFamily="34" charset="0"/>
                </a:rPr>
                <a:t>Cloud Operators</a:t>
              </a:r>
            </a:p>
          </p:txBody>
        </p:sp>
        <p:sp>
          <p:nvSpPr>
            <p:cNvPr id="138" name="Rounded Rectangle 137"/>
            <p:cNvSpPr/>
            <p:nvPr/>
          </p:nvSpPr>
          <p:spPr>
            <a:xfrm>
              <a:off x="1717382" y="3448637"/>
              <a:ext cx="1424936" cy="155448"/>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tx2"/>
                  </a:solidFill>
                  <a:effectLst/>
                  <a:uLnTx/>
                  <a:uFillTx/>
                  <a:latin typeface="+mj-lt"/>
                  <a:cs typeface="Arial" panose="020B0604020202020204" pitchFamily="34" charset="0"/>
                </a:rPr>
                <a:t>Systems of Record</a:t>
              </a:r>
            </a:p>
          </p:txBody>
        </p:sp>
        <p:sp>
          <p:nvSpPr>
            <p:cNvPr id="139" name="Rounded Rectangle 138"/>
            <p:cNvSpPr/>
            <p:nvPr/>
          </p:nvSpPr>
          <p:spPr>
            <a:xfrm>
              <a:off x="1717382" y="3643887"/>
              <a:ext cx="1424936" cy="155448"/>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tx2"/>
                  </a:solidFill>
                  <a:effectLst/>
                  <a:uLnTx/>
                  <a:uFillTx/>
                  <a:latin typeface="+mj-lt"/>
                  <a:cs typeface="Arial" panose="020B0604020202020204" pitchFamily="34" charset="0"/>
                </a:rPr>
                <a:t>Systems of Engagement</a:t>
              </a:r>
            </a:p>
          </p:txBody>
        </p:sp>
        <p:sp>
          <p:nvSpPr>
            <p:cNvPr id="140" name="Rounded Rectangle 139"/>
            <p:cNvSpPr/>
            <p:nvPr/>
          </p:nvSpPr>
          <p:spPr>
            <a:xfrm>
              <a:off x="1717382" y="3839137"/>
              <a:ext cx="1424936" cy="155448"/>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tx2"/>
                  </a:solidFill>
                  <a:effectLst/>
                  <a:uLnTx/>
                  <a:uFillTx/>
                  <a:latin typeface="+mj-lt"/>
                  <a:cs typeface="Arial" panose="020B0604020202020204" pitchFamily="34" charset="0"/>
                </a:rPr>
                <a:t>Systems of Execution</a:t>
              </a:r>
            </a:p>
          </p:txBody>
        </p:sp>
        <p:sp>
          <p:nvSpPr>
            <p:cNvPr id="141" name="Rounded Rectangle 140"/>
            <p:cNvSpPr/>
            <p:nvPr/>
          </p:nvSpPr>
          <p:spPr>
            <a:xfrm>
              <a:off x="1717382" y="4058291"/>
              <a:ext cx="1424936" cy="227189"/>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tx2"/>
                  </a:solidFill>
                  <a:effectLst/>
                  <a:uLnTx/>
                  <a:uFillTx/>
                  <a:latin typeface="+mj-lt"/>
                  <a:cs typeface="Arial" panose="020B0604020202020204" pitchFamily="34" charset="0"/>
                </a:rPr>
                <a:t>Systems of Reporting, Assurance &amp; Governance</a:t>
              </a:r>
            </a:p>
          </p:txBody>
        </p:sp>
        <p:sp>
          <p:nvSpPr>
            <p:cNvPr id="142" name="TextBox 141"/>
            <p:cNvSpPr txBox="1"/>
            <p:nvPr/>
          </p:nvSpPr>
          <p:spPr>
            <a:xfrm>
              <a:off x="6595407" y="3747791"/>
              <a:ext cx="989373" cy="200055"/>
            </a:xfrm>
            <a:prstGeom prst="rect">
              <a:avLst/>
            </a:prstGeom>
            <a:noFill/>
          </p:spPr>
          <p:txBody>
            <a:bodyPr wrap="non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41414"/>
                  </a:solidFill>
                  <a:effectLst/>
                  <a:uLnTx/>
                  <a:uFillTx/>
                  <a:latin typeface="+mj-lt"/>
                  <a:cs typeface="Arial" panose="020B0604020202020204" pitchFamily="34" charset="0"/>
                </a:rPr>
                <a:t>Agile Operations Pods</a:t>
              </a:r>
            </a:p>
          </p:txBody>
        </p:sp>
        <p:sp>
          <p:nvSpPr>
            <p:cNvPr id="143" name="TextBox 142"/>
            <p:cNvSpPr txBox="1"/>
            <p:nvPr/>
          </p:nvSpPr>
          <p:spPr>
            <a:xfrm>
              <a:off x="2853763" y="2408335"/>
              <a:ext cx="732893" cy="230832"/>
            </a:xfrm>
            <a:prstGeom prst="rect">
              <a:avLst/>
            </a:prstGeom>
            <a:noFill/>
          </p:spPr>
          <p:txBody>
            <a:bodyPr wrap="non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41414"/>
                  </a:solidFill>
                  <a:effectLst/>
                  <a:uLnTx/>
                  <a:uFillTx/>
                  <a:latin typeface="+mj-lt"/>
                  <a:cs typeface="Arial" panose="020B0604020202020204" pitchFamily="34" charset="0"/>
                </a:rPr>
                <a:t>Automated</a:t>
              </a:r>
            </a:p>
          </p:txBody>
        </p:sp>
        <p:cxnSp>
          <p:nvCxnSpPr>
            <p:cNvPr id="151" name="Straight Connector 150"/>
            <p:cNvCxnSpPr/>
            <p:nvPr/>
          </p:nvCxnSpPr>
          <p:spPr>
            <a:xfrm>
              <a:off x="1783977" y="3627989"/>
              <a:ext cx="1291746" cy="0"/>
            </a:xfrm>
            <a:prstGeom prst="line">
              <a:avLst/>
            </a:prstGeom>
            <a:ln w="6350">
              <a:solidFill>
                <a:srgbClr val="E11737"/>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1783977" y="3827452"/>
              <a:ext cx="1291746" cy="0"/>
            </a:xfrm>
            <a:prstGeom prst="line">
              <a:avLst/>
            </a:prstGeom>
            <a:ln w="6350">
              <a:solidFill>
                <a:srgbClr val="E11737"/>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1783977" y="4007011"/>
              <a:ext cx="1291746" cy="0"/>
            </a:xfrm>
            <a:prstGeom prst="line">
              <a:avLst/>
            </a:prstGeom>
            <a:ln w="6350">
              <a:solidFill>
                <a:srgbClr val="E11737"/>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6570506" y="3505250"/>
              <a:ext cx="1168054"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5" name="Flowchart: Predefined Process 154"/>
            <p:cNvSpPr/>
            <p:nvPr/>
          </p:nvSpPr>
          <p:spPr>
            <a:xfrm>
              <a:off x="288128" y="4530799"/>
              <a:ext cx="8549640" cy="141823"/>
            </a:xfrm>
            <a:prstGeom prst="flowChartPredefinedProcess">
              <a:avLst/>
            </a:prstGeom>
            <a:solidFill>
              <a:srgbClr val="42BE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mj-lt"/>
                  <a:cs typeface="Arial" panose="020B0604020202020204" pitchFamily="34" charset="0"/>
                </a:rPr>
                <a:t>Integrated Security Management &amp; Governance</a:t>
              </a:r>
            </a:p>
          </p:txBody>
        </p:sp>
        <p:sp>
          <p:nvSpPr>
            <p:cNvPr id="156" name="Rounded Rectangle 155"/>
            <p:cNvSpPr>
              <a:spLocks/>
            </p:cNvSpPr>
            <p:nvPr/>
          </p:nvSpPr>
          <p:spPr>
            <a:xfrm>
              <a:off x="288128" y="4357587"/>
              <a:ext cx="8549640" cy="151141"/>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31"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mj-lt"/>
                  <a:cs typeface="Arial" panose="020B0604020202020204" pitchFamily="34" charset="0"/>
                </a:rPr>
                <a:t>Service Delivery Management</a:t>
              </a:r>
            </a:p>
          </p:txBody>
        </p:sp>
        <p:grpSp>
          <p:nvGrpSpPr>
            <p:cNvPr id="168" name="Group 167"/>
            <p:cNvGrpSpPr/>
            <p:nvPr/>
          </p:nvGrpSpPr>
          <p:grpSpPr>
            <a:xfrm>
              <a:off x="4296660" y="2057446"/>
              <a:ext cx="931093" cy="921701"/>
              <a:chOff x="5728882" y="2668444"/>
              <a:chExt cx="1241457" cy="1228934"/>
            </a:xfrm>
          </p:grpSpPr>
          <p:sp>
            <p:nvSpPr>
              <p:cNvPr id="169" name="Oval 168"/>
              <p:cNvSpPr/>
              <p:nvPr/>
            </p:nvSpPr>
            <p:spPr>
              <a:xfrm>
                <a:off x="5728882" y="2668444"/>
                <a:ext cx="1228934" cy="122893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170" name="Rectangle 169"/>
              <p:cNvSpPr/>
              <p:nvPr/>
            </p:nvSpPr>
            <p:spPr>
              <a:xfrm>
                <a:off x="5734530" y="2770284"/>
                <a:ext cx="1235809" cy="943847"/>
              </a:xfrm>
              <a:prstGeom prst="rect">
                <a:avLst/>
              </a:prstGeom>
            </p:spPr>
            <p:txBody>
              <a:bodyPr wrap="none">
                <a:spAutoFit/>
              </a:bodyPr>
              <a:lstStyle/>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mj-lt"/>
                    <a:cs typeface="Arial" panose="020B0604020202020204" pitchFamily="34" charset="0"/>
                  </a:rPr>
                  <a:t>Cloud </a:t>
                </a:r>
              </a:p>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mj-lt"/>
                    <a:cs typeface="Arial" panose="020B0604020202020204" pitchFamily="34" charset="0"/>
                  </a:rPr>
                  <a:t>Service </a:t>
                </a:r>
              </a:p>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mj-lt"/>
                    <a:cs typeface="Arial" panose="020B0604020202020204" pitchFamily="34" charset="0"/>
                  </a:rPr>
                  <a:t>Management </a:t>
                </a:r>
              </a:p>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mj-lt"/>
                    <a:cs typeface="Arial" panose="020B0604020202020204" pitchFamily="34" charset="0"/>
                  </a:rPr>
                  <a:t>Office</a:t>
                </a:r>
              </a:p>
            </p:txBody>
          </p:sp>
        </p:grpSp>
        <p:cxnSp>
          <p:nvCxnSpPr>
            <p:cNvPr id="171" name="Straight Connector 170"/>
            <p:cNvCxnSpPr/>
            <p:nvPr/>
          </p:nvCxnSpPr>
          <p:spPr>
            <a:xfrm>
              <a:off x="5132913" y="2630980"/>
              <a:ext cx="2000096"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Arrow Connector 171"/>
            <p:cNvCxnSpPr/>
            <p:nvPr/>
          </p:nvCxnSpPr>
          <p:spPr>
            <a:xfrm>
              <a:off x="7129550" y="2630980"/>
              <a:ext cx="0" cy="339421"/>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3" name="TextBox 172"/>
            <p:cNvSpPr txBox="1"/>
            <p:nvPr/>
          </p:nvSpPr>
          <p:spPr>
            <a:xfrm>
              <a:off x="5853917" y="2409054"/>
              <a:ext cx="554960" cy="230832"/>
            </a:xfrm>
            <a:prstGeom prst="rect">
              <a:avLst/>
            </a:prstGeom>
            <a:noFill/>
          </p:spPr>
          <p:txBody>
            <a:bodyPr wrap="non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141414"/>
                  </a:solidFill>
                  <a:effectLst/>
                  <a:uLnTx/>
                  <a:uFillTx/>
                  <a:latin typeface="+mj-lt"/>
                  <a:cs typeface="Arial" panose="020B0604020202020204" pitchFamily="34" charset="0"/>
                </a:rPr>
                <a:t>Manual</a:t>
              </a:r>
            </a:p>
          </p:txBody>
        </p:sp>
        <p:cxnSp>
          <p:nvCxnSpPr>
            <p:cNvPr id="174" name="Straight Connector 173"/>
            <p:cNvCxnSpPr/>
            <p:nvPr/>
          </p:nvCxnSpPr>
          <p:spPr>
            <a:xfrm>
              <a:off x="2441864" y="2630980"/>
              <a:ext cx="1873781" cy="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a:off x="2441864" y="2630980"/>
              <a:ext cx="0" cy="339421"/>
            </a:xfrm>
            <a:prstGeom prst="straightConnector1">
              <a:avLst/>
            </a:prstGeom>
            <a:ln w="952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8" name="Rectangle 177"/>
            <p:cNvSpPr/>
            <p:nvPr/>
          </p:nvSpPr>
          <p:spPr>
            <a:xfrm>
              <a:off x="4225520" y="1966136"/>
              <a:ext cx="1065506" cy="940605"/>
            </a:xfrm>
            <a:prstGeom prst="rect">
              <a:avLst/>
            </a:prstGeom>
            <a:noFill/>
          </p:spPr>
          <p:txBody>
            <a:bodyPr spcFirstLastPara="1" wrap="none" lIns="68580" tIns="34290" rIns="68580" bIns="34290" numCol="1">
              <a:prstTxWarp prst="textArchUp">
                <a:avLst>
                  <a:gd name="adj" fmla="val 5617541"/>
                </a:avLst>
              </a:prstTxWarp>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B4"/>
                  </a:solidFill>
                  <a:effectLst/>
                  <a:uLnTx/>
                  <a:uFillTx/>
                  <a:latin typeface="+mj-lt"/>
                  <a:cs typeface="Arial" panose="020B0604020202020204" pitchFamily="34" charset="0"/>
                </a:rPr>
                <a:t>Operations Governance</a:t>
              </a:r>
            </a:p>
          </p:txBody>
        </p:sp>
      </p:grpSp>
      <p:grpSp>
        <p:nvGrpSpPr>
          <p:cNvPr id="7" name="Group 6"/>
          <p:cNvGrpSpPr/>
          <p:nvPr/>
        </p:nvGrpSpPr>
        <p:grpSpPr>
          <a:xfrm>
            <a:off x="7787289" y="1175102"/>
            <a:ext cx="1277493" cy="2156056"/>
            <a:chOff x="7767834" y="990861"/>
            <a:chExt cx="1277493" cy="2156055"/>
          </a:xfrm>
        </p:grpSpPr>
        <p:sp>
          <p:nvSpPr>
            <p:cNvPr id="86" name="Oval 85"/>
            <p:cNvSpPr/>
            <p:nvPr/>
          </p:nvSpPr>
          <p:spPr>
            <a:xfrm>
              <a:off x="7921374" y="1079588"/>
              <a:ext cx="921701" cy="921701"/>
            </a:xfrm>
            <a:prstGeom prst="ellipse">
              <a:avLst/>
            </a:prstGeom>
            <a:solidFill>
              <a:schemeClr val="accent3">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148" name="Rectangle 147"/>
            <p:cNvSpPr/>
            <p:nvPr/>
          </p:nvSpPr>
          <p:spPr>
            <a:xfrm>
              <a:off x="7977215" y="1261695"/>
              <a:ext cx="824265" cy="553998"/>
            </a:xfrm>
            <a:prstGeom prst="rect">
              <a:avLst/>
            </a:prstGeom>
          </p:spPr>
          <p:txBody>
            <a:bodyPr wrap="none">
              <a:spAutoFit/>
            </a:bodyPr>
            <a:lstStyle/>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j-lt"/>
                  <a:cs typeface="Arial" panose="020B0604020202020204" pitchFamily="34" charset="0"/>
                </a:rPr>
                <a:t>Cloud </a:t>
              </a:r>
            </a:p>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j-lt"/>
                  <a:cs typeface="Arial" panose="020B0604020202020204" pitchFamily="34" charset="0"/>
                </a:rPr>
                <a:t>Technology </a:t>
              </a:r>
            </a:p>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j-lt"/>
                  <a:cs typeface="Arial" panose="020B0604020202020204" pitchFamily="34" charset="0"/>
                </a:rPr>
                <a:t>Office</a:t>
              </a:r>
            </a:p>
          </p:txBody>
        </p:sp>
        <p:sp>
          <p:nvSpPr>
            <p:cNvPr id="150" name="TextBox 149"/>
            <p:cNvSpPr txBox="1"/>
            <p:nvPr/>
          </p:nvSpPr>
          <p:spPr>
            <a:xfrm>
              <a:off x="7890829" y="2055502"/>
              <a:ext cx="984564" cy="369332"/>
            </a:xfrm>
            <a:prstGeom prst="rect">
              <a:avLst/>
            </a:prstGeom>
            <a:noFill/>
          </p:spPr>
          <p:txBody>
            <a:bodyPr wrap="non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2"/>
                  </a:solidFill>
                  <a:effectLst/>
                  <a:uLnTx/>
                  <a:uFillTx/>
                  <a:latin typeface="+mj-lt"/>
                  <a:cs typeface="Arial" panose="020B0604020202020204" pitchFamily="34" charset="0"/>
                </a:rPr>
                <a:t>Driving Digital </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2"/>
                  </a:solidFill>
                  <a:effectLst/>
                  <a:uLnTx/>
                  <a:uFillTx/>
                  <a:latin typeface="+mj-lt"/>
                  <a:cs typeface="Arial" panose="020B0604020202020204" pitchFamily="34" charset="0"/>
                </a:rPr>
                <a:t>Business Models</a:t>
              </a:r>
            </a:p>
          </p:txBody>
        </p:sp>
        <p:sp>
          <p:nvSpPr>
            <p:cNvPr id="177" name="Rectangle 176"/>
            <p:cNvSpPr/>
            <p:nvPr/>
          </p:nvSpPr>
          <p:spPr>
            <a:xfrm>
              <a:off x="7842645" y="990861"/>
              <a:ext cx="1065506" cy="935225"/>
            </a:xfrm>
            <a:prstGeom prst="rect">
              <a:avLst/>
            </a:prstGeom>
            <a:noFill/>
          </p:spPr>
          <p:txBody>
            <a:bodyPr spcFirstLastPara="1" wrap="none" lIns="68580" tIns="34290" rIns="68580" bIns="34290" numCol="1">
              <a:prstTxWarp prst="textArchUp">
                <a:avLst>
                  <a:gd name="adj" fmla="val 7271241"/>
                </a:avLst>
              </a:prstTxWarp>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B4"/>
                  </a:solidFill>
                  <a:effectLst/>
                  <a:uLnTx/>
                  <a:uFillTx/>
                  <a:latin typeface="+mj-lt"/>
                  <a:cs typeface="Arial" panose="020B0604020202020204" pitchFamily="34" charset="0"/>
                </a:rPr>
                <a:t>Technology Governance</a:t>
              </a:r>
            </a:p>
          </p:txBody>
        </p:sp>
        <p:cxnSp>
          <p:nvCxnSpPr>
            <p:cNvPr id="179" name="Straight Arrow Connector 178"/>
            <p:cNvCxnSpPr/>
            <p:nvPr/>
          </p:nvCxnSpPr>
          <p:spPr>
            <a:xfrm>
              <a:off x="8406581" y="2457938"/>
              <a:ext cx="0" cy="19661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1" name="TextBox 180"/>
            <p:cNvSpPr txBox="1"/>
            <p:nvPr/>
          </p:nvSpPr>
          <p:spPr>
            <a:xfrm>
              <a:off x="7767834" y="2639085"/>
              <a:ext cx="1277493" cy="507831"/>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2"/>
                  </a:solidFill>
                  <a:effectLst/>
                  <a:uLnTx/>
                  <a:uFillTx/>
                  <a:latin typeface="+mj-lt"/>
                  <a:cs typeface="Arial" panose="020B0604020202020204" pitchFamily="34" charset="0"/>
                </a:rPr>
                <a:t>Standardize and</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2"/>
                  </a:solidFill>
                  <a:effectLst/>
                  <a:uLnTx/>
                  <a:uFillTx/>
                  <a:latin typeface="+mj-lt"/>
                  <a:cs typeface="Arial" panose="020B0604020202020204" pitchFamily="34" charset="0"/>
                </a:rPr>
                <a:t>accelerate cloud services adoption</a:t>
              </a:r>
            </a:p>
          </p:txBody>
        </p:sp>
      </p:grpSp>
      <p:sp>
        <p:nvSpPr>
          <p:cNvPr id="146" name="Oval 145"/>
          <p:cNvSpPr/>
          <p:nvPr/>
        </p:nvSpPr>
        <p:spPr>
          <a:xfrm>
            <a:off x="522447" y="1263828"/>
            <a:ext cx="921701" cy="921701"/>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147" name="Rectangle 146"/>
          <p:cNvSpPr/>
          <p:nvPr/>
        </p:nvSpPr>
        <p:spPr>
          <a:xfrm>
            <a:off x="641475" y="1439959"/>
            <a:ext cx="684803" cy="553998"/>
          </a:xfrm>
          <a:prstGeom prst="rect">
            <a:avLst/>
          </a:prstGeom>
        </p:spPr>
        <p:txBody>
          <a:bodyPr wrap="none">
            <a:spAutoFit/>
          </a:bodyPr>
          <a:lstStyle/>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j-lt"/>
                <a:cs typeface="Arial" panose="020B0604020202020204" pitchFamily="34" charset="0"/>
              </a:rPr>
              <a:t>Cloud </a:t>
            </a:r>
          </a:p>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j-lt"/>
                <a:cs typeface="Arial" panose="020B0604020202020204" pitchFamily="34" charset="0"/>
              </a:rPr>
              <a:t>Financial </a:t>
            </a:r>
          </a:p>
          <a:p>
            <a:pPr marL="0" marR="0" lvl="0" indent="0" algn="ctr" defTabSz="91433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mj-lt"/>
                <a:cs typeface="Arial" panose="020B0604020202020204" pitchFamily="34" charset="0"/>
              </a:rPr>
              <a:t>Office</a:t>
            </a:r>
          </a:p>
        </p:txBody>
      </p:sp>
      <p:sp>
        <p:nvSpPr>
          <p:cNvPr id="149" name="TextBox 148"/>
          <p:cNvSpPr txBox="1"/>
          <p:nvPr/>
        </p:nvSpPr>
        <p:spPr>
          <a:xfrm>
            <a:off x="432473" y="2257430"/>
            <a:ext cx="1148070" cy="369332"/>
          </a:xfrm>
          <a:prstGeom prst="rect">
            <a:avLst/>
          </a:prstGeom>
          <a:noFill/>
        </p:spPr>
        <p:txBody>
          <a:bodyPr wrap="non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75000"/>
                    <a:lumOff val="25000"/>
                  </a:srgbClr>
                </a:solidFill>
                <a:effectLst/>
                <a:uLnTx/>
                <a:uFillTx/>
                <a:latin typeface="+mj-lt"/>
                <a:cs typeface="Arial" panose="020B0604020202020204" pitchFamily="34" charset="0"/>
              </a:rPr>
              <a:t>Visibility, Allocation</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75000"/>
                    <a:lumOff val="25000"/>
                  </a:srgbClr>
                </a:solidFill>
                <a:effectLst/>
                <a:uLnTx/>
                <a:uFillTx/>
                <a:latin typeface="+mj-lt"/>
                <a:cs typeface="Arial" panose="020B0604020202020204" pitchFamily="34" charset="0"/>
              </a:rPr>
              <a:t>&amp; Optimization</a:t>
            </a:r>
          </a:p>
        </p:txBody>
      </p:sp>
      <p:sp>
        <p:nvSpPr>
          <p:cNvPr id="176" name="Rectangle 175"/>
          <p:cNvSpPr/>
          <p:nvPr/>
        </p:nvSpPr>
        <p:spPr>
          <a:xfrm>
            <a:off x="444274" y="1169186"/>
            <a:ext cx="1065506" cy="964232"/>
          </a:xfrm>
          <a:prstGeom prst="rect">
            <a:avLst/>
          </a:prstGeom>
          <a:noFill/>
        </p:spPr>
        <p:txBody>
          <a:bodyPr spcFirstLastPara="1" wrap="none" lIns="68580" tIns="34290" rIns="68580" bIns="34290" numCol="1">
            <a:prstTxWarp prst="textArchUp">
              <a:avLst>
                <a:gd name="adj" fmla="val 5617541"/>
              </a:avLst>
            </a:prstTxWarp>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B4"/>
                </a:solidFill>
                <a:effectLst/>
                <a:uLnTx/>
                <a:uFillTx/>
                <a:latin typeface="+mj-lt"/>
                <a:cs typeface="Arial" panose="020B0604020202020204" pitchFamily="34" charset="0"/>
              </a:rPr>
              <a:t>Financial Governance</a:t>
            </a:r>
          </a:p>
        </p:txBody>
      </p:sp>
      <p:cxnSp>
        <p:nvCxnSpPr>
          <p:cNvPr id="180" name="Straight Arrow Connector 179"/>
          <p:cNvCxnSpPr/>
          <p:nvPr/>
        </p:nvCxnSpPr>
        <p:spPr>
          <a:xfrm>
            <a:off x="957217" y="2657540"/>
            <a:ext cx="0" cy="19661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82" name="TextBox 181"/>
          <p:cNvSpPr txBox="1"/>
          <p:nvPr/>
        </p:nvSpPr>
        <p:spPr>
          <a:xfrm>
            <a:off x="318470" y="2857043"/>
            <a:ext cx="1277493" cy="507831"/>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lumMod val="75000"/>
                    <a:lumOff val="25000"/>
                  </a:srgbClr>
                </a:solidFill>
                <a:effectLst/>
                <a:uLnTx/>
                <a:uFillTx/>
                <a:latin typeface="+mj-lt"/>
                <a:cs typeface="Arial" panose="020B0604020202020204" pitchFamily="34" charset="0"/>
              </a:rPr>
              <a:t>Provide oversight to control cloud sprawl and shadow IT</a:t>
            </a:r>
          </a:p>
        </p:txBody>
      </p:sp>
      <p:sp>
        <p:nvSpPr>
          <p:cNvPr id="183" name="Oval 182"/>
          <p:cNvSpPr/>
          <p:nvPr/>
        </p:nvSpPr>
        <p:spPr>
          <a:xfrm>
            <a:off x="307583" y="3710601"/>
            <a:ext cx="136691" cy="125129"/>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184" name="Oval 183"/>
          <p:cNvSpPr/>
          <p:nvPr/>
        </p:nvSpPr>
        <p:spPr>
          <a:xfrm>
            <a:off x="309129" y="4315121"/>
            <a:ext cx="136691" cy="125129"/>
          </a:xfrm>
          <a:prstGeom prst="ellips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185" name="TextBox 184"/>
          <p:cNvSpPr txBox="1"/>
          <p:nvPr/>
        </p:nvSpPr>
        <p:spPr>
          <a:xfrm>
            <a:off x="387692" y="3655032"/>
            <a:ext cx="1277493" cy="461665"/>
          </a:xfrm>
          <a:prstGeom prst="rect">
            <a:avLst/>
          </a:prstGeom>
          <a:noFill/>
        </p:spPr>
        <p:txBody>
          <a:bodyPr wrap="squar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mj-lt"/>
                <a:cs typeface="Arial" panose="020B0604020202020204" pitchFamily="34" charset="0"/>
              </a:rPr>
              <a:t>Customer &amp; Cognizant</a:t>
            </a:r>
          </a:p>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mj-lt"/>
                <a:cs typeface="Arial" panose="020B0604020202020204" pitchFamily="34" charset="0"/>
              </a:rPr>
              <a:t>(not part of core Cloud Operation Services)</a:t>
            </a:r>
          </a:p>
        </p:txBody>
      </p:sp>
      <p:sp>
        <p:nvSpPr>
          <p:cNvPr id="186" name="TextBox 185"/>
          <p:cNvSpPr txBox="1"/>
          <p:nvPr/>
        </p:nvSpPr>
        <p:spPr>
          <a:xfrm>
            <a:off x="397460" y="4269036"/>
            <a:ext cx="1277493" cy="215444"/>
          </a:xfrm>
          <a:prstGeom prst="rect">
            <a:avLst/>
          </a:prstGeom>
          <a:noFill/>
        </p:spPr>
        <p:txBody>
          <a:bodyPr wrap="square" rtlCol="0">
            <a:spAutoFit/>
          </a:bodyPr>
          <a:lstStyle/>
          <a:p>
            <a:pPr marL="0" marR="0" lvl="0" indent="0" algn="l" defTabSz="45717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lumMod val="75000"/>
                    <a:lumOff val="25000"/>
                  </a:srgbClr>
                </a:solidFill>
                <a:effectLst/>
                <a:uLnTx/>
                <a:uFillTx/>
                <a:latin typeface="+mj-lt"/>
                <a:cs typeface="Arial" panose="020B0604020202020204" pitchFamily="34" charset="0"/>
              </a:rPr>
              <a:t>Customer &amp; Cognizant</a:t>
            </a:r>
          </a:p>
        </p:txBody>
      </p:sp>
      <p:sp>
        <p:nvSpPr>
          <p:cNvPr id="187" name="Oval 186"/>
          <p:cNvSpPr/>
          <p:nvPr/>
        </p:nvSpPr>
        <p:spPr>
          <a:xfrm>
            <a:off x="4321318" y="3434425"/>
            <a:ext cx="921701" cy="921701"/>
          </a:xfrm>
          <a:prstGeom prst="ellipse">
            <a:avLst/>
          </a:prstGeom>
          <a:solidFill>
            <a:srgbClr val="E117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8" name="Rectangle 7"/>
          <p:cNvSpPr/>
          <p:nvPr/>
        </p:nvSpPr>
        <p:spPr>
          <a:xfrm>
            <a:off x="4289159" y="3618276"/>
            <a:ext cx="1023683" cy="553998"/>
          </a:xfrm>
          <a:prstGeom prst="rect">
            <a:avLst/>
          </a:prstGeom>
        </p:spPr>
        <p:txBody>
          <a:bodyPr wrap="square">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mj-lt"/>
                <a:cs typeface="Arial" panose="020B0604020202020204" pitchFamily="34" charset="0"/>
              </a:rPr>
              <a:t>Resource </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mj-lt"/>
                <a:cs typeface="Arial" panose="020B0604020202020204" pitchFamily="34" charset="0"/>
              </a:rPr>
              <a:t>Governance </a:t>
            </a:r>
          </a:p>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mj-lt"/>
                <a:cs typeface="Arial" panose="020B0604020202020204" pitchFamily="34" charset="0"/>
              </a:rPr>
              <a:t>Office</a:t>
            </a:r>
          </a:p>
        </p:txBody>
      </p:sp>
      <p:sp>
        <p:nvSpPr>
          <p:cNvPr id="188" name="Rectangle 187"/>
          <p:cNvSpPr>
            <a:spLocks/>
          </p:cNvSpPr>
          <p:nvPr/>
        </p:nvSpPr>
        <p:spPr>
          <a:xfrm>
            <a:off x="3417961" y="2930749"/>
            <a:ext cx="933590" cy="2665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marR="0" lvl="0" indent="-128588" algn="l" defTabSz="91433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002060"/>
                </a:solidFill>
                <a:effectLst/>
                <a:uLnTx/>
                <a:uFillTx/>
                <a:latin typeface="+mj-lt"/>
                <a:cs typeface="Arial" panose="020B0604020202020204" pitchFamily="34" charset="0"/>
              </a:rPr>
              <a:t>Monitor &amp; auto_manage</a:t>
            </a:r>
          </a:p>
        </p:txBody>
      </p:sp>
      <p:sp>
        <p:nvSpPr>
          <p:cNvPr id="189" name="Rectangle 188"/>
          <p:cNvSpPr/>
          <p:nvPr/>
        </p:nvSpPr>
        <p:spPr>
          <a:xfrm>
            <a:off x="4263628" y="3351487"/>
            <a:ext cx="1065506" cy="940605"/>
          </a:xfrm>
          <a:prstGeom prst="rect">
            <a:avLst/>
          </a:prstGeom>
          <a:noFill/>
        </p:spPr>
        <p:txBody>
          <a:bodyPr spcFirstLastPara="1" wrap="none" lIns="68580" tIns="34290" rIns="68580" bIns="34290" numCol="1">
            <a:prstTxWarp prst="textArchUp">
              <a:avLst>
                <a:gd name="adj" fmla="val 5617541"/>
              </a:avLst>
            </a:prstTxWarp>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33B4"/>
                </a:solidFill>
                <a:effectLst/>
                <a:uLnTx/>
                <a:uFillTx/>
                <a:latin typeface="+mj-lt"/>
                <a:cs typeface="Arial" panose="020B0604020202020204" pitchFamily="34" charset="0"/>
              </a:rPr>
              <a:t>Resource Governance</a:t>
            </a:r>
          </a:p>
        </p:txBody>
      </p:sp>
      <p:grpSp>
        <p:nvGrpSpPr>
          <p:cNvPr id="192" name="Group 191"/>
          <p:cNvGrpSpPr/>
          <p:nvPr/>
        </p:nvGrpSpPr>
        <p:grpSpPr>
          <a:xfrm>
            <a:off x="5152634" y="513709"/>
            <a:ext cx="3666400" cy="257744"/>
            <a:chOff x="5213612" y="507153"/>
            <a:chExt cx="3666400" cy="257744"/>
          </a:xfrm>
        </p:grpSpPr>
        <p:sp>
          <p:nvSpPr>
            <p:cNvPr id="198" name="Chevron 197"/>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99" name="Chevron 198"/>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200" name="Chevron 199"/>
            <p:cNvSpPr/>
            <p:nvPr/>
          </p:nvSpPr>
          <p:spPr>
            <a:xfrm>
              <a:off x="6105812" y="50811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01" name="Pentagon 200"/>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780751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Control Assessment Approach</a:t>
            </a:r>
            <a:endParaRPr lang="en-US" dirty="0"/>
          </a:p>
        </p:txBody>
      </p:sp>
      <p:grpSp>
        <p:nvGrpSpPr>
          <p:cNvPr id="7" name="Group 6"/>
          <p:cNvGrpSpPr/>
          <p:nvPr/>
        </p:nvGrpSpPr>
        <p:grpSpPr>
          <a:xfrm>
            <a:off x="542814" y="1243944"/>
            <a:ext cx="8058372" cy="3441933"/>
            <a:chOff x="733395" y="1243944"/>
            <a:chExt cx="8058372" cy="3441933"/>
          </a:xfrm>
        </p:grpSpPr>
        <p:grpSp>
          <p:nvGrpSpPr>
            <p:cNvPr id="6" name="Group 5"/>
            <p:cNvGrpSpPr/>
            <p:nvPr/>
          </p:nvGrpSpPr>
          <p:grpSpPr>
            <a:xfrm>
              <a:off x="733395" y="1243944"/>
              <a:ext cx="3051458" cy="3119268"/>
              <a:chOff x="662093" y="1046358"/>
              <a:chExt cx="3389899" cy="3465230"/>
            </a:xfrm>
          </p:grpSpPr>
          <p:sp>
            <p:nvSpPr>
              <p:cNvPr id="19" name="Right Arrow 18"/>
              <p:cNvSpPr/>
              <p:nvPr/>
            </p:nvSpPr>
            <p:spPr>
              <a:xfrm rot="19802770">
                <a:off x="1448631" y="2914896"/>
                <a:ext cx="296836" cy="29391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0" name="Right Arrow 19"/>
              <p:cNvSpPr/>
              <p:nvPr/>
            </p:nvSpPr>
            <p:spPr>
              <a:xfrm rot="2522071">
                <a:off x="1458658" y="2377761"/>
                <a:ext cx="296836" cy="29391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1" name="Right Arrow 20"/>
              <p:cNvSpPr/>
              <p:nvPr/>
            </p:nvSpPr>
            <p:spPr>
              <a:xfrm rot="13336226">
                <a:off x="2988752" y="2902911"/>
                <a:ext cx="296836" cy="29391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2" name="Right Arrow 21"/>
              <p:cNvSpPr/>
              <p:nvPr/>
            </p:nvSpPr>
            <p:spPr>
              <a:xfrm rot="9002770">
                <a:off x="2941085" y="2333918"/>
                <a:ext cx="296836" cy="29391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15" name="Right Arrow 14"/>
              <p:cNvSpPr/>
              <p:nvPr/>
            </p:nvSpPr>
            <p:spPr>
              <a:xfrm rot="5400000">
                <a:off x="2221961" y="1961411"/>
                <a:ext cx="296836" cy="29391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14" name="Right Arrow 13"/>
              <p:cNvSpPr/>
              <p:nvPr/>
            </p:nvSpPr>
            <p:spPr>
              <a:xfrm rot="16200000">
                <a:off x="2221961" y="3302615"/>
                <a:ext cx="296836" cy="293918"/>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 name="Oval 4"/>
              <p:cNvSpPr/>
              <p:nvPr/>
            </p:nvSpPr>
            <p:spPr>
              <a:xfrm>
                <a:off x="1867459" y="2276052"/>
                <a:ext cx="1005840" cy="10058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dirty="0">
                    <a:latin typeface="+mj-lt"/>
                  </a:rPr>
                  <a:t>PJI Control Framework</a:t>
                </a:r>
              </a:p>
            </p:txBody>
          </p:sp>
          <p:sp>
            <p:nvSpPr>
              <p:cNvPr id="8" name="Oval 7"/>
              <p:cNvSpPr/>
              <p:nvPr/>
            </p:nvSpPr>
            <p:spPr>
              <a:xfrm>
                <a:off x="662093" y="1689037"/>
                <a:ext cx="1005840" cy="10058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latin typeface="+mj-lt"/>
                  </a:rPr>
                  <a:t>PJI Controls</a:t>
                </a:r>
              </a:p>
            </p:txBody>
          </p:sp>
          <p:sp>
            <p:nvSpPr>
              <p:cNvPr id="9" name="Oval 8"/>
              <p:cNvSpPr/>
              <p:nvPr/>
            </p:nvSpPr>
            <p:spPr>
              <a:xfrm>
                <a:off x="1867459" y="1046358"/>
                <a:ext cx="1005840" cy="10058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latin typeface="+mj-lt"/>
                  </a:rPr>
                  <a:t>Cognizant Control Framework</a:t>
                </a:r>
              </a:p>
            </p:txBody>
          </p:sp>
          <p:sp>
            <p:nvSpPr>
              <p:cNvPr id="10" name="Oval 9"/>
              <p:cNvSpPr/>
              <p:nvPr/>
            </p:nvSpPr>
            <p:spPr>
              <a:xfrm>
                <a:off x="1867459" y="3505748"/>
                <a:ext cx="1005840" cy="10058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latin typeface="+mj-lt"/>
                  </a:rPr>
                  <a:t>NIST CSF</a:t>
                </a:r>
              </a:p>
              <a:p>
                <a:pPr algn="ctr"/>
                <a:r>
                  <a:rPr lang="en-US" sz="1000" dirty="0">
                    <a:latin typeface="+mj-lt"/>
                  </a:rPr>
                  <a:t>CIS CSC</a:t>
                </a:r>
              </a:p>
            </p:txBody>
          </p:sp>
          <p:sp>
            <p:nvSpPr>
              <p:cNvPr id="11" name="Oval 10"/>
              <p:cNvSpPr/>
              <p:nvPr/>
            </p:nvSpPr>
            <p:spPr>
              <a:xfrm>
                <a:off x="3046152" y="1689037"/>
                <a:ext cx="1005840" cy="10058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latin typeface="+mj-lt"/>
                  </a:rPr>
                  <a:t>PCI DSS Standards</a:t>
                </a:r>
              </a:p>
            </p:txBody>
          </p:sp>
          <p:sp>
            <p:nvSpPr>
              <p:cNvPr id="12" name="Oval 11"/>
              <p:cNvSpPr/>
              <p:nvPr/>
            </p:nvSpPr>
            <p:spPr>
              <a:xfrm>
                <a:off x="3046152" y="2874801"/>
                <a:ext cx="1005840" cy="10058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latin typeface="+mj-lt"/>
                  </a:rPr>
                  <a:t>SOX Controls</a:t>
                </a:r>
              </a:p>
            </p:txBody>
          </p:sp>
          <p:sp>
            <p:nvSpPr>
              <p:cNvPr id="13" name="Oval 12"/>
              <p:cNvSpPr/>
              <p:nvPr/>
            </p:nvSpPr>
            <p:spPr>
              <a:xfrm>
                <a:off x="662093" y="2874801"/>
                <a:ext cx="1005840" cy="1005840"/>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latin typeface="+mj-lt"/>
                  </a:rPr>
                  <a:t>Cloud Security Standards</a:t>
                </a:r>
              </a:p>
            </p:txBody>
          </p:sp>
        </p:grpSp>
        <p:sp>
          <p:nvSpPr>
            <p:cNvPr id="16" name="Flowchart: Magnetic Disk 15"/>
            <p:cNvSpPr/>
            <p:nvPr/>
          </p:nvSpPr>
          <p:spPr>
            <a:xfrm>
              <a:off x="7273210" y="2390637"/>
              <a:ext cx="1518557" cy="825883"/>
            </a:xfrm>
            <a:prstGeom prst="flowChartMagneticDisk">
              <a:avLst/>
            </a:prstGeom>
            <a:solidFill>
              <a:srgbClr val="E1173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mj-lt"/>
                </a:rPr>
                <a:t>PJI Controls Catalog</a:t>
              </a:r>
            </a:p>
          </p:txBody>
        </p:sp>
        <p:sp>
          <p:nvSpPr>
            <p:cNvPr id="17" name="Right Arrow 16"/>
            <p:cNvSpPr/>
            <p:nvPr/>
          </p:nvSpPr>
          <p:spPr>
            <a:xfrm>
              <a:off x="4464729" y="1651394"/>
              <a:ext cx="2750846" cy="2304369"/>
            </a:xfrm>
            <a:prstGeom prst="rightArrow">
              <a:avLst>
                <a:gd name="adj1" fmla="val 50000"/>
                <a:gd name="adj2" fmla="val 3265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100" dirty="0">
                  <a:solidFill>
                    <a:schemeClr val="tx2"/>
                  </a:solidFill>
                  <a:latin typeface="+mj-lt"/>
                </a:rPr>
                <a:t>Remove duplicate controls</a:t>
              </a:r>
            </a:p>
            <a:p>
              <a:pPr marL="214313" indent="-214313">
                <a:buFont typeface="Arial" panose="020B0604020202020204" pitchFamily="34" charset="0"/>
                <a:buChar char="•"/>
              </a:pPr>
              <a:r>
                <a:rPr lang="en-US" sz="1100" dirty="0">
                  <a:solidFill>
                    <a:schemeClr val="tx2"/>
                  </a:solidFill>
                  <a:latin typeface="+mj-lt"/>
                </a:rPr>
                <a:t>Identify &amp; Update Overlapping Control</a:t>
              </a:r>
            </a:p>
            <a:p>
              <a:pPr marL="214313" indent="-214313">
                <a:buFont typeface="Arial" panose="020B0604020202020204" pitchFamily="34" charset="0"/>
                <a:buChar char="•"/>
              </a:pPr>
              <a:r>
                <a:rPr lang="en-US" sz="1100" dirty="0">
                  <a:solidFill>
                    <a:schemeClr val="tx2"/>
                  </a:solidFill>
                  <a:latin typeface="+mj-lt"/>
                </a:rPr>
                <a:t>Review cost of control</a:t>
              </a:r>
            </a:p>
            <a:p>
              <a:pPr marL="214313" indent="-214313">
                <a:buFont typeface="Arial" panose="020B0604020202020204" pitchFamily="34" charset="0"/>
                <a:buChar char="•"/>
              </a:pPr>
              <a:r>
                <a:rPr lang="en-US" sz="1100" dirty="0">
                  <a:solidFill>
                    <a:schemeClr val="tx2"/>
                  </a:solidFill>
                  <a:latin typeface="+mj-lt"/>
                </a:rPr>
                <a:t>Control Objective alignment</a:t>
              </a:r>
            </a:p>
          </p:txBody>
        </p:sp>
        <p:sp>
          <p:nvSpPr>
            <p:cNvPr id="18" name="TextBox 17"/>
            <p:cNvSpPr txBox="1"/>
            <p:nvPr/>
          </p:nvSpPr>
          <p:spPr>
            <a:xfrm>
              <a:off x="4464729" y="4064108"/>
              <a:ext cx="2694625" cy="461665"/>
            </a:xfrm>
            <a:prstGeom prst="rect">
              <a:avLst/>
            </a:prstGeom>
            <a:noFill/>
          </p:spPr>
          <p:txBody>
            <a:bodyPr wrap="square" rtlCol="0">
              <a:spAutoFit/>
            </a:bodyPr>
            <a:lstStyle/>
            <a:p>
              <a:pPr algn="ctr"/>
              <a:r>
                <a:rPr lang="en-US" sz="1200" b="1" dirty="0">
                  <a:solidFill>
                    <a:schemeClr val="tx2"/>
                  </a:solidFill>
                  <a:latin typeface="+mj-lt"/>
                  <a:cs typeface="Arial" panose="020B0604020202020204" pitchFamily="34" charset="0"/>
                </a:rPr>
                <a:t>Factors for consideration for Control development</a:t>
              </a:r>
            </a:p>
          </p:txBody>
        </p:sp>
        <p:sp>
          <p:nvSpPr>
            <p:cNvPr id="23" name="TextBox 22"/>
            <p:cNvSpPr txBox="1"/>
            <p:nvPr/>
          </p:nvSpPr>
          <p:spPr>
            <a:xfrm>
              <a:off x="917099" y="4408878"/>
              <a:ext cx="2684051" cy="276999"/>
            </a:xfrm>
            <a:prstGeom prst="rect">
              <a:avLst/>
            </a:prstGeom>
            <a:noFill/>
          </p:spPr>
          <p:txBody>
            <a:bodyPr wrap="square" rtlCol="0">
              <a:spAutoFit/>
            </a:bodyPr>
            <a:lstStyle/>
            <a:p>
              <a:pPr algn="ctr"/>
              <a:r>
                <a:rPr lang="en-US" sz="1200" b="1" dirty="0">
                  <a:solidFill>
                    <a:schemeClr val="tx2"/>
                  </a:solidFill>
                  <a:latin typeface="+mj-lt"/>
                </a:rPr>
                <a:t>Review all Control Requirements </a:t>
              </a:r>
            </a:p>
          </p:txBody>
        </p:sp>
        <p:sp>
          <p:nvSpPr>
            <p:cNvPr id="24" name="TextBox 23"/>
            <p:cNvSpPr txBox="1"/>
            <p:nvPr/>
          </p:nvSpPr>
          <p:spPr>
            <a:xfrm>
              <a:off x="7280415" y="3423554"/>
              <a:ext cx="1511352" cy="830997"/>
            </a:xfrm>
            <a:prstGeom prst="rect">
              <a:avLst/>
            </a:prstGeom>
            <a:noFill/>
          </p:spPr>
          <p:txBody>
            <a:bodyPr wrap="square" rtlCol="0">
              <a:spAutoFit/>
            </a:bodyPr>
            <a:lstStyle/>
            <a:p>
              <a:pPr algn="ctr"/>
              <a:r>
                <a:rPr lang="en-US" sz="1200" b="1" dirty="0">
                  <a:solidFill>
                    <a:schemeClr val="tx2"/>
                  </a:solidFill>
                  <a:latin typeface="+mj-lt"/>
                  <a:cs typeface="Arial" panose="020B0604020202020204" pitchFamily="34" charset="0"/>
                </a:rPr>
                <a:t>Optimized Control Catalog for implementation &amp; maturity</a:t>
              </a:r>
            </a:p>
          </p:txBody>
        </p:sp>
      </p:grpSp>
      <p:sp>
        <p:nvSpPr>
          <p:cNvPr id="3" name="TextBox 2"/>
          <p:cNvSpPr txBox="1"/>
          <p:nvPr/>
        </p:nvSpPr>
        <p:spPr>
          <a:xfrm>
            <a:off x="190889" y="803580"/>
            <a:ext cx="7187928" cy="246221"/>
          </a:xfrm>
          <a:prstGeom prst="rect">
            <a:avLst/>
          </a:prstGeom>
        </p:spPr>
        <p:txBody>
          <a:bodyPr wrap="square" lIns="0" tIns="0" rIns="0" bIns="0" rtlCol="0">
            <a:spAutoFit/>
          </a:bodyPr>
          <a:lstStyle/>
          <a:p>
            <a:r>
              <a:rPr lang="en-US" sz="1600" b="1" i="1" dirty="0">
                <a:solidFill>
                  <a:schemeClr val="tx2"/>
                </a:solidFill>
                <a:latin typeface="+mj-lt"/>
              </a:rPr>
              <a:t>Security Control Mapping Approach &amp; Control catalog Development</a:t>
            </a:r>
            <a:endParaRPr lang="en-US" sz="1600" b="1" dirty="0">
              <a:solidFill>
                <a:schemeClr val="tx2"/>
              </a:solidFill>
              <a:latin typeface="+mj-lt"/>
            </a:endParaRPr>
          </a:p>
        </p:txBody>
      </p:sp>
      <p:grpSp>
        <p:nvGrpSpPr>
          <p:cNvPr id="30" name="Group 29"/>
          <p:cNvGrpSpPr/>
          <p:nvPr/>
        </p:nvGrpSpPr>
        <p:grpSpPr>
          <a:xfrm>
            <a:off x="5152634" y="513709"/>
            <a:ext cx="3666400" cy="257744"/>
            <a:chOff x="5213612" y="507153"/>
            <a:chExt cx="3666400" cy="257744"/>
          </a:xfrm>
        </p:grpSpPr>
        <p:sp>
          <p:nvSpPr>
            <p:cNvPr id="31" name="Chevron 30"/>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32" name="Chevron 31"/>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33" name="Chevron 32"/>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34" name="Pentagon 33"/>
            <p:cNvSpPr/>
            <p:nvPr/>
          </p:nvSpPr>
          <p:spPr>
            <a:xfrm>
              <a:off x="5213612" y="507153"/>
              <a:ext cx="1005840" cy="256032"/>
            </a:xfrm>
            <a:prstGeom prst="homePlate">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584079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Plan Phase - Deliverables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210826900"/>
              </p:ext>
            </p:extLst>
          </p:nvPr>
        </p:nvGraphicFramePr>
        <p:xfrm>
          <a:off x="272652" y="784889"/>
          <a:ext cx="8598697" cy="3816607"/>
        </p:xfrm>
        <a:graphic>
          <a:graphicData uri="http://schemas.openxmlformats.org/drawingml/2006/table">
            <a:tbl>
              <a:tblPr firstRow="1" bandRow="1">
                <a:tableStyleId>{5940675A-B579-460E-94D1-54222C63F5DA}</a:tableStyleId>
              </a:tblPr>
              <a:tblGrid>
                <a:gridCol w="257664">
                  <a:extLst>
                    <a:ext uri="{9D8B030D-6E8A-4147-A177-3AD203B41FA5}">
                      <a16:colId xmlns:a16="http://schemas.microsoft.com/office/drawing/2014/main" val="1431072735"/>
                    </a:ext>
                  </a:extLst>
                </a:gridCol>
                <a:gridCol w="1119221">
                  <a:extLst>
                    <a:ext uri="{9D8B030D-6E8A-4147-A177-3AD203B41FA5}">
                      <a16:colId xmlns:a16="http://schemas.microsoft.com/office/drawing/2014/main" val="4223158317"/>
                    </a:ext>
                  </a:extLst>
                </a:gridCol>
                <a:gridCol w="7221812">
                  <a:extLst>
                    <a:ext uri="{9D8B030D-6E8A-4147-A177-3AD203B41FA5}">
                      <a16:colId xmlns:a16="http://schemas.microsoft.com/office/drawing/2014/main" val="1281447957"/>
                    </a:ext>
                  </a:extLst>
                </a:gridCol>
              </a:tblGrid>
              <a:tr h="291097">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US" sz="1200" dirty="0">
                          <a:solidFill>
                            <a:schemeClr val="bg1"/>
                          </a:solidFill>
                          <a:latin typeface="+mj-lt"/>
                          <a:cs typeface="Arial" panose="020B0604020202020204" pitchFamily="34"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US" sz="1200" dirty="0">
                          <a:solidFill>
                            <a:schemeClr val="bg1"/>
                          </a:solidFill>
                          <a:latin typeface="+mj-lt"/>
                          <a:cs typeface="Arial" panose="020B0604020202020204" pitchFamily="34" charset="0"/>
                        </a:rPr>
                        <a:t>Deliverables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US" sz="1200" dirty="0">
                          <a:solidFill>
                            <a:schemeClr val="bg1"/>
                          </a:solidFill>
                          <a:latin typeface="+mj-lt"/>
                          <a:cs typeface="Arial" panose="020B0604020202020204" pitchFamily="34" charset="0"/>
                        </a:rPr>
                        <a:t>Content</a:t>
                      </a:r>
                      <a:r>
                        <a:rPr lang="en-US" sz="1200" baseline="0" dirty="0">
                          <a:solidFill>
                            <a:schemeClr val="bg1"/>
                          </a:solidFill>
                          <a:latin typeface="+mj-lt"/>
                          <a:cs typeface="Arial" panose="020B0604020202020204" pitchFamily="34" charset="0"/>
                        </a:rPr>
                        <a:t> </a:t>
                      </a:r>
                      <a:endParaRPr lang="en-US" sz="1200" dirty="0">
                        <a:solidFill>
                          <a:schemeClr val="bg1"/>
                        </a:solidFill>
                        <a:latin typeface="+mj-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959300531"/>
                  </a:ext>
                </a:extLst>
              </a:tr>
              <a:tr h="242581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a:solidFill>
                            <a:schemeClr val="tx2"/>
                          </a:solidFill>
                          <a:latin typeface="+mj-lt"/>
                          <a:cs typeface="Arial" panose="020B0604020202020204" pitchFamily="34" charset="0"/>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000" dirty="0">
                          <a:solidFill>
                            <a:schemeClr val="tx2"/>
                          </a:solidFill>
                          <a:latin typeface="+mj-lt"/>
                          <a:cs typeface="Arial" panose="020B0604020202020204" pitchFamily="34" charset="0"/>
                        </a:rPr>
                        <a:t>Detailed Migration Plan</a:t>
                      </a:r>
                      <a:endParaRPr lang="en-US" sz="1000" b="1" dirty="0">
                        <a:solidFill>
                          <a:schemeClr val="tx2"/>
                        </a:solidFill>
                        <a:latin typeface="+mj-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Overall Wave group Plan and sequencing at high level for </a:t>
                      </a:r>
                      <a:r>
                        <a:rPr lang="en-US" sz="800" kern="1200" dirty="0" err="1">
                          <a:solidFill>
                            <a:schemeClr val="tx2"/>
                          </a:solidFill>
                          <a:latin typeface="+mj-lt"/>
                          <a:ea typeface="+mn-ea"/>
                          <a:cs typeface="Arial" panose="020B0604020202020204" pitchFamily="34" charset="0"/>
                        </a:rPr>
                        <a:t>CxO’s</a:t>
                      </a:r>
                      <a:endParaRPr lang="en-US" sz="800" kern="1200" dirty="0">
                        <a:solidFill>
                          <a:schemeClr val="tx2"/>
                        </a:solidFill>
                        <a:latin typeface="+mj-lt"/>
                        <a:ea typeface="+mn-ea"/>
                        <a:cs typeface="Arial" panose="020B0604020202020204" pitchFamily="34" charset="0"/>
                      </a:endParaRPr>
                    </a:p>
                    <a:p>
                      <a:pPr marL="171450"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Prepare below details and get signoff from all teams involved viz. Business, Application, Infrastructure, Operations support </a:t>
                      </a:r>
                      <a:r>
                        <a:rPr lang="en-US" sz="800" kern="1200" dirty="0" err="1">
                          <a:solidFill>
                            <a:schemeClr val="tx2"/>
                          </a:solidFill>
                          <a:latin typeface="+mj-lt"/>
                          <a:ea typeface="+mn-ea"/>
                          <a:cs typeface="Arial" panose="020B0604020202020204" pitchFamily="34" charset="0"/>
                        </a:rPr>
                        <a:t>etc</a:t>
                      </a:r>
                      <a:endParaRPr lang="en-US" sz="800" kern="1200" dirty="0">
                        <a:solidFill>
                          <a:schemeClr val="tx2"/>
                        </a:solidFill>
                        <a:latin typeface="+mj-lt"/>
                        <a:ea typeface="+mn-ea"/>
                        <a:cs typeface="Arial" panose="020B0604020202020204" pitchFamily="34" charset="0"/>
                      </a:endParaRPr>
                    </a:p>
                    <a:p>
                      <a:pPr marL="171450"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Applications in each Wave report with classification of the 7 environments</a:t>
                      </a:r>
                    </a:p>
                    <a:p>
                      <a:pPr marL="171450"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LOB wise report</a:t>
                      </a:r>
                    </a:p>
                    <a:p>
                      <a:pPr marL="171450"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Overall Migration sequencing</a:t>
                      </a:r>
                    </a:p>
                    <a:p>
                      <a:pPr marL="171450"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Intricate details of each pre/post wave </a:t>
                      </a:r>
                    </a:p>
                    <a:p>
                      <a:pPr marL="628650" lvl="2" indent="-171450" algn="l" defTabSz="914400" rtl="0" eaLnBrk="1" latinLnBrk="0" hangingPunct="1">
                        <a:buFont typeface="Courier New" panose="02070309020205020404" pitchFamily="49" charset="0"/>
                        <a:buChar char="o"/>
                      </a:pPr>
                      <a:r>
                        <a:rPr lang="en-US" sz="800" kern="1200" dirty="0">
                          <a:solidFill>
                            <a:schemeClr val="tx2"/>
                          </a:solidFill>
                          <a:latin typeface="+mj-lt"/>
                          <a:ea typeface="+mn-ea"/>
                          <a:cs typeface="Arial" panose="020B0604020202020204" pitchFamily="34" charset="0"/>
                        </a:rPr>
                        <a:t>No. of applications being migrated day, week wise</a:t>
                      </a:r>
                    </a:p>
                    <a:p>
                      <a:pPr marL="628650" lvl="2" indent="-171450" algn="l" defTabSz="914400" rtl="0" eaLnBrk="1" latinLnBrk="0" hangingPunct="1">
                        <a:buFont typeface="Courier New" panose="02070309020205020404" pitchFamily="49" charset="0"/>
                        <a:buChar char="o"/>
                      </a:pPr>
                      <a:r>
                        <a:rPr lang="en-US" sz="800" kern="1200" dirty="0">
                          <a:solidFill>
                            <a:schemeClr val="tx2"/>
                          </a:solidFill>
                          <a:latin typeface="+mj-lt"/>
                          <a:ea typeface="+mn-ea"/>
                          <a:cs typeface="Arial" panose="020B0604020202020204" pitchFamily="34" charset="0"/>
                        </a:rPr>
                        <a:t>No. of servers being migrated day, week wise</a:t>
                      </a:r>
                    </a:p>
                    <a:p>
                      <a:pPr marL="628650" lvl="2" indent="-171450" algn="l" defTabSz="914400" rtl="0" eaLnBrk="1" latinLnBrk="0" hangingPunct="1">
                        <a:buFont typeface="Courier New" panose="02070309020205020404" pitchFamily="49" charset="0"/>
                        <a:buChar char="o"/>
                      </a:pPr>
                      <a:r>
                        <a:rPr lang="en-US" sz="800" kern="1200" dirty="0">
                          <a:solidFill>
                            <a:schemeClr val="tx2"/>
                          </a:solidFill>
                          <a:latin typeface="+mj-lt"/>
                          <a:ea typeface="+mn-ea"/>
                          <a:cs typeface="Arial" panose="020B0604020202020204" pitchFamily="34" charset="0"/>
                        </a:rPr>
                        <a:t>Communication plan to end users, business stakeholders, support teams </a:t>
                      </a:r>
                    </a:p>
                    <a:p>
                      <a:pPr marL="628650" lvl="2" indent="-171450" algn="l" defTabSz="914400" rtl="0" eaLnBrk="1" latinLnBrk="0" hangingPunct="1">
                        <a:buFont typeface="Courier New" panose="02070309020205020404" pitchFamily="49" charset="0"/>
                        <a:buChar char="o"/>
                      </a:pPr>
                      <a:r>
                        <a:rPr lang="en-US" sz="800" kern="1200" dirty="0">
                          <a:solidFill>
                            <a:schemeClr val="tx2"/>
                          </a:solidFill>
                          <a:latin typeface="+mj-lt"/>
                          <a:ea typeface="+mn-ea"/>
                          <a:cs typeface="Arial" panose="020B0604020202020204" pitchFamily="34" charset="0"/>
                        </a:rPr>
                        <a:t>Pre-Migration</a:t>
                      </a:r>
                    </a:p>
                    <a:p>
                      <a:pPr marL="1085850" lvl="4" indent="-171450" algn="l" defTabSz="914400" rtl="0" eaLnBrk="1" latinLnBrk="0" hangingPunct="1">
                        <a:buFont typeface="Wingdings" panose="05000000000000000000" pitchFamily="2" charset="2"/>
                        <a:buChar char="§"/>
                      </a:pPr>
                      <a:r>
                        <a:rPr lang="en-US" sz="800" kern="1200" dirty="0">
                          <a:solidFill>
                            <a:schemeClr val="tx2"/>
                          </a:solidFill>
                          <a:latin typeface="+mj-lt"/>
                          <a:ea typeface="+mn-ea"/>
                          <a:cs typeface="Arial" panose="020B0604020202020204" pitchFamily="34" charset="0"/>
                        </a:rPr>
                        <a:t>During migration</a:t>
                      </a:r>
                    </a:p>
                    <a:p>
                      <a:pPr marL="1085850" lvl="4" indent="-171450" algn="l" defTabSz="914400" rtl="0" eaLnBrk="1" latinLnBrk="0" hangingPunct="1">
                        <a:buFont typeface="Wingdings" panose="05000000000000000000" pitchFamily="2" charset="2"/>
                        <a:buChar char="§"/>
                      </a:pPr>
                      <a:r>
                        <a:rPr lang="en-US" sz="800" kern="1200" dirty="0">
                          <a:solidFill>
                            <a:schemeClr val="tx2"/>
                          </a:solidFill>
                          <a:latin typeface="+mj-lt"/>
                          <a:ea typeface="+mn-ea"/>
                          <a:cs typeface="Arial" panose="020B0604020202020204" pitchFamily="34" charset="0"/>
                        </a:rPr>
                        <a:t>Post Migration</a:t>
                      </a:r>
                    </a:p>
                    <a:p>
                      <a:pPr marL="171450" lvl="1"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Cut Over plan for each application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2"/>
                          </a:solidFill>
                          <a:latin typeface="+mj-lt"/>
                          <a:ea typeface="+mn-ea"/>
                          <a:cs typeface="Arial" panose="020B0604020202020204" pitchFamily="34" charset="0"/>
                        </a:rPr>
                        <a:t>DR Implementation plan with DR architecture and methods of implementation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2"/>
                          </a:solidFill>
                          <a:latin typeface="+mj-lt"/>
                          <a:ea typeface="+mn-ea"/>
                          <a:cs typeface="Arial" panose="020B0604020202020204" pitchFamily="34" charset="0"/>
                        </a:rPr>
                        <a:t>Downtime callout if any and sign off from each application owner with expected duration and reason</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2"/>
                          </a:solidFill>
                          <a:latin typeface="+mj-lt"/>
                          <a:ea typeface="+mn-ea"/>
                          <a:cs typeface="Arial" panose="020B0604020202020204" pitchFamily="34" charset="0"/>
                        </a:rPr>
                        <a:t>Schedule of CAB (Change Advisory Board) meetings, calls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kern="1200" dirty="0">
                          <a:solidFill>
                            <a:schemeClr val="tx2"/>
                          </a:solidFill>
                          <a:latin typeface="+mj-lt"/>
                          <a:ea typeface="+mn-ea"/>
                          <a:cs typeface="Arial" panose="020B0604020202020204" pitchFamily="34" charset="0"/>
                        </a:rPr>
                        <a:t>List of Change Request approvers, owners, alternative owners</a:t>
                      </a:r>
                    </a:p>
                    <a:p>
                      <a:pPr marL="171450" lvl="1"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Discussions &amp; Sign off from all stake holders for all the above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2055554529"/>
                  </a:ext>
                </a:extLst>
              </a:tr>
              <a:tr h="74391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00" dirty="0">
                          <a:solidFill>
                            <a:schemeClr val="tx2"/>
                          </a:solidFill>
                          <a:latin typeface="+mj-lt"/>
                          <a:cs typeface="Arial" panose="020B0604020202020204" pitchFamily="34" charset="0"/>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buFont typeface="Arial" panose="020B0604020202020204" pitchFamily="34" charset="0"/>
                        <a:buNone/>
                      </a:pPr>
                      <a:r>
                        <a:rPr lang="en-US" sz="1000" dirty="0">
                          <a:solidFill>
                            <a:schemeClr val="tx2"/>
                          </a:solidFill>
                          <a:latin typeface="+mj-lt"/>
                          <a:cs typeface="Arial" panose="020B0604020202020204" pitchFamily="34" charset="0"/>
                        </a:rPr>
                        <a:t>Design Documents</a:t>
                      </a:r>
                      <a:endParaRPr lang="en-US" sz="1000" b="1" dirty="0">
                        <a:solidFill>
                          <a:schemeClr val="tx2"/>
                        </a:solidFill>
                        <a:latin typeface="+mj-lt"/>
                        <a:ea typeface="Segoe UI"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Target Architecture, design document HLD, LLD for Compute, Storage, Backup, Database, Middleware, Security </a:t>
                      </a:r>
                    </a:p>
                    <a:p>
                      <a:pPr marL="171450" indent="-171450">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Target backup policies inline to PJI strategy with modified server specific agent requirements, if any, native snapshots</a:t>
                      </a:r>
                    </a:p>
                    <a:p>
                      <a:pPr marL="171450" indent="-171450">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Signoff from Papa John Architecture Review team and design team experts</a:t>
                      </a:r>
                    </a:p>
                    <a:p>
                      <a:pPr marL="171450" indent="-171450">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Automation </a:t>
                      </a:r>
                      <a:r>
                        <a:rPr lang="en-US" sz="800" kern="1200" dirty="0" err="1">
                          <a:solidFill>
                            <a:schemeClr val="tx2"/>
                          </a:solidFill>
                          <a:latin typeface="+mj-lt"/>
                          <a:ea typeface="+mn-ea"/>
                          <a:cs typeface="Arial" panose="020B0604020202020204" pitchFamily="34" charset="0"/>
                        </a:rPr>
                        <a:t>IaC</a:t>
                      </a:r>
                      <a:r>
                        <a:rPr lang="en-US" sz="800" kern="1200" dirty="0">
                          <a:solidFill>
                            <a:schemeClr val="tx2"/>
                          </a:solidFill>
                          <a:latin typeface="+mj-lt"/>
                          <a:ea typeface="+mn-ea"/>
                          <a:cs typeface="Arial" panose="020B0604020202020204" pitchFamily="34" charset="0"/>
                        </a:rPr>
                        <a:t> scripts readiness for migrations</a:t>
                      </a:r>
                    </a:p>
                    <a:p>
                      <a:pPr marL="171450" indent="-171450">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Debrief with technical teams and all clarifications addressed and sign off from Migration Lead, Architect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2794091413"/>
                  </a:ext>
                </a:extLst>
              </a:tr>
              <a:tr h="355785">
                <a:tc>
                  <a:txBody>
                    <a:bodyPr/>
                    <a:lstStyle/>
                    <a:p>
                      <a:pPr algn="ctr"/>
                      <a:r>
                        <a:rPr lang="en-US" sz="1000" dirty="0">
                          <a:solidFill>
                            <a:schemeClr val="tx2"/>
                          </a:solidFill>
                          <a:latin typeface="+mj-lt"/>
                          <a:cs typeface="Arial" panose="020B0604020202020204" pitchFamily="34" charset="0"/>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0" indent="0">
                        <a:buFont typeface="Arial" panose="020B0604020202020204" pitchFamily="34" charset="0"/>
                        <a:buNone/>
                      </a:pPr>
                      <a:r>
                        <a:rPr lang="en-US" sz="1000" b="0" dirty="0">
                          <a:solidFill>
                            <a:schemeClr val="tx2"/>
                          </a:solidFill>
                          <a:latin typeface="+mj-lt"/>
                          <a:ea typeface="Segoe UI" pitchFamily="34" charset="0"/>
                          <a:cs typeface="Arial" panose="020B0604020202020204" pitchFamily="34" charset="0"/>
                        </a:rPr>
                        <a:t>Cost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171450"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Arrive at current costs based on PJI’s inputs</a:t>
                      </a:r>
                    </a:p>
                    <a:p>
                      <a:pPr marL="171450" indent="-171450" algn="l" defTabSz="914400" rtl="0" eaLnBrk="1" latinLnBrk="0" hangingPunct="1">
                        <a:buFont typeface="Arial" panose="020B0604020202020204" pitchFamily="34" charset="0"/>
                        <a:buChar char="•"/>
                      </a:pPr>
                      <a:r>
                        <a:rPr lang="en-US" sz="800" kern="1200" dirty="0">
                          <a:solidFill>
                            <a:schemeClr val="tx2"/>
                          </a:solidFill>
                          <a:latin typeface="+mj-lt"/>
                          <a:ea typeface="+mn-ea"/>
                          <a:cs typeface="Arial" panose="020B0604020202020204" pitchFamily="34" charset="0"/>
                        </a:rPr>
                        <a:t>Target cost model based on target design in the interim and long term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239089090"/>
                  </a:ext>
                </a:extLst>
              </a:tr>
            </a:tbl>
          </a:graphicData>
        </a:graphic>
      </p:graphicFrame>
      <p:grpSp>
        <p:nvGrpSpPr>
          <p:cNvPr id="15" name="Group 14"/>
          <p:cNvGrpSpPr/>
          <p:nvPr/>
        </p:nvGrpSpPr>
        <p:grpSpPr>
          <a:xfrm>
            <a:off x="5152634" y="513709"/>
            <a:ext cx="3666400" cy="257744"/>
            <a:chOff x="5213612" y="507153"/>
            <a:chExt cx="3666400" cy="257744"/>
          </a:xfrm>
        </p:grpSpPr>
        <p:sp>
          <p:nvSpPr>
            <p:cNvPr id="17" name="Chevron 16"/>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8" name="Chevron 17"/>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9" name="Chevron 18"/>
            <p:cNvSpPr/>
            <p:nvPr/>
          </p:nvSpPr>
          <p:spPr>
            <a:xfrm>
              <a:off x="6105812" y="50811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0" name="Pentagon 19"/>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17511903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Manage Phase – Overall Approach</a:t>
            </a:r>
            <a:endParaRPr lang="en-US" dirty="0"/>
          </a:p>
        </p:txBody>
      </p:sp>
      <p:grpSp>
        <p:nvGrpSpPr>
          <p:cNvPr id="21" name="Group 20"/>
          <p:cNvGrpSpPr/>
          <p:nvPr/>
        </p:nvGrpSpPr>
        <p:grpSpPr>
          <a:xfrm>
            <a:off x="411269" y="985176"/>
            <a:ext cx="8321462" cy="3418470"/>
            <a:chOff x="718412" y="1405054"/>
            <a:chExt cx="7823387" cy="3418470"/>
          </a:xfrm>
        </p:grpSpPr>
        <p:sp>
          <p:nvSpPr>
            <p:cNvPr id="22" name="Freeform 21"/>
            <p:cNvSpPr/>
            <p:nvPr/>
          </p:nvSpPr>
          <p:spPr>
            <a:xfrm>
              <a:off x="718412" y="1405054"/>
              <a:ext cx="2385179" cy="666854"/>
            </a:xfrm>
            <a:custGeom>
              <a:avLst/>
              <a:gdLst>
                <a:gd name="connsiteX0" fmla="*/ 0 w 2385179"/>
                <a:gd name="connsiteY0" fmla="*/ 0 h 954071"/>
                <a:gd name="connsiteX1" fmla="*/ 2385179 w 2385179"/>
                <a:gd name="connsiteY1" fmla="*/ 0 h 954071"/>
                <a:gd name="connsiteX2" fmla="*/ 2385179 w 2385179"/>
                <a:gd name="connsiteY2" fmla="*/ 954071 h 954071"/>
                <a:gd name="connsiteX3" fmla="*/ 0 w 2385179"/>
                <a:gd name="connsiteY3" fmla="*/ 954071 h 954071"/>
                <a:gd name="connsiteX4" fmla="*/ 0 w 2385179"/>
                <a:gd name="connsiteY4" fmla="*/ 0 h 95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954071">
                  <a:moveTo>
                    <a:pt x="0" y="0"/>
                  </a:moveTo>
                  <a:lnTo>
                    <a:pt x="2385179" y="0"/>
                  </a:lnTo>
                  <a:lnTo>
                    <a:pt x="2385179" y="954071"/>
                  </a:lnTo>
                  <a:lnTo>
                    <a:pt x="0" y="954071"/>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dirty="0">
                  <a:latin typeface="+mj-lt"/>
                  <a:cs typeface="Arial" panose="020B0604020202020204" pitchFamily="34" charset="0"/>
                </a:rPr>
                <a:t>Program Governance</a:t>
              </a:r>
            </a:p>
          </p:txBody>
        </p:sp>
        <p:sp>
          <p:nvSpPr>
            <p:cNvPr id="23" name="Freeform 22"/>
            <p:cNvSpPr/>
            <p:nvPr/>
          </p:nvSpPr>
          <p:spPr>
            <a:xfrm>
              <a:off x="718412" y="2071908"/>
              <a:ext cx="2385179" cy="2751616"/>
            </a:xfrm>
            <a:custGeom>
              <a:avLst/>
              <a:gdLst>
                <a:gd name="connsiteX0" fmla="*/ 0 w 2385179"/>
                <a:gd name="connsiteY0" fmla="*/ 0 h 2459519"/>
                <a:gd name="connsiteX1" fmla="*/ 2385179 w 2385179"/>
                <a:gd name="connsiteY1" fmla="*/ 0 h 2459519"/>
                <a:gd name="connsiteX2" fmla="*/ 2385179 w 2385179"/>
                <a:gd name="connsiteY2" fmla="*/ 2459519 h 2459519"/>
                <a:gd name="connsiteX3" fmla="*/ 0 w 2385179"/>
                <a:gd name="connsiteY3" fmla="*/ 2459519 h 2459519"/>
                <a:gd name="connsiteX4" fmla="*/ 0 w 2385179"/>
                <a:gd name="connsiteY4" fmla="*/ 0 h 245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2459519">
                  <a:moveTo>
                    <a:pt x="0" y="0"/>
                  </a:moveTo>
                  <a:lnTo>
                    <a:pt x="2385179" y="0"/>
                  </a:lnTo>
                  <a:lnTo>
                    <a:pt x="2385179" y="2459519"/>
                  </a:lnTo>
                  <a:lnTo>
                    <a:pt x="0" y="2459519"/>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Program Governance</a:t>
              </a:r>
            </a:p>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Communication Model</a:t>
              </a:r>
            </a:p>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Escalation approach</a:t>
              </a:r>
            </a:p>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Status report </a:t>
              </a:r>
            </a:p>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Dashboard showing key KPIs</a:t>
              </a:r>
            </a:p>
          </p:txBody>
        </p:sp>
        <p:sp>
          <p:nvSpPr>
            <p:cNvPr id="24" name="Freeform 23"/>
            <p:cNvSpPr/>
            <p:nvPr/>
          </p:nvSpPr>
          <p:spPr>
            <a:xfrm>
              <a:off x="3437516" y="1405054"/>
              <a:ext cx="2385179" cy="666854"/>
            </a:xfrm>
            <a:custGeom>
              <a:avLst/>
              <a:gdLst>
                <a:gd name="connsiteX0" fmla="*/ 0 w 2385179"/>
                <a:gd name="connsiteY0" fmla="*/ 0 h 954071"/>
                <a:gd name="connsiteX1" fmla="*/ 2385179 w 2385179"/>
                <a:gd name="connsiteY1" fmla="*/ 0 h 954071"/>
                <a:gd name="connsiteX2" fmla="*/ 2385179 w 2385179"/>
                <a:gd name="connsiteY2" fmla="*/ 954071 h 954071"/>
                <a:gd name="connsiteX3" fmla="*/ 0 w 2385179"/>
                <a:gd name="connsiteY3" fmla="*/ 954071 h 954071"/>
                <a:gd name="connsiteX4" fmla="*/ 0 w 2385179"/>
                <a:gd name="connsiteY4" fmla="*/ 0 h 95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954071">
                  <a:moveTo>
                    <a:pt x="0" y="0"/>
                  </a:moveTo>
                  <a:lnTo>
                    <a:pt x="2385179" y="0"/>
                  </a:lnTo>
                  <a:lnTo>
                    <a:pt x="2385179" y="954071"/>
                  </a:lnTo>
                  <a:lnTo>
                    <a:pt x="0" y="954071"/>
                  </a:lnTo>
                  <a:lnTo>
                    <a:pt x="0" y="0"/>
                  </a:lnTo>
                  <a:close/>
                </a:path>
              </a:pathLst>
            </a:custGeom>
            <a:solidFill>
              <a:srgbClr val="E11737"/>
            </a:solidFill>
            <a:ln>
              <a:solidFill>
                <a:srgbClr val="E1173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dirty="0">
                  <a:latin typeface="+mj-lt"/>
                  <a:cs typeface="Arial" panose="020B0604020202020204" pitchFamily="34" charset="0"/>
                </a:rPr>
                <a:t>Operational Governance</a:t>
              </a:r>
            </a:p>
          </p:txBody>
        </p:sp>
        <p:sp>
          <p:nvSpPr>
            <p:cNvPr id="25" name="Freeform 24"/>
            <p:cNvSpPr/>
            <p:nvPr/>
          </p:nvSpPr>
          <p:spPr>
            <a:xfrm>
              <a:off x="3437516" y="2071908"/>
              <a:ext cx="2385179" cy="2751616"/>
            </a:xfrm>
            <a:custGeom>
              <a:avLst/>
              <a:gdLst>
                <a:gd name="connsiteX0" fmla="*/ 0 w 2385179"/>
                <a:gd name="connsiteY0" fmla="*/ 0 h 2459519"/>
                <a:gd name="connsiteX1" fmla="*/ 2385179 w 2385179"/>
                <a:gd name="connsiteY1" fmla="*/ 0 h 2459519"/>
                <a:gd name="connsiteX2" fmla="*/ 2385179 w 2385179"/>
                <a:gd name="connsiteY2" fmla="*/ 2459519 h 2459519"/>
                <a:gd name="connsiteX3" fmla="*/ 0 w 2385179"/>
                <a:gd name="connsiteY3" fmla="*/ 2459519 h 2459519"/>
                <a:gd name="connsiteX4" fmla="*/ 0 w 2385179"/>
                <a:gd name="connsiteY4" fmla="*/ 0 h 245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2459519">
                  <a:moveTo>
                    <a:pt x="0" y="0"/>
                  </a:moveTo>
                  <a:lnTo>
                    <a:pt x="2385179" y="0"/>
                  </a:lnTo>
                  <a:lnTo>
                    <a:pt x="2385179" y="2459519"/>
                  </a:lnTo>
                  <a:lnTo>
                    <a:pt x="0" y="2459519"/>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Key KPIs for Operational Governance</a:t>
              </a:r>
            </a:p>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Target operating model</a:t>
              </a:r>
            </a:p>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Finance, Technology, Service and Security Governance</a:t>
              </a:r>
            </a:p>
          </p:txBody>
        </p:sp>
        <p:sp>
          <p:nvSpPr>
            <p:cNvPr id="26" name="Freeform 25"/>
            <p:cNvSpPr/>
            <p:nvPr/>
          </p:nvSpPr>
          <p:spPr>
            <a:xfrm>
              <a:off x="6156620" y="1405054"/>
              <a:ext cx="2385179" cy="666854"/>
            </a:xfrm>
            <a:custGeom>
              <a:avLst/>
              <a:gdLst>
                <a:gd name="connsiteX0" fmla="*/ 0 w 2385179"/>
                <a:gd name="connsiteY0" fmla="*/ 0 h 954071"/>
                <a:gd name="connsiteX1" fmla="*/ 2385179 w 2385179"/>
                <a:gd name="connsiteY1" fmla="*/ 0 h 954071"/>
                <a:gd name="connsiteX2" fmla="*/ 2385179 w 2385179"/>
                <a:gd name="connsiteY2" fmla="*/ 954071 h 954071"/>
                <a:gd name="connsiteX3" fmla="*/ 0 w 2385179"/>
                <a:gd name="connsiteY3" fmla="*/ 954071 h 954071"/>
                <a:gd name="connsiteX4" fmla="*/ 0 w 2385179"/>
                <a:gd name="connsiteY4" fmla="*/ 0 h 954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954071">
                  <a:moveTo>
                    <a:pt x="0" y="0"/>
                  </a:moveTo>
                  <a:lnTo>
                    <a:pt x="2385179" y="0"/>
                  </a:lnTo>
                  <a:lnTo>
                    <a:pt x="2385179" y="954071"/>
                  </a:lnTo>
                  <a:lnTo>
                    <a:pt x="0" y="954071"/>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dirty="0">
                  <a:latin typeface="+mj-lt"/>
                  <a:cs typeface="Arial" panose="020B0604020202020204" pitchFamily="34" charset="0"/>
                </a:rPr>
                <a:t>Process Governance</a:t>
              </a:r>
            </a:p>
          </p:txBody>
        </p:sp>
        <p:sp>
          <p:nvSpPr>
            <p:cNvPr id="27" name="Freeform 26"/>
            <p:cNvSpPr/>
            <p:nvPr/>
          </p:nvSpPr>
          <p:spPr>
            <a:xfrm>
              <a:off x="6156620" y="2071908"/>
              <a:ext cx="2385179" cy="2751616"/>
            </a:xfrm>
            <a:custGeom>
              <a:avLst/>
              <a:gdLst>
                <a:gd name="connsiteX0" fmla="*/ 0 w 2385179"/>
                <a:gd name="connsiteY0" fmla="*/ 0 h 2459519"/>
                <a:gd name="connsiteX1" fmla="*/ 2385179 w 2385179"/>
                <a:gd name="connsiteY1" fmla="*/ 0 h 2459519"/>
                <a:gd name="connsiteX2" fmla="*/ 2385179 w 2385179"/>
                <a:gd name="connsiteY2" fmla="*/ 2459519 h 2459519"/>
                <a:gd name="connsiteX3" fmla="*/ 0 w 2385179"/>
                <a:gd name="connsiteY3" fmla="*/ 2459519 h 2459519"/>
                <a:gd name="connsiteX4" fmla="*/ 0 w 2385179"/>
                <a:gd name="connsiteY4" fmla="*/ 0 h 2459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179" h="2459519">
                  <a:moveTo>
                    <a:pt x="0" y="0"/>
                  </a:moveTo>
                  <a:lnTo>
                    <a:pt x="2385179" y="0"/>
                  </a:lnTo>
                  <a:lnTo>
                    <a:pt x="2385179" y="2459519"/>
                  </a:lnTo>
                  <a:lnTo>
                    <a:pt x="0" y="2459519"/>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Organization Change Management</a:t>
              </a:r>
            </a:p>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Skilling/enabling PJI FTEs</a:t>
              </a:r>
            </a:p>
            <a:p>
              <a:pPr marL="114300" lvl="1" indent="-114300" defTabSz="622300">
                <a:spcBef>
                  <a:spcPts val="600"/>
                </a:spcBef>
                <a:spcAft>
                  <a:spcPts val="600"/>
                </a:spcAft>
                <a:buChar char="••"/>
              </a:pPr>
              <a:r>
                <a:rPr lang="en-US" sz="1200" dirty="0">
                  <a:solidFill>
                    <a:schemeClr val="tx2"/>
                  </a:solidFill>
                  <a:latin typeface="+mj-lt"/>
                  <a:cs typeface="Arial" panose="020B0604020202020204" pitchFamily="34" charset="0"/>
                </a:rPr>
                <a:t>Detailed knowledge base and documentation</a:t>
              </a:r>
            </a:p>
          </p:txBody>
        </p:sp>
      </p:grpSp>
      <p:grpSp>
        <p:nvGrpSpPr>
          <p:cNvPr id="28" name="Group 27"/>
          <p:cNvGrpSpPr/>
          <p:nvPr/>
        </p:nvGrpSpPr>
        <p:grpSpPr>
          <a:xfrm>
            <a:off x="5152634" y="513709"/>
            <a:ext cx="3666400" cy="257744"/>
            <a:chOff x="5213612" y="507153"/>
            <a:chExt cx="3666400" cy="257744"/>
          </a:xfrm>
        </p:grpSpPr>
        <p:sp>
          <p:nvSpPr>
            <p:cNvPr id="29" name="Chevron 28"/>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30" name="Chevron 29"/>
            <p:cNvSpPr/>
            <p:nvPr/>
          </p:nvSpPr>
          <p:spPr>
            <a:xfrm>
              <a:off x="6990591" y="50886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31" name="Chevron 30"/>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32" name="Pentagon 31"/>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1079637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Executive Summary</a:t>
            </a:r>
            <a:endParaRPr lang="en-US" dirty="0"/>
          </a:p>
        </p:txBody>
      </p:sp>
    </p:spTree>
    <p:extLst>
      <p:ext uri="{BB962C8B-B14F-4D97-AF65-F5344CB8AC3E}">
        <p14:creationId xmlns:p14="http://schemas.microsoft.com/office/powerpoint/2010/main" val="2800847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Overall Program Governance Model</a:t>
            </a:r>
            <a:endParaRPr lang="en-US" dirty="0"/>
          </a:p>
        </p:txBody>
      </p:sp>
      <p:sp>
        <p:nvSpPr>
          <p:cNvPr id="4" name="Slide Number Placeholder 3"/>
          <p:cNvSpPr>
            <a:spLocks noGrp="1"/>
          </p:cNvSpPr>
          <p:nvPr>
            <p:ph type="sldNum" sz="quarter" idx="4294967295"/>
          </p:nvPr>
        </p:nvSpPr>
        <p:spPr>
          <a:xfrm>
            <a:off x="0" y="6590913"/>
            <a:ext cx="304800" cy="138499"/>
          </a:xfrm>
        </p:spPr>
        <p:txBody>
          <a:bodyPr/>
          <a:lstStyle/>
          <a:p>
            <a:pPr defTabSz="685766">
              <a:defRPr/>
            </a:pPr>
            <a:fld id="{2EFEF571-C9B4-4D92-A7F7-315B894862A8}" type="slidenum">
              <a:rPr lang="en-US" sz="900">
                <a:solidFill>
                  <a:srgbClr val="00B140"/>
                </a:solidFill>
                <a:latin typeface="Arial" panose="020B0604020202020204"/>
                <a:cs typeface="+mn-cs"/>
              </a:rPr>
              <a:pPr defTabSz="685766">
                <a:defRPr/>
              </a:pPr>
              <a:t>40</a:t>
            </a:fld>
            <a:endParaRPr lang="en-US" sz="900" dirty="0">
              <a:solidFill>
                <a:srgbClr val="00B140"/>
              </a:solidFill>
              <a:latin typeface="Arial" panose="020B0604020202020204"/>
              <a:cs typeface="+mn-cs"/>
            </a:endParaRPr>
          </a:p>
        </p:txBody>
      </p:sp>
      <p:sp>
        <p:nvSpPr>
          <p:cNvPr id="5" name="TextBox 4"/>
          <p:cNvSpPr txBox="1"/>
          <p:nvPr/>
        </p:nvSpPr>
        <p:spPr>
          <a:xfrm>
            <a:off x="1320603" y="1181179"/>
            <a:ext cx="1223412" cy="230832"/>
          </a:xfrm>
          <a:prstGeom prst="rect">
            <a:avLst/>
          </a:prstGeom>
          <a:noFill/>
        </p:spPr>
        <p:txBody>
          <a:bodyPr wrap="none" rtlCol="0">
            <a:spAutoFit/>
          </a:bodyPr>
          <a:lstStyle/>
          <a:p>
            <a:pPr defTabSz="685732">
              <a:defRPr/>
            </a:pPr>
            <a:r>
              <a:rPr lang="en-US" sz="900" b="1" kern="0" dirty="0">
                <a:solidFill>
                  <a:sysClr val="windowText" lastClr="000000"/>
                </a:solidFill>
                <a:latin typeface="Arial" panose="020B0604020202020204"/>
                <a:cs typeface="Arial" panose="020B0604020202020204" pitchFamily="34" charset="0"/>
              </a:rPr>
              <a:t>Executive Sponsor</a:t>
            </a:r>
          </a:p>
        </p:txBody>
      </p:sp>
      <p:sp>
        <p:nvSpPr>
          <p:cNvPr id="6" name="TextBox 5"/>
          <p:cNvSpPr txBox="1"/>
          <p:nvPr/>
        </p:nvSpPr>
        <p:spPr>
          <a:xfrm>
            <a:off x="3265629" y="1183141"/>
            <a:ext cx="941284" cy="230832"/>
          </a:xfrm>
          <a:prstGeom prst="rect">
            <a:avLst/>
          </a:prstGeom>
          <a:noFill/>
        </p:spPr>
        <p:txBody>
          <a:bodyPr wrap="none" rtlCol="0">
            <a:spAutoFit/>
          </a:bodyPr>
          <a:lstStyle/>
          <a:p>
            <a:pPr algn="ctr" defTabSz="685732">
              <a:defRPr/>
            </a:pPr>
            <a:r>
              <a:rPr lang="en-US" sz="900" b="1" kern="0" dirty="0">
                <a:solidFill>
                  <a:sysClr val="windowText" lastClr="000000"/>
                </a:solidFill>
                <a:latin typeface="Arial" panose="020B0604020202020204"/>
                <a:cs typeface="Arial" panose="020B0604020202020204" pitchFamily="34" charset="0"/>
              </a:rPr>
              <a:t>Client Partner</a:t>
            </a:r>
          </a:p>
        </p:txBody>
      </p:sp>
      <p:sp>
        <p:nvSpPr>
          <p:cNvPr id="7" name="TextBox 6"/>
          <p:cNvSpPr txBox="1"/>
          <p:nvPr/>
        </p:nvSpPr>
        <p:spPr>
          <a:xfrm>
            <a:off x="4706757" y="1156060"/>
            <a:ext cx="1355496" cy="369332"/>
          </a:xfrm>
          <a:prstGeom prst="rect">
            <a:avLst/>
          </a:prstGeom>
          <a:noFill/>
        </p:spPr>
        <p:txBody>
          <a:bodyPr wrap="square" rtlCol="0">
            <a:spAutoFit/>
          </a:bodyPr>
          <a:lstStyle/>
          <a:p>
            <a:pPr algn="ctr" defTabSz="685749">
              <a:defRPr/>
            </a:pPr>
            <a:r>
              <a:rPr lang="en-US" sz="900" b="1" kern="0" dirty="0">
                <a:solidFill>
                  <a:prstClr val="black"/>
                </a:solidFill>
                <a:latin typeface="Arial" panose="020B0604020202020204"/>
                <a:cs typeface="Arial" panose="020B0604020202020204" pitchFamily="34" charset="0"/>
              </a:rPr>
              <a:t>Engagement Delivery Partner</a:t>
            </a:r>
          </a:p>
        </p:txBody>
      </p:sp>
      <p:cxnSp>
        <p:nvCxnSpPr>
          <p:cNvPr id="8" name="Straight Arrow Connector 7"/>
          <p:cNvCxnSpPr>
            <a:cxnSpLocks/>
          </p:cNvCxnSpPr>
          <p:nvPr/>
        </p:nvCxnSpPr>
        <p:spPr bwMode="auto">
          <a:xfrm>
            <a:off x="4251801" y="1095129"/>
            <a:ext cx="454956" cy="0"/>
          </a:xfrm>
          <a:prstGeom prst="straightConnector1">
            <a:avLst/>
          </a:prstGeom>
          <a:solidFill>
            <a:srgbClr val="90B5D2"/>
          </a:solidFill>
          <a:ln w="9525" cap="flat" cmpd="sng" algn="ctr">
            <a:solidFill>
              <a:sysClr val="windowText" lastClr="000000"/>
            </a:solidFill>
            <a:prstDash val="lgDash"/>
            <a:round/>
            <a:headEnd type="arrow"/>
            <a:tailEnd type="arrow"/>
          </a:ln>
          <a:effectLst/>
        </p:spPr>
      </p:cxnSp>
      <p:cxnSp>
        <p:nvCxnSpPr>
          <p:cNvPr id="9" name="Straight Arrow Connector 8"/>
          <p:cNvCxnSpPr/>
          <p:nvPr/>
        </p:nvCxnSpPr>
        <p:spPr bwMode="auto">
          <a:xfrm>
            <a:off x="2289271" y="1084828"/>
            <a:ext cx="902756" cy="1191"/>
          </a:xfrm>
          <a:prstGeom prst="straightConnector1">
            <a:avLst/>
          </a:prstGeom>
          <a:solidFill>
            <a:srgbClr val="90B5D2"/>
          </a:solidFill>
          <a:ln w="9525" cap="flat" cmpd="sng" algn="ctr">
            <a:solidFill>
              <a:sysClr val="windowText" lastClr="000000"/>
            </a:solidFill>
            <a:prstDash val="lgDash"/>
            <a:round/>
            <a:headEnd type="arrow"/>
            <a:tailEnd type="arrow"/>
          </a:ln>
          <a:effectLst/>
        </p:spPr>
      </p:cxnSp>
      <p:sp>
        <p:nvSpPr>
          <p:cNvPr id="10" name="TextBox 9"/>
          <p:cNvSpPr txBox="1"/>
          <p:nvPr/>
        </p:nvSpPr>
        <p:spPr>
          <a:xfrm>
            <a:off x="1315538" y="1854191"/>
            <a:ext cx="1159292" cy="230832"/>
          </a:xfrm>
          <a:prstGeom prst="rect">
            <a:avLst/>
          </a:prstGeom>
          <a:noFill/>
        </p:spPr>
        <p:txBody>
          <a:bodyPr wrap="none" rtlCol="0">
            <a:spAutoFit/>
          </a:bodyPr>
          <a:lstStyle/>
          <a:p>
            <a:pPr defTabSz="685732">
              <a:defRPr/>
            </a:pPr>
            <a:r>
              <a:rPr lang="en-US" sz="900" b="1" kern="0" dirty="0">
                <a:solidFill>
                  <a:sysClr val="windowText" lastClr="000000"/>
                </a:solidFill>
                <a:latin typeface="Arial" panose="020B0604020202020204"/>
                <a:cs typeface="Arial" panose="020B0604020202020204" pitchFamily="34" charset="0"/>
              </a:rPr>
              <a:t>Program Sponsor</a:t>
            </a:r>
          </a:p>
        </p:txBody>
      </p:sp>
      <p:sp>
        <p:nvSpPr>
          <p:cNvPr id="11" name="TextBox 10"/>
          <p:cNvSpPr txBox="1"/>
          <p:nvPr/>
        </p:nvSpPr>
        <p:spPr>
          <a:xfrm>
            <a:off x="3113693" y="1884272"/>
            <a:ext cx="1313181" cy="230832"/>
          </a:xfrm>
          <a:prstGeom prst="rect">
            <a:avLst/>
          </a:prstGeom>
          <a:noFill/>
        </p:spPr>
        <p:txBody>
          <a:bodyPr wrap="none" rtlCol="0">
            <a:spAutoFit/>
          </a:bodyPr>
          <a:lstStyle/>
          <a:p>
            <a:pPr algn="ctr" defTabSz="685732">
              <a:defRPr/>
            </a:pPr>
            <a:r>
              <a:rPr lang="en-US" sz="900" b="1" kern="0" dirty="0">
                <a:solidFill>
                  <a:sysClr val="windowText" lastClr="000000"/>
                </a:solidFill>
                <a:latin typeface="Arial" panose="020B0604020202020204"/>
                <a:cs typeface="Arial" panose="020B0604020202020204" pitchFamily="34" charset="0"/>
              </a:rPr>
              <a:t>Engagement Partner</a:t>
            </a:r>
          </a:p>
        </p:txBody>
      </p:sp>
      <p:sp>
        <p:nvSpPr>
          <p:cNvPr id="12" name="TextBox 11"/>
          <p:cNvSpPr txBox="1"/>
          <p:nvPr/>
        </p:nvSpPr>
        <p:spPr>
          <a:xfrm>
            <a:off x="4708879" y="1858109"/>
            <a:ext cx="1397299" cy="369332"/>
          </a:xfrm>
          <a:prstGeom prst="rect">
            <a:avLst/>
          </a:prstGeom>
          <a:noFill/>
        </p:spPr>
        <p:txBody>
          <a:bodyPr wrap="square" rtlCol="0">
            <a:spAutoFit/>
          </a:bodyPr>
          <a:lstStyle/>
          <a:p>
            <a:pPr algn="ctr" defTabSz="685749">
              <a:defRPr/>
            </a:pPr>
            <a:r>
              <a:rPr lang="en-US" sz="900" b="1" kern="0" dirty="0">
                <a:solidFill>
                  <a:prstClr val="black"/>
                </a:solidFill>
                <a:latin typeface="Arial" panose="020B0604020202020204"/>
                <a:cs typeface="Arial" panose="020B0604020202020204" pitchFamily="34" charset="0"/>
              </a:rPr>
              <a:t>Engagement Delivery Lead</a:t>
            </a:r>
          </a:p>
        </p:txBody>
      </p:sp>
      <p:cxnSp>
        <p:nvCxnSpPr>
          <p:cNvPr id="14" name="Straight Arrow Connector 13"/>
          <p:cNvCxnSpPr/>
          <p:nvPr/>
        </p:nvCxnSpPr>
        <p:spPr bwMode="auto">
          <a:xfrm>
            <a:off x="2302150" y="1754719"/>
            <a:ext cx="902756" cy="1191"/>
          </a:xfrm>
          <a:prstGeom prst="straightConnector1">
            <a:avLst/>
          </a:prstGeom>
          <a:solidFill>
            <a:srgbClr val="90B5D2"/>
          </a:solidFill>
          <a:ln w="9525" cap="flat" cmpd="sng" algn="ctr">
            <a:solidFill>
              <a:sysClr val="windowText" lastClr="000000"/>
            </a:solidFill>
            <a:prstDash val="lgDash"/>
            <a:round/>
            <a:headEnd type="arrow"/>
            <a:tailEnd type="arrow"/>
          </a:ln>
          <a:effectLst/>
        </p:spPr>
      </p:cxnSp>
      <p:sp>
        <p:nvSpPr>
          <p:cNvPr id="15" name="TextBox 14"/>
          <p:cNvSpPr txBox="1"/>
          <p:nvPr/>
        </p:nvSpPr>
        <p:spPr>
          <a:xfrm>
            <a:off x="1320603" y="2576872"/>
            <a:ext cx="1245504" cy="230832"/>
          </a:xfrm>
          <a:prstGeom prst="rect">
            <a:avLst/>
          </a:prstGeom>
          <a:noFill/>
        </p:spPr>
        <p:txBody>
          <a:bodyPr wrap="square" rtlCol="0">
            <a:spAutoFit/>
          </a:bodyPr>
          <a:lstStyle/>
          <a:p>
            <a:pPr defTabSz="685732">
              <a:defRPr/>
            </a:pPr>
            <a:r>
              <a:rPr lang="en-US" sz="900" b="1" kern="0" dirty="0">
                <a:solidFill>
                  <a:sysClr val="windowText" lastClr="000000"/>
                </a:solidFill>
                <a:latin typeface="Arial" panose="020B0604020202020204"/>
                <a:cs typeface="Arial" panose="020B0604020202020204" pitchFamily="34" charset="0"/>
              </a:rPr>
              <a:t>Program Managers</a:t>
            </a:r>
          </a:p>
        </p:txBody>
      </p:sp>
      <p:sp>
        <p:nvSpPr>
          <p:cNvPr id="16" name="TextBox 15"/>
          <p:cNvSpPr txBox="1"/>
          <p:nvPr/>
        </p:nvSpPr>
        <p:spPr>
          <a:xfrm>
            <a:off x="4696074" y="2476141"/>
            <a:ext cx="1332310" cy="369332"/>
          </a:xfrm>
          <a:prstGeom prst="rect">
            <a:avLst/>
          </a:prstGeom>
          <a:noFill/>
        </p:spPr>
        <p:txBody>
          <a:bodyPr wrap="square" rtlCol="0">
            <a:spAutoFit/>
          </a:bodyPr>
          <a:lstStyle/>
          <a:p>
            <a:pPr algn="ctr" defTabSz="685749">
              <a:defRPr/>
            </a:pPr>
            <a:r>
              <a:rPr lang="en-US" sz="900" b="1" kern="0" dirty="0">
                <a:solidFill>
                  <a:prstClr val="black"/>
                </a:solidFill>
                <a:latin typeface="Arial" panose="020B0604020202020204"/>
                <a:cs typeface="Arial" panose="020B0604020202020204" pitchFamily="34" charset="0"/>
              </a:rPr>
              <a:t>Offshore Project Manager</a:t>
            </a:r>
          </a:p>
        </p:txBody>
      </p:sp>
      <p:sp>
        <p:nvSpPr>
          <p:cNvPr id="18" name="TextBox 17"/>
          <p:cNvSpPr txBox="1"/>
          <p:nvPr/>
        </p:nvSpPr>
        <p:spPr>
          <a:xfrm>
            <a:off x="7569356" y="938805"/>
            <a:ext cx="1511034" cy="473206"/>
          </a:xfrm>
          <a:prstGeom prst="rect">
            <a:avLst/>
          </a:prstGeom>
          <a:noFill/>
          <a:ln>
            <a:solidFill>
              <a:srgbClr val="16749F"/>
            </a:solidFill>
            <a:prstDash val="dash"/>
          </a:ln>
        </p:spPr>
        <p:txBody>
          <a:bodyPr wrap="square" rtlCol="0">
            <a:spAutoFit/>
          </a:bodyPr>
          <a:lstStyle>
            <a:defPPr>
              <a:defRPr lang="en-US"/>
            </a:defPPr>
            <a:lvl1pPr defTabSz="1371223">
              <a:defRPr sz="825" kern="0">
                <a:solidFill>
                  <a:sysClr val="windowText" lastClr="000000"/>
                </a:solidFill>
                <a:latin typeface="Arial" panose="020B0604020202020204" pitchFamily="34" charset="0"/>
                <a:cs typeface="Arial" panose="020B0604020202020204" pitchFamily="34" charset="0"/>
              </a:defRPr>
            </a:lvl1pPr>
          </a:lstStyle>
          <a:p>
            <a:pPr marL="171438" indent="-171438" defTabSz="1371121">
              <a:buClr>
                <a:srgbClr val="16749F"/>
              </a:buClr>
              <a:buFont typeface="Arial" panose="020B0604020202020204" pitchFamily="34" charset="0"/>
              <a:buChar char="•"/>
              <a:defRPr/>
            </a:pPr>
            <a:r>
              <a:rPr lang="en-US" dirty="0"/>
              <a:t>Organizational Vision and direction</a:t>
            </a:r>
          </a:p>
          <a:p>
            <a:pPr marL="171438" indent="-171438" defTabSz="1371121">
              <a:buClr>
                <a:srgbClr val="16749F"/>
              </a:buClr>
              <a:buFont typeface="Arial" panose="020B0604020202020204" pitchFamily="34" charset="0"/>
              <a:buChar char="•"/>
              <a:defRPr/>
            </a:pPr>
            <a:r>
              <a:rPr lang="en-US" dirty="0"/>
              <a:t>Corporate governance</a:t>
            </a:r>
          </a:p>
        </p:txBody>
      </p:sp>
      <p:sp>
        <p:nvSpPr>
          <p:cNvPr id="19" name="TextBox 18"/>
          <p:cNvSpPr txBox="1"/>
          <p:nvPr/>
        </p:nvSpPr>
        <p:spPr>
          <a:xfrm>
            <a:off x="7569357" y="1503330"/>
            <a:ext cx="1510950" cy="600164"/>
          </a:xfrm>
          <a:prstGeom prst="rect">
            <a:avLst/>
          </a:prstGeom>
          <a:noFill/>
          <a:ln>
            <a:solidFill>
              <a:srgbClr val="F8BF4D"/>
            </a:solidFill>
            <a:prstDash val="dash"/>
          </a:ln>
        </p:spPr>
        <p:txBody>
          <a:bodyPr wrap="square" rtlCol="0">
            <a:spAutoFit/>
          </a:bodyPr>
          <a:lstStyle>
            <a:defPPr>
              <a:defRPr lang="en-US"/>
            </a:defPPr>
            <a:lvl1pPr defTabSz="1371223">
              <a:defRPr sz="825" kern="0">
                <a:solidFill>
                  <a:sysClr val="windowText" lastClr="000000"/>
                </a:solidFill>
                <a:latin typeface="Arial" panose="020B0604020202020204" pitchFamily="34" charset="0"/>
                <a:cs typeface="Arial" panose="020B0604020202020204" pitchFamily="34" charset="0"/>
              </a:defRPr>
            </a:lvl1pPr>
          </a:lstStyle>
          <a:p>
            <a:pPr marL="171438" indent="-171438" defTabSz="1371121">
              <a:buClr>
                <a:srgbClr val="F8BF4D"/>
              </a:buClr>
              <a:buFont typeface="Arial" panose="020B0604020202020204" pitchFamily="34" charset="0"/>
              <a:buChar char="•"/>
              <a:defRPr/>
            </a:pPr>
            <a:r>
              <a:rPr lang="en-US" dirty="0"/>
              <a:t>Business Level objectives</a:t>
            </a:r>
          </a:p>
          <a:p>
            <a:pPr marL="171438" indent="-171438" defTabSz="1371121">
              <a:buClr>
                <a:srgbClr val="F8BF4D"/>
              </a:buClr>
              <a:buFont typeface="Arial" panose="020B0604020202020204" pitchFamily="34" charset="0"/>
              <a:buChar char="•"/>
              <a:defRPr/>
            </a:pPr>
            <a:r>
              <a:rPr lang="en-US" dirty="0"/>
              <a:t>Engagement Roadmap</a:t>
            </a:r>
          </a:p>
          <a:p>
            <a:pPr marL="171438" indent="-171438" defTabSz="1371121">
              <a:buClr>
                <a:srgbClr val="F8BF4D"/>
              </a:buClr>
              <a:buFont typeface="Arial" panose="020B0604020202020204" pitchFamily="34" charset="0"/>
              <a:buChar char="•"/>
              <a:defRPr/>
            </a:pPr>
            <a:r>
              <a:rPr lang="en-US" dirty="0"/>
              <a:t>Policies and procedures</a:t>
            </a:r>
          </a:p>
        </p:txBody>
      </p:sp>
      <p:sp>
        <p:nvSpPr>
          <p:cNvPr id="20" name="TextBox 19"/>
          <p:cNvSpPr txBox="1"/>
          <p:nvPr/>
        </p:nvSpPr>
        <p:spPr>
          <a:xfrm>
            <a:off x="7569357" y="2233598"/>
            <a:ext cx="1526092" cy="727122"/>
          </a:xfrm>
          <a:prstGeom prst="rect">
            <a:avLst/>
          </a:prstGeom>
          <a:noFill/>
          <a:ln>
            <a:solidFill>
              <a:srgbClr val="7CB554"/>
            </a:solidFill>
            <a:prstDash val="dash"/>
          </a:ln>
        </p:spPr>
        <p:txBody>
          <a:bodyPr wrap="square" rtlCol="0">
            <a:spAutoFit/>
          </a:bodyPr>
          <a:lstStyle>
            <a:defPPr>
              <a:defRPr lang="en-US"/>
            </a:defPPr>
            <a:lvl1pPr defTabSz="1371223">
              <a:defRPr sz="825" kern="0">
                <a:solidFill>
                  <a:sysClr val="windowText" lastClr="000000"/>
                </a:solidFill>
                <a:latin typeface="Arial" panose="020B0604020202020204" pitchFamily="34" charset="0"/>
                <a:cs typeface="Arial" panose="020B0604020202020204" pitchFamily="34" charset="0"/>
              </a:defRPr>
            </a:lvl1pPr>
          </a:lstStyle>
          <a:p>
            <a:pPr marL="171438" indent="-171438" defTabSz="1371121">
              <a:buClr>
                <a:srgbClr val="7CB554"/>
              </a:buClr>
              <a:buFont typeface="Arial" panose="020B0604020202020204" pitchFamily="34" charset="0"/>
              <a:buChar char="•"/>
              <a:defRPr/>
            </a:pPr>
            <a:r>
              <a:rPr lang="en-US" dirty="0"/>
              <a:t>Project Plan</a:t>
            </a:r>
          </a:p>
          <a:p>
            <a:pPr marL="171438" indent="-171438" defTabSz="1371121">
              <a:buClr>
                <a:srgbClr val="7CB554"/>
              </a:buClr>
              <a:buFont typeface="Arial" panose="020B0604020202020204" pitchFamily="34" charset="0"/>
              <a:buChar char="•"/>
              <a:defRPr/>
            </a:pPr>
            <a:r>
              <a:rPr lang="en-US" dirty="0"/>
              <a:t>Project Level Objectives</a:t>
            </a:r>
          </a:p>
          <a:p>
            <a:pPr marL="171438" indent="-171438" defTabSz="1371121">
              <a:buClr>
                <a:srgbClr val="7CB554"/>
              </a:buClr>
              <a:buFont typeface="Arial" panose="020B0604020202020204" pitchFamily="34" charset="0"/>
              <a:buChar char="•"/>
              <a:defRPr/>
            </a:pPr>
            <a:r>
              <a:rPr lang="en-US" dirty="0"/>
              <a:t>Project Governance &amp; Tracking</a:t>
            </a:r>
          </a:p>
          <a:p>
            <a:pPr marL="171438" indent="-171438" defTabSz="1371121">
              <a:buClr>
                <a:srgbClr val="7CB554"/>
              </a:buClr>
              <a:buFont typeface="Arial" panose="020B0604020202020204" pitchFamily="34" charset="0"/>
              <a:buChar char="•"/>
              <a:defRPr/>
            </a:pPr>
            <a:r>
              <a:rPr lang="en-US" dirty="0"/>
              <a:t>Weekly reporting</a:t>
            </a:r>
          </a:p>
        </p:txBody>
      </p:sp>
      <p:sp>
        <p:nvSpPr>
          <p:cNvPr id="21" name="TextBox 20"/>
          <p:cNvSpPr txBox="1"/>
          <p:nvPr/>
        </p:nvSpPr>
        <p:spPr>
          <a:xfrm>
            <a:off x="7569357" y="3055759"/>
            <a:ext cx="1526092" cy="981038"/>
          </a:xfrm>
          <a:prstGeom prst="rect">
            <a:avLst/>
          </a:prstGeom>
          <a:noFill/>
          <a:ln>
            <a:solidFill>
              <a:srgbClr val="1BAAAA"/>
            </a:solidFill>
            <a:prstDash val="dash"/>
          </a:ln>
        </p:spPr>
        <p:txBody>
          <a:bodyPr wrap="square" rtlCol="0">
            <a:spAutoFit/>
          </a:bodyPr>
          <a:lstStyle>
            <a:defPPr>
              <a:defRPr lang="en-US"/>
            </a:defPPr>
            <a:lvl1pPr defTabSz="1371223">
              <a:defRPr sz="825" kern="0">
                <a:solidFill>
                  <a:sysClr val="windowText" lastClr="000000"/>
                </a:solidFill>
                <a:latin typeface="Arial" panose="020B0604020202020204" pitchFamily="34" charset="0"/>
                <a:cs typeface="Arial" panose="020B0604020202020204" pitchFamily="34" charset="0"/>
              </a:defRPr>
            </a:lvl1pPr>
          </a:lstStyle>
          <a:p>
            <a:pPr marL="171438" indent="-171438" defTabSz="1371121">
              <a:buClr>
                <a:srgbClr val="1BAAAA"/>
              </a:buClr>
              <a:buFont typeface="Arial" panose="020B0604020202020204" pitchFamily="34" charset="0"/>
              <a:buChar char="•"/>
              <a:defRPr/>
            </a:pPr>
            <a:r>
              <a:rPr lang="en-US" dirty="0"/>
              <a:t>Application assessment</a:t>
            </a:r>
          </a:p>
          <a:p>
            <a:pPr marL="171438" indent="-171438" defTabSz="1371121">
              <a:buClr>
                <a:srgbClr val="1BAAAA"/>
              </a:buClr>
              <a:buFont typeface="Arial" panose="020B0604020202020204" pitchFamily="34" charset="0"/>
              <a:buChar char="•"/>
              <a:defRPr/>
            </a:pPr>
            <a:r>
              <a:rPr lang="en-US" dirty="0"/>
              <a:t>Migration planning</a:t>
            </a:r>
          </a:p>
          <a:p>
            <a:pPr marL="171438" indent="-171438" defTabSz="1371121">
              <a:buClr>
                <a:srgbClr val="1BAAAA"/>
              </a:buClr>
              <a:buFont typeface="Arial" panose="020B0604020202020204" pitchFamily="34" charset="0"/>
              <a:buChar char="•"/>
              <a:defRPr/>
            </a:pPr>
            <a:r>
              <a:rPr lang="en-US" dirty="0"/>
              <a:t>Day to Day Implementation</a:t>
            </a:r>
          </a:p>
          <a:p>
            <a:pPr marL="171438" indent="-171438" defTabSz="1371121">
              <a:buClr>
                <a:srgbClr val="1BAAAA"/>
              </a:buClr>
              <a:buFont typeface="Arial" panose="020B0604020202020204" pitchFamily="34" charset="0"/>
              <a:buChar char="•"/>
              <a:defRPr/>
            </a:pPr>
            <a:r>
              <a:rPr lang="en-US" dirty="0"/>
              <a:t>Post migration validation</a:t>
            </a:r>
          </a:p>
          <a:p>
            <a:pPr marL="171438" indent="-171438" defTabSz="1371121">
              <a:buClr>
                <a:srgbClr val="1BAAAA"/>
              </a:buClr>
              <a:buFont typeface="Arial" panose="020B0604020202020204" pitchFamily="34" charset="0"/>
              <a:buChar char="•"/>
              <a:defRPr/>
            </a:pPr>
            <a:r>
              <a:rPr lang="en-US" dirty="0"/>
              <a:t>Quality Audits</a:t>
            </a:r>
          </a:p>
          <a:p>
            <a:pPr marL="171438" indent="-171438" defTabSz="1371121">
              <a:buClr>
                <a:srgbClr val="1BAAAA"/>
              </a:buClr>
              <a:buFont typeface="Arial" panose="020B0604020202020204" pitchFamily="34" charset="0"/>
              <a:buChar char="•"/>
              <a:defRPr/>
            </a:pPr>
            <a:r>
              <a:rPr lang="en-US" dirty="0"/>
              <a:t>Daily reporting</a:t>
            </a:r>
          </a:p>
        </p:txBody>
      </p:sp>
      <p:pic>
        <p:nvPicPr>
          <p:cNvPr id="22" name="Picture 2" descr="business, man, user icon"/>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a:off x="1712175" y="866424"/>
            <a:ext cx="267821" cy="34281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business, man, user icon"/>
          <p:cNvPicPr>
            <a:picLocks noChangeAspect="1" noChangeArrowheads="1"/>
          </p:cNvPicPr>
          <p:nvPr/>
        </p:nvPicPr>
        <p:blipFill rotWithShape="1">
          <a:blip r:embed="rId2">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3622032" y="872001"/>
            <a:ext cx="267821" cy="34281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business, man, user icon"/>
          <p:cNvPicPr>
            <a:picLocks noChangeAspect="1" noChangeArrowheads="1"/>
          </p:cNvPicPr>
          <p:nvPr/>
        </p:nvPicPr>
        <p:blipFill rotWithShape="1">
          <a:blip r:embed="rId2">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5286222" y="847310"/>
            <a:ext cx="267821" cy="342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business, man, user icon"/>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a:off x="1715175" y="1546306"/>
            <a:ext cx="267821" cy="34281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business, man, user icon"/>
          <p:cNvPicPr>
            <a:picLocks noChangeAspect="1" noChangeArrowheads="1"/>
          </p:cNvPicPr>
          <p:nvPr/>
        </p:nvPicPr>
        <p:blipFill rotWithShape="1">
          <a:blip r:embed="rId2">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3624527" y="1563583"/>
            <a:ext cx="267821" cy="34281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business, man, user icon"/>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a:off x="1629563" y="2199399"/>
            <a:ext cx="274955" cy="34281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business, man, user icon"/>
          <p:cNvPicPr>
            <a:picLocks noChangeAspect="1" noChangeArrowheads="1"/>
          </p:cNvPicPr>
          <p:nvPr/>
        </p:nvPicPr>
        <p:blipFill rotWithShape="1">
          <a:blip r:embed="rId2">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5289141" y="2169297"/>
            <a:ext cx="267821" cy="3428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business, man, user icon"/>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a:off x="222487" y="4441862"/>
            <a:ext cx="183323" cy="24430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business, man, user icon"/>
          <p:cNvPicPr>
            <a:picLocks noChangeAspect="1" noChangeArrowheads="1"/>
          </p:cNvPicPr>
          <p:nvPr/>
        </p:nvPicPr>
        <p:blipFill rotWithShape="1">
          <a:blip r:embed="rId4"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1255473" y="4434304"/>
            <a:ext cx="182458" cy="24315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8445B936-8822-284D-A7FE-4E27C6B71BF1}"/>
              </a:ext>
            </a:extLst>
          </p:cNvPr>
          <p:cNvSpPr/>
          <p:nvPr/>
        </p:nvSpPr>
        <p:spPr>
          <a:xfrm>
            <a:off x="123351" y="3259056"/>
            <a:ext cx="1225544" cy="672162"/>
          </a:xfrm>
          <a:prstGeom prst="rect">
            <a:avLst/>
          </a:prstGeom>
          <a:noFill/>
          <a:ln w="6350" cap="flat" cmpd="sng" algn="ctr">
            <a:solidFill>
              <a:srgbClr val="1BAAAA"/>
            </a:solidFill>
            <a:prstDash val="solid"/>
            <a:miter lim="800000"/>
          </a:ln>
          <a:effectLst/>
        </p:spPr>
        <p:txBody>
          <a:bodyPr rtlCol="0" anchor="ctr"/>
          <a:lstStyle/>
          <a:p>
            <a:pPr algn="ctr" defTabSz="685749">
              <a:defRPr/>
            </a:pPr>
            <a:r>
              <a:rPr lang="en-US" sz="1200" b="1" kern="0" dirty="0">
                <a:solidFill>
                  <a:srgbClr val="1BAAAA"/>
                </a:solidFill>
                <a:latin typeface="Arial" panose="020B0604020202020204"/>
              </a:rPr>
              <a:t>PROJECT DELIVERY TEAM</a:t>
            </a:r>
          </a:p>
        </p:txBody>
      </p:sp>
      <p:sp>
        <p:nvSpPr>
          <p:cNvPr id="35" name="Rectangle 34">
            <a:extLst>
              <a:ext uri="{FF2B5EF4-FFF2-40B4-BE49-F238E27FC236}">
                <a16:creationId xmlns:a16="http://schemas.microsoft.com/office/drawing/2014/main" id="{837F905F-2384-6045-9843-7ACC7B0932C4}"/>
              </a:ext>
            </a:extLst>
          </p:cNvPr>
          <p:cNvSpPr/>
          <p:nvPr/>
        </p:nvSpPr>
        <p:spPr>
          <a:xfrm>
            <a:off x="123351" y="2262898"/>
            <a:ext cx="1225544" cy="527552"/>
          </a:xfrm>
          <a:prstGeom prst="rect">
            <a:avLst/>
          </a:prstGeom>
          <a:noFill/>
          <a:ln w="6350" cap="flat" cmpd="sng" algn="ctr">
            <a:solidFill>
              <a:srgbClr val="7CB554"/>
            </a:solidFill>
            <a:prstDash val="solid"/>
            <a:miter lim="800000"/>
          </a:ln>
          <a:effectLst/>
        </p:spPr>
        <p:txBody>
          <a:bodyPr rtlCol="0" anchor="ctr"/>
          <a:lstStyle/>
          <a:p>
            <a:pPr algn="ctr" defTabSz="685749">
              <a:defRPr/>
            </a:pPr>
            <a:r>
              <a:rPr lang="en-US" sz="1100" b="1" kern="0" dirty="0">
                <a:solidFill>
                  <a:srgbClr val="7CB554"/>
                </a:solidFill>
                <a:latin typeface="Arial" panose="020B0604020202020204"/>
              </a:rPr>
              <a:t>PROGRAM MANAGEMENT OFFICE</a:t>
            </a:r>
          </a:p>
        </p:txBody>
      </p:sp>
      <p:sp>
        <p:nvSpPr>
          <p:cNvPr id="36" name="Rectangle 35">
            <a:extLst>
              <a:ext uri="{FF2B5EF4-FFF2-40B4-BE49-F238E27FC236}">
                <a16:creationId xmlns:a16="http://schemas.microsoft.com/office/drawing/2014/main" id="{C86D6C3C-81CC-EA40-AB9A-F9E5873B8F3B}"/>
              </a:ext>
            </a:extLst>
          </p:cNvPr>
          <p:cNvSpPr/>
          <p:nvPr/>
        </p:nvSpPr>
        <p:spPr>
          <a:xfrm>
            <a:off x="123351" y="1568050"/>
            <a:ext cx="1225544" cy="527552"/>
          </a:xfrm>
          <a:prstGeom prst="rect">
            <a:avLst/>
          </a:prstGeom>
          <a:noFill/>
          <a:ln w="6350" cap="flat" cmpd="sng" algn="ctr">
            <a:solidFill>
              <a:srgbClr val="F8BF4D"/>
            </a:solidFill>
            <a:prstDash val="solid"/>
            <a:miter lim="800000"/>
          </a:ln>
          <a:effectLst/>
        </p:spPr>
        <p:txBody>
          <a:bodyPr rtlCol="0" anchor="ctr"/>
          <a:lstStyle/>
          <a:p>
            <a:pPr algn="ctr" defTabSz="685749">
              <a:defRPr/>
            </a:pPr>
            <a:r>
              <a:rPr lang="en-US" sz="1000" b="1" kern="0" dirty="0">
                <a:solidFill>
                  <a:srgbClr val="F8BF4D"/>
                </a:solidFill>
                <a:latin typeface="Arial" panose="020B0604020202020204"/>
              </a:rPr>
              <a:t>STEERING COMMITTEE</a:t>
            </a:r>
          </a:p>
        </p:txBody>
      </p:sp>
      <p:sp>
        <p:nvSpPr>
          <p:cNvPr id="37" name="Rectangle 36">
            <a:extLst>
              <a:ext uri="{FF2B5EF4-FFF2-40B4-BE49-F238E27FC236}">
                <a16:creationId xmlns:a16="http://schemas.microsoft.com/office/drawing/2014/main" id="{6834C67A-2506-A84A-BAF2-0353C7652027}"/>
              </a:ext>
            </a:extLst>
          </p:cNvPr>
          <p:cNvSpPr/>
          <p:nvPr/>
        </p:nvSpPr>
        <p:spPr>
          <a:xfrm>
            <a:off x="123351" y="884629"/>
            <a:ext cx="1225544" cy="527552"/>
          </a:xfrm>
          <a:prstGeom prst="rect">
            <a:avLst/>
          </a:prstGeom>
          <a:solidFill>
            <a:srgbClr val="FFFFFF"/>
          </a:solidFill>
          <a:ln w="6350" cap="flat" cmpd="sng" algn="ctr">
            <a:solidFill>
              <a:srgbClr val="16749F"/>
            </a:solidFill>
            <a:prstDash val="solid"/>
            <a:miter lim="800000"/>
          </a:ln>
          <a:effectLst/>
        </p:spPr>
        <p:txBody>
          <a:bodyPr rtlCol="0" anchor="ctr"/>
          <a:lstStyle/>
          <a:p>
            <a:pPr algn="ctr" defTabSz="685749">
              <a:defRPr/>
            </a:pPr>
            <a:r>
              <a:rPr lang="en-US" sz="900" b="1" kern="0" dirty="0">
                <a:solidFill>
                  <a:srgbClr val="16749F"/>
                </a:solidFill>
                <a:latin typeface="Arial" panose="020B0604020202020204"/>
              </a:rPr>
              <a:t>LEADERSHIP COMMITTEE</a:t>
            </a:r>
          </a:p>
        </p:txBody>
      </p:sp>
      <p:sp>
        <p:nvSpPr>
          <p:cNvPr id="41" name="Rectangle 40">
            <a:extLst>
              <a:ext uri="{FF2B5EF4-FFF2-40B4-BE49-F238E27FC236}">
                <a16:creationId xmlns:a16="http://schemas.microsoft.com/office/drawing/2014/main" id="{4263471E-71D9-0E4A-B997-00B9875DC967}"/>
              </a:ext>
            </a:extLst>
          </p:cNvPr>
          <p:cNvSpPr/>
          <p:nvPr/>
        </p:nvSpPr>
        <p:spPr>
          <a:xfrm>
            <a:off x="7569357" y="498149"/>
            <a:ext cx="1510952" cy="300082"/>
          </a:xfrm>
          <a:prstGeom prst="rect">
            <a:avLst/>
          </a:prstGeom>
          <a:ln>
            <a:solidFill>
              <a:srgbClr val="000000"/>
            </a:solidFill>
            <a:prstDash val="dash"/>
          </a:ln>
        </p:spPr>
        <p:txBody>
          <a:bodyPr wrap="square">
            <a:spAutoFit/>
          </a:bodyPr>
          <a:lstStyle/>
          <a:p>
            <a:pPr algn="ctr" defTabSz="685749">
              <a:defRPr/>
            </a:pPr>
            <a:r>
              <a:rPr lang="en-US" sz="1350" b="1" kern="0" dirty="0">
                <a:solidFill>
                  <a:srgbClr val="000000">
                    <a:lumMod val="85000"/>
                    <a:lumOff val="15000"/>
                  </a:srgbClr>
                </a:solidFill>
                <a:latin typeface="Arial" panose="020B0604020202020204"/>
              </a:rPr>
              <a:t>ACTIVITIES</a:t>
            </a:r>
          </a:p>
        </p:txBody>
      </p:sp>
      <p:pic>
        <p:nvPicPr>
          <p:cNvPr id="52" name="Picture 2" descr="business, man, user icon"/>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a:off x="1722899" y="3320490"/>
            <a:ext cx="267821" cy="342811"/>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1407679" y="3658651"/>
            <a:ext cx="877088" cy="369332"/>
          </a:xfrm>
          <a:prstGeom prst="rect">
            <a:avLst/>
          </a:prstGeom>
          <a:noFill/>
        </p:spPr>
        <p:txBody>
          <a:bodyPr wrap="square" rtlCol="0">
            <a:spAutoFit/>
          </a:bodyPr>
          <a:lstStyle/>
          <a:p>
            <a:pPr algn="ctr" defTabSz="685732">
              <a:defRPr/>
            </a:pPr>
            <a:r>
              <a:rPr lang="en-US" sz="900" b="1" kern="0" dirty="0">
                <a:solidFill>
                  <a:sysClr val="windowText" lastClr="000000"/>
                </a:solidFill>
                <a:latin typeface="Arial" panose="020B0604020202020204"/>
                <a:cs typeface="Arial" panose="020B0604020202020204" pitchFamily="34" charset="0"/>
              </a:rPr>
              <a:t>App &amp; Infra SMEs</a:t>
            </a:r>
          </a:p>
        </p:txBody>
      </p:sp>
      <p:pic>
        <p:nvPicPr>
          <p:cNvPr id="54" name="Picture 2" descr="business, man, user icon"/>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a:off x="1485100" y="3315370"/>
            <a:ext cx="267821" cy="34281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business, man, user icon"/>
          <p:cNvPicPr>
            <a:picLocks noChangeAspect="1" noChangeArrowheads="1"/>
          </p:cNvPicPr>
          <p:nvPr/>
        </p:nvPicPr>
        <p:blipFill rotWithShape="1">
          <a:blip r:embed="rId2">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5295350" y="1532034"/>
            <a:ext cx="267821" cy="342811"/>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p:cNvSpPr txBox="1"/>
          <p:nvPr/>
        </p:nvSpPr>
        <p:spPr>
          <a:xfrm>
            <a:off x="7408224" y="4352766"/>
            <a:ext cx="1833216" cy="323165"/>
          </a:xfrm>
          <a:prstGeom prst="rect">
            <a:avLst/>
          </a:prstGeom>
          <a:noFill/>
        </p:spPr>
        <p:txBody>
          <a:bodyPr wrap="square" rtlCol="0">
            <a:spAutoFit/>
          </a:bodyPr>
          <a:lstStyle/>
          <a:p>
            <a:pPr algn="ctr" defTabSz="685749">
              <a:defRPr/>
            </a:pPr>
            <a:r>
              <a:rPr lang="en-US" sz="750" b="1" i="1" kern="0" dirty="0">
                <a:solidFill>
                  <a:prstClr val="black"/>
                </a:solidFill>
                <a:latin typeface="Arial" panose="020B0604020202020204"/>
                <a:cs typeface="Arial" panose="020B0604020202020204" pitchFamily="34" charset="0"/>
              </a:rPr>
              <a:t>*Cognizant has strong partnership with major public cloud providers</a:t>
            </a:r>
          </a:p>
        </p:txBody>
      </p:sp>
      <p:pic>
        <p:nvPicPr>
          <p:cNvPr id="99" name="Picture 2" descr="business, man, user icon"/>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a:off x="1818719" y="2267745"/>
            <a:ext cx="274955" cy="342811"/>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109"/>
          <p:cNvCxnSpPr/>
          <p:nvPr/>
        </p:nvCxnSpPr>
        <p:spPr bwMode="auto">
          <a:xfrm>
            <a:off x="2316256" y="2379083"/>
            <a:ext cx="902756" cy="1191"/>
          </a:xfrm>
          <a:prstGeom prst="straightConnector1">
            <a:avLst/>
          </a:prstGeom>
          <a:solidFill>
            <a:srgbClr val="90B5D2"/>
          </a:solidFill>
          <a:ln w="9525" cap="flat" cmpd="sng" algn="ctr">
            <a:solidFill>
              <a:sysClr val="windowText" lastClr="000000"/>
            </a:solidFill>
            <a:prstDash val="lgDash"/>
            <a:round/>
            <a:headEnd type="arrow"/>
            <a:tailEnd type="arrow"/>
          </a:ln>
          <a:effectLst/>
        </p:spPr>
      </p:cxnSp>
      <p:sp>
        <p:nvSpPr>
          <p:cNvPr id="111" name="TextBox 110"/>
          <p:cNvSpPr txBox="1"/>
          <p:nvPr/>
        </p:nvSpPr>
        <p:spPr>
          <a:xfrm>
            <a:off x="3196100" y="2512558"/>
            <a:ext cx="1133644" cy="230832"/>
          </a:xfrm>
          <a:prstGeom prst="rect">
            <a:avLst/>
          </a:prstGeom>
          <a:noFill/>
        </p:spPr>
        <p:txBody>
          <a:bodyPr wrap="none" rtlCol="0">
            <a:spAutoFit/>
          </a:bodyPr>
          <a:lstStyle/>
          <a:p>
            <a:pPr algn="ctr" defTabSz="685732">
              <a:defRPr/>
            </a:pPr>
            <a:r>
              <a:rPr lang="en-US" sz="900" b="1" kern="0" dirty="0">
                <a:solidFill>
                  <a:sysClr val="windowText" lastClr="000000"/>
                </a:solidFill>
                <a:latin typeface="Arial" panose="020B0604020202020204"/>
                <a:cs typeface="Arial" panose="020B0604020202020204" pitchFamily="34" charset="0"/>
              </a:rPr>
              <a:t>Program Director</a:t>
            </a:r>
          </a:p>
        </p:txBody>
      </p:sp>
      <p:pic>
        <p:nvPicPr>
          <p:cNvPr id="112" name="Picture 2" descr="business, man, user icon"/>
          <p:cNvPicPr>
            <a:picLocks noChangeAspect="1" noChangeArrowheads="1"/>
          </p:cNvPicPr>
          <p:nvPr/>
        </p:nvPicPr>
        <p:blipFill rotWithShape="1">
          <a:blip r:embed="rId2">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3641015" y="2191868"/>
            <a:ext cx="267821" cy="34281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business, man, user icon"/>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bwMode="auto">
          <a:xfrm>
            <a:off x="1936549" y="3320490"/>
            <a:ext cx="267821" cy="342811"/>
          </a:xfrm>
          <a:prstGeom prst="rect">
            <a:avLst/>
          </a:prstGeom>
          <a:noFill/>
          <a:extLst/>
        </p:spPr>
      </p:pic>
      <p:pic>
        <p:nvPicPr>
          <p:cNvPr id="114" name="Picture 113">
            <a:extLst>
              <a:ext uri="{FF2B5EF4-FFF2-40B4-BE49-F238E27FC236}">
                <a16:creationId xmlns:a16="http://schemas.microsoft.com/office/drawing/2014/main" id="{17B53959-406F-094C-A6B6-8B21CAD8CA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black">
          <a:xfrm>
            <a:off x="1482094" y="4526868"/>
            <a:ext cx="712430" cy="152902"/>
          </a:xfrm>
          <a:prstGeom prst="rect">
            <a:avLst/>
          </a:prstGeom>
        </p:spPr>
      </p:pic>
      <p:pic>
        <p:nvPicPr>
          <p:cNvPr id="115" name="Picture 16" descr="The United States flag icon - country flag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7292" y="513631"/>
            <a:ext cx="383456" cy="212105"/>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4" descr="India flag icon - country flag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52113" y="514956"/>
            <a:ext cx="336036" cy="223805"/>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File:Papa John's Pizza logo.svg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684" y="4443696"/>
            <a:ext cx="534693" cy="21638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3100743" y="2855465"/>
            <a:ext cx="1275450" cy="1944920"/>
            <a:chOff x="2475607" y="2754426"/>
            <a:chExt cx="1275450" cy="1944920"/>
          </a:xfrm>
        </p:grpSpPr>
        <p:sp>
          <p:nvSpPr>
            <p:cNvPr id="96" name="TextBox 95"/>
            <p:cNvSpPr txBox="1"/>
            <p:nvPr/>
          </p:nvSpPr>
          <p:spPr>
            <a:xfrm>
              <a:off x="2480211" y="3068257"/>
              <a:ext cx="731461" cy="307777"/>
            </a:xfrm>
            <a:prstGeom prst="rect">
              <a:avLst/>
            </a:prstGeom>
            <a:noFill/>
          </p:spPr>
          <p:txBody>
            <a:bodyPr wrap="square" rtlCol="0">
              <a:spAutoFit/>
            </a:bodyPr>
            <a:lstStyle/>
            <a:p>
              <a:pPr algn="ctr" defTabSz="685749">
                <a:defRPr/>
              </a:pPr>
              <a:r>
                <a:rPr lang="en-US" sz="700" b="1" kern="0" dirty="0">
                  <a:solidFill>
                    <a:prstClr val="black"/>
                  </a:solidFill>
                  <a:latin typeface="Arial" panose="020B0604020202020204"/>
                  <a:cs typeface="Arial" panose="020B0604020202020204" pitchFamily="34" charset="0"/>
                </a:rPr>
                <a:t>Infra Migration</a:t>
              </a:r>
            </a:p>
          </p:txBody>
        </p:sp>
        <p:sp>
          <p:nvSpPr>
            <p:cNvPr id="181" name="TextBox 180"/>
            <p:cNvSpPr txBox="1"/>
            <p:nvPr/>
          </p:nvSpPr>
          <p:spPr>
            <a:xfrm>
              <a:off x="2475607" y="3914868"/>
              <a:ext cx="731461" cy="200055"/>
            </a:xfrm>
            <a:prstGeom prst="rect">
              <a:avLst/>
            </a:prstGeom>
            <a:noFill/>
          </p:spPr>
          <p:txBody>
            <a:bodyPr wrap="square" rtlCol="0">
              <a:spAutoFit/>
            </a:bodyPr>
            <a:lstStyle/>
            <a:p>
              <a:pPr algn="ctr" defTabSz="685749">
                <a:defRPr/>
              </a:pPr>
              <a:r>
                <a:rPr lang="en-US" sz="700" b="1" kern="0" dirty="0">
                  <a:solidFill>
                    <a:prstClr val="black"/>
                  </a:solidFill>
                  <a:latin typeface="Arial" panose="020B0604020202020204"/>
                  <a:cs typeface="Arial" panose="020B0604020202020204" pitchFamily="34" charset="0"/>
                </a:rPr>
                <a:t>Security</a:t>
              </a:r>
            </a:p>
          </p:txBody>
        </p:sp>
        <p:grpSp>
          <p:nvGrpSpPr>
            <p:cNvPr id="17" name="Group 16"/>
            <p:cNvGrpSpPr/>
            <p:nvPr/>
          </p:nvGrpSpPr>
          <p:grpSpPr>
            <a:xfrm>
              <a:off x="2537355" y="2754426"/>
              <a:ext cx="1213702" cy="1944920"/>
              <a:chOff x="2537355" y="2754426"/>
              <a:chExt cx="1213702" cy="1944920"/>
            </a:xfrm>
          </p:grpSpPr>
          <p:sp>
            <p:nvSpPr>
              <p:cNvPr id="76" name="Rounded Rectangle 75"/>
              <p:cNvSpPr/>
              <p:nvPr/>
            </p:nvSpPr>
            <p:spPr>
              <a:xfrm>
                <a:off x="2573068" y="2795273"/>
                <a:ext cx="1099101" cy="1882183"/>
              </a:xfrm>
              <a:prstGeom prst="roundRect">
                <a:avLst>
                  <a:gd name="adj" fmla="val 4155"/>
                </a:avLst>
              </a:prstGeom>
              <a:noFill/>
              <a:ln w="6350" cap="flat" cmpd="sng" algn="ctr">
                <a:solidFill>
                  <a:srgbClr val="1BAAAA"/>
                </a:solidFill>
                <a:prstDash val="solid"/>
                <a:miter lim="800000"/>
              </a:ln>
              <a:effectLst/>
            </p:spPr>
            <p:txBody>
              <a:bodyPr rtlCol="0" anchor="ctr"/>
              <a:lstStyle/>
              <a:p>
                <a:pPr algn="ctr" defTabSz="685749">
                  <a:defRPr/>
                </a:pPr>
                <a:endParaRPr lang="en-US" sz="1350" kern="0" dirty="0">
                  <a:solidFill>
                    <a:srgbClr val="FFFFFF"/>
                  </a:solidFill>
                  <a:latin typeface="Arial" panose="020B0604020202020204"/>
                </a:endParaRPr>
              </a:p>
            </p:txBody>
          </p:sp>
          <p:sp>
            <p:nvSpPr>
              <p:cNvPr id="80" name="TextBox 79"/>
              <p:cNvSpPr txBox="1"/>
              <p:nvPr/>
            </p:nvSpPr>
            <p:spPr>
              <a:xfrm>
                <a:off x="2658965" y="2754426"/>
                <a:ext cx="938886" cy="369332"/>
              </a:xfrm>
              <a:prstGeom prst="rect">
                <a:avLst/>
              </a:prstGeom>
              <a:noFill/>
            </p:spPr>
            <p:txBody>
              <a:bodyPr wrap="square" rtlCol="0">
                <a:spAutoFit/>
              </a:bodyPr>
              <a:lstStyle/>
              <a:p>
                <a:pPr algn="ctr" defTabSz="685749">
                  <a:defRPr/>
                </a:pPr>
                <a:r>
                  <a:rPr lang="en-US" sz="900" b="1" kern="0" dirty="0">
                    <a:solidFill>
                      <a:srgbClr val="0033B4"/>
                    </a:solidFill>
                    <a:latin typeface="Arial" panose="020B0604020202020204"/>
                    <a:cs typeface="Arial" panose="020B0604020202020204" pitchFamily="34" charset="0"/>
                  </a:rPr>
                  <a:t>Project Team </a:t>
                </a:r>
              </a:p>
              <a:p>
                <a:pPr algn="ctr" defTabSz="685749">
                  <a:defRPr/>
                </a:pPr>
                <a:r>
                  <a:rPr lang="en-US" sz="900" b="1" kern="0" dirty="0">
                    <a:solidFill>
                      <a:srgbClr val="0033B4"/>
                    </a:solidFill>
                    <a:latin typeface="Arial" panose="020B0604020202020204"/>
                    <a:cs typeface="Arial" panose="020B0604020202020204" pitchFamily="34" charset="0"/>
                  </a:rPr>
                  <a:t>(Onsite)</a:t>
                </a:r>
              </a:p>
            </p:txBody>
          </p:sp>
          <p:sp>
            <p:nvSpPr>
              <p:cNvPr id="104" name="Rounded Rectangle 103"/>
              <p:cNvSpPr/>
              <p:nvPr/>
            </p:nvSpPr>
            <p:spPr>
              <a:xfrm>
                <a:off x="2595252" y="3081521"/>
                <a:ext cx="509466" cy="817893"/>
              </a:xfrm>
              <a:prstGeom prst="roundRect">
                <a:avLst>
                  <a:gd name="adj" fmla="val 4155"/>
                </a:avLst>
              </a:prstGeom>
              <a:noFill/>
              <a:ln w="6350" cap="flat" cmpd="sng" algn="ctr">
                <a:solidFill>
                  <a:srgbClr val="00B050"/>
                </a:solidFill>
                <a:prstDash val="dash"/>
                <a:miter lim="800000"/>
              </a:ln>
              <a:effectLst/>
            </p:spPr>
            <p:txBody>
              <a:bodyPr rtlCol="0" anchor="ctr"/>
              <a:lstStyle/>
              <a:p>
                <a:pPr algn="ctr" defTabSz="685749">
                  <a:defRPr/>
                </a:pPr>
                <a:endParaRPr lang="en-US" sz="1350" kern="0" dirty="0">
                  <a:solidFill>
                    <a:srgbClr val="000000"/>
                  </a:solidFill>
                  <a:latin typeface="Arial" panose="020B0604020202020204"/>
                </a:endParaRPr>
              </a:p>
            </p:txBody>
          </p:sp>
          <p:grpSp>
            <p:nvGrpSpPr>
              <p:cNvPr id="44" name="Group 43"/>
              <p:cNvGrpSpPr/>
              <p:nvPr/>
            </p:nvGrpSpPr>
            <p:grpSpPr>
              <a:xfrm>
                <a:off x="2541959" y="3332629"/>
                <a:ext cx="634935" cy="606912"/>
                <a:chOff x="3968103" y="4021981"/>
                <a:chExt cx="634935" cy="606913"/>
              </a:xfrm>
            </p:grpSpPr>
            <p:pic>
              <p:nvPicPr>
                <p:cNvPr id="88" name="Picture 2" descr="business, man, user icon"/>
                <p:cNvPicPr>
                  <a:picLocks noChangeAspect="1" noChangeArrowheads="1"/>
                </p:cNvPicPr>
                <p:nvPr/>
              </p:nvPicPr>
              <p:blipFill rotWithShape="1">
                <a:blip r:embed="rId9"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15296" y="4021981"/>
                  <a:ext cx="127849" cy="1636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177990" y="4292811"/>
                  <a:ext cx="90329" cy="11562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56471" y="4297419"/>
                  <a:ext cx="90329" cy="115622"/>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p:cNvSpPr txBox="1"/>
                <p:nvPr/>
              </p:nvSpPr>
              <p:spPr>
                <a:xfrm>
                  <a:off x="3968103" y="4122465"/>
                  <a:ext cx="628448" cy="184666"/>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Lead</a:t>
                  </a:r>
                </a:p>
              </p:txBody>
            </p:sp>
            <p:sp>
              <p:nvSpPr>
                <p:cNvPr id="95" name="TextBox 94"/>
                <p:cNvSpPr txBox="1"/>
                <p:nvPr/>
              </p:nvSpPr>
              <p:spPr>
                <a:xfrm>
                  <a:off x="3971603" y="4351894"/>
                  <a:ext cx="631435" cy="277000"/>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Engg. &amp; </a:t>
                  </a:r>
                </a:p>
                <a:p>
                  <a:pPr algn="ctr" defTabSz="685749">
                    <a:defRPr/>
                  </a:pPr>
                  <a:r>
                    <a:rPr lang="en-US" sz="600" b="1" kern="0" dirty="0">
                      <a:solidFill>
                        <a:prstClr val="black"/>
                      </a:solidFill>
                      <a:latin typeface="Arial" panose="020B0604020202020204"/>
                      <a:cs typeface="Arial" panose="020B0604020202020204" pitchFamily="34" charset="0"/>
                    </a:rPr>
                    <a:t>SME</a:t>
                  </a:r>
                </a:p>
              </p:txBody>
            </p:sp>
          </p:grpSp>
          <p:sp>
            <p:nvSpPr>
              <p:cNvPr id="136" name="TextBox 135"/>
              <p:cNvSpPr txBox="1"/>
              <p:nvPr/>
            </p:nvSpPr>
            <p:spPr>
              <a:xfrm>
                <a:off x="3019596" y="3068760"/>
                <a:ext cx="731461" cy="307777"/>
              </a:xfrm>
              <a:prstGeom prst="rect">
                <a:avLst/>
              </a:prstGeom>
              <a:noFill/>
            </p:spPr>
            <p:txBody>
              <a:bodyPr wrap="square" rtlCol="0">
                <a:spAutoFit/>
              </a:bodyPr>
              <a:lstStyle/>
              <a:p>
                <a:pPr algn="ctr" defTabSz="685749">
                  <a:defRPr/>
                </a:pPr>
                <a:r>
                  <a:rPr lang="en-US" sz="700" b="1" kern="0" dirty="0">
                    <a:solidFill>
                      <a:prstClr val="black"/>
                    </a:solidFill>
                    <a:latin typeface="Arial" panose="020B0604020202020204"/>
                    <a:cs typeface="Arial" panose="020B0604020202020204" pitchFamily="34" charset="0"/>
                  </a:rPr>
                  <a:t>App Migration</a:t>
                </a:r>
              </a:p>
            </p:txBody>
          </p:sp>
          <p:sp>
            <p:nvSpPr>
              <p:cNvPr id="138" name="Rounded Rectangle 137"/>
              <p:cNvSpPr/>
              <p:nvPr/>
            </p:nvSpPr>
            <p:spPr>
              <a:xfrm>
                <a:off x="3134637" y="3082024"/>
                <a:ext cx="509466" cy="817893"/>
              </a:xfrm>
              <a:prstGeom prst="roundRect">
                <a:avLst>
                  <a:gd name="adj" fmla="val 4155"/>
                </a:avLst>
              </a:prstGeom>
              <a:noFill/>
              <a:ln w="6350" cap="flat" cmpd="sng" algn="ctr">
                <a:solidFill>
                  <a:srgbClr val="00B050"/>
                </a:solidFill>
                <a:prstDash val="dash"/>
                <a:miter lim="800000"/>
              </a:ln>
              <a:effectLst/>
            </p:spPr>
            <p:txBody>
              <a:bodyPr rtlCol="0" anchor="ctr"/>
              <a:lstStyle/>
              <a:p>
                <a:pPr algn="ctr" defTabSz="685749">
                  <a:defRPr/>
                </a:pPr>
                <a:endParaRPr lang="en-US" sz="1350" kern="0" dirty="0">
                  <a:solidFill>
                    <a:srgbClr val="000000"/>
                  </a:solidFill>
                  <a:latin typeface="Arial" panose="020B0604020202020204"/>
                </a:endParaRPr>
              </a:p>
            </p:txBody>
          </p:sp>
          <p:grpSp>
            <p:nvGrpSpPr>
              <p:cNvPr id="171" name="Group 170"/>
              <p:cNvGrpSpPr/>
              <p:nvPr/>
            </p:nvGrpSpPr>
            <p:grpSpPr>
              <a:xfrm>
                <a:off x="3081344" y="3333132"/>
                <a:ext cx="634935" cy="606912"/>
                <a:chOff x="3968103" y="4021981"/>
                <a:chExt cx="634935" cy="606913"/>
              </a:xfrm>
            </p:grpSpPr>
            <p:pic>
              <p:nvPicPr>
                <p:cNvPr id="176" name="Picture 2" descr="business, man, user icon"/>
                <p:cNvPicPr>
                  <a:picLocks noChangeAspect="1" noChangeArrowheads="1"/>
                </p:cNvPicPr>
                <p:nvPr/>
              </p:nvPicPr>
              <p:blipFill rotWithShape="1">
                <a:blip r:embed="rId9"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15296" y="4021981"/>
                  <a:ext cx="127849" cy="163647"/>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177990" y="4292811"/>
                  <a:ext cx="90329" cy="115622"/>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56471" y="4297419"/>
                  <a:ext cx="90329" cy="115622"/>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p:cNvSpPr txBox="1"/>
                <p:nvPr/>
              </p:nvSpPr>
              <p:spPr>
                <a:xfrm>
                  <a:off x="3968103" y="4122465"/>
                  <a:ext cx="628448" cy="184666"/>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Lead</a:t>
                  </a:r>
                </a:p>
              </p:txBody>
            </p:sp>
            <p:sp>
              <p:nvSpPr>
                <p:cNvPr id="180" name="TextBox 179"/>
                <p:cNvSpPr txBox="1"/>
                <p:nvPr/>
              </p:nvSpPr>
              <p:spPr>
                <a:xfrm>
                  <a:off x="3971603" y="4351894"/>
                  <a:ext cx="631435" cy="277000"/>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Engg. &amp; </a:t>
                  </a:r>
                </a:p>
                <a:p>
                  <a:pPr algn="ctr" defTabSz="685749">
                    <a:defRPr/>
                  </a:pPr>
                  <a:r>
                    <a:rPr lang="en-US" sz="600" b="1" kern="0" dirty="0">
                      <a:solidFill>
                        <a:prstClr val="black"/>
                      </a:solidFill>
                      <a:latin typeface="Arial" panose="020B0604020202020204"/>
                      <a:cs typeface="Arial" panose="020B0604020202020204" pitchFamily="34" charset="0"/>
                    </a:rPr>
                    <a:t>SME</a:t>
                  </a:r>
                </a:p>
              </p:txBody>
            </p:sp>
          </p:grpSp>
          <p:sp>
            <p:nvSpPr>
              <p:cNvPr id="182" name="Rounded Rectangle 181"/>
              <p:cNvSpPr/>
              <p:nvPr/>
            </p:nvSpPr>
            <p:spPr>
              <a:xfrm>
                <a:off x="2590648" y="3928132"/>
                <a:ext cx="509466" cy="725625"/>
              </a:xfrm>
              <a:prstGeom prst="roundRect">
                <a:avLst>
                  <a:gd name="adj" fmla="val 4155"/>
                </a:avLst>
              </a:prstGeom>
              <a:noFill/>
              <a:ln w="6350" cap="flat" cmpd="sng" algn="ctr">
                <a:solidFill>
                  <a:srgbClr val="00B050"/>
                </a:solidFill>
                <a:prstDash val="dash"/>
                <a:miter lim="800000"/>
              </a:ln>
              <a:effectLst/>
            </p:spPr>
            <p:txBody>
              <a:bodyPr rtlCol="0" anchor="ctr"/>
              <a:lstStyle/>
              <a:p>
                <a:pPr algn="ctr" defTabSz="685749">
                  <a:defRPr/>
                </a:pPr>
                <a:endParaRPr lang="en-US" sz="1350" kern="0" dirty="0">
                  <a:solidFill>
                    <a:srgbClr val="000000"/>
                  </a:solidFill>
                  <a:latin typeface="Arial" panose="020B0604020202020204"/>
                </a:endParaRPr>
              </a:p>
            </p:txBody>
          </p:sp>
          <p:grpSp>
            <p:nvGrpSpPr>
              <p:cNvPr id="183" name="Group 182"/>
              <p:cNvGrpSpPr/>
              <p:nvPr/>
            </p:nvGrpSpPr>
            <p:grpSpPr>
              <a:xfrm>
                <a:off x="2537355" y="4092434"/>
                <a:ext cx="634935" cy="606912"/>
                <a:chOff x="3968103" y="4021981"/>
                <a:chExt cx="634935" cy="606913"/>
              </a:xfrm>
            </p:grpSpPr>
            <p:pic>
              <p:nvPicPr>
                <p:cNvPr id="184" name="Picture 2" descr="business, man, user icon"/>
                <p:cNvPicPr>
                  <a:picLocks noChangeAspect="1" noChangeArrowheads="1"/>
                </p:cNvPicPr>
                <p:nvPr/>
              </p:nvPicPr>
              <p:blipFill rotWithShape="1">
                <a:blip r:embed="rId9"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15296" y="4021981"/>
                  <a:ext cx="127849" cy="163647"/>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177990" y="4292811"/>
                  <a:ext cx="90329" cy="115622"/>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56471" y="4297419"/>
                  <a:ext cx="90329" cy="115622"/>
                </a:xfrm>
                <a:prstGeom prst="rect">
                  <a:avLst/>
                </a:prstGeom>
                <a:noFill/>
                <a:extLst>
                  <a:ext uri="{909E8E84-426E-40DD-AFC4-6F175D3DCCD1}">
                    <a14:hiddenFill xmlns:a14="http://schemas.microsoft.com/office/drawing/2010/main">
                      <a:solidFill>
                        <a:srgbClr val="FFFFFF"/>
                      </a:solidFill>
                    </a14:hiddenFill>
                  </a:ext>
                </a:extLst>
              </p:spPr>
            </p:pic>
            <p:sp>
              <p:nvSpPr>
                <p:cNvPr id="187" name="TextBox 186"/>
                <p:cNvSpPr txBox="1"/>
                <p:nvPr/>
              </p:nvSpPr>
              <p:spPr>
                <a:xfrm>
                  <a:off x="3968103" y="4122465"/>
                  <a:ext cx="628448" cy="184666"/>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Lead</a:t>
                  </a:r>
                </a:p>
              </p:txBody>
            </p:sp>
            <p:sp>
              <p:nvSpPr>
                <p:cNvPr id="188" name="TextBox 187"/>
                <p:cNvSpPr txBox="1"/>
                <p:nvPr/>
              </p:nvSpPr>
              <p:spPr>
                <a:xfrm>
                  <a:off x="3971603" y="4351894"/>
                  <a:ext cx="631435" cy="277000"/>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Engg. &amp; </a:t>
                  </a:r>
                </a:p>
                <a:p>
                  <a:pPr algn="ctr" defTabSz="685749">
                    <a:defRPr/>
                  </a:pPr>
                  <a:r>
                    <a:rPr lang="en-US" sz="600" b="1" kern="0" dirty="0">
                      <a:solidFill>
                        <a:prstClr val="black"/>
                      </a:solidFill>
                      <a:latin typeface="Arial" panose="020B0604020202020204"/>
                      <a:cs typeface="Arial" panose="020B0604020202020204" pitchFamily="34" charset="0"/>
                    </a:rPr>
                    <a:t>SME</a:t>
                  </a:r>
                </a:p>
              </p:txBody>
            </p:sp>
          </p:grpSp>
          <p:sp>
            <p:nvSpPr>
              <p:cNvPr id="189" name="TextBox 188"/>
              <p:cNvSpPr txBox="1"/>
              <p:nvPr/>
            </p:nvSpPr>
            <p:spPr>
              <a:xfrm>
                <a:off x="3019596" y="3921549"/>
                <a:ext cx="731461" cy="200055"/>
              </a:xfrm>
              <a:prstGeom prst="rect">
                <a:avLst/>
              </a:prstGeom>
              <a:noFill/>
            </p:spPr>
            <p:txBody>
              <a:bodyPr wrap="square" rtlCol="0">
                <a:spAutoFit/>
              </a:bodyPr>
              <a:lstStyle/>
              <a:p>
                <a:pPr algn="ctr" defTabSz="685749">
                  <a:defRPr/>
                </a:pPr>
                <a:r>
                  <a:rPr lang="en-US" sz="700" b="1" kern="0" dirty="0">
                    <a:solidFill>
                      <a:prstClr val="black"/>
                    </a:solidFill>
                    <a:latin typeface="Arial" panose="020B0604020202020204"/>
                    <a:cs typeface="Arial" panose="020B0604020202020204" pitchFamily="34" charset="0"/>
                  </a:rPr>
                  <a:t>Testing</a:t>
                </a:r>
              </a:p>
            </p:txBody>
          </p:sp>
          <p:sp>
            <p:nvSpPr>
              <p:cNvPr id="190" name="Rounded Rectangle 189"/>
              <p:cNvSpPr/>
              <p:nvPr/>
            </p:nvSpPr>
            <p:spPr>
              <a:xfrm>
                <a:off x="3134637" y="3934814"/>
                <a:ext cx="509466" cy="718944"/>
              </a:xfrm>
              <a:prstGeom prst="roundRect">
                <a:avLst>
                  <a:gd name="adj" fmla="val 4155"/>
                </a:avLst>
              </a:prstGeom>
              <a:noFill/>
              <a:ln w="6350" cap="flat" cmpd="sng" algn="ctr">
                <a:solidFill>
                  <a:srgbClr val="00B050"/>
                </a:solidFill>
                <a:prstDash val="dash"/>
                <a:miter lim="800000"/>
              </a:ln>
              <a:effectLst/>
            </p:spPr>
            <p:txBody>
              <a:bodyPr rtlCol="0" anchor="ctr"/>
              <a:lstStyle/>
              <a:p>
                <a:pPr algn="ctr" defTabSz="685749">
                  <a:defRPr/>
                </a:pPr>
                <a:endParaRPr lang="en-US" sz="1350" kern="0" dirty="0">
                  <a:solidFill>
                    <a:srgbClr val="000000"/>
                  </a:solidFill>
                  <a:latin typeface="Arial" panose="020B0604020202020204"/>
                </a:endParaRPr>
              </a:p>
            </p:txBody>
          </p:sp>
          <p:grpSp>
            <p:nvGrpSpPr>
              <p:cNvPr id="191" name="Group 190"/>
              <p:cNvGrpSpPr/>
              <p:nvPr/>
            </p:nvGrpSpPr>
            <p:grpSpPr>
              <a:xfrm>
                <a:off x="3081344" y="4210422"/>
                <a:ext cx="628448" cy="285150"/>
                <a:chOff x="3968103" y="4133297"/>
                <a:chExt cx="628448" cy="285151"/>
              </a:xfrm>
            </p:grpSpPr>
            <p:pic>
              <p:nvPicPr>
                <p:cNvPr id="192" name="Picture 2" descr="business, man, user icon"/>
                <p:cNvPicPr>
                  <a:picLocks noChangeAspect="1" noChangeArrowheads="1"/>
                </p:cNvPicPr>
                <p:nvPr/>
              </p:nvPicPr>
              <p:blipFill rotWithShape="1">
                <a:blip r:embed="rId9"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15296" y="4133297"/>
                  <a:ext cx="127849" cy="163647"/>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94"/>
                <p:cNvSpPr txBox="1"/>
                <p:nvPr/>
              </p:nvSpPr>
              <p:spPr>
                <a:xfrm>
                  <a:off x="3968103" y="4233781"/>
                  <a:ext cx="628448" cy="184667"/>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Lead</a:t>
                  </a:r>
                </a:p>
              </p:txBody>
            </p:sp>
          </p:grpSp>
        </p:grpSp>
      </p:grpSp>
      <p:cxnSp>
        <p:nvCxnSpPr>
          <p:cNvPr id="230" name="Straight Arrow Connector 229"/>
          <p:cNvCxnSpPr/>
          <p:nvPr/>
        </p:nvCxnSpPr>
        <p:spPr bwMode="auto">
          <a:xfrm flipV="1">
            <a:off x="2425175" y="3658181"/>
            <a:ext cx="737317" cy="1469"/>
          </a:xfrm>
          <a:prstGeom prst="straightConnector1">
            <a:avLst/>
          </a:prstGeom>
          <a:solidFill>
            <a:srgbClr val="90B5D2"/>
          </a:solidFill>
          <a:ln w="9525" cap="flat" cmpd="sng" algn="ctr">
            <a:solidFill>
              <a:sysClr val="windowText" lastClr="000000"/>
            </a:solidFill>
            <a:prstDash val="lgDash"/>
            <a:round/>
            <a:headEnd type="arrow"/>
            <a:tailEnd type="arrow"/>
          </a:ln>
          <a:effectLst/>
        </p:spPr>
      </p:cxnSp>
      <p:grpSp>
        <p:nvGrpSpPr>
          <p:cNvPr id="46" name="Group 45"/>
          <p:cNvGrpSpPr/>
          <p:nvPr/>
        </p:nvGrpSpPr>
        <p:grpSpPr>
          <a:xfrm>
            <a:off x="6134854" y="806523"/>
            <a:ext cx="1436795" cy="3402136"/>
            <a:chOff x="6203976" y="791833"/>
            <a:chExt cx="1436795" cy="3402136"/>
          </a:xfrm>
        </p:grpSpPr>
        <p:pic>
          <p:nvPicPr>
            <p:cNvPr id="175" name="Picture 1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57490" y="1173781"/>
              <a:ext cx="624938" cy="352891"/>
            </a:xfrm>
            <a:prstGeom prst="rect">
              <a:avLst/>
            </a:prstGeom>
          </p:spPr>
        </p:pic>
        <p:sp>
          <p:nvSpPr>
            <p:cNvPr id="125" name="Rounded Rectangle 124"/>
            <p:cNvSpPr/>
            <p:nvPr/>
          </p:nvSpPr>
          <p:spPr>
            <a:xfrm>
              <a:off x="6321477" y="804912"/>
              <a:ext cx="1182192" cy="2883606"/>
            </a:xfrm>
            <a:prstGeom prst="roundRect">
              <a:avLst>
                <a:gd name="adj" fmla="val 4155"/>
              </a:avLst>
            </a:prstGeom>
            <a:noFill/>
            <a:ln w="6350" cap="flat" cmpd="sng" algn="ctr">
              <a:solidFill>
                <a:srgbClr val="1BAAAA"/>
              </a:solidFill>
              <a:prstDash val="solid"/>
              <a:miter lim="800000"/>
            </a:ln>
            <a:effectLst/>
          </p:spPr>
          <p:txBody>
            <a:bodyPr rtlCol="0" anchor="ctr"/>
            <a:lstStyle/>
            <a:p>
              <a:pPr algn="ctr" defTabSz="685749">
                <a:defRPr/>
              </a:pPr>
              <a:endParaRPr lang="en-US" sz="1350" kern="0" dirty="0">
                <a:solidFill>
                  <a:srgbClr val="FFFFFF"/>
                </a:solidFill>
                <a:latin typeface="Arial" panose="020B0604020202020204"/>
              </a:endParaRPr>
            </a:p>
          </p:txBody>
        </p:sp>
        <p:pic>
          <p:nvPicPr>
            <p:cNvPr id="126" name="Picture 2" descr="Tutorial: So you want to run your code on Amazon? - dftwiki"/>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24716" y="1070587"/>
              <a:ext cx="644824" cy="326164"/>
            </a:xfrm>
            <a:prstGeom prst="rect">
              <a:avLst/>
            </a:prstGeom>
            <a:noFill/>
            <a:extLst>
              <a:ext uri="{909E8E84-426E-40DD-AFC4-6F175D3DCCD1}">
                <a14:hiddenFill xmlns:a14="http://schemas.microsoft.com/office/drawing/2010/main">
                  <a:solidFill>
                    <a:srgbClr val="FFFFFF"/>
                  </a:solidFill>
                </a14:hiddenFill>
              </a:ext>
            </a:extLst>
          </p:spPr>
        </p:pic>
        <p:grpSp>
          <p:nvGrpSpPr>
            <p:cNvPr id="127" name="Group 126"/>
            <p:cNvGrpSpPr/>
            <p:nvPr/>
          </p:nvGrpSpPr>
          <p:grpSpPr>
            <a:xfrm>
              <a:off x="6528499" y="791833"/>
              <a:ext cx="671383" cy="3402136"/>
              <a:chOff x="3046853" y="1040469"/>
              <a:chExt cx="725027" cy="3472537"/>
            </a:xfrm>
          </p:grpSpPr>
          <p:sp>
            <p:nvSpPr>
              <p:cNvPr id="173" name="Rectangle 172"/>
              <p:cNvSpPr/>
              <p:nvPr/>
            </p:nvSpPr>
            <p:spPr>
              <a:xfrm>
                <a:off x="3046853" y="4146274"/>
                <a:ext cx="725027" cy="36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a:endParaRPr lang="en-US" sz="788" b="1" dirty="0">
                  <a:solidFill>
                    <a:srgbClr val="FFFFFF"/>
                  </a:solidFill>
                  <a:latin typeface="Arial" panose="020B0604020202020204" pitchFamily="34" charset="0"/>
                  <a:cs typeface="Arial" panose="020B0604020202020204" pitchFamily="34" charset="0"/>
                </a:endParaRPr>
              </a:p>
            </p:txBody>
          </p:sp>
          <p:pic>
            <p:nvPicPr>
              <p:cNvPr id="174" name="Picture 4" descr="Microsoft Azure and QbD - Quality by Desig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02653" y="1040469"/>
                <a:ext cx="631840" cy="3159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Rectangle 31"/>
            <p:cNvSpPr/>
            <p:nvPr/>
          </p:nvSpPr>
          <p:spPr>
            <a:xfrm>
              <a:off x="6205763" y="3755679"/>
              <a:ext cx="1435008" cy="230832"/>
            </a:xfrm>
            <a:prstGeom prst="rect">
              <a:avLst/>
            </a:prstGeom>
          </p:spPr>
          <p:txBody>
            <a:bodyPr wrap="none">
              <a:spAutoFit/>
            </a:bodyPr>
            <a:lstStyle/>
            <a:p>
              <a:r>
                <a:rPr lang="en-US" sz="900" b="1" kern="0" dirty="0">
                  <a:solidFill>
                    <a:srgbClr val="0033B4"/>
                  </a:solidFill>
                  <a:latin typeface="Arial" panose="020B0604020202020204"/>
                  <a:cs typeface="Arial" panose="020B0604020202020204" pitchFamily="34" charset="0"/>
                </a:rPr>
                <a:t>Public Cloud Partners*</a:t>
              </a:r>
              <a:endParaRPr lang="en-US" sz="900" dirty="0"/>
            </a:p>
          </p:txBody>
        </p:sp>
        <p:sp>
          <p:nvSpPr>
            <p:cNvPr id="231" name="TextBox 230"/>
            <p:cNvSpPr txBox="1"/>
            <p:nvPr/>
          </p:nvSpPr>
          <p:spPr>
            <a:xfrm>
              <a:off x="6203976" y="1879783"/>
              <a:ext cx="1355496" cy="230832"/>
            </a:xfrm>
            <a:prstGeom prst="rect">
              <a:avLst/>
            </a:prstGeom>
            <a:noFill/>
          </p:spPr>
          <p:txBody>
            <a:bodyPr wrap="square" rtlCol="0">
              <a:spAutoFit/>
            </a:bodyPr>
            <a:lstStyle/>
            <a:p>
              <a:pPr algn="ctr" defTabSz="685749">
                <a:defRPr/>
              </a:pPr>
              <a:r>
                <a:rPr lang="en-US" sz="900" b="1" kern="0" dirty="0">
                  <a:solidFill>
                    <a:prstClr val="black"/>
                  </a:solidFill>
                  <a:latin typeface="Arial" panose="020B0604020202020204"/>
                  <a:cs typeface="Arial" panose="020B0604020202020204" pitchFamily="34" charset="0"/>
                </a:rPr>
                <a:t>Alliance Director</a:t>
              </a:r>
            </a:p>
          </p:txBody>
        </p:sp>
        <p:pic>
          <p:nvPicPr>
            <p:cNvPr id="233" name="Picture 2" descr="business, man, user icon"/>
            <p:cNvPicPr>
              <a:picLocks noChangeAspect="1" noChangeArrowheads="1"/>
            </p:cNvPicPr>
            <p:nvPr/>
          </p:nvPicPr>
          <p:blipFill rotWithShape="1">
            <a:blip r:embed="rId2"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6575440" y="2967437"/>
              <a:ext cx="189800" cy="242944"/>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descr="business, man, user icon"/>
            <p:cNvPicPr>
              <a:picLocks noChangeAspect="1" noChangeArrowheads="1"/>
            </p:cNvPicPr>
            <p:nvPr/>
          </p:nvPicPr>
          <p:blipFill rotWithShape="1">
            <a:blip r:embed="rId2"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6774483" y="3105780"/>
              <a:ext cx="189800" cy="242944"/>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 descr="business, man, user icon"/>
            <p:cNvPicPr>
              <a:picLocks noChangeAspect="1" noChangeArrowheads="1"/>
            </p:cNvPicPr>
            <p:nvPr/>
          </p:nvPicPr>
          <p:blipFill rotWithShape="1">
            <a:blip r:embed="rId2"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6942348" y="2960720"/>
              <a:ext cx="189800" cy="242944"/>
            </a:xfrm>
            <a:prstGeom prst="rect">
              <a:avLst/>
            </a:prstGeom>
            <a:noFill/>
            <a:extLst>
              <a:ext uri="{909E8E84-426E-40DD-AFC4-6F175D3DCCD1}">
                <a14:hiddenFill xmlns:a14="http://schemas.microsoft.com/office/drawing/2010/main">
                  <a:solidFill>
                    <a:srgbClr val="FFFFFF"/>
                  </a:solidFill>
                </a14:hiddenFill>
              </a:ext>
            </a:extLst>
          </p:spPr>
        </p:pic>
        <p:sp>
          <p:nvSpPr>
            <p:cNvPr id="236" name="TextBox 235"/>
            <p:cNvSpPr txBox="1"/>
            <p:nvPr/>
          </p:nvSpPr>
          <p:spPr>
            <a:xfrm>
              <a:off x="6207374" y="3390484"/>
              <a:ext cx="1355496" cy="230832"/>
            </a:xfrm>
            <a:prstGeom prst="rect">
              <a:avLst/>
            </a:prstGeom>
            <a:noFill/>
          </p:spPr>
          <p:txBody>
            <a:bodyPr wrap="square" rtlCol="0">
              <a:spAutoFit/>
            </a:bodyPr>
            <a:lstStyle/>
            <a:p>
              <a:pPr algn="ctr" defTabSz="685749">
                <a:defRPr/>
              </a:pPr>
              <a:r>
                <a:rPr lang="en-US" sz="900" b="1" kern="0" dirty="0">
                  <a:solidFill>
                    <a:prstClr val="black"/>
                  </a:solidFill>
                  <a:latin typeface="Arial" panose="020B0604020202020204"/>
                  <a:cs typeface="Arial" panose="020B0604020202020204" pitchFamily="34" charset="0"/>
                </a:rPr>
                <a:t>Alliance Architects</a:t>
              </a:r>
            </a:p>
          </p:txBody>
        </p:sp>
      </p:grpSp>
      <p:grpSp>
        <p:nvGrpSpPr>
          <p:cNvPr id="43" name="Group 42"/>
          <p:cNvGrpSpPr/>
          <p:nvPr/>
        </p:nvGrpSpPr>
        <p:grpSpPr>
          <a:xfrm>
            <a:off x="4709689" y="2858870"/>
            <a:ext cx="1280235" cy="1942943"/>
            <a:chOff x="4765345" y="2858869"/>
            <a:chExt cx="1280235" cy="1942943"/>
          </a:xfrm>
        </p:grpSpPr>
        <p:grpSp>
          <p:nvGrpSpPr>
            <p:cNvPr id="197" name="Group 196"/>
            <p:cNvGrpSpPr/>
            <p:nvPr/>
          </p:nvGrpSpPr>
          <p:grpSpPr>
            <a:xfrm>
              <a:off x="4831878" y="2858869"/>
              <a:ext cx="1213702" cy="1942943"/>
              <a:chOff x="2537355" y="2754426"/>
              <a:chExt cx="1213702" cy="1953040"/>
            </a:xfrm>
          </p:grpSpPr>
          <p:sp>
            <p:nvSpPr>
              <p:cNvPr id="198" name="Rounded Rectangle 197"/>
              <p:cNvSpPr/>
              <p:nvPr/>
            </p:nvSpPr>
            <p:spPr>
              <a:xfrm>
                <a:off x="2573068" y="2795273"/>
                <a:ext cx="1099101" cy="1894768"/>
              </a:xfrm>
              <a:prstGeom prst="roundRect">
                <a:avLst>
                  <a:gd name="adj" fmla="val 4155"/>
                </a:avLst>
              </a:prstGeom>
              <a:noFill/>
              <a:ln w="6350" cap="flat" cmpd="sng" algn="ctr">
                <a:solidFill>
                  <a:srgbClr val="1BAAAA"/>
                </a:solidFill>
                <a:prstDash val="solid"/>
                <a:miter lim="800000"/>
              </a:ln>
              <a:effectLst/>
            </p:spPr>
            <p:txBody>
              <a:bodyPr rtlCol="0" anchor="ctr"/>
              <a:lstStyle/>
              <a:p>
                <a:pPr algn="ctr" defTabSz="685749">
                  <a:defRPr/>
                </a:pPr>
                <a:endParaRPr lang="en-US" sz="1350" kern="0" dirty="0">
                  <a:solidFill>
                    <a:srgbClr val="FFFFFF"/>
                  </a:solidFill>
                  <a:latin typeface="Arial" panose="020B0604020202020204"/>
                </a:endParaRPr>
              </a:p>
            </p:txBody>
          </p:sp>
          <p:sp>
            <p:nvSpPr>
              <p:cNvPr id="199" name="TextBox 198"/>
              <p:cNvSpPr txBox="1"/>
              <p:nvPr/>
            </p:nvSpPr>
            <p:spPr>
              <a:xfrm>
                <a:off x="2658965" y="2754426"/>
                <a:ext cx="938886" cy="371251"/>
              </a:xfrm>
              <a:prstGeom prst="rect">
                <a:avLst/>
              </a:prstGeom>
              <a:noFill/>
            </p:spPr>
            <p:txBody>
              <a:bodyPr wrap="square" rtlCol="0">
                <a:spAutoFit/>
              </a:bodyPr>
              <a:lstStyle/>
              <a:p>
                <a:pPr algn="ctr" defTabSz="685749">
                  <a:defRPr/>
                </a:pPr>
                <a:r>
                  <a:rPr lang="en-US" sz="900" b="1" kern="0" dirty="0">
                    <a:solidFill>
                      <a:srgbClr val="0033B4"/>
                    </a:solidFill>
                    <a:latin typeface="Arial" panose="020B0604020202020204"/>
                    <a:cs typeface="Arial" panose="020B0604020202020204" pitchFamily="34" charset="0"/>
                  </a:rPr>
                  <a:t>Project Team </a:t>
                </a:r>
              </a:p>
              <a:p>
                <a:pPr algn="ctr" defTabSz="685749">
                  <a:defRPr/>
                </a:pPr>
                <a:r>
                  <a:rPr lang="en-US" sz="900" b="1" kern="0" dirty="0">
                    <a:solidFill>
                      <a:srgbClr val="0033B4"/>
                    </a:solidFill>
                    <a:latin typeface="Arial" panose="020B0604020202020204"/>
                    <a:cs typeface="Arial" panose="020B0604020202020204" pitchFamily="34" charset="0"/>
                  </a:rPr>
                  <a:t>(Offshore)</a:t>
                </a:r>
              </a:p>
            </p:txBody>
          </p:sp>
          <p:sp>
            <p:nvSpPr>
              <p:cNvPr id="200" name="Rounded Rectangle 199"/>
              <p:cNvSpPr/>
              <p:nvPr/>
            </p:nvSpPr>
            <p:spPr>
              <a:xfrm>
                <a:off x="2595252" y="3081521"/>
                <a:ext cx="509466" cy="817893"/>
              </a:xfrm>
              <a:prstGeom prst="roundRect">
                <a:avLst>
                  <a:gd name="adj" fmla="val 4155"/>
                </a:avLst>
              </a:prstGeom>
              <a:noFill/>
              <a:ln w="6350" cap="flat" cmpd="sng" algn="ctr">
                <a:solidFill>
                  <a:srgbClr val="00B050"/>
                </a:solidFill>
                <a:prstDash val="dash"/>
                <a:miter lim="800000"/>
              </a:ln>
              <a:effectLst/>
            </p:spPr>
            <p:txBody>
              <a:bodyPr rtlCol="0" anchor="ctr"/>
              <a:lstStyle/>
              <a:p>
                <a:pPr algn="ctr" defTabSz="685749">
                  <a:defRPr/>
                </a:pPr>
                <a:endParaRPr lang="en-US" sz="1350" kern="0" dirty="0">
                  <a:solidFill>
                    <a:srgbClr val="000000"/>
                  </a:solidFill>
                  <a:latin typeface="Arial" panose="020B0604020202020204"/>
                </a:endParaRPr>
              </a:p>
            </p:txBody>
          </p:sp>
          <p:grpSp>
            <p:nvGrpSpPr>
              <p:cNvPr id="201" name="Group 200"/>
              <p:cNvGrpSpPr/>
              <p:nvPr/>
            </p:nvGrpSpPr>
            <p:grpSpPr>
              <a:xfrm>
                <a:off x="2541959" y="3332629"/>
                <a:ext cx="634935" cy="608351"/>
                <a:chOff x="3968103" y="4021981"/>
                <a:chExt cx="634935" cy="608352"/>
              </a:xfrm>
            </p:grpSpPr>
            <p:pic>
              <p:nvPicPr>
                <p:cNvPr id="225" name="Picture 2" descr="business, man, user icon"/>
                <p:cNvPicPr>
                  <a:picLocks noChangeAspect="1" noChangeArrowheads="1"/>
                </p:cNvPicPr>
                <p:nvPr/>
              </p:nvPicPr>
              <p:blipFill rotWithShape="1">
                <a:blip r:embed="rId9"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15296" y="4021981"/>
                  <a:ext cx="127849" cy="163647"/>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177990" y="4292811"/>
                  <a:ext cx="90329" cy="115622"/>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56471" y="4297419"/>
                  <a:ext cx="90329" cy="115622"/>
                </a:xfrm>
                <a:prstGeom prst="rect">
                  <a:avLst/>
                </a:prstGeom>
                <a:noFill/>
                <a:extLst>
                  <a:ext uri="{909E8E84-426E-40DD-AFC4-6F175D3DCCD1}">
                    <a14:hiddenFill xmlns:a14="http://schemas.microsoft.com/office/drawing/2010/main">
                      <a:solidFill>
                        <a:srgbClr val="FFFFFF"/>
                      </a:solidFill>
                    </a14:hiddenFill>
                  </a:ext>
                </a:extLst>
              </p:spPr>
            </p:pic>
            <p:sp>
              <p:nvSpPr>
                <p:cNvPr id="228" name="TextBox 227"/>
                <p:cNvSpPr txBox="1"/>
                <p:nvPr/>
              </p:nvSpPr>
              <p:spPr>
                <a:xfrm>
                  <a:off x="3968103" y="4122465"/>
                  <a:ext cx="628448" cy="185626"/>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Lead</a:t>
                  </a:r>
                </a:p>
              </p:txBody>
            </p:sp>
            <p:sp>
              <p:nvSpPr>
                <p:cNvPr id="229" name="TextBox 228"/>
                <p:cNvSpPr txBox="1"/>
                <p:nvPr/>
              </p:nvSpPr>
              <p:spPr>
                <a:xfrm>
                  <a:off x="3971603" y="4351894"/>
                  <a:ext cx="631435" cy="278439"/>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Engg. &amp; </a:t>
                  </a:r>
                </a:p>
                <a:p>
                  <a:pPr algn="ctr" defTabSz="685749">
                    <a:defRPr/>
                  </a:pPr>
                  <a:r>
                    <a:rPr lang="en-US" sz="600" b="1" kern="0" dirty="0">
                      <a:solidFill>
                        <a:prstClr val="black"/>
                      </a:solidFill>
                      <a:latin typeface="Arial" panose="020B0604020202020204"/>
                      <a:cs typeface="Arial" panose="020B0604020202020204" pitchFamily="34" charset="0"/>
                    </a:rPr>
                    <a:t>SME</a:t>
                  </a:r>
                </a:p>
              </p:txBody>
            </p:sp>
          </p:grpSp>
          <p:sp>
            <p:nvSpPr>
              <p:cNvPr id="202" name="TextBox 201"/>
              <p:cNvSpPr txBox="1"/>
              <p:nvPr/>
            </p:nvSpPr>
            <p:spPr>
              <a:xfrm>
                <a:off x="3019596" y="3068760"/>
                <a:ext cx="731461" cy="309376"/>
              </a:xfrm>
              <a:prstGeom prst="rect">
                <a:avLst/>
              </a:prstGeom>
              <a:noFill/>
            </p:spPr>
            <p:txBody>
              <a:bodyPr wrap="square" rtlCol="0">
                <a:spAutoFit/>
              </a:bodyPr>
              <a:lstStyle/>
              <a:p>
                <a:pPr algn="ctr" defTabSz="685749">
                  <a:defRPr/>
                </a:pPr>
                <a:r>
                  <a:rPr lang="en-US" sz="700" b="1" kern="0" dirty="0">
                    <a:solidFill>
                      <a:prstClr val="black"/>
                    </a:solidFill>
                    <a:latin typeface="Arial" panose="020B0604020202020204"/>
                    <a:cs typeface="Arial" panose="020B0604020202020204" pitchFamily="34" charset="0"/>
                  </a:rPr>
                  <a:t>App Migration</a:t>
                </a:r>
              </a:p>
            </p:txBody>
          </p:sp>
          <p:sp>
            <p:nvSpPr>
              <p:cNvPr id="203" name="Rounded Rectangle 202"/>
              <p:cNvSpPr/>
              <p:nvPr/>
            </p:nvSpPr>
            <p:spPr>
              <a:xfrm>
                <a:off x="3134637" y="3082024"/>
                <a:ext cx="509466" cy="817893"/>
              </a:xfrm>
              <a:prstGeom prst="roundRect">
                <a:avLst>
                  <a:gd name="adj" fmla="val 4155"/>
                </a:avLst>
              </a:prstGeom>
              <a:noFill/>
              <a:ln w="6350" cap="flat" cmpd="sng" algn="ctr">
                <a:solidFill>
                  <a:srgbClr val="00B050"/>
                </a:solidFill>
                <a:prstDash val="dash"/>
                <a:miter lim="800000"/>
              </a:ln>
              <a:effectLst/>
            </p:spPr>
            <p:txBody>
              <a:bodyPr rtlCol="0" anchor="ctr"/>
              <a:lstStyle/>
              <a:p>
                <a:pPr algn="ctr" defTabSz="685749">
                  <a:defRPr/>
                </a:pPr>
                <a:endParaRPr lang="en-US" sz="1350" kern="0" dirty="0">
                  <a:solidFill>
                    <a:srgbClr val="000000"/>
                  </a:solidFill>
                  <a:latin typeface="Arial" panose="020B0604020202020204"/>
                </a:endParaRPr>
              </a:p>
            </p:txBody>
          </p:sp>
          <p:grpSp>
            <p:nvGrpSpPr>
              <p:cNvPr id="204" name="Group 203"/>
              <p:cNvGrpSpPr/>
              <p:nvPr/>
            </p:nvGrpSpPr>
            <p:grpSpPr>
              <a:xfrm>
                <a:off x="3081344" y="3333132"/>
                <a:ext cx="634935" cy="608351"/>
                <a:chOff x="3968103" y="4021981"/>
                <a:chExt cx="634935" cy="608352"/>
              </a:xfrm>
            </p:grpSpPr>
            <p:pic>
              <p:nvPicPr>
                <p:cNvPr id="220" name="Picture 2" descr="business, man, user icon"/>
                <p:cNvPicPr>
                  <a:picLocks noChangeAspect="1" noChangeArrowheads="1"/>
                </p:cNvPicPr>
                <p:nvPr/>
              </p:nvPicPr>
              <p:blipFill rotWithShape="1">
                <a:blip r:embed="rId9"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15296" y="4021981"/>
                  <a:ext cx="127849" cy="163647"/>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177990" y="4292811"/>
                  <a:ext cx="90329" cy="11562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56471" y="4297419"/>
                  <a:ext cx="90329" cy="115622"/>
                </a:xfrm>
                <a:prstGeom prst="rect">
                  <a:avLst/>
                </a:prstGeom>
                <a:noFill/>
                <a:extLst>
                  <a:ext uri="{909E8E84-426E-40DD-AFC4-6F175D3DCCD1}">
                    <a14:hiddenFill xmlns:a14="http://schemas.microsoft.com/office/drawing/2010/main">
                      <a:solidFill>
                        <a:srgbClr val="FFFFFF"/>
                      </a:solidFill>
                    </a14:hiddenFill>
                  </a:ext>
                </a:extLst>
              </p:spPr>
            </p:pic>
            <p:sp>
              <p:nvSpPr>
                <p:cNvPr id="223" name="TextBox 222"/>
                <p:cNvSpPr txBox="1"/>
                <p:nvPr/>
              </p:nvSpPr>
              <p:spPr>
                <a:xfrm>
                  <a:off x="3968103" y="4122465"/>
                  <a:ext cx="628448" cy="185626"/>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Lead</a:t>
                  </a:r>
                </a:p>
              </p:txBody>
            </p:sp>
            <p:sp>
              <p:nvSpPr>
                <p:cNvPr id="224" name="TextBox 223"/>
                <p:cNvSpPr txBox="1"/>
                <p:nvPr/>
              </p:nvSpPr>
              <p:spPr>
                <a:xfrm>
                  <a:off x="3971603" y="4351894"/>
                  <a:ext cx="631435" cy="278439"/>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Engg. &amp; </a:t>
                  </a:r>
                </a:p>
                <a:p>
                  <a:pPr algn="ctr" defTabSz="685749">
                    <a:defRPr/>
                  </a:pPr>
                  <a:r>
                    <a:rPr lang="en-US" sz="600" b="1" kern="0" dirty="0">
                      <a:solidFill>
                        <a:prstClr val="black"/>
                      </a:solidFill>
                      <a:latin typeface="Arial" panose="020B0604020202020204"/>
                      <a:cs typeface="Arial" panose="020B0604020202020204" pitchFamily="34" charset="0"/>
                    </a:rPr>
                    <a:t>SME</a:t>
                  </a:r>
                </a:p>
              </p:txBody>
            </p:sp>
          </p:grpSp>
          <p:sp>
            <p:nvSpPr>
              <p:cNvPr id="205" name="Rounded Rectangle 204"/>
              <p:cNvSpPr/>
              <p:nvPr/>
            </p:nvSpPr>
            <p:spPr>
              <a:xfrm>
                <a:off x="2590648" y="3928132"/>
                <a:ext cx="509466" cy="725625"/>
              </a:xfrm>
              <a:prstGeom prst="roundRect">
                <a:avLst>
                  <a:gd name="adj" fmla="val 4155"/>
                </a:avLst>
              </a:prstGeom>
              <a:noFill/>
              <a:ln w="6350" cap="flat" cmpd="sng" algn="ctr">
                <a:solidFill>
                  <a:srgbClr val="00B050"/>
                </a:solidFill>
                <a:prstDash val="dash"/>
                <a:miter lim="800000"/>
              </a:ln>
              <a:effectLst/>
            </p:spPr>
            <p:txBody>
              <a:bodyPr rtlCol="0" anchor="ctr"/>
              <a:lstStyle/>
              <a:p>
                <a:pPr algn="ctr" defTabSz="685749">
                  <a:defRPr/>
                </a:pPr>
                <a:endParaRPr lang="en-US" sz="1350" kern="0" dirty="0">
                  <a:solidFill>
                    <a:srgbClr val="000000"/>
                  </a:solidFill>
                  <a:latin typeface="Arial" panose="020B0604020202020204"/>
                </a:endParaRPr>
              </a:p>
            </p:txBody>
          </p:sp>
          <p:grpSp>
            <p:nvGrpSpPr>
              <p:cNvPr id="206" name="Group 205"/>
              <p:cNvGrpSpPr/>
              <p:nvPr/>
            </p:nvGrpSpPr>
            <p:grpSpPr>
              <a:xfrm>
                <a:off x="2537355" y="4092434"/>
                <a:ext cx="634935" cy="608351"/>
                <a:chOff x="3968103" y="4021981"/>
                <a:chExt cx="634935" cy="608352"/>
              </a:xfrm>
            </p:grpSpPr>
            <p:pic>
              <p:nvPicPr>
                <p:cNvPr id="215" name="Picture 2" descr="business, man, user icon"/>
                <p:cNvPicPr>
                  <a:picLocks noChangeAspect="1" noChangeArrowheads="1"/>
                </p:cNvPicPr>
                <p:nvPr/>
              </p:nvPicPr>
              <p:blipFill rotWithShape="1">
                <a:blip r:embed="rId9"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15296" y="4021981"/>
                  <a:ext cx="127849" cy="163647"/>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177990" y="4292811"/>
                  <a:ext cx="90329" cy="115622"/>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56471" y="4297419"/>
                  <a:ext cx="90329" cy="115622"/>
                </a:xfrm>
                <a:prstGeom prst="rect">
                  <a:avLst/>
                </a:prstGeom>
                <a:noFill/>
                <a:extLst>
                  <a:ext uri="{909E8E84-426E-40DD-AFC4-6F175D3DCCD1}">
                    <a14:hiddenFill xmlns:a14="http://schemas.microsoft.com/office/drawing/2010/main">
                      <a:solidFill>
                        <a:srgbClr val="FFFFFF"/>
                      </a:solidFill>
                    </a14:hiddenFill>
                  </a:ext>
                </a:extLst>
              </p:spPr>
            </p:pic>
            <p:sp>
              <p:nvSpPr>
                <p:cNvPr id="218" name="TextBox 217"/>
                <p:cNvSpPr txBox="1"/>
                <p:nvPr/>
              </p:nvSpPr>
              <p:spPr>
                <a:xfrm>
                  <a:off x="3968103" y="4122465"/>
                  <a:ext cx="628448" cy="185626"/>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Lead</a:t>
                  </a:r>
                </a:p>
              </p:txBody>
            </p:sp>
            <p:sp>
              <p:nvSpPr>
                <p:cNvPr id="219" name="TextBox 218"/>
                <p:cNvSpPr txBox="1"/>
                <p:nvPr/>
              </p:nvSpPr>
              <p:spPr>
                <a:xfrm>
                  <a:off x="3971603" y="4351894"/>
                  <a:ext cx="631435" cy="278439"/>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Engg. &amp; </a:t>
                  </a:r>
                </a:p>
                <a:p>
                  <a:pPr algn="ctr" defTabSz="685749">
                    <a:defRPr/>
                  </a:pPr>
                  <a:r>
                    <a:rPr lang="en-US" sz="600" b="1" kern="0" dirty="0">
                      <a:solidFill>
                        <a:prstClr val="black"/>
                      </a:solidFill>
                      <a:latin typeface="Arial" panose="020B0604020202020204"/>
                      <a:cs typeface="Arial" panose="020B0604020202020204" pitchFamily="34" charset="0"/>
                    </a:rPr>
                    <a:t>SME</a:t>
                  </a:r>
                </a:p>
              </p:txBody>
            </p:sp>
          </p:grpSp>
          <p:sp>
            <p:nvSpPr>
              <p:cNvPr id="207" name="TextBox 206"/>
              <p:cNvSpPr txBox="1"/>
              <p:nvPr/>
            </p:nvSpPr>
            <p:spPr>
              <a:xfrm>
                <a:off x="3019596" y="3921549"/>
                <a:ext cx="731461" cy="201095"/>
              </a:xfrm>
              <a:prstGeom prst="rect">
                <a:avLst/>
              </a:prstGeom>
              <a:noFill/>
            </p:spPr>
            <p:txBody>
              <a:bodyPr wrap="square" rtlCol="0">
                <a:spAutoFit/>
              </a:bodyPr>
              <a:lstStyle/>
              <a:p>
                <a:pPr algn="ctr" defTabSz="685749">
                  <a:defRPr/>
                </a:pPr>
                <a:r>
                  <a:rPr lang="en-US" sz="700" b="1" kern="0" dirty="0">
                    <a:solidFill>
                      <a:prstClr val="black"/>
                    </a:solidFill>
                    <a:latin typeface="Arial" panose="020B0604020202020204"/>
                    <a:cs typeface="Arial" panose="020B0604020202020204" pitchFamily="34" charset="0"/>
                  </a:rPr>
                  <a:t>Testing</a:t>
                </a:r>
              </a:p>
            </p:txBody>
          </p:sp>
          <p:sp>
            <p:nvSpPr>
              <p:cNvPr id="208" name="Rounded Rectangle 207"/>
              <p:cNvSpPr/>
              <p:nvPr/>
            </p:nvSpPr>
            <p:spPr>
              <a:xfrm>
                <a:off x="3134637" y="3934814"/>
                <a:ext cx="509466" cy="718944"/>
              </a:xfrm>
              <a:prstGeom prst="roundRect">
                <a:avLst>
                  <a:gd name="adj" fmla="val 4155"/>
                </a:avLst>
              </a:prstGeom>
              <a:noFill/>
              <a:ln w="6350" cap="flat" cmpd="sng" algn="ctr">
                <a:solidFill>
                  <a:srgbClr val="00B050"/>
                </a:solidFill>
                <a:prstDash val="dash"/>
                <a:miter lim="800000"/>
              </a:ln>
              <a:effectLst/>
            </p:spPr>
            <p:txBody>
              <a:bodyPr rtlCol="0" anchor="ctr"/>
              <a:lstStyle/>
              <a:p>
                <a:pPr algn="ctr" defTabSz="685749">
                  <a:defRPr/>
                </a:pPr>
                <a:endParaRPr lang="en-US" sz="1350" kern="0" dirty="0">
                  <a:solidFill>
                    <a:srgbClr val="000000"/>
                  </a:solidFill>
                  <a:latin typeface="Arial" panose="020B0604020202020204"/>
                </a:endParaRPr>
              </a:p>
            </p:txBody>
          </p:sp>
          <p:grpSp>
            <p:nvGrpSpPr>
              <p:cNvPr id="209" name="Group 208"/>
              <p:cNvGrpSpPr/>
              <p:nvPr/>
            </p:nvGrpSpPr>
            <p:grpSpPr>
              <a:xfrm>
                <a:off x="3081344" y="4099115"/>
                <a:ext cx="634935" cy="608351"/>
                <a:chOff x="3968103" y="4021981"/>
                <a:chExt cx="634935" cy="608352"/>
              </a:xfrm>
            </p:grpSpPr>
            <p:pic>
              <p:nvPicPr>
                <p:cNvPr id="210" name="Picture 2" descr="business, man, user icon"/>
                <p:cNvPicPr>
                  <a:picLocks noChangeAspect="1" noChangeArrowheads="1"/>
                </p:cNvPicPr>
                <p:nvPr/>
              </p:nvPicPr>
              <p:blipFill rotWithShape="1">
                <a:blip r:embed="rId9"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15296" y="4021981"/>
                  <a:ext cx="127849" cy="163647"/>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177990" y="4292811"/>
                  <a:ext cx="90329" cy="115622"/>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 descr="business, man, user icon"/>
                <p:cNvPicPr>
                  <a:picLocks noChangeAspect="1" noChangeArrowheads="1"/>
                </p:cNvPicPr>
                <p:nvPr/>
              </p:nvPicPr>
              <p:blipFill rotWithShape="1">
                <a:blip r:embed="rId10"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4256471" y="4297419"/>
                  <a:ext cx="90329" cy="115622"/>
                </a:xfrm>
                <a:prstGeom prst="rect">
                  <a:avLst/>
                </a:prstGeom>
                <a:noFill/>
                <a:extLst>
                  <a:ext uri="{909E8E84-426E-40DD-AFC4-6F175D3DCCD1}">
                    <a14:hiddenFill xmlns:a14="http://schemas.microsoft.com/office/drawing/2010/main">
                      <a:solidFill>
                        <a:srgbClr val="FFFFFF"/>
                      </a:solidFill>
                    </a14:hiddenFill>
                  </a:ext>
                </a:extLst>
              </p:spPr>
            </p:pic>
            <p:sp>
              <p:nvSpPr>
                <p:cNvPr id="213" name="TextBox 212"/>
                <p:cNvSpPr txBox="1"/>
                <p:nvPr/>
              </p:nvSpPr>
              <p:spPr>
                <a:xfrm>
                  <a:off x="3968103" y="4122465"/>
                  <a:ext cx="628448" cy="185626"/>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Lead</a:t>
                  </a:r>
                </a:p>
              </p:txBody>
            </p:sp>
            <p:sp>
              <p:nvSpPr>
                <p:cNvPr id="214" name="TextBox 213"/>
                <p:cNvSpPr txBox="1"/>
                <p:nvPr/>
              </p:nvSpPr>
              <p:spPr>
                <a:xfrm>
                  <a:off x="3971603" y="4351894"/>
                  <a:ext cx="631435" cy="278439"/>
                </a:xfrm>
                <a:prstGeom prst="rect">
                  <a:avLst/>
                </a:prstGeom>
                <a:noFill/>
              </p:spPr>
              <p:txBody>
                <a:bodyPr wrap="square" rtlCol="0">
                  <a:spAutoFit/>
                </a:bodyPr>
                <a:lstStyle/>
                <a:p>
                  <a:pPr algn="ctr" defTabSz="685749">
                    <a:defRPr/>
                  </a:pPr>
                  <a:r>
                    <a:rPr lang="en-US" sz="600" b="1" kern="0" dirty="0">
                      <a:solidFill>
                        <a:prstClr val="black"/>
                      </a:solidFill>
                      <a:latin typeface="Arial" panose="020B0604020202020204"/>
                      <a:cs typeface="Arial" panose="020B0604020202020204" pitchFamily="34" charset="0"/>
                    </a:rPr>
                    <a:t>Engg. &amp; </a:t>
                  </a:r>
                </a:p>
                <a:p>
                  <a:pPr algn="ctr" defTabSz="685749">
                    <a:defRPr/>
                  </a:pPr>
                  <a:r>
                    <a:rPr lang="en-US" sz="600" b="1" kern="0" dirty="0">
                      <a:solidFill>
                        <a:prstClr val="black"/>
                      </a:solidFill>
                      <a:latin typeface="Arial" panose="020B0604020202020204"/>
                      <a:cs typeface="Arial" panose="020B0604020202020204" pitchFamily="34" charset="0"/>
                    </a:rPr>
                    <a:t>SME</a:t>
                  </a:r>
                </a:p>
              </p:txBody>
            </p:sp>
          </p:grpSp>
        </p:grpSp>
        <p:sp>
          <p:nvSpPr>
            <p:cNvPr id="237" name="TextBox 236"/>
            <p:cNvSpPr txBox="1"/>
            <p:nvPr/>
          </p:nvSpPr>
          <p:spPr>
            <a:xfrm>
              <a:off x="4785364" y="3169971"/>
              <a:ext cx="731461" cy="307777"/>
            </a:xfrm>
            <a:prstGeom prst="rect">
              <a:avLst/>
            </a:prstGeom>
            <a:noFill/>
          </p:spPr>
          <p:txBody>
            <a:bodyPr wrap="square" rtlCol="0">
              <a:spAutoFit/>
            </a:bodyPr>
            <a:lstStyle/>
            <a:p>
              <a:pPr algn="ctr" defTabSz="685749">
                <a:defRPr/>
              </a:pPr>
              <a:r>
                <a:rPr lang="en-US" sz="700" b="1" kern="0" dirty="0">
                  <a:solidFill>
                    <a:prstClr val="black"/>
                  </a:solidFill>
                  <a:latin typeface="Arial" panose="020B0604020202020204"/>
                  <a:cs typeface="Arial" panose="020B0604020202020204" pitchFamily="34" charset="0"/>
                </a:rPr>
                <a:t>Infra Migration</a:t>
              </a:r>
            </a:p>
          </p:txBody>
        </p:sp>
        <p:sp>
          <p:nvSpPr>
            <p:cNvPr id="238" name="TextBox 237"/>
            <p:cNvSpPr txBox="1"/>
            <p:nvPr/>
          </p:nvSpPr>
          <p:spPr>
            <a:xfrm>
              <a:off x="4765345" y="4018346"/>
              <a:ext cx="731461" cy="200055"/>
            </a:xfrm>
            <a:prstGeom prst="rect">
              <a:avLst/>
            </a:prstGeom>
            <a:noFill/>
          </p:spPr>
          <p:txBody>
            <a:bodyPr wrap="square" rtlCol="0">
              <a:spAutoFit/>
            </a:bodyPr>
            <a:lstStyle/>
            <a:p>
              <a:pPr algn="ctr" defTabSz="685749">
                <a:defRPr/>
              </a:pPr>
              <a:r>
                <a:rPr lang="en-US" sz="700" b="1" kern="0" dirty="0">
                  <a:solidFill>
                    <a:prstClr val="black"/>
                  </a:solidFill>
                  <a:latin typeface="Arial" panose="020B0604020202020204"/>
                  <a:cs typeface="Arial" panose="020B0604020202020204" pitchFamily="34" charset="0"/>
                </a:rPr>
                <a:t>Security</a:t>
              </a:r>
            </a:p>
          </p:txBody>
        </p:sp>
      </p:grpSp>
      <p:cxnSp>
        <p:nvCxnSpPr>
          <p:cNvPr id="239" name="Straight Arrow Connector 238"/>
          <p:cNvCxnSpPr>
            <a:cxnSpLocks/>
          </p:cNvCxnSpPr>
          <p:nvPr/>
        </p:nvCxnSpPr>
        <p:spPr bwMode="auto">
          <a:xfrm>
            <a:off x="4251801" y="1737572"/>
            <a:ext cx="454956" cy="0"/>
          </a:xfrm>
          <a:prstGeom prst="straightConnector1">
            <a:avLst/>
          </a:prstGeom>
          <a:solidFill>
            <a:srgbClr val="90B5D2"/>
          </a:solidFill>
          <a:ln w="9525" cap="flat" cmpd="sng" algn="ctr">
            <a:solidFill>
              <a:sysClr val="windowText" lastClr="000000"/>
            </a:solidFill>
            <a:prstDash val="lgDash"/>
            <a:round/>
            <a:headEnd type="arrow"/>
            <a:tailEnd type="arrow"/>
          </a:ln>
          <a:effectLst/>
        </p:spPr>
      </p:cxnSp>
      <p:cxnSp>
        <p:nvCxnSpPr>
          <p:cNvPr id="240" name="Straight Arrow Connector 239"/>
          <p:cNvCxnSpPr>
            <a:cxnSpLocks/>
          </p:cNvCxnSpPr>
          <p:nvPr/>
        </p:nvCxnSpPr>
        <p:spPr bwMode="auto">
          <a:xfrm>
            <a:off x="4262742" y="2379082"/>
            <a:ext cx="454956" cy="0"/>
          </a:xfrm>
          <a:prstGeom prst="straightConnector1">
            <a:avLst/>
          </a:prstGeom>
          <a:solidFill>
            <a:srgbClr val="90B5D2"/>
          </a:solidFill>
          <a:ln w="9525" cap="flat" cmpd="sng" algn="ctr">
            <a:solidFill>
              <a:sysClr val="windowText" lastClr="000000"/>
            </a:solidFill>
            <a:prstDash val="lgDash"/>
            <a:round/>
            <a:headEnd type="arrow"/>
            <a:tailEnd type="arrow"/>
          </a:ln>
          <a:effectLst/>
        </p:spPr>
      </p:cxnSp>
      <p:cxnSp>
        <p:nvCxnSpPr>
          <p:cNvPr id="241" name="Straight Arrow Connector 240"/>
          <p:cNvCxnSpPr>
            <a:cxnSpLocks/>
          </p:cNvCxnSpPr>
          <p:nvPr/>
        </p:nvCxnSpPr>
        <p:spPr bwMode="auto">
          <a:xfrm>
            <a:off x="4313840" y="3688923"/>
            <a:ext cx="454956" cy="0"/>
          </a:xfrm>
          <a:prstGeom prst="straightConnector1">
            <a:avLst/>
          </a:prstGeom>
          <a:solidFill>
            <a:srgbClr val="90B5D2"/>
          </a:solidFill>
          <a:ln w="9525" cap="flat" cmpd="sng" algn="ctr">
            <a:solidFill>
              <a:sysClr val="windowText" lastClr="000000"/>
            </a:solidFill>
            <a:prstDash val="lgDash"/>
            <a:round/>
            <a:headEnd type="arrow"/>
            <a:tailEnd type="arrow"/>
          </a:ln>
          <a:effectLst/>
        </p:spPr>
      </p:cxnSp>
      <p:sp>
        <p:nvSpPr>
          <p:cNvPr id="242" name="Rounded Rectangle 241"/>
          <p:cNvSpPr/>
          <p:nvPr/>
        </p:nvSpPr>
        <p:spPr>
          <a:xfrm>
            <a:off x="3053238" y="819910"/>
            <a:ext cx="3006841" cy="4018125"/>
          </a:xfrm>
          <a:prstGeom prst="roundRect">
            <a:avLst>
              <a:gd name="adj" fmla="val 4155"/>
            </a:avLst>
          </a:prstGeom>
          <a:noFill/>
          <a:ln w="6350" cap="flat" cmpd="sng" algn="ctr">
            <a:solidFill>
              <a:srgbClr val="1BAAAA"/>
            </a:solidFill>
            <a:prstDash val="solid"/>
            <a:miter lim="800000"/>
          </a:ln>
          <a:effectLst/>
        </p:spPr>
        <p:txBody>
          <a:bodyPr rtlCol="0" anchor="ctr"/>
          <a:lstStyle/>
          <a:p>
            <a:pPr algn="ctr" defTabSz="685749">
              <a:defRPr/>
            </a:pPr>
            <a:endParaRPr lang="en-US" sz="1350" kern="0" dirty="0">
              <a:solidFill>
                <a:srgbClr val="FFFFFF"/>
              </a:solidFill>
              <a:latin typeface="Arial" panose="020B0604020202020204"/>
            </a:endParaRPr>
          </a:p>
        </p:txBody>
      </p:sp>
      <p:pic>
        <p:nvPicPr>
          <p:cNvPr id="243" name="Picture 2" descr="business, man, user icon"/>
          <p:cNvPicPr>
            <a:picLocks noChangeAspect="1" noChangeArrowheads="1"/>
          </p:cNvPicPr>
          <p:nvPr/>
        </p:nvPicPr>
        <p:blipFill rotWithShape="1">
          <a:blip r:embed="rId2"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6419533" y="1661325"/>
            <a:ext cx="189800" cy="242944"/>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business, man, user icon"/>
          <p:cNvPicPr>
            <a:picLocks noChangeAspect="1" noChangeArrowheads="1"/>
          </p:cNvPicPr>
          <p:nvPr/>
        </p:nvPicPr>
        <p:blipFill rotWithShape="1">
          <a:blip r:embed="rId2"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7018999" y="1657686"/>
            <a:ext cx="189800" cy="242944"/>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business, man, user icon"/>
          <p:cNvPicPr>
            <a:picLocks noChangeAspect="1" noChangeArrowheads="1"/>
          </p:cNvPicPr>
          <p:nvPr/>
        </p:nvPicPr>
        <p:blipFill rotWithShape="1">
          <a:blip r:embed="rId2"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6716421" y="1655045"/>
            <a:ext cx="189800" cy="242944"/>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 descr="business, man, user icon"/>
          <p:cNvPicPr>
            <a:picLocks noChangeAspect="1" noChangeArrowheads="1"/>
          </p:cNvPicPr>
          <p:nvPr/>
        </p:nvPicPr>
        <p:blipFill rotWithShape="1">
          <a:blip r:embed="rId2"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7024345" y="3128118"/>
            <a:ext cx="189800" cy="242944"/>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 descr="business, man, user icon"/>
          <p:cNvPicPr>
            <a:picLocks noChangeAspect="1" noChangeArrowheads="1"/>
          </p:cNvPicPr>
          <p:nvPr/>
        </p:nvPicPr>
        <p:blipFill rotWithShape="1">
          <a:blip r:embed="rId2"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6707412" y="2778036"/>
            <a:ext cx="189800" cy="242944"/>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business, man, user icon"/>
          <p:cNvPicPr>
            <a:picLocks noChangeAspect="1" noChangeArrowheads="1"/>
          </p:cNvPicPr>
          <p:nvPr/>
        </p:nvPicPr>
        <p:blipFill rotWithShape="1">
          <a:blip r:embed="rId2" cstate="print">
            <a:duotone>
              <a:srgbClr val="16749F">
                <a:shade val="45000"/>
                <a:satMod val="135000"/>
              </a:srgbClr>
              <a:prstClr val="white"/>
            </a:duotone>
            <a:extLst>
              <a:ext uri="{28A0092B-C50C-407E-A947-70E740481C1C}">
                <a14:useLocalDpi xmlns:a14="http://schemas.microsoft.com/office/drawing/2010/main" val="0"/>
              </a:ext>
            </a:extLst>
          </a:blip>
          <a:srcRect/>
          <a:stretch/>
        </p:blipFill>
        <p:spPr bwMode="auto">
          <a:xfrm>
            <a:off x="7025860" y="2794695"/>
            <a:ext cx="189800" cy="242944"/>
          </a:xfrm>
          <a:prstGeom prst="rect">
            <a:avLst/>
          </a:prstGeom>
          <a:noFill/>
          <a:extLst>
            <a:ext uri="{909E8E84-426E-40DD-AFC4-6F175D3DCCD1}">
              <a14:hiddenFill xmlns:a14="http://schemas.microsoft.com/office/drawing/2010/main">
                <a:solidFill>
                  <a:srgbClr val="FFFFFF"/>
                </a:solidFill>
              </a14:hiddenFill>
            </a:ext>
          </a:extLst>
        </p:spPr>
      </p:pic>
      <p:cxnSp>
        <p:nvCxnSpPr>
          <p:cNvPr id="249" name="Straight Arrow Connector 248"/>
          <p:cNvCxnSpPr/>
          <p:nvPr/>
        </p:nvCxnSpPr>
        <p:spPr bwMode="auto">
          <a:xfrm>
            <a:off x="5929247" y="2247387"/>
            <a:ext cx="436246" cy="6336"/>
          </a:xfrm>
          <a:prstGeom prst="straightConnector1">
            <a:avLst/>
          </a:prstGeom>
          <a:solidFill>
            <a:srgbClr val="90B5D2"/>
          </a:solidFill>
          <a:ln w="9525" cap="flat" cmpd="sng" algn="ctr">
            <a:solidFill>
              <a:sysClr val="windowText" lastClr="000000"/>
            </a:solidFill>
            <a:prstDash val="lgDash"/>
            <a:round/>
            <a:headEnd type="arrow"/>
            <a:tailEnd type="arrow"/>
          </a:ln>
          <a:effectLst/>
        </p:spPr>
      </p:cxnSp>
    </p:spTree>
    <p:extLst>
      <p:ext uri="{BB962C8B-B14F-4D97-AF65-F5344CB8AC3E}">
        <p14:creationId xmlns:p14="http://schemas.microsoft.com/office/powerpoint/2010/main" val="1072268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lstStyle/>
          <a:p>
            <a:r>
              <a:rPr lang="en-US"/>
              <a:t>ArcTern – Cognizant will use it’s flagship Governance Tool to Deliver PJI Migration</a:t>
            </a:r>
            <a:endParaRPr lang="en-US" dirty="0"/>
          </a:p>
        </p:txBody>
      </p:sp>
      <p:sp>
        <p:nvSpPr>
          <p:cNvPr id="7" name="Freeform 6"/>
          <p:cNvSpPr/>
          <p:nvPr/>
        </p:nvSpPr>
        <p:spPr>
          <a:xfrm>
            <a:off x="2016156" y="2183784"/>
            <a:ext cx="0" cy="2209800"/>
          </a:xfrm>
          <a:custGeom>
            <a:avLst/>
            <a:gdLst>
              <a:gd name="connsiteX0" fmla="*/ 0 w 0"/>
              <a:gd name="connsiteY0" fmla="*/ 0 h 2946400"/>
              <a:gd name="connsiteX1" fmla="*/ 0 w 0"/>
              <a:gd name="connsiteY1" fmla="*/ 2946400 h 2946400"/>
            </a:gdLst>
            <a:ahLst/>
            <a:cxnLst>
              <a:cxn ang="0">
                <a:pos x="connsiteX0" y="connsiteY0"/>
              </a:cxn>
              <a:cxn ang="0">
                <a:pos x="connsiteX1" y="connsiteY1"/>
              </a:cxn>
            </a:cxnLst>
            <a:rect l="l" t="t" r="r" b="b"/>
            <a:pathLst>
              <a:path h="2946400">
                <a:moveTo>
                  <a:pt x="0" y="0"/>
                </a:moveTo>
                <a:lnTo>
                  <a:pt x="0" y="2946400"/>
                </a:lnTo>
              </a:path>
            </a:pathLst>
          </a:custGeom>
          <a:noFill/>
          <a:ln w="12700">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8" name="Freeform 7"/>
          <p:cNvSpPr/>
          <p:nvPr/>
        </p:nvSpPr>
        <p:spPr>
          <a:xfrm>
            <a:off x="3721685" y="2183784"/>
            <a:ext cx="0" cy="2209800"/>
          </a:xfrm>
          <a:custGeom>
            <a:avLst/>
            <a:gdLst>
              <a:gd name="connsiteX0" fmla="*/ 0 w 0"/>
              <a:gd name="connsiteY0" fmla="*/ 0 h 2946400"/>
              <a:gd name="connsiteX1" fmla="*/ 0 w 0"/>
              <a:gd name="connsiteY1" fmla="*/ 2946400 h 2946400"/>
            </a:gdLst>
            <a:ahLst/>
            <a:cxnLst>
              <a:cxn ang="0">
                <a:pos x="connsiteX0" y="connsiteY0"/>
              </a:cxn>
              <a:cxn ang="0">
                <a:pos x="connsiteX1" y="connsiteY1"/>
              </a:cxn>
            </a:cxnLst>
            <a:rect l="l" t="t" r="r" b="b"/>
            <a:pathLst>
              <a:path h="2946400">
                <a:moveTo>
                  <a:pt x="0" y="0"/>
                </a:moveTo>
                <a:lnTo>
                  <a:pt x="0" y="2946400"/>
                </a:lnTo>
              </a:path>
            </a:pathLst>
          </a:custGeom>
          <a:noFill/>
          <a:ln w="12700">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9" name="Freeform 8"/>
          <p:cNvSpPr/>
          <p:nvPr/>
        </p:nvSpPr>
        <p:spPr>
          <a:xfrm>
            <a:off x="5427214" y="2183784"/>
            <a:ext cx="0" cy="2209800"/>
          </a:xfrm>
          <a:custGeom>
            <a:avLst/>
            <a:gdLst>
              <a:gd name="connsiteX0" fmla="*/ 0 w 0"/>
              <a:gd name="connsiteY0" fmla="*/ 0 h 2946400"/>
              <a:gd name="connsiteX1" fmla="*/ 0 w 0"/>
              <a:gd name="connsiteY1" fmla="*/ 2946400 h 2946400"/>
            </a:gdLst>
            <a:ahLst/>
            <a:cxnLst>
              <a:cxn ang="0">
                <a:pos x="connsiteX0" y="connsiteY0"/>
              </a:cxn>
              <a:cxn ang="0">
                <a:pos x="connsiteX1" y="connsiteY1"/>
              </a:cxn>
            </a:cxnLst>
            <a:rect l="l" t="t" r="r" b="b"/>
            <a:pathLst>
              <a:path h="2946400">
                <a:moveTo>
                  <a:pt x="0" y="0"/>
                </a:moveTo>
                <a:lnTo>
                  <a:pt x="0" y="2946400"/>
                </a:lnTo>
              </a:path>
            </a:pathLst>
          </a:custGeom>
          <a:noFill/>
          <a:ln w="12700">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10" name="Freeform 9"/>
          <p:cNvSpPr/>
          <p:nvPr/>
        </p:nvSpPr>
        <p:spPr>
          <a:xfrm>
            <a:off x="7132743" y="2183784"/>
            <a:ext cx="0" cy="2209800"/>
          </a:xfrm>
          <a:custGeom>
            <a:avLst/>
            <a:gdLst>
              <a:gd name="connsiteX0" fmla="*/ 0 w 0"/>
              <a:gd name="connsiteY0" fmla="*/ 0 h 2946400"/>
              <a:gd name="connsiteX1" fmla="*/ 0 w 0"/>
              <a:gd name="connsiteY1" fmla="*/ 2946400 h 2946400"/>
            </a:gdLst>
            <a:ahLst/>
            <a:cxnLst>
              <a:cxn ang="0">
                <a:pos x="connsiteX0" y="connsiteY0"/>
              </a:cxn>
              <a:cxn ang="0">
                <a:pos x="connsiteX1" y="connsiteY1"/>
              </a:cxn>
            </a:cxnLst>
            <a:rect l="l" t="t" r="r" b="b"/>
            <a:pathLst>
              <a:path h="2946400">
                <a:moveTo>
                  <a:pt x="0" y="0"/>
                </a:moveTo>
                <a:lnTo>
                  <a:pt x="0" y="2946400"/>
                </a:lnTo>
              </a:path>
            </a:pathLst>
          </a:custGeom>
          <a:noFill/>
          <a:ln w="12700">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11" name="Freeform 29"/>
          <p:cNvSpPr>
            <a:spLocks noEditPoints="1"/>
          </p:cNvSpPr>
          <p:nvPr/>
        </p:nvSpPr>
        <p:spPr bwMode="auto">
          <a:xfrm>
            <a:off x="907380" y="947957"/>
            <a:ext cx="511440" cy="427367"/>
          </a:xfrm>
          <a:custGeom>
            <a:avLst/>
            <a:gdLst>
              <a:gd name="T0" fmla="*/ 406 w 495"/>
              <a:gd name="T1" fmla="*/ 403 h 413"/>
              <a:gd name="T2" fmla="*/ 321 w 495"/>
              <a:gd name="T3" fmla="*/ 372 h 413"/>
              <a:gd name="T4" fmla="*/ 319 w 495"/>
              <a:gd name="T5" fmla="*/ 331 h 413"/>
              <a:gd name="T6" fmla="*/ 384 w 495"/>
              <a:gd name="T7" fmla="*/ 352 h 413"/>
              <a:gd name="T8" fmla="*/ 132 w 495"/>
              <a:gd name="T9" fmla="*/ 108 h 413"/>
              <a:gd name="T10" fmla="*/ 143 w 495"/>
              <a:gd name="T11" fmla="*/ 329 h 413"/>
              <a:gd name="T12" fmla="*/ 177 w 495"/>
              <a:gd name="T13" fmla="*/ 366 h 413"/>
              <a:gd name="T14" fmla="*/ 117 w 495"/>
              <a:gd name="T15" fmla="*/ 406 h 413"/>
              <a:gd name="T16" fmla="*/ 94 w 495"/>
              <a:gd name="T17" fmla="*/ 83 h 413"/>
              <a:gd name="T18" fmla="*/ 360 w 495"/>
              <a:gd name="T19" fmla="*/ 266 h 413"/>
              <a:gd name="T20" fmla="*/ 392 w 495"/>
              <a:gd name="T21" fmla="*/ 271 h 413"/>
              <a:gd name="T22" fmla="*/ 360 w 495"/>
              <a:gd name="T23" fmla="*/ 265 h 413"/>
              <a:gd name="T24" fmla="*/ 138 w 495"/>
              <a:gd name="T25" fmla="*/ 198 h 413"/>
              <a:gd name="T26" fmla="*/ 109 w 495"/>
              <a:gd name="T27" fmla="*/ 186 h 413"/>
              <a:gd name="T28" fmla="*/ 124 w 495"/>
              <a:gd name="T29" fmla="*/ 208 h 413"/>
              <a:gd name="T30" fmla="*/ 113 w 495"/>
              <a:gd name="T31" fmla="*/ 253 h 413"/>
              <a:gd name="T32" fmla="*/ 116 w 495"/>
              <a:gd name="T33" fmla="*/ 285 h 413"/>
              <a:gd name="T34" fmla="*/ 132 w 495"/>
              <a:gd name="T35" fmla="*/ 266 h 413"/>
              <a:gd name="T36" fmla="*/ 113 w 495"/>
              <a:gd name="T37" fmla="*/ 253 h 413"/>
              <a:gd name="T38" fmla="*/ 163 w 495"/>
              <a:gd name="T39" fmla="*/ 119 h 413"/>
              <a:gd name="T40" fmla="*/ 159 w 495"/>
              <a:gd name="T41" fmla="*/ 142 h 413"/>
              <a:gd name="T42" fmla="*/ 181 w 495"/>
              <a:gd name="T43" fmla="*/ 146 h 413"/>
              <a:gd name="T44" fmla="*/ 164 w 495"/>
              <a:gd name="T45" fmla="*/ 119 h 413"/>
              <a:gd name="T46" fmla="*/ 333 w 495"/>
              <a:gd name="T47" fmla="*/ 141 h 413"/>
              <a:gd name="T48" fmla="*/ 306 w 495"/>
              <a:gd name="T49" fmla="*/ 124 h 413"/>
              <a:gd name="T50" fmla="*/ 311 w 495"/>
              <a:gd name="T51" fmla="*/ 146 h 413"/>
              <a:gd name="T52" fmla="*/ 333 w 495"/>
              <a:gd name="T53" fmla="*/ 141 h 413"/>
              <a:gd name="T54" fmla="*/ 252 w 495"/>
              <a:gd name="T55" fmla="*/ 96 h 413"/>
              <a:gd name="T56" fmla="*/ 246 w 495"/>
              <a:gd name="T57" fmla="*/ 94 h 413"/>
              <a:gd name="T58" fmla="*/ 246 w 495"/>
              <a:gd name="T59" fmla="*/ 126 h 413"/>
              <a:gd name="T60" fmla="*/ 374 w 495"/>
              <a:gd name="T61" fmla="*/ 205 h 413"/>
              <a:gd name="T62" fmla="*/ 236 w 495"/>
              <a:gd name="T63" fmla="*/ 293 h 413"/>
              <a:gd name="T64" fmla="*/ 256 w 495"/>
              <a:gd name="T65" fmla="*/ 199 h 413"/>
              <a:gd name="T66" fmla="*/ 364 w 495"/>
              <a:gd name="T67" fmla="*/ 180 h 413"/>
              <a:gd name="T68" fmla="*/ 374 w 495"/>
              <a:gd name="T69" fmla="*/ 204 h 413"/>
              <a:gd name="T70" fmla="*/ 262 w 495"/>
              <a:gd name="T71" fmla="*/ 239 h 413"/>
              <a:gd name="T72" fmla="*/ 230 w 495"/>
              <a:gd name="T73" fmla="*/ 253 h 413"/>
              <a:gd name="T74" fmla="*/ 262 w 495"/>
              <a:gd name="T75" fmla="*/ 23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5" h="413">
                <a:moveTo>
                  <a:pt x="406" y="83"/>
                </a:moveTo>
                <a:cubicBezTo>
                  <a:pt x="495" y="171"/>
                  <a:pt x="495" y="315"/>
                  <a:pt x="406" y="403"/>
                </a:cubicBezTo>
                <a:cubicBezTo>
                  <a:pt x="398" y="412"/>
                  <a:pt x="385" y="413"/>
                  <a:pt x="375" y="407"/>
                </a:cubicBezTo>
                <a:cubicBezTo>
                  <a:pt x="321" y="372"/>
                  <a:pt x="321" y="372"/>
                  <a:pt x="321" y="372"/>
                </a:cubicBezTo>
                <a:cubicBezTo>
                  <a:pt x="309" y="364"/>
                  <a:pt x="306" y="348"/>
                  <a:pt x="313" y="337"/>
                </a:cubicBezTo>
                <a:cubicBezTo>
                  <a:pt x="315" y="335"/>
                  <a:pt x="317" y="333"/>
                  <a:pt x="319" y="331"/>
                </a:cubicBezTo>
                <a:cubicBezTo>
                  <a:pt x="327" y="324"/>
                  <a:pt x="340" y="323"/>
                  <a:pt x="349" y="329"/>
                </a:cubicBezTo>
                <a:cubicBezTo>
                  <a:pt x="384" y="352"/>
                  <a:pt x="384" y="352"/>
                  <a:pt x="384" y="352"/>
                </a:cubicBezTo>
                <a:cubicBezTo>
                  <a:pt x="443" y="278"/>
                  <a:pt x="432" y="170"/>
                  <a:pt x="360" y="108"/>
                </a:cubicBezTo>
                <a:cubicBezTo>
                  <a:pt x="294" y="53"/>
                  <a:pt x="198" y="53"/>
                  <a:pt x="132" y="108"/>
                </a:cubicBezTo>
                <a:cubicBezTo>
                  <a:pt x="60" y="170"/>
                  <a:pt x="49" y="278"/>
                  <a:pt x="108" y="352"/>
                </a:cubicBezTo>
                <a:cubicBezTo>
                  <a:pt x="143" y="329"/>
                  <a:pt x="143" y="329"/>
                  <a:pt x="143" y="329"/>
                </a:cubicBezTo>
                <a:cubicBezTo>
                  <a:pt x="153" y="323"/>
                  <a:pt x="165" y="324"/>
                  <a:pt x="174" y="331"/>
                </a:cubicBezTo>
                <a:cubicBezTo>
                  <a:pt x="184" y="340"/>
                  <a:pt x="186" y="356"/>
                  <a:pt x="177" y="366"/>
                </a:cubicBezTo>
                <a:cubicBezTo>
                  <a:pt x="175" y="368"/>
                  <a:pt x="173" y="370"/>
                  <a:pt x="171" y="371"/>
                </a:cubicBezTo>
                <a:cubicBezTo>
                  <a:pt x="117" y="406"/>
                  <a:pt x="117" y="406"/>
                  <a:pt x="117" y="406"/>
                </a:cubicBezTo>
                <a:cubicBezTo>
                  <a:pt x="107" y="413"/>
                  <a:pt x="94" y="412"/>
                  <a:pt x="86" y="403"/>
                </a:cubicBezTo>
                <a:cubicBezTo>
                  <a:pt x="0" y="312"/>
                  <a:pt x="3" y="169"/>
                  <a:pt x="94" y="83"/>
                </a:cubicBezTo>
                <a:cubicBezTo>
                  <a:pt x="182" y="0"/>
                  <a:pt x="319" y="0"/>
                  <a:pt x="406" y="83"/>
                </a:cubicBezTo>
                <a:close/>
                <a:moveTo>
                  <a:pt x="360" y="266"/>
                </a:moveTo>
                <a:cubicBezTo>
                  <a:pt x="359" y="274"/>
                  <a:pt x="365" y="283"/>
                  <a:pt x="373" y="284"/>
                </a:cubicBezTo>
                <a:cubicBezTo>
                  <a:pt x="382" y="286"/>
                  <a:pt x="390" y="280"/>
                  <a:pt x="392" y="271"/>
                </a:cubicBezTo>
                <a:cubicBezTo>
                  <a:pt x="393" y="263"/>
                  <a:pt x="388" y="254"/>
                  <a:pt x="379" y="253"/>
                </a:cubicBezTo>
                <a:cubicBezTo>
                  <a:pt x="371" y="251"/>
                  <a:pt x="362" y="257"/>
                  <a:pt x="360" y="265"/>
                </a:cubicBezTo>
                <a:cubicBezTo>
                  <a:pt x="360" y="265"/>
                  <a:pt x="360" y="265"/>
                  <a:pt x="360" y="266"/>
                </a:cubicBezTo>
                <a:close/>
                <a:moveTo>
                  <a:pt x="138" y="198"/>
                </a:moveTo>
                <a:cubicBezTo>
                  <a:pt x="142" y="190"/>
                  <a:pt x="138" y="181"/>
                  <a:pt x="130" y="177"/>
                </a:cubicBezTo>
                <a:cubicBezTo>
                  <a:pt x="122" y="174"/>
                  <a:pt x="112" y="178"/>
                  <a:pt x="109" y="186"/>
                </a:cubicBezTo>
                <a:cubicBezTo>
                  <a:pt x="105" y="194"/>
                  <a:pt x="109" y="203"/>
                  <a:pt x="117" y="207"/>
                </a:cubicBezTo>
                <a:cubicBezTo>
                  <a:pt x="119" y="208"/>
                  <a:pt x="121" y="208"/>
                  <a:pt x="124" y="208"/>
                </a:cubicBezTo>
                <a:cubicBezTo>
                  <a:pt x="130" y="208"/>
                  <a:pt x="136" y="204"/>
                  <a:pt x="138" y="198"/>
                </a:cubicBezTo>
                <a:close/>
                <a:moveTo>
                  <a:pt x="113" y="253"/>
                </a:moveTo>
                <a:cubicBezTo>
                  <a:pt x="104" y="255"/>
                  <a:pt x="98" y="263"/>
                  <a:pt x="100" y="272"/>
                </a:cubicBezTo>
                <a:cubicBezTo>
                  <a:pt x="102" y="279"/>
                  <a:pt x="108" y="285"/>
                  <a:pt x="116" y="285"/>
                </a:cubicBezTo>
                <a:cubicBezTo>
                  <a:pt x="117" y="285"/>
                  <a:pt x="118" y="285"/>
                  <a:pt x="119" y="285"/>
                </a:cubicBezTo>
                <a:cubicBezTo>
                  <a:pt x="128" y="283"/>
                  <a:pt x="133" y="274"/>
                  <a:pt x="132" y="266"/>
                </a:cubicBezTo>
                <a:cubicBezTo>
                  <a:pt x="132" y="266"/>
                  <a:pt x="132" y="266"/>
                  <a:pt x="132" y="266"/>
                </a:cubicBezTo>
                <a:cubicBezTo>
                  <a:pt x="130" y="257"/>
                  <a:pt x="122" y="251"/>
                  <a:pt x="113" y="253"/>
                </a:cubicBezTo>
                <a:cubicBezTo>
                  <a:pt x="113" y="253"/>
                  <a:pt x="113" y="253"/>
                  <a:pt x="113" y="253"/>
                </a:cubicBezTo>
                <a:close/>
                <a:moveTo>
                  <a:pt x="163" y="119"/>
                </a:moveTo>
                <a:cubicBezTo>
                  <a:pt x="163" y="119"/>
                  <a:pt x="163" y="119"/>
                  <a:pt x="163" y="119"/>
                </a:cubicBezTo>
                <a:cubicBezTo>
                  <a:pt x="156" y="124"/>
                  <a:pt x="154" y="134"/>
                  <a:pt x="159" y="142"/>
                </a:cubicBezTo>
                <a:cubicBezTo>
                  <a:pt x="164" y="149"/>
                  <a:pt x="174" y="151"/>
                  <a:pt x="181" y="146"/>
                </a:cubicBezTo>
                <a:cubicBezTo>
                  <a:pt x="181" y="146"/>
                  <a:pt x="181" y="146"/>
                  <a:pt x="181" y="146"/>
                </a:cubicBezTo>
                <a:cubicBezTo>
                  <a:pt x="189" y="141"/>
                  <a:pt x="191" y="131"/>
                  <a:pt x="186" y="124"/>
                </a:cubicBezTo>
                <a:cubicBezTo>
                  <a:pt x="181" y="116"/>
                  <a:pt x="171" y="114"/>
                  <a:pt x="164" y="119"/>
                </a:cubicBezTo>
                <a:cubicBezTo>
                  <a:pt x="164" y="119"/>
                  <a:pt x="164" y="119"/>
                  <a:pt x="163" y="119"/>
                </a:cubicBezTo>
                <a:close/>
                <a:moveTo>
                  <a:pt x="333" y="141"/>
                </a:moveTo>
                <a:cubicBezTo>
                  <a:pt x="338" y="134"/>
                  <a:pt x="336" y="124"/>
                  <a:pt x="329" y="119"/>
                </a:cubicBezTo>
                <a:cubicBezTo>
                  <a:pt x="321" y="114"/>
                  <a:pt x="311" y="116"/>
                  <a:pt x="306" y="124"/>
                </a:cubicBezTo>
                <a:cubicBezTo>
                  <a:pt x="301" y="131"/>
                  <a:pt x="303" y="141"/>
                  <a:pt x="311" y="146"/>
                </a:cubicBezTo>
                <a:cubicBezTo>
                  <a:pt x="311" y="146"/>
                  <a:pt x="311" y="146"/>
                  <a:pt x="311" y="146"/>
                </a:cubicBezTo>
                <a:cubicBezTo>
                  <a:pt x="318" y="151"/>
                  <a:pt x="328" y="149"/>
                  <a:pt x="333" y="142"/>
                </a:cubicBezTo>
                <a:cubicBezTo>
                  <a:pt x="333" y="142"/>
                  <a:pt x="333" y="142"/>
                  <a:pt x="333" y="141"/>
                </a:cubicBezTo>
                <a:close/>
                <a:moveTo>
                  <a:pt x="261" y="116"/>
                </a:moveTo>
                <a:cubicBezTo>
                  <a:pt x="264" y="108"/>
                  <a:pt x="260" y="99"/>
                  <a:pt x="252" y="96"/>
                </a:cubicBezTo>
                <a:cubicBezTo>
                  <a:pt x="250" y="95"/>
                  <a:pt x="248" y="94"/>
                  <a:pt x="246" y="94"/>
                </a:cubicBezTo>
                <a:cubicBezTo>
                  <a:pt x="246" y="94"/>
                  <a:pt x="246" y="94"/>
                  <a:pt x="246" y="94"/>
                </a:cubicBezTo>
                <a:cubicBezTo>
                  <a:pt x="237" y="94"/>
                  <a:pt x="230" y="101"/>
                  <a:pt x="230" y="110"/>
                </a:cubicBezTo>
                <a:cubicBezTo>
                  <a:pt x="230" y="119"/>
                  <a:pt x="237" y="126"/>
                  <a:pt x="246" y="126"/>
                </a:cubicBezTo>
                <a:cubicBezTo>
                  <a:pt x="252" y="126"/>
                  <a:pt x="258" y="122"/>
                  <a:pt x="261" y="116"/>
                </a:cubicBezTo>
                <a:close/>
                <a:moveTo>
                  <a:pt x="374" y="205"/>
                </a:moveTo>
                <a:cubicBezTo>
                  <a:pt x="294" y="256"/>
                  <a:pt x="294" y="256"/>
                  <a:pt x="294" y="256"/>
                </a:cubicBezTo>
                <a:cubicBezTo>
                  <a:pt x="288" y="282"/>
                  <a:pt x="262" y="299"/>
                  <a:pt x="236" y="293"/>
                </a:cubicBezTo>
                <a:cubicBezTo>
                  <a:pt x="210" y="288"/>
                  <a:pt x="193" y="262"/>
                  <a:pt x="199" y="236"/>
                </a:cubicBezTo>
                <a:cubicBezTo>
                  <a:pt x="204" y="209"/>
                  <a:pt x="230" y="193"/>
                  <a:pt x="256" y="199"/>
                </a:cubicBezTo>
                <a:cubicBezTo>
                  <a:pt x="261" y="200"/>
                  <a:pt x="266" y="201"/>
                  <a:pt x="270" y="204"/>
                </a:cubicBezTo>
                <a:cubicBezTo>
                  <a:pt x="364" y="180"/>
                  <a:pt x="364" y="180"/>
                  <a:pt x="364" y="180"/>
                </a:cubicBezTo>
                <a:cubicBezTo>
                  <a:pt x="371" y="178"/>
                  <a:pt x="378" y="183"/>
                  <a:pt x="380" y="190"/>
                </a:cubicBezTo>
                <a:cubicBezTo>
                  <a:pt x="381" y="195"/>
                  <a:pt x="379" y="201"/>
                  <a:pt x="374" y="204"/>
                </a:cubicBezTo>
                <a:lnTo>
                  <a:pt x="374" y="205"/>
                </a:lnTo>
                <a:close/>
                <a:moveTo>
                  <a:pt x="262" y="239"/>
                </a:moveTo>
                <a:cubicBezTo>
                  <a:pt x="258" y="230"/>
                  <a:pt x="248" y="226"/>
                  <a:pt x="239" y="230"/>
                </a:cubicBezTo>
                <a:cubicBezTo>
                  <a:pt x="231" y="234"/>
                  <a:pt x="227" y="244"/>
                  <a:pt x="230" y="253"/>
                </a:cubicBezTo>
                <a:cubicBezTo>
                  <a:pt x="234" y="261"/>
                  <a:pt x="244" y="265"/>
                  <a:pt x="253" y="261"/>
                </a:cubicBezTo>
                <a:cubicBezTo>
                  <a:pt x="262" y="258"/>
                  <a:pt x="266" y="248"/>
                  <a:pt x="262" y="239"/>
                </a:cubicBezTo>
                <a:close/>
              </a:path>
            </a:pathLst>
          </a:custGeom>
          <a:solidFill>
            <a:schemeClr val="tx2">
              <a:lumMod val="75000"/>
              <a:lumOff val="25000"/>
            </a:schemeClr>
          </a:solidFill>
          <a:ln>
            <a:noFill/>
          </a:ln>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sp>
        <p:nvSpPr>
          <p:cNvPr id="12" name="Rectangle 11"/>
          <p:cNvSpPr/>
          <p:nvPr/>
        </p:nvSpPr>
        <p:spPr>
          <a:xfrm>
            <a:off x="336130" y="1551134"/>
            <a:ext cx="1653943" cy="63207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34290" rIns="34290" rtlCol="0" anchor="ctr"/>
          <a:lstStyle/>
          <a:p>
            <a:pPr algn="ctr" defTabSz="685800"/>
            <a:r>
              <a:rPr lang="en-US" sz="1200" b="1" dirty="0">
                <a:solidFill>
                  <a:srgbClr val="FFFFFF"/>
                </a:solidFill>
                <a:latin typeface="+mj-lt"/>
              </a:rPr>
              <a:t>MANAGEMENT DASHBOARD AND REPORTS</a:t>
            </a:r>
          </a:p>
        </p:txBody>
      </p:sp>
      <p:sp>
        <p:nvSpPr>
          <p:cNvPr id="13" name="Isosceles Triangle 12"/>
          <p:cNvSpPr/>
          <p:nvPr/>
        </p:nvSpPr>
        <p:spPr>
          <a:xfrm rot="10800000">
            <a:off x="730558" y="2205324"/>
            <a:ext cx="664682" cy="14151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14" name="Rectangle 13"/>
          <p:cNvSpPr/>
          <p:nvPr/>
        </p:nvSpPr>
        <p:spPr>
          <a:xfrm>
            <a:off x="337294" y="2357677"/>
            <a:ext cx="1652778" cy="901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Single pane view of the status of all migration  activities. Ability to export Dashboard data</a:t>
            </a:r>
          </a:p>
        </p:txBody>
      </p:sp>
      <p:grpSp>
        <p:nvGrpSpPr>
          <p:cNvPr id="15" name="Group 13"/>
          <p:cNvGrpSpPr>
            <a:grpSpLocks noChangeAspect="1"/>
          </p:cNvGrpSpPr>
          <p:nvPr/>
        </p:nvGrpSpPr>
        <p:grpSpPr bwMode="auto">
          <a:xfrm>
            <a:off x="2688070" y="938754"/>
            <a:ext cx="361700" cy="434406"/>
            <a:chOff x="3544" y="1806"/>
            <a:chExt cx="592" cy="711"/>
          </a:xfrm>
          <a:solidFill>
            <a:schemeClr val="tx2">
              <a:lumMod val="75000"/>
              <a:lumOff val="25000"/>
            </a:schemeClr>
          </a:solidFill>
        </p:grpSpPr>
        <p:sp>
          <p:nvSpPr>
            <p:cNvPr id="16" name="Freeform 14"/>
            <p:cNvSpPr>
              <a:spLocks/>
            </p:cNvSpPr>
            <p:nvPr/>
          </p:nvSpPr>
          <p:spPr bwMode="auto">
            <a:xfrm>
              <a:off x="3635" y="1806"/>
              <a:ext cx="328" cy="132"/>
            </a:xfrm>
            <a:custGeom>
              <a:avLst/>
              <a:gdLst>
                <a:gd name="T0" fmla="*/ 187 w 222"/>
                <a:gd name="T1" fmla="*/ 24 h 90"/>
                <a:gd name="T2" fmla="*/ 155 w 222"/>
                <a:gd name="T3" fmla="*/ 24 h 90"/>
                <a:gd name="T4" fmla="*/ 146 w 222"/>
                <a:gd name="T5" fmla="*/ 20 h 90"/>
                <a:gd name="T6" fmla="*/ 111 w 222"/>
                <a:gd name="T7" fmla="*/ 0 h 90"/>
                <a:gd name="T8" fmla="*/ 76 w 222"/>
                <a:gd name="T9" fmla="*/ 20 h 90"/>
                <a:gd name="T10" fmla="*/ 67 w 222"/>
                <a:gd name="T11" fmla="*/ 24 h 90"/>
                <a:gd name="T12" fmla="*/ 35 w 222"/>
                <a:gd name="T13" fmla="*/ 24 h 90"/>
                <a:gd name="T14" fmla="*/ 1 w 222"/>
                <a:gd name="T15" fmla="*/ 55 h 90"/>
                <a:gd name="T16" fmla="*/ 34 w 222"/>
                <a:gd name="T17" fmla="*/ 90 h 90"/>
                <a:gd name="T18" fmla="*/ 188 w 222"/>
                <a:gd name="T19" fmla="*/ 90 h 90"/>
                <a:gd name="T20" fmla="*/ 221 w 222"/>
                <a:gd name="T21" fmla="*/ 55 h 90"/>
                <a:gd name="T22" fmla="*/ 187 w 222"/>
                <a:gd name="T23" fmla="*/ 2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2" h="90">
                  <a:moveTo>
                    <a:pt x="187" y="24"/>
                  </a:moveTo>
                  <a:cubicBezTo>
                    <a:pt x="155" y="24"/>
                    <a:pt x="155" y="24"/>
                    <a:pt x="155" y="24"/>
                  </a:cubicBezTo>
                  <a:cubicBezTo>
                    <a:pt x="152" y="24"/>
                    <a:pt x="149" y="22"/>
                    <a:pt x="146" y="20"/>
                  </a:cubicBezTo>
                  <a:cubicBezTo>
                    <a:pt x="139" y="8"/>
                    <a:pt x="126" y="0"/>
                    <a:pt x="111" y="0"/>
                  </a:cubicBezTo>
                  <a:cubicBezTo>
                    <a:pt x="96" y="0"/>
                    <a:pt x="83" y="8"/>
                    <a:pt x="76" y="20"/>
                  </a:cubicBezTo>
                  <a:cubicBezTo>
                    <a:pt x="74" y="22"/>
                    <a:pt x="71" y="24"/>
                    <a:pt x="67" y="24"/>
                  </a:cubicBezTo>
                  <a:cubicBezTo>
                    <a:pt x="35" y="24"/>
                    <a:pt x="35" y="24"/>
                    <a:pt x="35" y="24"/>
                  </a:cubicBezTo>
                  <a:cubicBezTo>
                    <a:pt x="17" y="24"/>
                    <a:pt x="2" y="38"/>
                    <a:pt x="1" y="55"/>
                  </a:cubicBezTo>
                  <a:cubicBezTo>
                    <a:pt x="0" y="74"/>
                    <a:pt x="15" y="90"/>
                    <a:pt x="34" y="90"/>
                  </a:cubicBezTo>
                  <a:cubicBezTo>
                    <a:pt x="188" y="90"/>
                    <a:pt x="188" y="90"/>
                    <a:pt x="188" y="90"/>
                  </a:cubicBezTo>
                  <a:cubicBezTo>
                    <a:pt x="207" y="90"/>
                    <a:pt x="222" y="74"/>
                    <a:pt x="221" y="55"/>
                  </a:cubicBezTo>
                  <a:cubicBezTo>
                    <a:pt x="221" y="38"/>
                    <a:pt x="205" y="24"/>
                    <a:pt x="1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sp>
          <p:nvSpPr>
            <p:cNvPr id="17" name="Freeform 15"/>
            <p:cNvSpPr>
              <a:spLocks noEditPoints="1"/>
            </p:cNvSpPr>
            <p:nvPr/>
          </p:nvSpPr>
          <p:spPr bwMode="auto">
            <a:xfrm>
              <a:off x="3544" y="1898"/>
              <a:ext cx="512" cy="612"/>
            </a:xfrm>
            <a:custGeom>
              <a:avLst/>
              <a:gdLst>
                <a:gd name="T0" fmla="*/ 340 w 346"/>
                <a:gd name="T1" fmla="*/ 0 h 415"/>
                <a:gd name="T2" fmla="*/ 308 w 346"/>
                <a:gd name="T3" fmla="*/ 0 h 415"/>
                <a:gd name="T4" fmla="*/ 303 w 346"/>
                <a:gd name="T5" fmla="*/ 4 h 415"/>
                <a:gd name="T6" fmla="*/ 289 w 346"/>
                <a:gd name="T7" fmla="*/ 32 h 415"/>
                <a:gd name="T8" fmla="*/ 250 w 346"/>
                <a:gd name="T9" fmla="*/ 49 h 415"/>
                <a:gd name="T10" fmla="*/ 96 w 346"/>
                <a:gd name="T11" fmla="*/ 49 h 415"/>
                <a:gd name="T12" fmla="*/ 57 w 346"/>
                <a:gd name="T13" fmla="*/ 32 h 415"/>
                <a:gd name="T14" fmla="*/ 44 w 346"/>
                <a:gd name="T15" fmla="*/ 4 h 415"/>
                <a:gd name="T16" fmla="*/ 38 w 346"/>
                <a:gd name="T17" fmla="*/ 0 h 415"/>
                <a:gd name="T18" fmla="*/ 5 w 346"/>
                <a:gd name="T19" fmla="*/ 0 h 415"/>
                <a:gd name="T20" fmla="*/ 0 w 346"/>
                <a:gd name="T21" fmla="*/ 4 h 415"/>
                <a:gd name="T22" fmla="*/ 0 w 346"/>
                <a:gd name="T23" fmla="*/ 410 h 415"/>
                <a:gd name="T24" fmla="*/ 5 w 346"/>
                <a:gd name="T25" fmla="*/ 415 h 415"/>
                <a:gd name="T26" fmla="*/ 257 w 346"/>
                <a:gd name="T27" fmla="*/ 415 h 415"/>
                <a:gd name="T28" fmla="*/ 261 w 346"/>
                <a:gd name="T29" fmla="*/ 406 h 415"/>
                <a:gd name="T30" fmla="*/ 242 w 346"/>
                <a:gd name="T31" fmla="*/ 351 h 415"/>
                <a:gd name="T32" fmla="*/ 331 w 346"/>
                <a:gd name="T33" fmla="*/ 261 h 415"/>
                <a:gd name="T34" fmla="*/ 339 w 346"/>
                <a:gd name="T35" fmla="*/ 262 h 415"/>
                <a:gd name="T36" fmla="*/ 345 w 346"/>
                <a:gd name="T37" fmla="*/ 257 h 415"/>
                <a:gd name="T38" fmla="*/ 345 w 346"/>
                <a:gd name="T39" fmla="*/ 4 h 415"/>
                <a:gd name="T40" fmla="*/ 340 w 346"/>
                <a:gd name="T41" fmla="*/ 0 h 415"/>
                <a:gd name="T42" fmla="*/ 165 w 346"/>
                <a:gd name="T43" fmla="*/ 340 h 415"/>
                <a:gd name="T44" fmla="*/ 63 w 346"/>
                <a:gd name="T45" fmla="*/ 340 h 415"/>
                <a:gd name="T46" fmla="*/ 52 w 346"/>
                <a:gd name="T47" fmla="*/ 330 h 415"/>
                <a:gd name="T48" fmla="*/ 63 w 346"/>
                <a:gd name="T49" fmla="*/ 320 h 415"/>
                <a:gd name="T50" fmla="*/ 165 w 346"/>
                <a:gd name="T51" fmla="*/ 320 h 415"/>
                <a:gd name="T52" fmla="*/ 176 w 346"/>
                <a:gd name="T53" fmla="*/ 330 h 415"/>
                <a:gd name="T54" fmla="*/ 165 w 346"/>
                <a:gd name="T55" fmla="*/ 340 h 415"/>
                <a:gd name="T56" fmla="*/ 283 w 346"/>
                <a:gd name="T57" fmla="*/ 252 h 415"/>
                <a:gd name="T58" fmla="*/ 63 w 346"/>
                <a:gd name="T59" fmla="*/ 252 h 415"/>
                <a:gd name="T60" fmla="*/ 52 w 346"/>
                <a:gd name="T61" fmla="*/ 242 h 415"/>
                <a:gd name="T62" fmla="*/ 63 w 346"/>
                <a:gd name="T63" fmla="*/ 232 h 415"/>
                <a:gd name="T64" fmla="*/ 283 w 346"/>
                <a:gd name="T65" fmla="*/ 232 h 415"/>
                <a:gd name="T66" fmla="*/ 293 w 346"/>
                <a:gd name="T67" fmla="*/ 242 h 415"/>
                <a:gd name="T68" fmla="*/ 283 w 346"/>
                <a:gd name="T69" fmla="*/ 252 h 415"/>
                <a:gd name="T70" fmla="*/ 283 w 346"/>
                <a:gd name="T71" fmla="*/ 189 h 415"/>
                <a:gd name="T72" fmla="*/ 63 w 346"/>
                <a:gd name="T73" fmla="*/ 189 h 415"/>
                <a:gd name="T74" fmla="*/ 52 w 346"/>
                <a:gd name="T75" fmla="*/ 178 h 415"/>
                <a:gd name="T76" fmla="*/ 63 w 346"/>
                <a:gd name="T77" fmla="*/ 168 h 415"/>
                <a:gd name="T78" fmla="*/ 283 w 346"/>
                <a:gd name="T79" fmla="*/ 168 h 415"/>
                <a:gd name="T80" fmla="*/ 293 w 346"/>
                <a:gd name="T81" fmla="*/ 178 h 415"/>
                <a:gd name="T82" fmla="*/ 283 w 346"/>
                <a:gd name="T83" fmla="*/ 189 h 415"/>
                <a:gd name="T84" fmla="*/ 283 w 346"/>
                <a:gd name="T85" fmla="*/ 126 h 415"/>
                <a:gd name="T86" fmla="*/ 63 w 346"/>
                <a:gd name="T87" fmla="*/ 126 h 415"/>
                <a:gd name="T88" fmla="*/ 52 w 346"/>
                <a:gd name="T89" fmla="*/ 116 h 415"/>
                <a:gd name="T90" fmla="*/ 63 w 346"/>
                <a:gd name="T91" fmla="*/ 106 h 415"/>
                <a:gd name="T92" fmla="*/ 283 w 346"/>
                <a:gd name="T93" fmla="*/ 106 h 415"/>
                <a:gd name="T94" fmla="*/ 293 w 346"/>
                <a:gd name="T95" fmla="*/ 116 h 415"/>
                <a:gd name="T96" fmla="*/ 283 w 346"/>
                <a:gd name="T97" fmla="*/ 126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6" h="415">
                  <a:moveTo>
                    <a:pt x="340" y="0"/>
                  </a:moveTo>
                  <a:cubicBezTo>
                    <a:pt x="308" y="0"/>
                    <a:pt x="308" y="0"/>
                    <a:pt x="308" y="0"/>
                  </a:cubicBezTo>
                  <a:cubicBezTo>
                    <a:pt x="305" y="0"/>
                    <a:pt x="303" y="2"/>
                    <a:pt x="303" y="4"/>
                  </a:cubicBezTo>
                  <a:cubicBezTo>
                    <a:pt x="301" y="15"/>
                    <a:pt x="297" y="24"/>
                    <a:pt x="289" y="32"/>
                  </a:cubicBezTo>
                  <a:cubicBezTo>
                    <a:pt x="279" y="43"/>
                    <a:pt x="265" y="49"/>
                    <a:pt x="250" y="49"/>
                  </a:cubicBezTo>
                  <a:cubicBezTo>
                    <a:pt x="96" y="49"/>
                    <a:pt x="96" y="49"/>
                    <a:pt x="96" y="49"/>
                  </a:cubicBezTo>
                  <a:cubicBezTo>
                    <a:pt x="81" y="49"/>
                    <a:pt x="67" y="43"/>
                    <a:pt x="57" y="32"/>
                  </a:cubicBezTo>
                  <a:cubicBezTo>
                    <a:pt x="50" y="25"/>
                    <a:pt x="46" y="15"/>
                    <a:pt x="44" y="4"/>
                  </a:cubicBezTo>
                  <a:cubicBezTo>
                    <a:pt x="43" y="2"/>
                    <a:pt x="41" y="0"/>
                    <a:pt x="38" y="0"/>
                  </a:cubicBezTo>
                  <a:cubicBezTo>
                    <a:pt x="5" y="0"/>
                    <a:pt x="5" y="0"/>
                    <a:pt x="5" y="0"/>
                  </a:cubicBezTo>
                  <a:cubicBezTo>
                    <a:pt x="3" y="0"/>
                    <a:pt x="0" y="2"/>
                    <a:pt x="0" y="4"/>
                  </a:cubicBezTo>
                  <a:cubicBezTo>
                    <a:pt x="0" y="410"/>
                    <a:pt x="0" y="410"/>
                    <a:pt x="0" y="410"/>
                  </a:cubicBezTo>
                  <a:cubicBezTo>
                    <a:pt x="0" y="413"/>
                    <a:pt x="3" y="415"/>
                    <a:pt x="5" y="415"/>
                  </a:cubicBezTo>
                  <a:cubicBezTo>
                    <a:pt x="257" y="415"/>
                    <a:pt x="257" y="415"/>
                    <a:pt x="257" y="415"/>
                  </a:cubicBezTo>
                  <a:cubicBezTo>
                    <a:pt x="262" y="415"/>
                    <a:pt x="264" y="410"/>
                    <a:pt x="261" y="406"/>
                  </a:cubicBezTo>
                  <a:cubicBezTo>
                    <a:pt x="249" y="391"/>
                    <a:pt x="242" y="372"/>
                    <a:pt x="242" y="351"/>
                  </a:cubicBezTo>
                  <a:cubicBezTo>
                    <a:pt x="242" y="302"/>
                    <a:pt x="282" y="261"/>
                    <a:pt x="331" y="261"/>
                  </a:cubicBezTo>
                  <a:cubicBezTo>
                    <a:pt x="333" y="261"/>
                    <a:pt x="336" y="261"/>
                    <a:pt x="339" y="262"/>
                  </a:cubicBezTo>
                  <a:cubicBezTo>
                    <a:pt x="342" y="262"/>
                    <a:pt x="345" y="260"/>
                    <a:pt x="345" y="257"/>
                  </a:cubicBezTo>
                  <a:cubicBezTo>
                    <a:pt x="345" y="4"/>
                    <a:pt x="345" y="4"/>
                    <a:pt x="345" y="4"/>
                  </a:cubicBezTo>
                  <a:cubicBezTo>
                    <a:pt x="346" y="2"/>
                    <a:pt x="343" y="0"/>
                    <a:pt x="340" y="0"/>
                  </a:cubicBezTo>
                  <a:close/>
                  <a:moveTo>
                    <a:pt x="165" y="340"/>
                  </a:moveTo>
                  <a:cubicBezTo>
                    <a:pt x="63" y="340"/>
                    <a:pt x="63" y="340"/>
                    <a:pt x="63" y="340"/>
                  </a:cubicBezTo>
                  <a:cubicBezTo>
                    <a:pt x="57" y="340"/>
                    <a:pt x="52" y="336"/>
                    <a:pt x="52" y="330"/>
                  </a:cubicBezTo>
                  <a:cubicBezTo>
                    <a:pt x="52" y="325"/>
                    <a:pt x="57" y="320"/>
                    <a:pt x="63" y="320"/>
                  </a:cubicBezTo>
                  <a:cubicBezTo>
                    <a:pt x="165" y="320"/>
                    <a:pt x="165" y="320"/>
                    <a:pt x="165" y="320"/>
                  </a:cubicBezTo>
                  <a:cubicBezTo>
                    <a:pt x="171" y="320"/>
                    <a:pt x="176" y="325"/>
                    <a:pt x="176" y="330"/>
                  </a:cubicBezTo>
                  <a:cubicBezTo>
                    <a:pt x="176" y="336"/>
                    <a:pt x="171" y="340"/>
                    <a:pt x="165" y="340"/>
                  </a:cubicBezTo>
                  <a:close/>
                  <a:moveTo>
                    <a:pt x="283" y="252"/>
                  </a:moveTo>
                  <a:cubicBezTo>
                    <a:pt x="63" y="252"/>
                    <a:pt x="63" y="252"/>
                    <a:pt x="63" y="252"/>
                  </a:cubicBezTo>
                  <a:cubicBezTo>
                    <a:pt x="57" y="252"/>
                    <a:pt x="52" y="247"/>
                    <a:pt x="52" y="242"/>
                  </a:cubicBezTo>
                  <a:cubicBezTo>
                    <a:pt x="52" y="236"/>
                    <a:pt x="57" y="232"/>
                    <a:pt x="63" y="232"/>
                  </a:cubicBezTo>
                  <a:cubicBezTo>
                    <a:pt x="283" y="232"/>
                    <a:pt x="283" y="232"/>
                    <a:pt x="283" y="232"/>
                  </a:cubicBezTo>
                  <a:cubicBezTo>
                    <a:pt x="288" y="232"/>
                    <a:pt x="293" y="236"/>
                    <a:pt x="293" y="242"/>
                  </a:cubicBezTo>
                  <a:cubicBezTo>
                    <a:pt x="293" y="247"/>
                    <a:pt x="288" y="252"/>
                    <a:pt x="283" y="252"/>
                  </a:cubicBezTo>
                  <a:close/>
                  <a:moveTo>
                    <a:pt x="283" y="189"/>
                  </a:moveTo>
                  <a:cubicBezTo>
                    <a:pt x="63" y="189"/>
                    <a:pt x="63" y="189"/>
                    <a:pt x="63" y="189"/>
                  </a:cubicBezTo>
                  <a:cubicBezTo>
                    <a:pt x="57" y="189"/>
                    <a:pt x="52" y="184"/>
                    <a:pt x="52" y="178"/>
                  </a:cubicBezTo>
                  <a:cubicBezTo>
                    <a:pt x="52" y="173"/>
                    <a:pt x="57" y="168"/>
                    <a:pt x="63" y="168"/>
                  </a:cubicBezTo>
                  <a:cubicBezTo>
                    <a:pt x="283" y="168"/>
                    <a:pt x="283" y="168"/>
                    <a:pt x="283" y="168"/>
                  </a:cubicBezTo>
                  <a:cubicBezTo>
                    <a:pt x="288" y="168"/>
                    <a:pt x="293" y="173"/>
                    <a:pt x="293" y="178"/>
                  </a:cubicBezTo>
                  <a:cubicBezTo>
                    <a:pt x="293" y="185"/>
                    <a:pt x="288" y="189"/>
                    <a:pt x="283" y="189"/>
                  </a:cubicBezTo>
                  <a:close/>
                  <a:moveTo>
                    <a:pt x="283" y="126"/>
                  </a:moveTo>
                  <a:cubicBezTo>
                    <a:pt x="63" y="126"/>
                    <a:pt x="63" y="126"/>
                    <a:pt x="63" y="126"/>
                  </a:cubicBezTo>
                  <a:cubicBezTo>
                    <a:pt x="57" y="126"/>
                    <a:pt x="52" y="121"/>
                    <a:pt x="52" y="116"/>
                  </a:cubicBezTo>
                  <a:cubicBezTo>
                    <a:pt x="52" y="110"/>
                    <a:pt x="57" y="106"/>
                    <a:pt x="63" y="106"/>
                  </a:cubicBezTo>
                  <a:cubicBezTo>
                    <a:pt x="283" y="106"/>
                    <a:pt x="283" y="106"/>
                    <a:pt x="283" y="106"/>
                  </a:cubicBezTo>
                  <a:cubicBezTo>
                    <a:pt x="288" y="106"/>
                    <a:pt x="293" y="110"/>
                    <a:pt x="293" y="116"/>
                  </a:cubicBezTo>
                  <a:cubicBezTo>
                    <a:pt x="293" y="121"/>
                    <a:pt x="288" y="126"/>
                    <a:pt x="28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sp>
          <p:nvSpPr>
            <p:cNvPr id="18" name="Freeform 16"/>
            <p:cNvSpPr>
              <a:spLocks noEditPoints="1"/>
            </p:cNvSpPr>
            <p:nvPr/>
          </p:nvSpPr>
          <p:spPr bwMode="auto">
            <a:xfrm>
              <a:off x="3933" y="2316"/>
              <a:ext cx="203" cy="201"/>
            </a:xfrm>
            <a:custGeom>
              <a:avLst/>
              <a:gdLst>
                <a:gd name="T0" fmla="*/ 68 w 137"/>
                <a:gd name="T1" fmla="*/ 0 h 137"/>
                <a:gd name="T2" fmla="*/ 0 w 137"/>
                <a:gd name="T3" fmla="*/ 68 h 137"/>
                <a:gd name="T4" fmla="*/ 68 w 137"/>
                <a:gd name="T5" fmla="*/ 137 h 137"/>
                <a:gd name="T6" fmla="*/ 137 w 137"/>
                <a:gd name="T7" fmla="*/ 68 h 137"/>
                <a:gd name="T8" fmla="*/ 68 w 137"/>
                <a:gd name="T9" fmla="*/ 0 h 137"/>
                <a:gd name="T10" fmla="*/ 110 w 137"/>
                <a:gd name="T11" fmla="*/ 52 h 137"/>
                <a:gd name="T12" fmla="*/ 59 w 137"/>
                <a:gd name="T13" fmla="*/ 104 h 137"/>
                <a:gd name="T14" fmla="*/ 52 w 137"/>
                <a:gd name="T15" fmla="*/ 106 h 137"/>
                <a:gd name="T16" fmla="*/ 51 w 137"/>
                <a:gd name="T17" fmla="*/ 106 h 137"/>
                <a:gd name="T18" fmla="*/ 44 w 137"/>
                <a:gd name="T19" fmla="*/ 103 h 137"/>
                <a:gd name="T20" fmla="*/ 20 w 137"/>
                <a:gd name="T21" fmla="*/ 74 h 137"/>
                <a:gd name="T22" fmla="*/ 21 w 137"/>
                <a:gd name="T23" fmla="*/ 60 h 137"/>
                <a:gd name="T24" fmla="*/ 36 w 137"/>
                <a:gd name="T25" fmla="*/ 61 h 137"/>
                <a:gd name="T26" fmla="*/ 49 w 137"/>
                <a:gd name="T27" fmla="*/ 77 h 137"/>
                <a:gd name="T28" fmla="*/ 56 w 137"/>
                <a:gd name="T29" fmla="*/ 77 h 137"/>
                <a:gd name="T30" fmla="*/ 95 w 137"/>
                <a:gd name="T31" fmla="*/ 38 h 137"/>
                <a:gd name="T32" fmla="*/ 109 w 137"/>
                <a:gd name="T33" fmla="*/ 38 h 137"/>
                <a:gd name="T34" fmla="*/ 110 w 137"/>
                <a:gd name="T35" fmla="*/ 5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7" h="137">
                  <a:moveTo>
                    <a:pt x="68" y="0"/>
                  </a:moveTo>
                  <a:cubicBezTo>
                    <a:pt x="30" y="0"/>
                    <a:pt x="0" y="30"/>
                    <a:pt x="0" y="68"/>
                  </a:cubicBezTo>
                  <a:cubicBezTo>
                    <a:pt x="0" y="106"/>
                    <a:pt x="30" y="137"/>
                    <a:pt x="68" y="137"/>
                  </a:cubicBezTo>
                  <a:cubicBezTo>
                    <a:pt x="106" y="137"/>
                    <a:pt x="137" y="106"/>
                    <a:pt x="137" y="68"/>
                  </a:cubicBezTo>
                  <a:cubicBezTo>
                    <a:pt x="137" y="30"/>
                    <a:pt x="106" y="0"/>
                    <a:pt x="68" y="0"/>
                  </a:cubicBezTo>
                  <a:close/>
                  <a:moveTo>
                    <a:pt x="110" y="52"/>
                  </a:moveTo>
                  <a:cubicBezTo>
                    <a:pt x="59" y="104"/>
                    <a:pt x="59" y="104"/>
                    <a:pt x="59" y="104"/>
                  </a:cubicBezTo>
                  <a:cubicBezTo>
                    <a:pt x="57" y="106"/>
                    <a:pt x="55" y="106"/>
                    <a:pt x="52" y="106"/>
                  </a:cubicBezTo>
                  <a:cubicBezTo>
                    <a:pt x="52" y="106"/>
                    <a:pt x="52" y="106"/>
                    <a:pt x="51" y="106"/>
                  </a:cubicBezTo>
                  <a:cubicBezTo>
                    <a:pt x="49" y="106"/>
                    <a:pt x="46" y="105"/>
                    <a:pt x="44" y="103"/>
                  </a:cubicBezTo>
                  <a:cubicBezTo>
                    <a:pt x="20" y="74"/>
                    <a:pt x="20" y="74"/>
                    <a:pt x="20" y="74"/>
                  </a:cubicBezTo>
                  <a:cubicBezTo>
                    <a:pt x="17" y="70"/>
                    <a:pt x="17" y="64"/>
                    <a:pt x="21" y="60"/>
                  </a:cubicBezTo>
                  <a:cubicBezTo>
                    <a:pt x="25" y="57"/>
                    <a:pt x="32" y="57"/>
                    <a:pt x="36" y="61"/>
                  </a:cubicBezTo>
                  <a:cubicBezTo>
                    <a:pt x="49" y="77"/>
                    <a:pt x="49" y="77"/>
                    <a:pt x="49" y="77"/>
                  </a:cubicBezTo>
                  <a:cubicBezTo>
                    <a:pt x="51" y="79"/>
                    <a:pt x="54" y="80"/>
                    <a:pt x="56" y="77"/>
                  </a:cubicBezTo>
                  <a:cubicBezTo>
                    <a:pt x="95" y="38"/>
                    <a:pt x="95" y="38"/>
                    <a:pt x="95" y="38"/>
                  </a:cubicBezTo>
                  <a:cubicBezTo>
                    <a:pt x="99" y="34"/>
                    <a:pt x="105" y="34"/>
                    <a:pt x="109" y="38"/>
                  </a:cubicBezTo>
                  <a:cubicBezTo>
                    <a:pt x="114" y="42"/>
                    <a:pt x="114" y="48"/>
                    <a:pt x="11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grpSp>
      <p:grpSp>
        <p:nvGrpSpPr>
          <p:cNvPr id="19" name="Group 19"/>
          <p:cNvGrpSpPr>
            <a:grpSpLocks noChangeAspect="1"/>
          </p:cNvGrpSpPr>
          <p:nvPr/>
        </p:nvGrpSpPr>
        <p:grpSpPr bwMode="auto">
          <a:xfrm>
            <a:off x="6066104" y="987622"/>
            <a:ext cx="427751" cy="336671"/>
            <a:chOff x="3577" y="1953"/>
            <a:chExt cx="526" cy="414"/>
          </a:xfrm>
          <a:solidFill>
            <a:schemeClr val="tx2">
              <a:lumMod val="75000"/>
              <a:lumOff val="25000"/>
            </a:schemeClr>
          </a:solidFill>
        </p:grpSpPr>
        <p:sp>
          <p:nvSpPr>
            <p:cNvPr id="20" name="Freeform 20"/>
            <p:cNvSpPr>
              <a:spLocks noEditPoints="1"/>
            </p:cNvSpPr>
            <p:nvPr/>
          </p:nvSpPr>
          <p:spPr bwMode="auto">
            <a:xfrm>
              <a:off x="3577" y="1953"/>
              <a:ext cx="526" cy="414"/>
            </a:xfrm>
            <a:custGeom>
              <a:avLst/>
              <a:gdLst>
                <a:gd name="T0" fmla="*/ 257 w 392"/>
                <a:gd name="T1" fmla="*/ 185 h 308"/>
                <a:gd name="T2" fmla="*/ 220 w 392"/>
                <a:gd name="T3" fmla="*/ 155 h 308"/>
                <a:gd name="T4" fmla="*/ 158 w 392"/>
                <a:gd name="T5" fmla="*/ 190 h 308"/>
                <a:gd name="T6" fmla="*/ 45 w 392"/>
                <a:gd name="T7" fmla="*/ 128 h 308"/>
                <a:gd name="T8" fmla="*/ 0 w 392"/>
                <a:gd name="T9" fmla="*/ 153 h 308"/>
                <a:gd name="T10" fmla="*/ 158 w 392"/>
                <a:gd name="T11" fmla="*/ 242 h 308"/>
                <a:gd name="T12" fmla="*/ 257 w 392"/>
                <a:gd name="T13" fmla="*/ 185 h 308"/>
                <a:gd name="T14" fmla="*/ 158 w 392"/>
                <a:gd name="T15" fmla="*/ 255 h 308"/>
                <a:gd name="T16" fmla="*/ 45 w 392"/>
                <a:gd name="T17" fmla="*/ 193 h 308"/>
                <a:gd name="T18" fmla="*/ 0 w 392"/>
                <a:gd name="T19" fmla="*/ 220 h 308"/>
                <a:gd name="T20" fmla="*/ 158 w 392"/>
                <a:gd name="T21" fmla="*/ 308 h 308"/>
                <a:gd name="T22" fmla="*/ 315 w 392"/>
                <a:gd name="T23" fmla="*/ 221 h 308"/>
                <a:gd name="T24" fmla="*/ 269 w 392"/>
                <a:gd name="T25" fmla="*/ 194 h 308"/>
                <a:gd name="T26" fmla="*/ 158 w 392"/>
                <a:gd name="T27" fmla="*/ 255 h 308"/>
                <a:gd name="T28" fmla="*/ 213 w 392"/>
                <a:gd name="T29" fmla="*/ 145 h 308"/>
                <a:gd name="T30" fmla="*/ 197 w 392"/>
                <a:gd name="T31" fmla="*/ 87 h 308"/>
                <a:gd name="T32" fmla="*/ 213 w 392"/>
                <a:gd name="T33" fmla="*/ 31 h 308"/>
                <a:gd name="T34" fmla="*/ 158 w 392"/>
                <a:gd name="T35" fmla="*/ 0 h 308"/>
                <a:gd name="T36" fmla="*/ 0 w 392"/>
                <a:gd name="T37" fmla="*/ 87 h 308"/>
                <a:gd name="T38" fmla="*/ 158 w 392"/>
                <a:gd name="T39" fmla="*/ 176 h 308"/>
                <a:gd name="T40" fmla="*/ 213 w 392"/>
                <a:gd name="T41" fmla="*/ 145 h 308"/>
                <a:gd name="T42" fmla="*/ 306 w 392"/>
                <a:gd name="T43" fmla="*/ 2 h 308"/>
                <a:gd name="T44" fmla="*/ 220 w 392"/>
                <a:gd name="T45" fmla="*/ 87 h 308"/>
                <a:gd name="T46" fmla="*/ 306 w 392"/>
                <a:gd name="T47" fmla="*/ 173 h 308"/>
                <a:gd name="T48" fmla="*/ 392 w 392"/>
                <a:gd name="T49" fmla="*/ 87 h 308"/>
                <a:gd name="T50" fmla="*/ 306 w 392"/>
                <a:gd name="T51" fmla="*/ 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2" h="308">
                  <a:moveTo>
                    <a:pt x="257" y="185"/>
                  </a:moveTo>
                  <a:cubicBezTo>
                    <a:pt x="243" y="178"/>
                    <a:pt x="230" y="168"/>
                    <a:pt x="220" y="155"/>
                  </a:cubicBezTo>
                  <a:cubicBezTo>
                    <a:pt x="158" y="190"/>
                    <a:pt x="158" y="190"/>
                    <a:pt x="158" y="190"/>
                  </a:cubicBezTo>
                  <a:cubicBezTo>
                    <a:pt x="45" y="128"/>
                    <a:pt x="45" y="128"/>
                    <a:pt x="45" y="128"/>
                  </a:cubicBezTo>
                  <a:cubicBezTo>
                    <a:pt x="0" y="153"/>
                    <a:pt x="0" y="153"/>
                    <a:pt x="0" y="153"/>
                  </a:cubicBezTo>
                  <a:cubicBezTo>
                    <a:pt x="158" y="242"/>
                    <a:pt x="158" y="242"/>
                    <a:pt x="158" y="242"/>
                  </a:cubicBezTo>
                  <a:lnTo>
                    <a:pt x="257" y="185"/>
                  </a:lnTo>
                  <a:close/>
                  <a:moveTo>
                    <a:pt x="158" y="255"/>
                  </a:moveTo>
                  <a:cubicBezTo>
                    <a:pt x="45" y="193"/>
                    <a:pt x="45" y="193"/>
                    <a:pt x="45" y="193"/>
                  </a:cubicBezTo>
                  <a:cubicBezTo>
                    <a:pt x="0" y="220"/>
                    <a:pt x="0" y="220"/>
                    <a:pt x="0" y="220"/>
                  </a:cubicBezTo>
                  <a:cubicBezTo>
                    <a:pt x="158" y="308"/>
                    <a:pt x="158" y="308"/>
                    <a:pt x="158" y="308"/>
                  </a:cubicBezTo>
                  <a:cubicBezTo>
                    <a:pt x="315" y="221"/>
                    <a:pt x="315" y="221"/>
                    <a:pt x="315" y="221"/>
                  </a:cubicBezTo>
                  <a:cubicBezTo>
                    <a:pt x="269" y="194"/>
                    <a:pt x="269" y="194"/>
                    <a:pt x="269" y="194"/>
                  </a:cubicBezTo>
                  <a:lnTo>
                    <a:pt x="158" y="255"/>
                  </a:lnTo>
                  <a:close/>
                  <a:moveTo>
                    <a:pt x="213" y="145"/>
                  </a:moveTo>
                  <a:cubicBezTo>
                    <a:pt x="203" y="128"/>
                    <a:pt x="197" y="108"/>
                    <a:pt x="197" y="87"/>
                  </a:cubicBezTo>
                  <a:cubicBezTo>
                    <a:pt x="197" y="67"/>
                    <a:pt x="203" y="47"/>
                    <a:pt x="213" y="31"/>
                  </a:cubicBezTo>
                  <a:cubicBezTo>
                    <a:pt x="158" y="0"/>
                    <a:pt x="158" y="0"/>
                    <a:pt x="158" y="0"/>
                  </a:cubicBezTo>
                  <a:cubicBezTo>
                    <a:pt x="0" y="87"/>
                    <a:pt x="0" y="87"/>
                    <a:pt x="0" y="87"/>
                  </a:cubicBezTo>
                  <a:cubicBezTo>
                    <a:pt x="158" y="176"/>
                    <a:pt x="158" y="176"/>
                    <a:pt x="158" y="176"/>
                  </a:cubicBezTo>
                  <a:lnTo>
                    <a:pt x="213" y="145"/>
                  </a:lnTo>
                  <a:close/>
                  <a:moveTo>
                    <a:pt x="306" y="2"/>
                  </a:moveTo>
                  <a:cubicBezTo>
                    <a:pt x="258" y="2"/>
                    <a:pt x="220" y="40"/>
                    <a:pt x="220" y="87"/>
                  </a:cubicBezTo>
                  <a:cubicBezTo>
                    <a:pt x="220" y="135"/>
                    <a:pt x="258" y="173"/>
                    <a:pt x="306" y="173"/>
                  </a:cubicBezTo>
                  <a:cubicBezTo>
                    <a:pt x="354" y="173"/>
                    <a:pt x="392" y="135"/>
                    <a:pt x="392" y="87"/>
                  </a:cubicBezTo>
                  <a:cubicBezTo>
                    <a:pt x="392" y="40"/>
                    <a:pt x="354" y="2"/>
                    <a:pt x="30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sp>
          <p:nvSpPr>
            <p:cNvPr id="21" name="Freeform 21"/>
            <p:cNvSpPr>
              <a:spLocks/>
            </p:cNvSpPr>
            <p:nvPr/>
          </p:nvSpPr>
          <p:spPr bwMode="auto">
            <a:xfrm>
              <a:off x="3909" y="2008"/>
              <a:ext cx="162" cy="92"/>
            </a:xfrm>
            <a:custGeom>
              <a:avLst/>
              <a:gdLst>
                <a:gd name="T0" fmla="*/ 118 w 121"/>
                <a:gd name="T1" fmla="*/ 4 h 68"/>
                <a:gd name="T2" fmla="*/ 107 w 121"/>
                <a:gd name="T3" fmla="*/ 3 h 68"/>
                <a:gd name="T4" fmla="*/ 66 w 121"/>
                <a:gd name="T5" fmla="*/ 36 h 68"/>
                <a:gd name="T6" fmla="*/ 58 w 121"/>
                <a:gd name="T7" fmla="*/ 33 h 68"/>
                <a:gd name="T8" fmla="*/ 47 w 121"/>
                <a:gd name="T9" fmla="*/ 37 h 68"/>
                <a:gd name="T10" fmla="*/ 14 w 121"/>
                <a:gd name="T11" fmla="*/ 18 h 68"/>
                <a:gd name="T12" fmla="*/ 3 w 121"/>
                <a:gd name="T13" fmla="*/ 21 h 68"/>
                <a:gd name="T14" fmla="*/ 6 w 121"/>
                <a:gd name="T15" fmla="*/ 32 h 68"/>
                <a:gd name="T16" fmla="*/ 41 w 121"/>
                <a:gd name="T17" fmla="*/ 52 h 68"/>
                <a:gd name="T18" fmla="*/ 58 w 121"/>
                <a:gd name="T19" fmla="*/ 68 h 68"/>
                <a:gd name="T20" fmla="*/ 75 w 121"/>
                <a:gd name="T21" fmla="*/ 51 h 68"/>
                <a:gd name="T22" fmla="*/ 75 w 121"/>
                <a:gd name="T23" fmla="*/ 49 h 68"/>
                <a:gd name="T24" fmla="*/ 117 w 121"/>
                <a:gd name="T25" fmla="*/ 15 h 68"/>
                <a:gd name="T26" fmla="*/ 118 w 121"/>
                <a:gd name="T27" fmla="*/ 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68">
                  <a:moveTo>
                    <a:pt x="118" y="4"/>
                  </a:moveTo>
                  <a:cubicBezTo>
                    <a:pt x="116" y="1"/>
                    <a:pt x="111" y="0"/>
                    <a:pt x="107" y="3"/>
                  </a:cubicBezTo>
                  <a:cubicBezTo>
                    <a:pt x="66" y="36"/>
                    <a:pt x="66" y="36"/>
                    <a:pt x="66" y="36"/>
                  </a:cubicBezTo>
                  <a:cubicBezTo>
                    <a:pt x="64" y="34"/>
                    <a:pt x="61" y="33"/>
                    <a:pt x="58" y="33"/>
                  </a:cubicBezTo>
                  <a:cubicBezTo>
                    <a:pt x="54" y="33"/>
                    <a:pt x="50" y="35"/>
                    <a:pt x="47" y="37"/>
                  </a:cubicBezTo>
                  <a:cubicBezTo>
                    <a:pt x="14" y="18"/>
                    <a:pt x="14" y="18"/>
                    <a:pt x="14" y="18"/>
                  </a:cubicBezTo>
                  <a:cubicBezTo>
                    <a:pt x="10" y="16"/>
                    <a:pt x="5" y="17"/>
                    <a:pt x="3" y="21"/>
                  </a:cubicBezTo>
                  <a:cubicBezTo>
                    <a:pt x="0" y="25"/>
                    <a:pt x="2" y="30"/>
                    <a:pt x="6" y="32"/>
                  </a:cubicBezTo>
                  <a:cubicBezTo>
                    <a:pt x="41" y="52"/>
                    <a:pt x="41" y="52"/>
                    <a:pt x="41" y="52"/>
                  </a:cubicBezTo>
                  <a:cubicBezTo>
                    <a:pt x="42" y="61"/>
                    <a:pt x="49" y="68"/>
                    <a:pt x="58" y="68"/>
                  </a:cubicBezTo>
                  <a:cubicBezTo>
                    <a:pt x="67" y="68"/>
                    <a:pt x="75" y="60"/>
                    <a:pt x="75" y="51"/>
                  </a:cubicBezTo>
                  <a:cubicBezTo>
                    <a:pt x="75" y="50"/>
                    <a:pt x="75" y="50"/>
                    <a:pt x="75" y="49"/>
                  </a:cubicBezTo>
                  <a:cubicBezTo>
                    <a:pt x="117" y="15"/>
                    <a:pt x="117" y="15"/>
                    <a:pt x="117" y="15"/>
                  </a:cubicBezTo>
                  <a:cubicBezTo>
                    <a:pt x="121" y="12"/>
                    <a:pt x="121" y="7"/>
                    <a:pt x="118" y="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grpSp>
      <p:sp>
        <p:nvSpPr>
          <p:cNvPr id="22" name="Freeform 25"/>
          <p:cNvSpPr>
            <a:spLocks noEditPoints="1"/>
          </p:cNvSpPr>
          <p:nvPr/>
        </p:nvSpPr>
        <p:spPr bwMode="auto">
          <a:xfrm>
            <a:off x="7804569" y="911588"/>
            <a:ext cx="361880" cy="488741"/>
          </a:xfrm>
          <a:custGeom>
            <a:avLst/>
            <a:gdLst>
              <a:gd name="T0" fmla="*/ 189 w 441"/>
              <a:gd name="T1" fmla="*/ 553 h 597"/>
              <a:gd name="T2" fmla="*/ 35 w 441"/>
              <a:gd name="T3" fmla="*/ 564 h 597"/>
              <a:gd name="T4" fmla="*/ 323 w 441"/>
              <a:gd name="T5" fmla="*/ 573 h 597"/>
              <a:gd name="T6" fmla="*/ 323 w 441"/>
              <a:gd name="T7" fmla="*/ 533 h 597"/>
              <a:gd name="T8" fmla="*/ 207 w 441"/>
              <a:gd name="T9" fmla="*/ 442 h 597"/>
              <a:gd name="T10" fmla="*/ 0 w 441"/>
              <a:gd name="T11" fmla="*/ 332 h 597"/>
              <a:gd name="T12" fmla="*/ 58 w 441"/>
              <a:gd name="T13" fmla="*/ 359 h 597"/>
              <a:gd name="T14" fmla="*/ 37 w 441"/>
              <a:gd name="T15" fmla="*/ 380 h 597"/>
              <a:gd name="T16" fmla="*/ 229 w 441"/>
              <a:gd name="T17" fmla="*/ 50 h 597"/>
              <a:gd name="T18" fmla="*/ 0 w 441"/>
              <a:gd name="T19" fmla="*/ 155 h 597"/>
              <a:gd name="T20" fmla="*/ 58 w 441"/>
              <a:gd name="T21" fmla="*/ 129 h 597"/>
              <a:gd name="T22" fmla="*/ 94 w 441"/>
              <a:gd name="T23" fmla="*/ 100 h 597"/>
              <a:gd name="T24" fmla="*/ 304 w 441"/>
              <a:gd name="T25" fmla="*/ 116 h 597"/>
              <a:gd name="T26" fmla="*/ 319 w 441"/>
              <a:gd name="T27" fmla="*/ 101 h 597"/>
              <a:gd name="T28" fmla="*/ 250 w 441"/>
              <a:gd name="T29" fmla="*/ 189 h 597"/>
              <a:gd name="T30" fmla="*/ 396 w 441"/>
              <a:gd name="T31" fmla="*/ 299 h 597"/>
              <a:gd name="T32" fmla="*/ 365 w 441"/>
              <a:gd name="T33" fmla="*/ 217 h 597"/>
              <a:gd name="T34" fmla="*/ 72 w 441"/>
              <a:gd name="T35" fmla="*/ 216 h 597"/>
              <a:gd name="T36" fmla="*/ 422 w 441"/>
              <a:gd name="T37" fmla="*/ 58 h 597"/>
              <a:gd name="T38" fmla="*/ 238 w 441"/>
              <a:gd name="T39" fmla="*/ 134 h 597"/>
              <a:gd name="T40" fmla="*/ 422 w 441"/>
              <a:gd name="T41" fmla="*/ 58 h 597"/>
              <a:gd name="T42" fmla="*/ 351 w 441"/>
              <a:gd name="T43" fmla="*/ 125 h 597"/>
              <a:gd name="T44" fmla="*/ 351 w 441"/>
              <a:gd name="T45" fmla="*/ 145 h 597"/>
              <a:gd name="T46" fmla="*/ 336 w 441"/>
              <a:gd name="T47" fmla="*/ 145 h 597"/>
              <a:gd name="T48" fmla="*/ 321 w 441"/>
              <a:gd name="T49" fmla="*/ 159 h 597"/>
              <a:gd name="T50" fmla="*/ 310 w 441"/>
              <a:gd name="T51" fmla="*/ 149 h 597"/>
              <a:gd name="T52" fmla="*/ 290 w 441"/>
              <a:gd name="T53" fmla="*/ 149 h 597"/>
              <a:gd name="T54" fmla="*/ 289 w 441"/>
              <a:gd name="T55" fmla="*/ 133 h 597"/>
              <a:gd name="T56" fmla="*/ 275 w 441"/>
              <a:gd name="T57" fmla="*/ 119 h 597"/>
              <a:gd name="T58" fmla="*/ 286 w 441"/>
              <a:gd name="T59" fmla="*/ 107 h 597"/>
              <a:gd name="T60" fmla="*/ 286 w 441"/>
              <a:gd name="T61" fmla="*/ 87 h 597"/>
              <a:gd name="T62" fmla="*/ 302 w 441"/>
              <a:gd name="T63" fmla="*/ 87 h 597"/>
              <a:gd name="T64" fmla="*/ 316 w 441"/>
              <a:gd name="T65" fmla="*/ 73 h 597"/>
              <a:gd name="T66" fmla="*/ 327 w 441"/>
              <a:gd name="T67" fmla="*/ 83 h 597"/>
              <a:gd name="T68" fmla="*/ 347 w 441"/>
              <a:gd name="T69" fmla="*/ 83 h 597"/>
              <a:gd name="T70" fmla="*/ 348 w 441"/>
              <a:gd name="T71" fmla="*/ 99 h 597"/>
              <a:gd name="T72" fmla="*/ 362 w 441"/>
              <a:gd name="T73" fmla="*/ 113 h 597"/>
              <a:gd name="T74" fmla="*/ 387 w 441"/>
              <a:gd name="T75" fmla="*/ 85 h 597"/>
              <a:gd name="T76" fmla="*/ 382 w 441"/>
              <a:gd name="T77" fmla="*/ 96 h 597"/>
              <a:gd name="T78" fmla="*/ 374 w 441"/>
              <a:gd name="T79" fmla="*/ 105 h 597"/>
              <a:gd name="T80" fmla="*/ 359 w 441"/>
              <a:gd name="T81" fmla="*/ 101 h 597"/>
              <a:gd name="T82" fmla="*/ 357 w 441"/>
              <a:gd name="T83" fmla="*/ 98 h 597"/>
              <a:gd name="T84" fmla="*/ 360 w 441"/>
              <a:gd name="T85" fmla="*/ 67 h 597"/>
              <a:gd name="T86" fmla="*/ 337 w 441"/>
              <a:gd name="T87" fmla="*/ 77 h 597"/>
              <a:gd name="T88" fmla="*/ 333 w 441"/>
              <a:gd name="T89" fmla="*/ 76 h 597"/>
              <a:gd name="T90" fmla="*/ 330 w 441"/>
              <a:gd name="T91" fmla="*/ 61 h 597"/>
              <a:gd name="T92" fmla="*/ 338 w 441"/>
              <a:gd name="T93" fmla="*/ 53 h 597"/>
              <a:gd name="T94" fmla="*/ 350 w 441"/>
              <a:gd name="T95" fmla="*/ 48 h 597"/>
              <a:gd name="T96" fmla="*/ 362 w 441"/>
              <a:gd name="T97" fmla="*/ 48 h 597"/>
              <a:gd name="T98" fmla="*/ 374 w 441"/>
              <a:gd name="T99" fmla="*/ 53 h 597"/>
              <a:gd name="T100" fmla="*/ 382 w 441"/>
              <a:gd name="T101" fmla="*/ 61 h 597"/>
              <a:gd name="T102" fmla="*/ 387 w 441"/>
              <a:gd name="T103" fmla="*/ 7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597">
                <a:moveTo>
                  <a:pt x="0" y="442"/>
                </a:moveTo>
                <a:cubicBezTo>
                  <a:pt x="189" y="442"/>
                  <a:pt x="189" y="442"/>
                  <a:pt x="189" y="442"/>
                </a:cubicBezTo>
                <a:cubicBezTo>
                  <a:pt x="189" y="553"/>
                  <a:pt x="189" y="553"/>
                  <a:pt x="189" y="553"/>
                </a:cubicBezTo>
                <a:cubicBezTo>
                  <a:pt x="68" y="553"/>
                  <a:pt x="68" y="553"/>
                  <a:pt x="68" y="553"/>
                </a:cubicBezTo>
                <a:cubicBezTo>
                  <a:pt x="68" y="533"/>
                  <a:pt x="68" y="533"/>
                  <a:pt x="68" y="533"/>
                </a:cubicBezTo>
                <a:cubicBezTo>
                  <a:pt x="35" y="564"/>
                  <a:pt x="35" y="564"/>
                  <a:pt x="35" y="564"/>
                </a:cubicBezTo>
                <a:cubicBezTo>
                  <a:pt x="68" y="597"/>
                  <a:pt x="68" y="597"/>
                  <a:pt x="68" y="597"/>
                </a:cubicBezTo>
                <a:cubicBezTo>
                  <a:pt x="68" y="573"/>
                  <a:pt x="68" y="573"/>
                  <a:pt x="68" y="573"/>
                </a:cubicBezTo>
                <a:cubicBezTo>
                  <a:pt x="323" y="573"/>
                  <a:pt x="323" y="573"/>
                  <a:pt x="323" y="573"/>
                </a:cubicBezTo>
                <a:cubicBezTo>
                  <a:pt x="323" y="597"/>
                  <a:pt x="323" y="597"/>
                  <a:pt x="323" y="597"/>
                </a:cubicBezTo>
                <a:cubicBezTo>
                  <a:pt x="356" y="566"/>
                  <a:pt x="356" y="566"/>
                  <a:pt x="356" y="566"/>
                </a:cubicBezTo>
                <a:cubicBezTo>
                  <a:pt x="323" y="533"/>
                  <a:pt x="323" y="533"/>
                  <a:pt x="323" y="533"/>
                </a:cubicBezTo>
                <a:cubicBezTo>
                  <a:pt x="323" y="553"/>
                  <a:pt x="323" y="553"/>
                  <a:pt x="323" y="553"/>
                </a:cubicBezTo>
                <a:cubicBezTo>
                  <a:pt x="207" y="553"/>
                  <a:pt x="207" y="553"/>
                  <a:pt x="207" y="553"/>
                </a:cubicBezTo>
                <a:cubicBezTo>
                  <a:pt x="207" y="442"/>
                  <a:pt x="207" y="442"/>
                  <a:pt x="207" y="442"/>
                </a:cubicBezTo>
                <a:cubicBezTo>
                  <a:pt x="396" y="442"/>
                  <a:pt x="396" y="442"/>
                  <a:pt x="396" y="442"/>
                </a:cubicBezTo>
                <a:cubicBezTo>
                  <a:pt x="396" y="332"/>
                  <a:pt x="396" y="332"/>
                  <a:pt x="396" y="332"/>
                </a:cubicBezTo>
                <a:cubicBezTo>
                  <a:pt x="0" y="332"/>
                  <a:pt x="0" y="332"/>
                  <a:pt x="0" y="332"/>
                </a:cubicBezTo>
                <a:lnTo>
                  <a:pt x="0" y="442"/>
                </a:lnTo>
                <a:close/>
                <a:moveTo>
                  <a:pt x="37" y="380"/>
                </a:moveTo>
                <a:cubicBezTo>
                  <a:pt x="39" y="370"/>
                  <a:pt x="48" y="361"/>
                  <a:pt x="58" y="359"/>
                </a:cubicBezTo>
                <a:cubicBezTo>
                  <a:pt x="76" y="355"/>
                  <a:pt x="94" y="369"/>
                  <a:pt x="94" y="387"/>
                </a:cubicBezTo>
                <a:cubicBezTo>
                  <a:pt x="94" y="400"/>
                  <a:pt x="85" y="412"/>
                  <a:pt x="72" y="416"/>
                </a:cubicBezTo>
                <a:cubicBezTo>
                  <a:pt x="51" y="420"/>
                  <a:pt x="32" y="401"/>
                  <a:pt x="37" y="380"/>
                </a:cubicBezTo>
                <a:close/>
                <a:moveTo>
                  <a:pt x="224" y="150"/>
                </a:moveTo>
                <a:cubicBezTo>
                  <a:pt x="214" y="125"/>
                  <a:pt x="212" y="97"/>
                  <a:pt x="220" y="71"/>
                </a:cubicBezTo>
                <a:cubicBezTo>
                  <a:pt x="222" y="65"/>
                  <a:pt x="226" y="55"/>
                  <a:pt x="229" y="50"/>
                </a:cubicBezTo>
                <a:cubicBezTo>
                  <a:pt x="232" y="45"/>
                  <a:pt x="232" y="45"/>
                  <a:pt x="232" y="45"/>
                </a:cubicBezTo>
                <a:cubicBezTo>
                  <a:pt x="0" y="45"/>
                  <a:pt x="0" y="45"/>
                  <a:pt x="0" y="45"/>
                </a:cubicBezTo>
                <a:cubicBezTo>
                  <a:pt x="0" y="155"/>
                  <a:pt x="0" y="155"/>
                  <a:pt x="0" y="155"/>
                </a:cubicBezTo>
                <a:cubicBezTo>
                  <a:pt x="227" y="155"/>
                  <a:pt x="227" y="155"/>
                  <a:pt x="227" y="155"/>
                </a:cubicBezTo>
                <a:lnTo>
                  <a:pt x="224" y="150"/>
                </a:lnTo>
                <a:close/>
                <a:moveTo>
                  <a:pt x="58" y="129"/>
                </a:moveTo>
                <a:cubicBezTo>
                  <a:pt x="48" y="126"/>
                  <a:pt x="39" y="117"/>
                  <a:pt x="37" y="107"/>
                </a:cubicBezTo>
                <a:cubicBezTo>
                  <a:pt x="32" y="86"/>
                  <a:pt x="51" y="67"/>
                  <a:pt x="72" y="72"/>
                </a:cubicBezTo>
                <a:cubicBezTo>
                  <a:pt x="85" y="75"/>
                  <a:pt x="94" y="87"/>
                  <a:pt x="94" y="100"/>
                </a:cubicBezTo>
                <a:cubicBezTo>
                  <a:pt x="94" y="119"/>
                  <a:pt x="76" y="133"/>
                  <a:pt x="58" y="129"/>
                </a:cubicBezTo>
                <a:close/>
                <a:moveTo>
                  <a:pt x="319" y="101"/>
                </a:moveTo>
                <a:cubicBezTo>
                  <a:pt x="310" y="101"/>
                  <a:pt x="304" y="108"/>
                  <a:pt x="304" y="116"/>
                </a:cubicBezTo>
                <a:cubicBezTo>
                  <a:pt x="304" y="124"/>
                  <a:pt x="310" y="131"/>
                  <a:pt x="319" y="131"/>
                </a:cubicBezTo>
                <a:cubicBezTo>
                  <a:pt x="327" y="131"/>
                  <a:pt x="333" y="124"/>
                  <a:pt x="333" y="116"/>
                </a:cubicBezTo>
                <a:cubicBezTo>
                  <a:pt x="333" y="108"/>
                  <a:pt x="327" y="101"/>
                  <a:pt x="319" y="101"/>
                </a:cubicBezTo>
                <a:close/>
                <a:moveTo>
                  <a:pt x="365" y="217"/>
                </a:moveTo>
                <a:cubicBezTo>
                  <a:pt x="326" y="228"/>
                  <a:pt x="286" y="220"/>
                  <a:pt x="255" y="193"/>
                </a:cubicBezTo>
                <a:cubicBezTo>
                  <a:pt x="250" y="189"/>
                  <a:pt x="250" y="189"/>
                  <a:pt x="250" y="189"/>
                </a:cubicBezTo>
                <a:cubicBezTo>
                  <a:pt x="0" y="189"/>
                  <a:pt x="0" y="189"/>
                  <a:pt x="0" y="189"/>
                </a:cubicBezTo>
                <a:cubicBezTo>
                  <a:pt x="0" y="299"/>
                  <a:pt x="0" y="299"/>
                  <a:pt x="0" y="299"/>
                </a:cubicBezTo>
                <a:cubicBezTo>
                  <a:pt x="396" y="299"/>
                  <a:pt x="396" y="299"/>
                  <a:pt x="396" y="299"/>
                </a:cubicBezTo>
                <a:cubicBezTo>
                  <a:pt x="396" y="202"/>
                  <a:pt x="396" y="202"/>
                  <a:pt x="396" y="202"/>
                </a:cubicBezTo>
                <a:cubicBezTo>
                  <a:pt x="395" y="203"/>
                  <a:pt x="395" y="203"/>
                  <a:pt x="395" y="203"/>
                </a:cubicBezTo>
                <a:cubicBezTo>
                  <a:pt x="387" y="208"/>
                  <a:pt x="374" y="214"/>
                  <a:pt x="365" y="217"/>
                </a:cubicBezTo>
                <a:close/>
                <a:moveTo>
                  <a:pt x="65" y="273"/>
                </a:moveTo>
                <a:cubicBezTo>
                  <a:pt x="49" y="273"/>
                  <a:pt x="36" y="260"/>
                  <a:pt x="36" y="244"/>
                </a:cubicBezTo>
                <a:cubicBezTo>
                  <a:pt x="36" y="226"/>
                  <a:pt x="54" y="212"/>
                  <a:pt x="72" y="216"/>
                </a:cubicBezTo>
                <a:cubicBezTo>
                  <a:pt x="85" y="219"/>
                  <a:pt x="94" y="231"/>
                  <a:pt x="94" y="244"/>
                </a:cubicBezTo>
                <a:cubicBezTo>
                  <a:pt x="94" y="260"/>
                  <a:pt x="81" y="273"/>
                  <a:pt x="65" y="273"/>
                </a:cubicBezTo>
                <a:close/>
                <a:moveTo>
                  <a:pt x="422" y="58"/>
                </a:moveTo>
                <a:cubicBezTo>
                  <a:pt x="407" y="26"/>
                  <a:pt x="376" y="6"/>
                  <a:pt x="340" y="3"/>
                </a:cubicBezTo>
                <a:cubicBezTo>
                  <a:pt x="312" y="0"/>
                  <a:pt x="283" y="11"/>
                  <a:pt x="262" y="31"/>
                </a:cubicBezTo>
                <a:cubicBezTo>
                  <a:pt x="235" y="58"/>
                  <a:pt x="226" y="98"/>
                  <a:pt x="238" y="134"/>
                </a:cubicBezTo>
                <a:cubicBezTo>
                  <a:pt x="251" y="171"/>
                  <a:pt x="285" y="198"/>
                  <a:pt x="324" y="201"/>
                </a:cubicBezTo>
                <a:cubicBezTo>
                  <a:pt x="353" y="204"/>
                  <a:pt x="382" y="193"/>
                  <a:pt x="403" y="172"/>
                </a:cubicBezTo>
                <a:cubicBezTo>
                  <a:pt x="433" y="142"/>
                  <a:pt x="441" y="96"/>
                  <a:pt x="422" y="58"/>
                </a:cubicBezTo>
                <a:close/>
                <a:moveTo>
                  <a:pt x="362" y="119"/>
                </a:moveTo>
                <a:cubicBezTo>
                  <a:pt x="362" y="121"/>
                  <a:pt x="360" y="123"/>
                  <a:pt x="358" y="124"/>
                </a:cubicBezTo>
                <a:cubicBezTo>
                  <a:pt x="351" y="125"/>
                  <a:pt x="351" y="125"/>
                  <a:pt x="351" y="125"/>
                </a:cubicBezTo>
                <a:cubicBezTo>
                  <a:pt x="351" y="128"/>
                  <a:pt x="349" y="130"/>
                  <a:pt x="348" y="133"/>
                </a:cubicBezTo>
                <a:cubicBezTo>
                  <a:pt x="352" y="138"/>
                  <a:pt x="352" y="138"/>
                  <a:pt x="352" y="138"/>
                </a:cubicBezTo>
                <a:cubicBezTo>
                  <a:pt x="353" y="140"/>
                  <a:pt x="353" y="143"/>
                  <a:pt x="351" y="145"/>
                </a:cubicBezTo>
                <a:cubicBezTo>
                  <a:pt x="347" y="149"/>
                  <a:pt x="347" y="149"/>
                  <a:pt x="347" y="149"/>
                </a:cubicBezTo>
                <a:cubicBezTo>
                  <a:pt x="346" y="150"/>
                  <a:pt x="343" y="150"/>
                  <a:pt x="341" y="149"/>
                </a:cubicBezTo>
                <a:cubicBezTo>
                  <a:pt x="336" y="145"/>
                  <a:pt x="336" y="145"/>
                  <a:pt x="336" y="145"/>
                </a:cubicBezTo>
                <a:cubicBezTo>
                  <a:pt x="333" y="147"/>
                  <a:pt x="330" y="148"/>
                  <a:pt x="327" y="149"/>
                </a:cubicBezTo>
                <a:cubicBezTo>
                  <a:pt x="326" y="155"/>
                  <a:pt x="326" y="155"/>
                  <a:pt x="326" y="155"/>
                </a:cubicBezTo>
                <a:cubicBezTo>
                  <a:pt x="326" y="158"/>
                  <a:pt x="324" y="159"/>
                  <a:pt x="321" y="159"/>
                </a:cubicBezTo>
                <a:cubicBezTo>
                  <a:pt x="316" y="159"/>
                  <a:pt x="316" y="159"/>
                  <a:pt x="316" y="159"/>
                </a:cubicBezTo>
                <a:cubicBezTo>
                  <a:pt x="314" y="159"/>
                  <a:pt x="311" y="158"/>
                  <a:pt x="311" y="155"/>
                </a:cubicBezTo>
                <a:cubicBezTo>
                  <a:pt x="310" y="149"/>
                  <a:pt x="310" y="149"/>
                  <a:pt x="310" y="149"/>
                </a:cubicBezTo>
                <a:cubicBezTo>
                  <a:pt x="307" y="148"/>
                  <a:pt x="304" y="147"/>
                  <a:pt x="302" y="145"/>
                </a:cubicBezTo>
                <a:cubicBezTo>
                  <a:pt x="296" y="149"/>
                  <a:pt x="296" y="149"/>
                  <a:pt x="296" y="149"/>
                </a:cubicBezTo>
                <a:cubicBezTo>
                  <a:pt x="294" y="150"/>
                  <a:pt x="292" y="150"/>
                  <a:pt x="290" y="149"/>
                </a:cubicBezTo>
                <a:cubicBezTo>
                  <a:pt x="286" y="145"/>
                  <a:pt x="286" y="145"/>
                  <a:pt x="286" y="145"/>
                </a:cubicBezTo>
                <a:cubicBezTo>
                  <a:pt x="284" y="143"/>
                  <a:pt x="284" y="140"/>
                  <a:pt x="285" y="138"/>
                </a:cubicBezTo>
                <a:cubicBezTo>
                  <a:pt x="289" y="133"/>
                  <a:pt x="289" y="133"/>
                  <a:pt x="289" y="133"/>
                </a:cubicBezTo>
                <a:cubicBezTo>
                  <a:pt x="288" y="130"/>
                  <a:pt x="287" y="128"/>
                  <a:pt x="286" y="125"/>
                </a:cubicBezTo>
                <a:cubicBezTo>
                  <a:pt x="279" y="124"/>
                  <a:pt x="279" y="124"/>
                  <a:pt x="279" y="124"/>
                </a:cubicBezTo>
                <a:cubicBezTo>
                  <a:pt x="277" y="123"/>
                  <a:pt x="275" y="121"/>
                  <a:pt x="275" y="119"/>
                </a:cubicBezTo>
                <a:cubicBezTo>
                  <a:pt x="275" y="113"/>
                  <a:pt x="275" y="113"/>
                  <a:pt x="275" y="113"/>
                </a:cubicBezTo>
                <a:cubicBezTo>
                  <a:pt x="275" y="111"/>
                  <a:pt x="277" y="109"/>
                  <a:pt x="279" y="108"/>
                </a:cubicBezTo>
                <a:cubicBezTo>
                  <a:pt x="286" y="107"/>
                  <a:pt x="286" y="107"/>
                  <a:pt x="286" y="107"/>
                </a:cubicBezTo>
                <a:cubicBezTo>
                  <a:pt x="287" y="104"/>
                  <a:pt x="288" y="102"/>
                  <a:pt x="289" y="99"/>
                </a:cubicBezTo>
                <a:cubicBezTo>
                  <a:pt x="285" y="94"/>
                  <a:pt x="285" y="94"/>
                  <a:pt x="285" y="94"/>
                </a:cubicBezTo>
                <a:cubicBezTo>
                  <a:pt x="284" y="92"/>
                  <a:pt x="284" y="89"/>
                  <a:pt x="286" y="87"/>
                </a:cubicBezTo>
                <a:cubicBezTo>
                  <a:pt x="290" y="83"/>
                  <a:pt x="290" y="83"/>
                  <a:pt x="290" y="83"/>
                </a:cubicBezTo>
                <a:cubicBezTo>
                  <a:pt x="292" y="82"/>
                  <a:pt x="294" y="81"/>
                  <a:pt x="296" y="83"/>
                </a:cubicBezTo>
                <a:cubicBezTo>
                  <a:pt x="302" y="87"/>
                  <a:pt x="302" y="87"/>
                  <a:pt x="302" y="87"/>
                </a:cubicBezTo>
                <a:cubicBezTo>
                  <a:pt x="304" y="85"/>
                  <a:pt x="307" y="84"/>
                  <a:pt x="310" y="83"/>
                </a:cubicBezTo>
                <a:cubicBezTo>
                  <a:pt x="311" y="77"/>
                  <a:pt x="311" y="77"/>
                  <a:pt x="311" y="77"/>
                </a:cubicBezTo>
                <a:cubicBezTo>
                  <a:pt x="311" y="74"/>
                  <a:pt x="313" y="73"/>
                  <a:pt x="316" y="73"/>
                </a:cubicBezTo>
                <a:cubicBezTo>
                  <a:pt x="321" y="73"/>
                  <a:pt x="321" y="73"/>
                  <a:pt x="321" y="73"/>
                </a:cubicBezTo>
                <a:cubicBezTo>
                  <a:pt x="324" y="73"/>
                  <a:pt x="326" y="74"/>
                  <a:pt x="326" y="77"/>
                </a:cubicBezTo>
                <a:cubicBezTo>
                  <a:pt x="327" y="83"/>
                  <a:pt x="327" y="83"/>
                  <a:pt x="327" y="83"/>
                </a:cubicBezTo>
                <a:cubicBezTo>
                  <a:pt x="330" y="84"/>
                  <a:pt x="333" y="85"/>
                  <a:pt x="335" y="87"/>
                </a:cubicBezTo>
                <a:cubicBezTo>
                  <a:pt x="341" y="83"/>
                  <a:pt x="341" y="83"/>
                  <a:pt x="341" y="83"/>
                </a:cubicBezTo>
                <a:cubicBezTo>
                  <a:pt x="343" y="81"/>
                  <a:pt x="346" y="82"/>
                  <a:pt x="347" y="83"/>
                </a:cubicBezTo>
                <a:cubicBezTo>
                  <a:pt x="351" y="87"/>
                  <a:pt x="351" y="87"/>
                  <a:pt x="351" y="87"/>
                </a:cubicBezTo>
                <a:cubicBezTo>
                  <a:pt x="353" y="89"/>
                  <a:pt x="353" y="92"/>
                  <a:pt x="352" y="94"/>
                </a:cubicBezTo>
                <a:cubicBezTo>
                  <a:pt x="348" y="99"/>
                  <a:pt x="348" y="99"/>
                  <a:pt x="348" y="99"/>
                </a:cubicBezTo>
                <a:cubicBezTo>
                  <a:pt x="349" y="102"/>
                  <a:pt x="351" y="104"/>
                  <a:pt x="351" y="107"/>
                </a:cubicBezTo>
                <a:cubicBezTo>
                  <a:pt x="358" y="108"/>
                  <a:pt x="358" y="108"/>
                  <a:pt x="358" y="108"/>
                </a:cubicBezTo>
                <a:cubicBezTo>
                  <a:pt x="360" y="109"/>
                  <a:pt x="362" y="111"/>
                  <a:pt x="362" y="113"/>
                </a:cubicBezTo>
                <a:lnTo>
                  <a:pt x="362" y="119"/>
                </a:lnTo>
                <a:close/>
                <a:moveTo>
                  <a:pt x="390" y="81"/>
                </a:moveTo>
                <a:cubicBezTo>
                  <a:pt x="390" y="83"/>
                  <a:pt x="389" y="84"/>
                  <a:pt x="387" y="85"/>
                </a:cubicBezTo>
                <a:cubicBezTo>
                  <a:pt x="382" y="86"/>
                  <a:pt x="382" y="86"/>
                  <a:pt x="382" y="86"/>
                </a:cubicBezTo>
                <a:cubicBezTo>
                  <a:pt x="381" y="88"/>
                  <a:pt x="380" y="90"/>
                  <a:pt x="379" y="92"/>
                </a:cubicBezTo>
                <a:cubicBezTo>
                  <a:pt x="382" y="96"/>
                  <a:pt x="382" y="96"/>
                  <a:pt x="382" y="96"/>
                </a:cubicBezTo>
                <a:cubicBezTo>
                  <a:pt x="383" y="98"/>
                  <a:pt x="383" y="100"/>
                  <a:pt x="382" y="101"/>
                </a:cubicBezTo>
                <a:cubicBezTo>
                  <a:pt x="379" y="104"/>
                  <a:pt x="379" y="104"/>
                  <a:pt x="379" y="104"/>
                </a:cubicBezTo>
                <a:cubicBezTo>
                  <a:pt x="377" y="106"/>
                  <a:pt x="375" y="106"/>
                  <a:pt x="374" y="105"/>
                </a:cubicBezTo>
                <a:cubicBezTo>
                  <a:pt x="369" y="102"/>
                  <a:pt x="369" y="102"/>
                  <a:pt x="369" y="102"/>
                </a:cubicBezTo>
                <a:cubicBezTo>
                  <a:pt x="368" y="103"/>
                  <a:pt x="366" y="103"/>
                  <a:pt x="364" y="104"/>
                </a:cubicBezTo>
                <a:cubicBezTo>
                  <a:pt x="363" y="103"/>
                  <a:pt x="361" y="102"/>
                  <a:pt x="359" y="101"/>
                </a:cubicBezTo>
                <a:cubicBezTo>
                  <a:pt x="357" y="101"/>
                  <a:pt x="357" y="101"/>
                  <a:pt x="357" y="101"/>
                </a:cubicBezTo>
                <a:cubicBezTo>
                  <a:pt x="356" y="101"/>
                  <a:pt x="356" y="100"/>
                  <a:pt x="356" y="100"/>
                </a:cubicBezTo>
                <a:cubicBezTo>
                  <a:pt x="357" y="98"/>
                  <a:pt x="357" y="98"/>
                  <a:pt x="357" y="98"/>
                </a:cubicBezTo>
                <a:cubicBezTo>
                  <a:pt x="359" y="95"/>
                  <a:pt x="360" y="93"/>
                  <a:pt x="360" y="90"/>
                </a:cubicBezTo>
                <a:cubicBezTo>
                  <a:pt x="363" y="89"/>
                  <a:pt x="366" y="86"/>
                  <a:pt x="367" y="82"/>
                </a:cubicBezTo>
                <a:cubicBezTo>
                  <a:pt x="369" y="76"/>
                  <a:pt x="366" y="69"/>
                  <a:pt x="360" y="67"/>
                </a:cubicBezTo>
                <a:cubicBezTo>
                  <a:pt x="353" y="65"/>
                  <a:pt x="347" y="69"/>
                  <a:pt x="345" y="75"/>
                </a:cubicBezTo>
                <a:cubicBezTo>
                  <a:pt x="345" y="75"/>
                  <a:pt x="344" y="75"/>
                  <a:pt x="344" y="75"/>
                </a:cubicBezTo>
                <a:cubicBezTo>
                  <a:pt x="341" y="75"/>
                  <a:pt x="339" y="76"/>
                  <a:pt x="337" y="77"/>
                </a:cubicBezTo>
                <a:cubicBezTo>
                  <a:pt x="335" y="78"/>
                  <a:pt x="335" y="78"/>
                  <a:pt x="335" y="78"/>
                </a:cubicBezTo>
                <a:cubicBezTo>
                  <a:pt x="334" y="78"/>
                  <a:pt x="334" y="78"/>
                  <a:pt x="334" y="78"/>
                </a:cubicBezTo>
                <a:cubicBezTo>
                  <a:pt x="333" y="76"/>
                  <a:pt x="333" y="76"/>
                  <a:pt x="333" y="76"/>
                </a:cubicBezTo>
                <a:cubicBezTo>
                  <a:pt x="333" y="74"/>
                  <a:pt x="332" y="72"/>
                  <a:pt x="331" y="70"/>
                </a:cubicBezTo>
                <a:cubicBezTo>
                  <a:pt x="331" y="68"/>
                  <a:pt x="332" y="67"/>
                  <a:pt x="333" y="65"/>
                </a:cubicBezTo>
                <a:cubicBezTo>
                  <a:pt x="330" y="61"/>
                  <a:pt x="330" y="61"/>
                  <a:pt x="330" y="61"/>
                </a:cubicBezTo>
                <a:cubicBezTo>
                  <a:pt x="329" y="60"/>
                  <a:pt x="329" y="57"/>
                  <a:pt x="330" y="56"/>
                </a:cubicBezTo>
                <a:cubicBezTo>
                  <a:pt x="333" y="53"/>
                  <a:pt x="333" y="53"/>
                  <a:pt x="333" y="53"/>
                </a:cubicBezTo>
                <a:cubicBezTo>
                  <a:pt x="335" y="52"/>
                  <a:pt x="337" y="51"/>
                  <a:pt x="338" y="53"/>
                </a:cubicBezTo>
                <a:cubicBezTo>
                  <a:pt x="343" y="56"/>
                  <a:pt x="343" y="56"/>
                  <a:pt x="343" y="56"/>
                </a:cubicBezTo>
                <a:cubicBezTo>
                  <a:pt x="345" y="54"/>
                  <a:pt x="347" y="53"/>
                  <a:pt x="349" y="53"/>
                </a:cubicBezTo>
                <a:cubicBezTo>
                  <a:pt x="350" y="48"/>
                  <a:pt x="350" y="48"/>
                  <a:pt x="350" y="48"/>
                </a:cubicBezTo>
                <a:cubicBezTo>
                  <a:pt x="350" y="46"/>
                  <a:pt x="352" y="45"/>
                  <a:pt x="354" y="45"/>
                </a:cubicBezTo>
                <a:cubicBezTo>
                  <a:pt x="358" y="45"/>
                  <a:pt x="358" y="45"/>
                  <a:pt x="358" y="45"/>
                </a:cubicBezTo>
                <a:cubicBezTo>
                  <a:pt x="360" y="45"/>
                  <a:pt x="362" y="46"/>
                  <a:pt x="362" y="48"/>
                </a:cubicBezTo>
                <a:cubicBezTo>
                  <a:pt x="363" y="53"/>
                  <a:pt x="363" y="53"/>
                  <a:pt x="363" y="53"/>
                </a:cubicBezTo>
                <a:cubicBezTo>
                  <a:pt x="365" y="53"/>
                  <a:pt x="367" y="54"/>
                  <a:pt x="369" y="56"/>
                </a:cubicBezTo>
                <a:cubicBezTo>
                  <a:pt x="374" y="53"/>
                  <a:pt x="374" y="53"/>
                  <a:pt x="374" y="53"/>
                </a:cubicBezTo>
                <a:cubicBezTo>
                  <a:pt x="375" y="51"/>
                  <a:pt x="377" y="52"/>
                  <a:pt x="379" y="53"/>
                </a:cubicBezTo>
                <a:cubicBezTo>
                  <a:pt x="382" y="56"/>
                  <a:pt x="382" y="56"/>
                  <a:pt x="382" y="56"/>
                </a:cubicBezTo>
                <a:cubicBezTo>
                  <a:pt x="383" y="57"/>
                  <a:pt x="383" y="59"/>
                  <a:pt x="382" y="61"/>
                </a:cubicBezTo>
                <a:cubicBezTo>
                  <a:pt x="379" y="65"/>
                  <a:pt x="379" y="65"/>
                  <a:pt x="379" y="65"/>
                </a:cubicBezTo>
                <a:cubicBezTo>
                  <a:pt x="380" y="67"/>
                  <a:pt x="381" y="69"/>
                  <a:pt x="382" y="72"/>
                </a:cubicBezTo>
                <a:cubicBezTo>
                  <a:pt x="387" y="73"/>
                  <a:pt x="387" y="73"/>
                  <a:pt x="387" y="73"/>
                </a:cubicBezTo>
                <a:cubicBezTo>
                  <a:pt x="389" y="73"/>
                  <a:pt x="390" y="75"/>
                  <a:pt x="390" y="76"/>
                </a:cubicBezTo>
                <a:lnTo>
                  <a:pt x="390" y="81"/>
                </a:lnTo>
                <a:close/>
              </a:path>
            </a:pathLst>
          </a:custGeom>
          <a:solidFill>
            <a:schemeClr val="tx2">
              <a:lumMod val="75000"/>
              <a:lumOff val="25000"/>
            </a:schemeClr>
          </a:solidFill>
          <a:ln>
            <a:noFill/>
          </a:ln>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sp>
        <p:nvSpPr>
          <p:cNvPr id="23" name="Rectangle 22"/>
          <p:cNvSpPr/>
          <p:nvPr/>
        </p:nvSpPr>
        <p:spPr>
          <a:xfrm>
            <a:off x="2041950" y="1545452"/>
            <a:ext cx="1653943" cy="632070"/>
          </a:xfrm>
          <a:prstGeom prst="rect">
            <a:avLst/>
          </a:prstGeom>
          <a:solidFill>
            <a:srgbClr val="E11737"/>
          </a:solidFill>
          <a:ln>
            <a:noFill/>
          </a:ln>
          <a:effectLst/>
        </p:spPr>
        <p:style>
          <a:lnRef idx="1">
            <a:schemeClr val="accent1"/>
          </a:lnRef>
          <a:fillRef idx="3">
            <a:schemeClr val="accent1"/>
          </a:fillRef>
          <a:effectRef idx="2">
            <a:schemeClr val="accent1"/>
          </a:effectRef>
          <a:fontRef idx="minor">
            <a:schemeClr val="lt1"/>
          </a:fontRef>
        </p:style>
        <p:txBody>
          <a:bodyPr lIns="34290" rIns="34290" rtlCol="0" anchor="ctr"/>
          <a:lstStyle/>
          <a:p>
            <a:pPr algn="ctr" defTabSz="685800"/>
            <a:r>
              <a:rPr lang="en-US" sz="1200" b="1" dirty="0">
                <a:solidFill>
                  <a:srgbClr val="FFFFFF"/>
                </a:solidFill>
                <a:latin typeface="+mj-lt"/>
                <a:cs typeface="Arial" pitchFamily="34" charset="0"/>
              </a:rPr>
              <a:t>INVENTORY</a:t>
            </a:r>
            <a:br>
              <a:rPr lang="en-US" sz="1200" b="1" dirty="0">
                <a:solidFill>
                  <a:srgbClr val="FFFFFF"/>
                </a:solidFill>
                <a:latin typeface="+mj-lt"/>
                <a:cs typeface="Arial" pitchFamily="34" charset="0"/>
              </a:rPr>
            </a:br>
            <a:r>
              <a:rPr lang="en-US" sz="1200" b="1" dirty="0">
                <a:solidFill>
                  <a:srgbClr val="FFFFFF"/>
                </a:solidFill>
                <a:latin typeface="+mj-lt"/>
                <a:cs typeface="Arial" pitchFamily="34" charset="0"/>
              </a:rPr>
              <a:t>DATA </a:t>
            </a:r>
          </a:p>
        </p:txBody>
      </p:sp>
      <p:sp>
        <p:nvSpPr>
          <p:cNvPr id="24" name="Rectangle 23"/>
          <p:cNvSpPr/>
          <p:nvPr/>
        </p:nvSpPr>
        <p:spPr>
          <a:xfrm>
            <a:off x="3747479" y="1545452"/>
            <a:ext cx="1653943" cy="63207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34290" rIns="34290" rtlCol="0" anchor="ctr"/>
          <a:lstStyle/>
          <a:p>
            <a:pPr algn="ctr" defTabSz="685800"/>
            <a:r>
              <a:rPr lang="en-IN" sz="1200" b="1" dirty="0">
                <a:solidFill>
                  <a:srgbClr val="FFFFFF"/>
                </a:solidFill>
                <a:latin typeface="+mj-lt"/>
              </a:rPr>
              <a:t>MIGRATION  PLANNING</a:t>
            </a:r>
          </a:p>
        </p:txBody>
      </p:sp>
      <p:sp>
        <p:nvSpPr>
          <p:cNvPr id="25" name="Rectangle 24"/>
          <p:cNvSpPr/>
          <p:nvPr/>
        </p:nvSpPr>
        <p:spPr>
          <a:xfrm>
            <a:off x="5453008" y="1545452"/>
            <a:ext cx="1653943" cy="632070"/>
          </a:xfrm>
          <a:prstGeom prst="rect">
            <a:avLst/>
          </a:prstGeom>
          <a:solidFill>
            <a:srgbClr val="E11737"/>
          </a:solidFill>
          <a:ln>
            <a:noFill/>
          </a:ln>
          <a:effectLst/>
        </p:spPr>
        <p:style>
          <a:lnRef idx="1">
            <a:schemeClr val="accent1"/>
          </a:lnRef>
          <a:fillRef idx="3">
            <a:schemeClr val="accent1"/>
          </a:fillRef>
          <a:effectRef idx="2">
            <a:schemeClr val="accent1"/>
          </a:effectRef>
          <a:fontRef idx="minor">
            <a:schemeClr val="lt1"/>
          </a:fontRef>
        </p:style>
        <p:txBody>
          <a:bodyPr lIns="34290" rIns="34290" rtlCol="0" anchor="ctr"/>
          <a:lstStyle/>
          <a:p>
            <a:pPr algn="ctr" defTabSz="685800"/>
            <a:r>
              <a:rPr lang="en-IN" sz="1200" b="1" dirty="0">
                <a:solidFill>
                  <a:srgbClr val="FFFFFF"/>
                </a:solidFill>
                <a:latin typeface="+mj-lt"/>
                <a:cs typeface="Arial" pitchFamily="34" charset="0"/>
              </a:rPr>
              <a:t>WAVE</a:t>
            </a:r>
            <a:br>
              <a:rPr lang="en-IN" sz="1200" b="1" dirty="0">
                <a:solidFill>
                  <a:srgbClr val="FFFFFF"/>
                </a:solidFill>
                <a:latin typeface="+mj-lt"/>
                <a:cs typeface="Arial" pitchFamily="34" charset="0"/>
              </a:rPr>
            </a:br>
            <a:r>
              <a:rPr lang="en-IN" sz="1200" b="1" dirty="0">
                <a:solidFill>
                  <a:srgbClr val="FFFFFF"/>
                </a:solidFill>
                <a:latin typeface="+mj-lt"/>
                <a:cs typeface="Arial" pitchFamily="34" charset="0"/>
              </a:rPr>
              <a:t>PLANNING</a:t>
            </a:r>
          </a:p>
        </p:txBody>
      </p:sp>
      <p:sp>
        <p:nvSpPr>
          <p:cNvPr id="26" name="Rectangle 25"/>
          <p:cNvSpPr/>
          <p:nvPr/>
        </p:nvSpPr>
        <p:spPr>
          <a:xfrm>
            <a:off x="7158538" y="1545452"/>
            <a:ext cx="1653943" cy="63207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34290" rIns="34290" rtlCol="0" anchor="ctr"/>
          <a:lstStyle/>
          <a:p>
            <a:pPr algn="ctr" defTabSz="685800"/>
            <a:r>
              <a:rPr lang="en-IN" sz="1200" b="1" dirty="0">
                <a:solidFill>
                  <a:srgbClr val="FFFFFF"/>
                </a:solidFill>
                <a:latin typeface="+mj-lt"/>
              </a:rPr>
              <a:t>MIGRATION</a:t>
            </a:r>
            <a:br>
              <a:rPr lang="en-IN" sz="1200" b="1" dirty="0">
                <a:solidFill>
                  <a:srgbClr val="FFFFFF"/>
                </a:solidFill>
                <a:latin typeface="+mj-lt"/>
              </a:rPr>
            </a:br>
            <a:r>
              <a:rPr lang="en-IN" sz="1200" b="1" dirty="0">
                <a:solidFill>
                  <a:srgbClr val="FFFFFF"/>
                </a:solidFill>
                <a:latin typeface="+mj-lt"/>
              </a:rPr>
              <a:t>UPDATE</a:t>
            </a:r>
          </a:p>
        </p:txBody>
      </p:sp>
      <p:sp>
        <p:nvSpPr>
          <p:cNvPr id="27" name="Isosceles Triangle 26"/>
          <p:cNvSpPr/>
          <p:nvPr/>
        </p:nvSpPr>
        <p:spPr>
          <a:xfrm rot="10800000">
            <a:off x="2536580" y="2199642"/>
            <a:ext cx="664682" cy="14151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28" name="Isosceles Triangle 27"/>
          <p:cNvSpPr/>
          <p:nvPr/>
        </p:nvSpPr>
        <p:spPr>
          <a:xfrm rot="10800000">
            <a:off x="4217059" y="2199642"/>
            <a:ext cx="664682" cy="14151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29" name="Isosceles Triangle 28"/>
          <p:cNvSpPr/>
          <p:nvPr/>
        </p:nvSpPr>
        <p:spPr>
          <a:xfrm rot="10800000">
            <a:off x="5897537" y="2199642"/>
            <a:ext cx="664682" cy="14151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30" name="Isosceles Triangle 29"/>
          <p:cNvSpPr/>
          <p:nvPr/>
        </p:nvSpPr>
        <p:spPr>
          <a:xfrm rot="10800000">
            <a:off x="7578016" y="2199642"/>
            <a:ext cx="664682" cy="14151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31" name="Rectangle 30"/>
          <p:cNvSpPr/>
          <p:nvPr/>
        </p:nvSpPr>
        <p:spPr>
          <a:xfrm>
            <a:off x="2052321" y="2348991"/>
            <a:ext cx="1652778" cy="901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IN" sz="1000" dirty="0">
                <a:solidFill>
                  <a:srgbClr val="000000"/>
                </a:solidFill>
                <a:latin typeface="+mj-lt"/>
                <a:cs typeface="Arial" pitchFamily="34" charset="0"/>
              </a:rPr>
              <a:t>Ability to capture inventory details for 55 standard fields and functionality to add dynamic fields</a:t>
            </a:r>
          </a:p>
          <a:p>
            <a:pPr marL="171450" indent="-171450" defTabSz="685800">
              <a:lnSpc>
                <a:spcPct val="110000"/>
              </a:lnSpc>
              <a:spcAft>
                <a:spcPts val="300"/>
              </a:spcAft>
              <a:buFont typeface="Arial" panose="020B0604020202020204" pitchFamily="34" charset="0"/>
              <a:buChar char="•"/>
            </a:pPr>
            <a:r>
              <a:rPr lang="en-IN" sz="1000" dirty="0">
                <a:solidFill>
                  <a:srgbClr val="000000"/>
                </a:solidFill>
                <a:latin typeface="+mj-lt"/>
                <a:cs typeface="Arial" pitchFamily="34" charset="0"/>
              </a:rPr>
              <a:t>Upload inventory from external tool</a:t>
            </a:r>
          </a:p>
        </p:txBody>
      </p:sp>
      <p:sp>
        <p:nvSpPr>
          <p:cNvPr id="32" name="Rectangle 31"/>
          <p:cNvSpPr/>
          <p:nvPr/>
        </p:nvSpPr>
        <p:spPr>
          <a:xfrm>
            <a:off x="3757849" y="2422843"/>
            <a:ext cx="1652778" cy="901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IN" sz="1000" dirty="0">
                <a:solidFill>
                  <a:srgbClr val="000000"/>
                </a:solidFill>
                <a:latin typeface="+mj-lt"/>
                <a:cs typeface="Arial" pitchFamily="34" charset="0"/>
              </a:rPr>
              <a:t>Ability to add Application  dependencies, Waves, Criticalities, Migration schedules</a:t>
            </a:r>
            <a:br>
              <a:rPr lang="en-IN" sz="1000" dirty="0">
                <a:solidFill>
                  <a:srgbClr val="000000"/>
                </a:solidFill>
                <a:latin typeface="+mj-lt"/>
                <a:cs typeface="Arial" pitchFamily="34" charset="0"/>
              </a:rPr>
            </a:br>
            <a:endParaRPr lang="en-IN" sz="1000" dirty="0">
              <a:solidFill>
                <a:srgbClr val="000000"/>
              </a:solidFill>
              <a:latin typeface="+mj-lt"/>
              <a:cs typeface="Arial" pitchFamily="34" charset="0"/>
            </a:endParaRPr>
          </a:p>
        </p:txBody>
      </p:sp>
      <p:sp>
        <p:nvSpPr>
          <p:cNvPr id="33" name="Rectangle 32"/>
          <p:cNvSpPr/>
          <p:nvPr/>
        </p:nvSpPr>
        <p:spPr>
          <a:xfrm>
            <a:off x="5463378" y="2387264"/>
            <a:ext cx="1652778" cy="901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Generate pre created Run books based on the type of migration</a:t>
            </a:r>
          </a:p>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Preview and Edit Run Books before generating Run Book </a:t>
            </a:r>
          </a:p>
          <a:p>
            <a:pPr marL="171450" indent="-171450" defTabSz="685800">
              <a:lnSpc>
                <a:spcPct val="110000"/>
              </a:lnSpc>
              <a:spcAft>
                <a:spcPts val="300"/>
              </a:spcAft>
              <a:buFont typeface="Arial" panose="020B0604020202020204" pitchFamily="34" charset="0"/>
              <a:buChar char="•"/>
            </a:pPr>
            <a:endParaRPr lang="en-US" sz="1000" dirty="0">
              <a:solidFill>
                <a:srgbClr val="000000"/>
              </a:solidFill>
              <a:latin typeface="+mj-lt"/>
              <a:cs typeface="Arial" pitchFamily="34" charset="0"/>
            </a:endParaRPr>
          </a:p>
        </p:txBody>
      </p:sp>
      <p:sp>
        <p:nvSpPr>
          <p:cNvPr id="34" name="Rectangle 33"/>
          <p:cNvSpPr/>
          <p:nvPr/>
        </p:nvSpPr>
        <p:spPr>
          <a:xfrm>
            <a:off x="7149332" y="2407837"/>
            <a:ext cx="1652778" cy="9011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Detailed run book and T plan status updates  for all migrated inventory items</a:t>
            </a:r>
            <a:br>
              <a:rPr lang="en-US" sz="1000" dirty="0">
                <a:solidFill>
                  <a:srgbClr val="000000"/>
                </a:solidFill>
                <a:latin typeface="+mj-lt"/>
                <a:cs typeface="Arial" pitchFamily="34" charset="0"/>
              </a:rPr>
            </a:br>
            <a:endParaRPr lang="en-US" sz="1000" dirty="0">
              <a:solidFill>
                <a:srgbClr val="000000"/>
              </a:solidFill>
              <a:latin typeface="+mj-lt"/>
              <a:cs typeface="Arial" pitchFamily="34" charset="0"/>
            </a:endParaRPr>
          </a:p>
        </p:txBody>
      </p:sp>
      <p:grpSp>
        <p:nvGrpSpPr>
          <p:cNvPr id="35" name="Group 4"/>
          <p:cNvGrpSpPr>
            <a:grpSpLocks noChangeAspect="1"/>
          </p:cNvGrpSpPr>
          <p:nvPr/>
        </p:nvGrpSpPr>
        <p:grpSpPr bwMode="auto">
          <a:xfrm>
            <a:off x="4408393" y="947956"/>
            <a:ext cx="332116" cy="454158"/>
            <a:chOff x="3673" y="1936"/>
            <a:chExt cx="332" cy="454"/>
          </a:xfrm>
        </p:grpSpPr>
        <p:sp>
          <p:nvSpPr>
            <p:cNvPr id="36" name="Freeform 5"/>
            <p:cNvSpPr>
              <a:spLocks noEditPoints="1"/>
            </p:cNvSpPr>
            <p:nvPr/>
          </p:nvSpPr>
          <p:spPr bwMode="auto">
            <a:xfrm>
              <a:off x="3673" y="2171"/>
              <a:ext cx="332" cy="219"/>
            </a:xfrm>
            <a:custGeom>
              <a:avLst/>
              <a:gdLst>
                <a:gd name="T0" fmla="*/ 137 w 137"/>
                <a:gd name="T1" fmla="*/ 38 h 91"/>
                <a:gd name="T2" fmla="*/ 137 w 137"/>
                <a:gd name="T3" fmla="*/ 0 h 91"/>
                <a:gd name="T4" fmla="*/ 0 w 137"/>
                <a:gd name="T5" fmla="*/ 0 h 91"/>
                <a:gd name="T6" fmla="*/ 0 w 137"/>
                <a:gd name="T7" fmla="*/ 38 h 91"/>
                <a:gd name="T8" fmla="*/ 65 w 137"/>
                <a:gd name="T9" fmla="*/ 38 h 91"/>
                <a:gd name="T10" fmla="*/ 65 w 137"/>
                <a:gd name="T11" fmla="*/ 76 h 91"/>
                <a:gd name="T12" fmla="*/ 23 w 137"/>
                <a:gd name="T13" fmla="*/ 76 h 91"/>
                <a:gd name="T14" fmla="*/ 23 w 137"/>
                <a:gd name="T15" fmla="*/ 69 h 91"/>
                <a:gd name="T16" fmla="*/ 12 w 137"/>
                <a:gd name="T17" fmla="*/ 80 h 91"/>
                <a:gd name="T18" fmla="*/ 23 w 137"/>
                <a:gd name="T19" fmla="*/ 91 h 91"/>
                <a:gd name="T20" fmla="*/ 23 w 137"/>
                <a:gd name="T21" fmla="*/ 83 h 91"/>
                <a:gd name="T22" fmla="*/ 111 w 137"/>
                <a:gd name="T23" fmla="*/ 83 h 91"/>
                <a:gd name="T24" fmla="*/ 111 w 137"/>
                <a:gd name="T25" fmla="*/ 91 h 91"/>
                <a:gd name="T26" fmla="*/ 123 w 137"/>
                <a:gd name="T27" fmla="*/ 81 h 91"/>
                <a:gd name="T28" fmla="*/ 111 w 137"/>
                <a:gd name="T29" fmla="*/ 69 h 91"/>
                <a:gd name="T30" fmla="*/ 111 w 137"/>
                <a:gd name="T31" fmla="*/ 76 h 91"/>
                <a:gd name="T32" fmla="*/ 71 w 137"/>
                <a:gd name="T33" fmla="*/ 76 h 91"/>
                <a:gd name="T34" fmla="*/ 71 w 137"/>
                <a:gd name="T35" fmla="*/ 38 h 91"/>
                <a:gd name="T36" fmla="*/ 137 w 137"/>
                <a:gd name="T37" fmla="*/ 38 h 91"/>
                <a:gd name="T38" fmla="*/ 25 w 137"/>
                <a:gd name="T39" fmla="*/ 29 h 91"/>
                <a:gd name="T40" fmla="*/ 13 w 137"/>
                <a:gd name="T41" fmla="*/ 17 h 91"/>
                <a:gd name="T42" fmla="*/ 20 w 137"/>
                <a:gd name="T43" fmla="*/ 10 h 91"/>
                <a:gd name="T44" fmla="*/ 32 w 137"/>
                <a:gd name="T45" fmla="*/ 19 h 91"/>
                <a:gd name="T46" fmla="*/ 25 w 137"/>
                <a:gd name="T47"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7" h="91">
                  <a:moveTo>
                    <a:pt x="137" y="38"/>
                  </a:moveTo>
                  <a:cubicBezTo>
                    <a:pt x="137" y="0"/>
                    <a:pt x="137" y="0"/>
                    <a:pt x="137" y="0"/>
                  </a:cubicBezTo>
                  <a:cubicBezTo>
                    <a:pt x="0" y="0"/>
                    <a:pt x="0" y="0"/>
                    <a:pt x="0" y="0"/>
                  </a:cubicBezTo>
                  <a:cubicBezTo>
                    <a:pt x="0" y="38"/>
                    <a:pt x="0" y="38"/>
                    <a:pt x="0" y="38"/>
                  </a:cubicBezTo>
                  <a:cubicBezTo>
                    <a:pt x="65" y="38"/>
                    <a:pt x="65" y="38"/>
                    <a:pt x="65" y="38"/>
                  </a:cubicBezTo>
                  <a:cubicBezTo>
                    <a:pt x="65" y="76"/>
                    <a:pt x="65" y="76"/>
                    <a:pt x="65" y="76"/>
                  </a:cubicBezTo>
                  <a:cubicBezTo>
                    <a:pt x="23" y="76"/>
                    <a:pt x="23" y="76"/>
                    <a:pt x="23" y="76"/>
                  </a:cubicBezTo>
                  <a:cubicBezTo>
                    <a:pt x="23" y="69"/>
                    <a:pt x="23" y="69"/>
                    <a:pt x="23" y="69"/>
                  </a:cubicBezTo>
                  <a:cubicBezTo>
                    <a:pt x="12" y="80"/>
                    <a:pt x="12" y="80"/>
                    <a:pt x="12" y="80"/>
                  </a:cubicBezTo>
                  <a:cubicBezTo>
                    <a:pt x="23" y="91"/>
                    <a:pt x="23" y="91"/>
                    <a:pt x="23" y="91"/>
                  </a:cubicBezTo>
                  <a:cubicBezTo>
                    <a:pt x="23" y="83"/>
                    <a:pt x="23" y="83"/>
                    <a:pt x="23" y="83"/>
                  </a:cubicBezTo>
                  <a:cubicBezTo>
                    <a:pt x="111" y="83"/>
                    <a:pt x="111" y="83"/>
                    <a:pt x="111" y="83"/>
                  </a:cubicBezTo>
                  <a:cubicBezTo>
                    <a:pt x="111" y="91"/>
                    <a:pt x="111" y="91"/>
                    <a:pt x="111" y="91"/>
                  </a:cubicBezTo>
                  <a:cubicBezTo>
                    <a:pt x="123" y="81"/>
                    <a:pt x="123" y="81"/>
                    <a:pt x="123" y="81"/>
                  </a:cubicBezTo>
                  <a:cubicBezTo>
                    <a:pt x="111" y="69"/>
                    <a:pt x="111" y="69"/>
                    <a:pt x="111" y="69"/>
                  </a:cubicBezTo>
                  <a:cubicBezTo>
                    <a:pt x="111" y="76"/>
                    <a:pt x="111" y="76"/>
                    <a:pt x="111" y="76"/>
                  </a:cubicBezTo>
                  <a:cubicBezTo>
                    <a:pt x="71" y="76"/>
                    <a:pt x="71" y="76"/>
                    <a:pt x="71" y="76"/>
                  </a:cubicBezTo>
                  <a:cubicBezTo>
                    <a:pt x="71" y="38"/>
                    <a:pt x="71" y="38"/>
                    <a:pt x="71" y="38"/>
                  </a:cubicBezTo>
                  <a:cubicBezTo>
                    <a:pt x="137" y="38"/>
                    <a:pt x="137" y="38"/>
                    <a:pt x="137" y="38"/>
                  </a:cubicBezTo>
                  <a:close/>
                  <a:moveTo>
                    <a:pt x="25" y="29"/>
                  </a:moveTo>
                  <a:cubicBezTo>
                    <a:pt x="18" y="31"/>
                    <a:pt x="11" y="24"/>
                    <a:pt x="13" y="17"/>
                  </a:cubicBezTo>
                  <a:cubicBezTo>
                    <a:pt x="13" y="13"/>
                    <a:pt x="16" y="10"/>
                    <a:pt x="20" y="10"/>
                  </a:cubicBezTo>
                  <a:cubicBezTo>
                    <a:pt x="26" y="8"/>
                    <a:pt x="32" y="13"/>
                    <a:pt x="32" y="19"/>
                  </a:cubicBezTo>
                  <a:cubicBezTo>
                    <a:pt x="32" y="24"/>
                    <a:pt x="29" y="28"/>
                    <a:pt x="25" y="29"/>
                  </a:cubicBezTo>
                  <a:close/>
                </a:path>
              </a:pathLst>
            </a:custGeom>
            <a:solidFill>
              <a:srgbClr val="4F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sp>
          <p:nvSpPr>
            <p:cNvPr id="37" name="Freeform 6"/>
            <p:cNvSpPr>
              <a:spLocks noEditPoints="1"/>
            </p:cNvSpPr>
            <p:nvPr/>
          </p:nvSpPr>
          <p:spPr bwMode="auto">
            <a:xfrm>
              <a:off x="3673" y="1936"/>
              <a:ext cx="332" cy="88"/>
            </a:xfrm>
            <a:custGeom>
              <a:avLst/>
              <a:gdLst>
                <a:gd name="T0" fmla="*/ 0 w 137"/>
                <a:gd name="T1" fmla="*/ 0 h 37"/>
                <a:gd name="T2" fmla="*/ 0 w 137"/>
                <a:gd name="T3" fmla="*/ 37 h 37"/>
                <a:gd name="T4" fmla="*/ 137 w 137"/>
                <a:gd name="T5" fmla="*/ 37 h 37"/>
                <a:gd name="T6" fmla="*/ 137 w 137"/>
                <a:gd name="T7" fmla="*/ 0 h 37"/>
                <a:gd name="T8" fmla="*/ 0 w 137"/>
                <a:gd name="T9" fmla="*/ 0 h 37"/>
                <a:gd name="T10" fmla="*/ 20 w 137"/>
                <a:gd name="T11" fmla="*/ 29 h 37"/>
                <a:gd name="T12" fmla="*/ 13 w 137"/>
                <a:gd name="T13" fmla="*/ 21 h 37"/>
                <a:gd name="T14" fmla="*/ 25 w 137"/>
                <a:gd name="T15" fmla="*/ 9 h 37"/>
                <a:gd name="T16" fmla="*/ 32 w 137"/>
                <a:gd name="T17" fmla="*/ 19 h 37"/>
                <a:gd name="T18" fmla="*/ 20 w 137"/>
                <a:gd name="T19"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37">
                  <a:moveTo>
                    <a:pt x="0" y="0"/>
                  </a:moveTo>
                  <a:cubicBezTo>
                    <a:pt x="0" y="37"/>
                    <a:pt x="0" y="37"/>
                    <a:pt x="0" y="37"/>
                  </a:cubicBezTo>
                  <a:cubicBezTo>
                    <a:pt x="78" y="37"/>
                    <a:pt x="137" y="37"/>
                    <a:pt x="137" y="37"/>
                  </a:cubicBezTo>
                  <a:cubicBezTo>
                    <a:pt x="137" y="0"/>
                    <a:pt x="137" y="0"/>
                    <a:pt x="137" y="0"/>
                  </a:cubicBezTo>
                  <a:lnTo>
                    <a:pt x="0" y="0"/>
                  </a:lnTo>
                  <a:close/>
                  <a:moveTo>
                    <a:pt x="20" y="29"/>
                  </a:moveTo>
                  <a:cubicBezTo>
                    <a:pt x="16" y="28"/>
                    <a:pt x="13" y="24"/>
                    <a:pt x="13" y="21"/>
                  </a:cubicBezTo>
                  <a:cubicBezTo>
                    <a:pt x="11" y="14"/>
                    <a:pt x="18" y="7"/>
                    <a:pt x="25" y="9"/>
                  </a:cubicBezTo>
                  <a:cubicBezTo>
                    <a:pt x="29" y="10"/>
                    <a:pt x="32" y="14"/>
                    <a:pt x="32" y="19"/>
                  </a:cubicBezTo>
                  <a:cubicBezTo>
                    <a:pt x="32" y="25"/>
                    <a:pt x="26" y="30"/>
                    <a:pt x="20" y="29"/>
                  </a:cubicBezTo>
                  <a:close/>
                </a:path>
              </a:pathLst>
            </a:custGeom>
            <a:solidFill>
              <a:srgbClr val="4F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sp>
          <p:nvSpPr>
            <p:cNvPr id="38" name="Freeform 7"/>
            <p:cNvSpPr>
              <a:spLocks noEditPoints="1"/>
            </p:cNvSpPr>
            <p:nvPr/>
          </p:nvSpPr>
          <p:spPr bwMode="auto">
            <a:xfrm>
              <a:off x="3673" y="2053"/>
              <a:ext cx="332" cy="92"/>
            </a:xfrm>
            <a:custGeom>
              <a:avLst/>
              <a:gdLst>
                <a:gd name="T0" fmla="*/ 86 w 137"/>
                <a:gd name="T1" fmla="*/ 0 h 38"/>
                <a:gd name="T2" fmla="*/ 0 w 137"/>
                <a:gd name="T3" fmla="*/ 0 h 38"/>
                <a:gd name="T4" fmla="*/ 0 w 137"/>
                <a:gd name="T5" fmla="*/ 38 h 38"/>
                <a:gd name="T6" fmla="*/ 137 w 137"/>
                <a:gd name="T7" fmla="*/ 38 h 38"/>
                <a:gd name="T8" fmla="*/ 137 w 137"/>
                <a:gd name="T9" fmla="*/ 0 h 38"/>
                <a:gd name="T10" fmla="*/ 86 w 137"/>
                <a:gd name="T11" fmla="*/ 0 h 38"/>
                <a:gd name="T12" fmla="*/ 22 w 137"/>
                <a:gd name="T13" fmla="*/ 29 h 38"/>
                <a:gd name="T14" fmla="*/ 12 w 137"/>
                <a:gd name="T15" fmla="*/ 19 h 38"/>
                <a:gd name="T16" fmla="*/ 25 w 137"/>
                <a:gd name="T17" fmla="*/ 9 h 38"/>
                <a:gd name="T18" fmla="*/ 32 w 137"/>
                <a:gd name="T19" fmla="*/ 19 h 38"/>
                <a:gd name="T20" fmla="*/ 22 w 137"/>
                <a:gd name="T2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38">
                  <a:moveTo>
                    <a:pt x="86" y="0"/>
                  </a:moveTo>
                  <a:cubicBezTo>
                    <a:pt x="0" y="0"/>
                    <a:pt x="0" y="0"/>
                    <a:pt x="0" y="0"/>
                  </a:cubicBezTo>
                  <a:cubicBezTo>
                    <a:pt x="0" y="38"/>
                    <a:pt x="0" y="38"/>
                    <a:pt x="0" y="38"/>
                  </a:cubicBezTo>
                  <a:cubicBezTo>
                    <a:pt x="137" y="38"/>
                    <a:pt x="137" y="38"/>
                    <a:pt x="137" y="38"/>
                  </a:cubicBezTo>
                  <a:cubicBezTo>
                    <a:pt x="137" y="5"/>
                    <a:pt x="137" y="0"/>
                    <a:pt x="137" y="0"/>
                  </a:cubicBezTo>
                  <a:lnTo>
                    <a:pt x="86" y="0"/>
                  </a:lnTo>
                  <a:close/>
                  <a:moveTo>
                    <a:pt x="22" y="29"/>
                  </a:moveTo>
                  <a:cubicBezTo>
                    <a:pt x="17" y="29"/>
                    <a:pt x="12" y="25"/>
                    <a:pt x="12" y="19"/>
                  </a:cubicBezTo>
                  <a:cubicBezTo>
                    <a:pt x="12" y="13"/>
                    <a:pt x="19" y="8"/>
                    <a:pt x="25" y="9"/>
                  </a:cubicBezTo>
                  <a:cubicBezTo>
                    <a:pt x="29" y="11"/>
                    <a:pt x="32" y="15"/>
                    <a:pt x="32" y="19"/>
                  </a:cubicBezTo>
                  <a:cubicBezTo>
                    <a:pt x="32" y="25"/>
                    <a:pt x="28" y="29"/>
                    <a:pt x="22" y="29"/>
                  </a:cubicBezTo>
                  <a:close/>
                </a:path>
              </a:pathLst>
            </a:custGeom>
            <a:solidFill>
              <a:srgbClr val="4F4F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en-US" sz="1350" dirty="0">
                <a:solidFill>
                  <a:srgbClr val="0033A0"/>
                </a:solidFill>
                <a:latin typeface="+mj-lt"/>
              </a:endParaRPr>
            </a:p>
          </p:txBody>
        </p:sp>
      </p:grpSp>
      <p:sp>
        <p:nvSpPr>
          <p:cNvPr id="39" name="Rectangle 38"/>
          <p:cNvSpPr/>
          <p:nvPr/>
        </p:nvSpPr>
        <p:spPr>
          <a:xfrm>
            <a:off x="327213" y="3138473"/>
            <a:ext cx="1652778" cy="8367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Reporting of Progress v/s Plan, Success rate, Rollbacks, failures and issues/risks</a:t>
            </a:r>
          </a:p>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Reporting of Migration Status by day wise and engineer wise </a:t>
            </a:r>
          </a:p>
        </p:txBody>
      </p:sp>
      <p:sp>
        <p:nvSpPr>
          <p:cNvPr id="40" name="Rectangle 39"/>
          <p:cNvSpPr/>
          <p:nvPr/>
        </p:nvSpPr>
        <p:spPr>
          <a:xfrm>
            <a:off x="2041949" y="3830127"/>
            <a:ext cx="1652778" cy="901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Add or edit data chunks, overwrite entire inventory</a:t>
            </a:r>
          </a:p>
        </p:txBody>
      </p:sp>
      <p:sp>
        <p:nvSpPr>
          <p:cNvPr id="41" name="Rectangle 40"/>
          <p:cNvSpPr/>
          <p:nvPr/>
        </p:nvSpPr>
        <p:spPr>
          <a:xfrm>
            <a:off x="5431149" y="3621256"/>
            <a:ext cx="1652778" cy="901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Define T plans for all pre migration  activities     </a:t>
            </a:r>
          </a:p>
        </p:txBody>
      </p:sp>
      <p:sp>
        <p:nvSpPr>
          <p:cNvPr id="42" name="Rectangle 41"/>
          <p:cNvSpPr/>
          <p:nvPr/>
        </p:nvSpPr>
        <p:spPr>
          <a:xfrm>
            <a:off x="3694727" y="3556844"/>
            <a:ext cx="1652778" cy="901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Search filter options to add only available data for migration</a:t>
            </a:r>
            <a:endParaRPr lang="en-IN" sz="1000" dirty="0">
              <a:solidFill>
                <a:srgbClr val="000000"/>
              </a:solidFill>
              <a:latin typeface="+mj-lt"/>
              <a:cs typeface="Arial" pitchFamily="34" charset="0"/>
            </a:endParaRPr>
          </a:p>
        </p:txBody>
      </p:sp>
      <p:sp>
        <p:nvSpPr>
          <p:cNvPr id="43" name="Rectangle 42"/>
          <p:cNvSpPr/>
          <p:nvPr/>
        </p:nvSpPr>
        <p:spPr>
          <a:xfrm>
            <a:off x="7164009" y="3375666"/>
            <a:ext cx="1652778" cy="901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171450" indent="-171450" defTabSz="685800">
              <a:lnSpc>
                <a:spcPct val="110000"/>
              </a:lnSpc>
              <a:spcAft>
                <a:spcPts val="300"/>
              </a:spcAft>
              <a:buFont typeface="Arial" panose="020B0604020202020204" pitchFamily="34" charset="0"/>
              <a:buChar char="•"/>
            </a:pPr>
            <a:r>
              <a:rPr lang="en-US" sz="1000" dirty="0">
                <a:solidFill>
                  <a:srgbClr val="000000"/>
                </a:solidFill>
                <a:latin typeface="+mj-lt"/>
                <a:cs typeface="Arial" pitchFamily="34" charset="0"/>
              </a:rPr>
              <a:t>Alerts for scheduled activities and delays. Notifications to stakeholders on status updates</a:t>
            </a:r>
          </a:p>
        </p:txBody>
      </p:sp>
      <p:grpSp>
        <p:nvGrpSpPr>
          <p:cNvPr id="52" name="Group 51"/>
          <p:cNvGrpSpPr/>
          <p:nvPr/>
        </p:nvGrpSpPr>
        <p:grpSpPr>
          <a:xfrm>
            <a:off x="5152634" y="513709"/>
            <a:ext cx="3666400" cy="257744"/>
            <a:chOff x="5213612" y="507153"/>
            <a:chExt cx="3666400" cy="257744"/>
          </a:xfrm>
        </p:grpSpPr>
        <p:sp>
          <p:nvSpPr>
            <p:cNvPr id="53" name="Chevron 52"/>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54" name="Chevron 53"/>
            <p:cNvSpPr/>
            <p:nvPr/>
          </p:nvSpPr>
          <p:spPr>
            <a:xfrm>
              <a:off x="6990591" y="50886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55" name="Chevron 54"/>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56" name="Pentagon 55"/>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1989490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Cognizant Migration Governance Framework – ArcTern – Key Migration KPIs</a:t>
            </a:r>
            <a:endParaRPr lang="en-US" dirty="0"/>
          </a:p>
        </p:txBody>
      </p:sp>
      <p:grpSp>
        <p:nvGrpSpPr>
          <p:cNvPr id="18" name="Group 17"/>
          <p:cNvGrpSpPr/>
          <p:nvPr/>
        </p:nvGrpSpPr>
        <p:grpSpPr>
          <a:xfrm>
            <a:off x="217638" y="781930"/>
            <a:ext cx="8708724" cy="3573344"/>
            <a:chOff x="217638" y="781930"/>
            <a:chExt cx="8708724" cy="3573344"/>
          </a:xfrm>
        </p:grpSpPr>
        <p:sp>
          <p:nvSpPr>
            <p:cNvPr id="6" name="Content Placeholder 2"/>
            <p:cNvSpPr txBox="1">
              <a:spLocks/>
            </p:cNvSpPr>
            <p:nvPr/>
          </p:nvSpPr>
          <p:spPr>
            <a:xfrm>
              <a:off x="217639" y="781930"/>
              <a:ext cx="4306692" cy="1582130"/>
            </a:xfrm>
            <a:prstGeom prst="rect">
              <a:avLst/>
            </a:prstGeom>
            <a:ln>
              <a:noFill/>
            </a:ln>
          </p:spPr>
          <p:txBody>
            <a:bodyPr vert="horz" lIns="91440" tIns="91440" rIns="91440" bIns="91440" rtlCol="0">
              <a:noAutofit/>
            </a:bodyPr>
            <a:lst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US" sz="1400" b="1" dirty="0">
                  <a:latin typeface="+mj-lt"/>
                </a:rPr>
                <a:t>Migration KPIs</a:t>
              </a:r>
            </a:p>
            <a:p>
              <a:pPr marL="457200" lvl="1" indent="-285750">
                <a:buClr>
                  <a:schemeClr val="tx2"/>
                </a:buClr>
                <a:buSzPct val="100000"/>
              </a:pPr>
              <a:r>
                <a:rPr lang="en-US" sz="1200" dirty="0">
                  <a:latin typeface="+mj-lt"/>
                </a:rPr>
                <a:t>Migration Velocity (Numbers of apps per week)</a:t>
              </a:r>
            </a:p>
            <a:p>
              <a:pPr marL="457200" lvl="1" indent="-285750">
                <a:buClr>
                  <a:schemeClr val="tx2"/>
                </a:buClr>
                <a:buSzPct val="100000"/>
              </a:pPr>
              <a:r>
                <a:rPr lang="en-US" sz="1200" dirty="0">
                  <a:latin typeface="+mj-lt"/>
                </a:rPr>
                <a:t>Release Velocity (Number of apps released per week)</a:t>
              </a:r>
            </a:p>
            <a:p>
              <a:pPr marL="457200" lvl="1" indent="-285750">
                <a:buClr>
                  <a:schemeClr val="tx2"/>
                </a:buClr>
                <a:buSzPct val="100000"/>
              </a:pPr>
              <a:r>
                <a:rPr lang="en-US" sz="1200" dirty="0">
                  <a:latin typeface="+mj-lt"/>
                </a:rPr>
                <a:t>Change Velocity (Change in plan from baseline)</a:t>
              </a:r>
            </a:p>
            <a:p>
              <a:pPr marL="457200" lvl="1" indent="-285750">
                <a:buClr>
                  <a:schemeClr val="tx2"/>
                </a:buClr>
                <a:buSzPct val="100000"/>
              </a:pPr>
              <a:r>
                <a:rPr lang="en-US" sz="1200" dirty="0">
                  <a:latin typeface="+mj-lt"/>
                </a:rPr>
                <a:t>Performance Velocity (Change in performance post migration)</a:t>
              </a:r>
            </a:p>
          </p:txBody>
        </p:sp>
        <p:sp>
          <p:nvSpPr>
            <p:cNvPr id="10" name="Content Placeholder 2"/>
            <p:cNvSpPr txBox="1">
              <a:spLocks/>
            </p:cNvSpPr>
            <p:nvPr/>
          </p:nvSpPr>
          <p:spPr>
            <a:xfrm>
              <a:off x="4622369" y="781930"/>
              <a:ext cx="4303993" cy="1465874"/>
            </a:xfrm>
            <a:prstGeom prst="rect">
              <a:avLst/>
            </a:prstGeom>
            <a:ln>
              <a:noFill/>
            </a:ln>
          </p:spPr>
          <p:txBody>
            <a:bodyPr vert="horz" lIns="91440" tIns="91440" rIns="91440" bIns="91440" rtlCol="0">
              <a:normAutofit/>
            </a:bodyPr>
            <a:lst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US" sz="1400" b="1" dirty="0">
                  <a:latin typeface="+mj-lt"/>
                </a:rPr>
                <a:t>Application KPIs</a:t>
              </a:r>
            </a:p>
            <a:p>
              <a:pPr marL="457200" lvl="1" indent="-285750">
                <a:buClr>
                  <a:schemeClr val="tx2"/>
                </a:buClr>
                <a:buSzPct val="100000"/>
              </a:pPr>
              <a:r>
                <a:rPr lang="en-US" sz="1200" dirty="0">
                  <a:latin typeface="+mj-lt"/>
                </a:rPr>
                <a:t>App-server migration tracking</a:t>
              </a:r>
            </a:p>
            <a:p>
              <a:pPr marL="457200" lvl="1" indent="-285750">
                <a:buClr>
                  <a:schemeClr val="tx2"/>
                </a:buClr>
                <a:buSzPct val="100000"/>
              </a:pPr>
              <a:r>
                <a:rPr lang="en-US" sz="1200" dirty="0">
                  <a:latin typeface="+mj-lt"/>
                </a:rPr>
                <a:t>Application dependency tracking</a:t>
              </a:r>
            </a:p>
            <a:p>
              <a:pPr marL="457200" lvl="1" indent="-285750">
                <a:buClr>
                  <a:schemeClr val="tx2"/>
                </a:buClr>
                <a:buSzPct val="100000"/>
              </a:pPr>
              <a:r>
                <a:rPr lang="en-US" sz="1200" dirty="0">
                  <a:latin typeface="+mj-lt"/>
                </a:rPr>
                <a:t>Application release/roll-out tracing</a:t>
              </a:r>
            </a:p>
            <a:p>
              <a:pPr marL="457200" lvl="1" indent="-285750">
                <a:buClr>
                  <a:schemeClr val="tx2"/>
                </a:buClr>
                <a:buSzPct val="100000"/>
              </a:pPr>
              <a:r>
                <a:rPr lang="en-US" sz="1200" dirty="0">
                  <a:latin typeface="+mj-lt"/>
                </a:rPr>
                <a:t>Application performance tracking</a:t>
              </a:r>
            </a:p>
          </p:txBody>
        </p:sp>
        <p:sp>
          <p:nvSpPr>
            <p:cNvPr id="11" name="Content Placeholder 2"/>
            <p:cNvSpPr txBox="1">
              <a:spLocks/>
            </p:cNvSpPr>
            <p:nvPr/>
          </p:nvSpPr>
          <p:spPr>
            <a:xfrm>
              <a:off x="217639" y="2644187"/>
              <a:ext cx="4306692" cy="1582130"/>
            </a:xfrm>
            <a:prstGeom prst="rect">
              <a:avLst/>
            </a:prstGeom>
            <a:ln>
              <a:noFill/>
            </a:ln>
          </p:spPr>
          <p:txBody>
            <a:bodyPr vert="horz" lIns="91440" tIns="91440" rIns="91440" bIns="91440" rtlCol="0">
              <a:normAutofit fontScale="92500" lnSpcReduction="10000"/>
            </a:bodyPr>
            <a:lst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US" sz="1500" b="1" dirty="0">
                  <a:latin typeface="+mj-lt"/>
                </a:rPr>
                <a:t>Governance KPIs</a:t>
              </a:r>
            </a:p>
            <a:p>
              <a:pPr marL="457200" lvl="1" indent="-285750">
                <a:buClr>
                  <a:schemeClr val="tx2"/>
                </a:buClr>
                <a:buSzPct val="100000"/>
              </a:pPr>
              <a:r>
                <a:rPr lang="en-US" sz="1300" dirty="0">
                  <a:latin typeface="+mj-lt"/>
                </a:rPr>
                <a:t>Schedule Deviation</a:t>
              </a:r>
            </a:p>
            <a:p>
              <a:pPr marL="457200" lvl="1" indent="-285750">
                <a:buClr>
                  <a:schemeClr val="tx2"/>
                </a:buClr>
                <a:buSzPct val="100000"/>
              </a:pPr>
              <a:r>
                <a:rPr lang="en-US" sz="1300" dirty="0">
                  <a:latin typeface="+mj-lt"/>
                </a:rPr>
                <a:t>Effort Deviation</a:t>
              </a:r>
            </a:p>
            <a:p>
              <a:pPr marL="457200" lvl="1" indent="-285750">
                <a:buClr>
                  <a:schemeClr val="tx2"/>
                </a:buClr>
                <a:buSzPct val="100000"/>
              </a:pPr>
              <a:r>
                <a:rPr lang="en-US" sz="1300" dirty="0">
                  <a:latin typeface="+mj-lt"/>
                </a:rPr>
                <a:t>Migration status by workload/wave/group/program</a:t>
              </a:r>
            </a:p>
            <a:p>
              <a:pPr marL="457200" lvl="1" indent="-285750">
                <a:buClr>
                  <a:schemeClr val="tx2"/>
                </a:buClr>
                <a:buSzPct val="100000"/>
              </a:pPr>
              <a:r>
                <a:rPr lang="en-US" sz="1300" dirty="0">
                  <a:latin typeface="+mj-lt"/>
                </a:rPr>
                <a:t>Daily/Weekly/Monthly/Quarterly detailed migration reports</a:t>
              </a:r>
            </a:p>
          </p:txBody>
        </p:sp>
        <p:sp>
          <p:nvSpPr>
            <p:cNvPr id="12" name="Content Placeholder 2"/>
            <p:cNvSpPr txBox="1">
              <a:spLocks/>
            </p:cNvSpPr>
            <p:nvPr/>
          </p:nvSpPr>
          <p:spPr>
            <a:xfrm>
              <a:off x="4622369" y="2644187"/>
              <a:ext cx="4303993" cy="1465874"/>
            </a:xfrm>
            <a:prstGeom prst="rect">
              <a:avLst/>
            </a:prstGeom>
            <a:ln>
              <a:noFill/>
            </a:ln>
          </p:spPr>
          <p:txBody>
            <a:bodyPr vert="horz" lIns="91440" tIns="91440" rIns="91440" bIns="91440" rtlCol="0">
              <a:normAutofit/>
            </a:bodyPr>
            <a:lst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r>
                <a:rPr lang="en-US" sz="1400" b="1" dirty="0">
                  <a:latin typeface="+mj-lt"/>
                </a:rPr>
                <a:t>Activity KPIs</a:t>
              </a:r>
            </a:p>
            <a:p>
              <a:pPr marL="457200" lvl="1" indent="-285750">
                <a:buClr>
                  <a:schemeClr val="tx2"/>
                </a:buClr>
                <a:buSzPct val="100000"/>
              </a:pPr>
              <a:r>
                <a:rPr lang="en-US" sz="1200" dirty="0">
                  <a:latin typeface="+mj-lt"/>
                </a:rPr>
                <a:t>Tracking per activity per application</a:t>
              </a:r>
            </a:p>
            <a:p>
              <a:pPr marL="457200" lvl="1" indent="-285750">
                <a:buClr>
                  <a:schemeClr val="tx2"/>
                </a:buClr>
                <a:buSzPct val="100000"/>
              </a:pPr>
              <a:r>
                <a:rPr lang="en-US" sz="1200" dirty="0">
                  <a:latin typeface="+mj-lt"/>
                </a:rPr>
                <a:t>Down-time tracking (user/application)</a:t>
              </a:r>
            </a:p>
            <a:p>
              <a:pPr marL="457200" lvl="1" indent="-285750">
                <a:buClr>
                  <a:schemeClr val="tx2"/>
                </a:buClr>
                <a:buSzPct val="100000"/>
              </a:pPr>
              <a:r>
                <a:rPr lang="en-US" sz="1200" dirty="0">
                  <a:latin typeface="+mj-lt"/>
                </a:rPr>
                <a:t>Pre/Post migration activities tracking</a:t>
              </a:r>
            </a:p>
            <a:p>
              <a:pPr marL="457200" lvl="1" indent="-285750">
                <a:buClr>
                  <a:schemeClr val="tx2"/>
                </a:buClr>
                <a:buSzPct val="100000"/>
              </a:pPr>
              <a:r>
                <a:rPr lang="en-US" sz="1200" dirty="0">
                  <a:latin typeface="+mj-lt"/>
                </a:rPr>
                <a:t>Dependent activity tracking</a:t>
              </a:r>
            </a:p>
          </p:txBody>
        </p:sp>
        <p:sp>
          <p:nvSpPr>
            <p:cNvPr id="3" name="Rectangle 2"/>
            <p:cNvSpPr/>
            <p:nvPr/>
          </p:nvSpPr>
          <p:spPr>
            <a:xfrm>
              <a:off x="217638" y="788226"/>
              <a:ext cx="4303993" cy="1722104"/>
            </a:xfrm>
            <a:prstGeom prst="rect">
              <a:avLst/>
            </a:prstGeom>
            <a:noFill/>
            <a:ln w="190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13" name="Rectangle 12"/>
            <p:cNvSpPr/>
            <p:nvPr/>
          </p:nvSpPr>
          <p:spPr>
            <a:xfrm>
              <a:off x="4622369" y="788226"/>
              <a:ext cx="4303993" cy="1722104"/>
            </a:xfrm>
            <a:prstGeom prst="rect">
              <a:avLst/>
            </a:prstGeom>
            <a:noFill/>
            <a:ln w="19050">
              <a:solidFill>
                <a:srgbClr val="E11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15" name="Rectangle 14"/>
            <p:cNvSpPr/>
            <p:nvPr/>
          </p:nvSpPr>
          <p:spPr>
            <a:xfrm>
              <a:off x="217638" y="2633170"/>
              <a:ext cx="4303993" cy="1722104"/>
            </a:xfrm>
            <a:prstGeom prst="rect">
              <a:avLst/>
            </a:prstGeom>
            <a:noFill/>
            <a:ln w="19050">
              <a:solidFill>
                <a:srgbClr val="E11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16" name="Rectangle 15"/>
            <p:cNvSpPr/>
            <p:nvPr/>
          </p:nvSpPr>
          <p:spPr>
            <a:xfrm>
              <a:off x="4622369" y="2633170"/>
              <a:ext cx="4303993" cy="1722104"/>
            </a:xfrm>
            <a:prstGeom prst="rect">
              <a:avLst/>
            </a:prstGeom>
            <a:noFill/>
            <a:ln w="190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4107146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Migration Program Management &amp; Reporting Dashboard</a:t>
            </a:r>
            <a:endParaRPr lang="en-US" dirty="0"/>
          </a:p>
        </p:txBody>
      </p:sp>
      <p:grpSp>
        <p:nvGrpSpPr>
          <p:cNvPr id="12" name="Group 11"/>
          <p:cNvGrpSpPr/>
          <p:nvPr/>
        </p:nvGrpSpPr>
        <p:grpSpPr>
          <a:xfrm>
            <a:off x="336350" y="2838878"/>
            <a:ext cx="8387157" cy="1798975"/>
            <a:chOff x="48624" y="2702440"/>
            <a:chExt cx="9026497" cy="1936108"/>
          </a:xfrm>
        </p:grpSpPr>
        <p:grpSp>
          <p:nvGrpSpPr>
            <p:cNvPr id="13" name="Group 12"/>
            <p:cNvGrpSpPr/>
            <p:nvPr/>
          </p:nvGrpSpPr>
          <p:grpSpPr>
            <a:xfrm>
              <a:off x="48624" y="2702440"/>
              <a:ext cx="2110919" cy="1936108"/>
              <a:chOff x="48624" y="2871063"/>
              <a:chExt cx="2110919" cy="1837821"/>
            </a:xfrm>
          </p:grpSpPr>
          <p:sp>
            <p:nvSpPr>
              <p:cNvPr id="21" name="Rectangle 20"/>
              <p:cNvSpPr/>
              <p:nvPr/>
            </p:nvSpPr>
            <p:spPr>
              <a:xfrm>
                <a:off x="48624" y="2871063"/>
                <a:ext cx="2110919" cy="1837821"/>
              </a:xfrm>
              <a:prstGeom prst="rect">
                <a:avLst/>
              </a:prstGeom>
              <a:solidFill>
                <a:srgbClr val="141414">
                  <a:lumMod val="75000"/>
                  <a:lumOff val="25000"/>
                </a:srgbClr>
              </a:solidFill>
              <a:ln w="9525" cap="flat" cmpd="sng" algn="ctr">
                <a:solidFill>
                  <a:sysClr val="window" lastClr="FFFFFF">
                    <a:lumMod val="75000"/>
                  </a:sysClr>
                </a:solidFill>
                <a:prstDash val="solid"/>
              </a:ln>
              <a:effectLst/>
            </p:spPr>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950" b="0" i="0" u="none" strike="noStrike" kern="0" cap="none" spc="0" normalizeH="0" baseline="0" noProof="0" dirty="0">
                  <a:ln>
                    <a:noFill/>
                  </a:ln>
                  <a:solidFill>
                    <a:prstClr val="white"/>
                  </a:solidFill>
                  <a:effectLst/>
                  <a:uLnTx/>
                  <a:uFillTx/>
                  <a:latin typeface="+mj-lt"/>
                  <a:ea typeface="+mn-ea"/>
                  <a:cs typeface="+mn-cs"/>
                </a:endParaRPr>
              </a:p>
            </p:txBody>
          </p:sp>
          <p:pic>
            <p:nvPicPr>
              <p:cNvPr id="22" name="Picture 2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3068" y="2927733"/>
                <a:ext cx="1994933" cy="1732215"/>
              </a:xfrm>
              <a:prstGeom prst="rect">
                <a:avLst/>
              </a:prstGeom>
              <a:ln w="12700">
                <a:noFill/>
              </a:ln>
            </p:spPr>
          </p:pic>
        </p:grpSp>
        <p:grpSp>
          <p:nvGrpSpPr>
            <p:cNvPr id="14" name="Group 13"/>
            <p:cNvGrpSpPr/>
            <p:nvPr/>
          </p:nvGrpSpPr>
          <p:grpSpPr>
            <a:xfrm>
              <a:off x="2250680" y="2702440"/>
              <a:ext cx="3513251" cy="1936108"/>
              <a:chOff x="2250680" y="2846093"/>
              <a:chExt cx="3513251" cy="1862791"/>
            </a:xfrm>
          </p:grpSpPr>
          <p:sp>
            <p:nvSpPr>
              <p:cNvPr id="18" name="Rectangle 17"/>
              <p:cNvSpPr/>
              <p:nvPr/>
            </p:nvSpPr>
            <p:spPr>
              <a:xfrm>
                <a:off x="2250680" y="2846093"/>
                <a:ext cx="3513251" cy="1862791"/>
              </a:xfrm>
              <a:prstGeom prst="rect">
                <a:avLst/>
              </a:prstGeom>
              <a:solidFill>
                <a:srgbClr val="141414">
                  <a:lumMod val="75000"/>
                  <a:lumOff val="25000"/>
                </a:srgbClr>
              </a:solidFill>
              <a:ln w="9525" cap="flat" cmpd="sng" algn="ctr">
                <a:solidFill>
                  <a:sysClr val="window" lastClr="FFFFFF">
                    <a:lumMod val="75000"/>
                  </a:sysClr>
                </a:solidFill>
                <a:prstDash val="solid"/>
              </a:ln>
              <a:effectLst/>
            </p:spPr>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950" b="0" i="0" u="none" strike="noStrike" kern="0" cap="none" spc="0" normalizeH="0" baseline="0" noProof="0" dirty="0">
                  <a:ln>
                    <a:noFill/>
                  </a:ln>
                  <a:solidFill>
                    <a:prstClr val="white"/>
                  </a:solidFill>
                  <a:effectLst/>
                  <a:uLnTx/>
                  <a:uFillTx/>
                  <a:latin typeface="+mj-lt"/>
                  <a:ea typeface="+mn-ea"/>
                  <a:cs typeface="+mn-cs"/>
                </a:endParaRPr>
              </a:p>
            </p:txBody>
          </p:sp>
          <p:pic>
            <p:nvPicPr>
              <p:cNvPr id="19" name="Picture 1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317362" y="2927733"/>
                <a:ext cx="1719617" cy="1702739"/>
              </a:xfrm>
              <a:prstGeom prst="rect">
                <a:avLst/>
              </a:prstGeom>
            </p:spPr>
          </p:pic>
          <p:pic>
            <p:nvPicPr>
              <p:cNvPr id="20" name="Picture 1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089859" y="2927733"/>
                <a:ext cx="1623955" cy="1693013"/>
              </a:xfrm>
              <a:prstGeom prst="rect">
                <a:avLst/>
              </a:prstGeom>
            </p:spPr>
          </p:pic>
        </p:grpSp>
        <p:grpSp>
          <p:nvGrpSpPr>
            <p:cNvPr id="15" name="Group 14"/>
            <p:cNvGrpSpPr/>
            <p:nvPr/>
          </p:nvGrpSpPr>
          <p:grpSpPr>
            <a:xfrm>
              <a:off x="5832029" y="2702440"/>
              <a:ext cx="3243092" cy="1936108"/>
              <a:chOff x="5832029" y="2772776"/>
              <a:chExt cx="3243092" cy="1936108"/>
            </a:xfrm>
          </p:grpSpPr>
          <p:sp>
            <p:nvSpPr>
              <p:cNvPr id="16" name="Rectangle 15"/>
              <p:cNvSpPr/>
              <p:nvPr/>
            </p:nvSpPr>
            <p:spPr>
              <a:xfrm>
                <a:off x="5832029" y="2772776"/>
                <a:ext cx="3243092" cy="1936108"/>
              </a:xfrm>
              <a:prstGeom prst="rect">
                <a:avLst/>
              </a:prstGeom>
              <a:solidFill>
                <a:srgbClr val="141414">
                  <a:lumMod val="75000"/>
                  <a:lumOff val="25000"/>
                </a:srgbClr>
              </a:solidFill>
              <a:ln w="9525" cap="flat" cmpd="sng" algn="ctr">
                <a:solidFill>
                  <a:sysClr val="window" lastClr="FFFFFF">
                    <a:lumMod val="75000"/>
                  </a:sysClr>
                </a:solidFill>
                <a:prstDash val="solid"/>
              </a:ln>
              <a:effectLst/>
            </p:spPr>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950" b="0" i="0" u="none" strike="noStrike" kern="0" cap="none" spc="0" normalizeH="0" baseline="0" noProof="0" dirty="0">
                  <a:ln>
                    <a:noFill/>
                  </a:ln>
                  <a:solidFill>
                    <a:prstClr val="white"/>
                  </a:solidFill>
                  <a:effectLst/>
                  <a:uLnTx/>
                  <a:uFillTx/>
                  <a:latin typeface="+mj-lt"/>
                  <a:ea typeface="+mn-ea"/>
                  <a:cs typeface="+mn-cs"/>
                </a:endParaRPr>
              </a:p>
            </p:txBody>
          </p:sp>
          <p:pic>
            <p:nvPicPr>
              <p:cNvPr id="17" name="Picture 1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895450" y="2832152"/>
                <a:ext cx="3130334" cy="1817779"/>
              </a:xfrm>
              <a:prstGeom prst="rect">
                <a:avLst/>
              </a:prstGeom>
            </p:spPr>
          </p:pic>
        </p:grpSp>
      </p:grpSp>
      <p:sp>
        <p:nvSpPr>
          <p:cNvPr id="23" name="Rectangle 22"/>
          <p:cNvSpPr/>
          <p:nvPr/>
        </p:nvSpPr>
        <p:spPr>
          <a:xfrm>
            <a:off x="336350" y="1296391"/>
            <a:ext cx="1828800" cy="1421928"/>
          </a:xfrm>
          <a:prstGeom prst="rect">
            <a:avLst/>
          </a:prstGeom>
          <a:solidFill>
            <a:schemeClr val="bg1">
              <a:lumMod val="95000"/>
            </a:schemeClr>
          </a:solidFill>
          <a:ln w="9525" cap="flat" cmpd="sng" algn="ctr">
            <a:noFill/>
            <a:prstDash val="solid"/>
          </a:ln>
          <a:effectLst/>
        </p:spPr>
        <p:txBody>
          <a:bodyPr rtlCol="0" anchor="t">
            <a:noAutofit/>
          </a:bodyPr>
          <a:lstStyle/>
          <a:p>
            <a:pPr marL="114297" marR="0" lvl="0" indent="-114297" algn="l" defTabSz="457189" rtl="0" eaLnBrk="1" fontAlgn="auto" latinLnBrk="0" hangingPunct="1">
              <a:lnSpc>
                <a:spcPct val="100000"/>
              </a:lnSpc>
              <a:spcBef>
                <a:spcPts val="0"/>
              </a:spcBef>
              <a:spcAft>
                <a:spcPts val="0"/>
              </a:spcAft>
              <a:buClr>
                <a:srgbClr val="141414"/>
              </a:buClr>
              <a:buSzTx/>
              <a:buFont typeface="Arial" panose="020B0604020202020204" pitchFamily="34" charset="0"/>
              <a:buChar char="•"/>
              <a:tabLst/>
              <a:defRPr/>
            </a:pPr>
            <a:r>
              <a:rPr kumimoji="0" lang="en-US" sz="960" b="0" i="0" u="none" strike="noStrike" kern="1200" cap="none" spc="0" normalizeH="0" baseline="0" noProof="0" dirty="0">
                <a:ln>
                  <a:noFill/>
                </a:ln>
                <a:solidFill>
                  <a:srgbClr val="141414">
                    <a:lumMod val="75000"/>
                    <a:lumOff val="25000"/>
                  </a:srgbClr>
                </a:solidFill>
                <a:effectLst/>
                <a:uLnTx/>
                <a:uFillTx/>
                <a:latin typeface="+mj-lt"/>
                <a:cs typeface="Arial" panose="020B0604020202020204" pitchFamily="34" charset="0"/>
              </a:rPr>
              <a:t>Single pane of glass for near real-time status of migration projects.</a:t>
            </a:r>
          </a:p>
          <a:p>
            <a:pPr marL="114297" marR="0" lvl="0" indent="-114297" algn="l" defTabSz="457189" rtl="0" eaLnBrk="1" fontAlgn="auto" latinLnBrk="0" hangingPunct="1">
              <a:lnSpc>
                <a:spcPct val="100000"/>
              </a:lnSpc>
              <a:spcBef>
                <a:spcPts val="0"/>
              </a:spcBef>
              <a:spcAft>
                <a:spcPts val="0"/>
              </a:spcAft>
              <a:buClr>
                <a:srgbClr val="141414"/>
              </a:buClr>
              <a:buSzTx/>
              <a:buFont typeface="Arial" panose="020B0604020202020204" pitchFamily="34" charset="0"/>
              <a:buChar char="•"/>
              <a:tabLst/>
              <a:defRPr/>
            </a:pPr>
            <a:r>
              <a:rPr kumimoji="0" lang="en-US" sz="960" b="0" i="0" u="none" strike="noStrike" kern="1200" cap="none" spc="0" normalizeH="0" baseline="0" noProof="0" dirty="0">
                <a:ln>
                  <a:noFill/>
                </a:ln>
                <a:solidFill>
                  <a:srgbClr val="141414">
                    <a:lumMod val="75000"/>
                    <a:lumOff val="25000"/>
                  </a:srgbClr>
                </a:solidFill>
                <a:effectLst/>
                <a:uLnTx/>
                <a:uFillTx/>
                <a:latin typeface="+mj-lt"/>
                <a:cs typeface="Arial" panose="020B0604020202020204" pitchFamily="34" charset="0"/>
              </a:rPr>
              <a:t>Provides PJI with a detailed view of project status and risk items, if any.</a:t>
            </a:r>
          </a:p>
          <a:p>
            <a:pPr marL="114297" marR="0" lvl="0" indent="-114297" algn="l" defTabSz="457189" rtl="0" eaLnBrk="1" fontAlgn="auto" latinLnBrk="0" hangingPunct="1">
              <a:lnSpc>
                <a:spcPct val="100000"/>
              </a:lnSpc>
              <a:spcBef>
                <a:spcPts val="0"/>
              </a:spcBef>
              <a:spcAft>
                <a:spcPts val="0"/>
              </a:spcAft>
              <a:buClr>
                <a:srgbClr val="141414"/>
              </a:buClr>
              <a:buSzTx/>
              <a:buFont typeface="Arial" panose="020B0604020202020204" pitchFamily="34" charset="0"/>
              <a:buChar char="•"/>
              <a:tabLst/>
              <a:defRPr/>
            </a:pPr>
            <a:r>
              <a:rPr kumimoji="0" lang="en-US" sz="960" b="0" i="0" u="none" strike="noStrike" kern="1200" cap="none" spc="0" normalizeH="0" baseline="0" noProof="0" dirty="0">
                <a:ln>
                  <a:noFill/>
                </a:ln>
                <a:solidFill>
                  <a:srgbClr val="141414">
                    <a:lumMod val="75000"/>
                    <a:lumOff val="25000"/>
                  </a:srgbClr>
                </a:solidFill>
                <a:effectLst/>
                <a:uLnTx/>
                <a:uFillTx/>
                <a:latin typeface="+mj-lt"/>
                <a:cs typeface="Arial" panose="020B0604020202020204" pitchFamily="34" charset="0"/>
              </a:rPr>
              <a:t>Status can be tracked at an overall Project level or even at a specific Wave level.</a:t>
            </a:r>
          </a:p>
        </p:txBody>
      </p:sp>
      <p:sp>
        <p:nvSpPr>
          <p:cNvPr id="24" name="Rectangle 23"/>
          <p:cNvSpPr>
            <a:spLocks noChangeAspect="1"/>
          </p:cNvSpPr>
          <p:nvPr/>
        </p:nvSpPr>
        <p:spPr>
          <a:xfrm>
            <a:off x="2249145" y="1296390"/>
            <a:ext cx="3474720" cy="1421928"/>
          </a:xfrm>
          <a:prstGeom prst="rect">
            <a:avLst/>
          </a:prstGeom>
          <a:solidFill>
            <a:schemeClr val="bg1">
              <a:lumMod val="95000"/>
            </a:schemeClr>
          </a:solidFill>
          <a:ln w="9525" cap="flat" cmpd="sng" algn="ctr">
            <a:noFill/>
            <a:prstDash val="solid"/>
          </a:ln>
          <a:effectLst/>
        </p:spPr>
        <p:txBody>
          <a:bodyPr wrap="square" numCol="2" spcCol="457200" rtlCol="0" anchor="t">
            <a:spAutoFit/>
          </a:bodyPr>
          <a:lstStyle/>
          <a:p>
            <a:pPr marL="114297" indent="-114297" defTabSz="457189">
              <a:buClr>
                <a:srgbClr val="141414"/>
              </a:buClr>
              <a:buFont typeface="Arial" panose="020B0604020202020204" pitchFamily="34" charset="0"/>
              <a:buChar char="•"/>
              <a:defRPr/>
            </a:pPr>
            <a:r>
              <a:rPr lang="en-US" sz="960" dirty="0">
                <a:solidFill>
                  <a:srgbClr val="141414">
                    <a:lumMod val="75000"/>
                    <a:lumOff val="25000"/>
                  </a:srgbClr>
                </a:solidFill>
                <a:latin typeface="+mj-lt"/>
                <a:cs typeface="Arial" panose="020B0604020202020204" pitchFamily="34" charset="0"/>
              </a:rPr>
              <a:t>Based on the selection of four parameters (Migration Method, Platform, Methodology and Tool), migration steps are standardized and captured in  Runbooks.</a:t>
            </a:r>
          </a:p>
          <a:p>
            <a:pPr defTabSz="457189">
              <a:buClr>
                <a:srgbClr val="141414"/>
              </a:buClr>
              <a:defRPr/>
            </a:pPr>
            <a:endParaRPr lang="en-US" sz="960" dirty="0">
              <a:solidFill>
                <a:srgbClr val="141414">
                  <a:lumMod val="75000"/>
                  <a:lumOff val="25000"/>
                </a:srgbClr>
              </a:solidFill>
              <a:latin typeface="+mj-lt"/>
              <a:cs typeface="Arial" panose="020B0604020202020204" pitchFamily="34" charset="0"/>
            </a:endParaRPr>
          </a:p>
          <a:p>
            <a:pPr marL="114297" indent="-114297" defTabSz="457189">
              <a:buClr>
                <a:srgbClr val="141414"/>
              </a:buClr>
              <a:buFont typeface="Arial" panose="020B0604020202020204" pitchFamily="34" charset="0"/>
              <a:buChar char="•"/>
              <a:defRPr/>
            </a:pPr>
            <a:r>
              <a:rPr lang="en-US" sz="960" dirty="0">
                <a:solidFill>
                  <a:srgbClr val="141414">
                    <a:lumMod val="75000"/>
                    <a:lumOff val="25000"/>
                  </a:srgbClr>
                </a:solidFill>
                <a:latin typeface="+mj-lt"/>
                <a:cs typeface="Arial" panose="020B0604020202020204" pitchFamily="34" charset="0"/>
              </a:rPr>
              <a:t>Tool enables generation of Runbooks for various hosts</a:t>
            </a:r>
          </a:p>
          <a:p>
            <a:pPr marL="114297" marR="0" lvl="0" indent="-114297" defTabSz="457189" fontAlgn="auto">
              <a:lnSpc>
                <a:spcPct val="100000"/>
              </a:lnSpc>
              <a:spcBef>
                <a:spcPts val="0"/>
              </a:spcBef>
              <a:spcAft>
                <a:spcPts val="0"/>
              </a:spcAft>
              <a:buClr>
                <a:srgbClr val="141414"/>
              </a:buClr>
              <a:buSzTx/>
              <a:buFont typeface="Arial" panose="020B0604020202020204" pitchFamily="34" charset="0"/>
              <a:buChar char="•"/>
              <a:tabLst/>
              <a:defRPr/>
            </a:pPr>
            <a:r>
              <a:rPr lang="en-US" sz="960" dirty="0">
                <a:solidFill>
                  <a:srgbClr val="141414">
                    <a:lumMod val="75000"/>
                    <a:lumOff val="25000"/>
                  </a:srgbClr>
                </a:solidFill>
                <a:latin typeface="+mj-lt"/>
                <a:cs typeface="Arial" panose="020B0604020202020204" pitchFamily="34" charset="0"/>
              </a:rPr>
              <a:t>T-Plan captures pre-migration steps to be carried out as per Cognizant migration methodology</a:t>
            </a:r>
          </a:p>
          <a:p>
            <a:pPr marL="114297" marR="0" lvl="0" indent="-114297" defTabSz="457189" fontAlgn="auto">
              <a:lnSpc>
                <a:spcPct val="100000"/>
              </a:lnSpc>
              <a:spcBef>
                <a:spcPts val="0"/>
              </a:spcBef>
              <a:spcAft>
                <a:spcPts val="0"/>
              </a:spcAft>
              <a:buClr>
                <a:srgbClr val="141414"/>
              </a:buClr>
              <a:buSzTx/>
              <a:buFont typeface="Arial" panose="020B0604020202020204" pitchFamily="34" charset="0"/>
              <a:buChar char="•"/>
              <a:tabLst/>
              <a:defRPr/>
            </a:pPr>
            <a:r>
              <a:rPr lang="en-US" sz="960" dirty="0">
                <a:solidFill>
                  <a:srgbClr val="141414">
                    <a:lumMod val="75000"/>
                    <a:lumOff val="25000"/>
                  </a:srgbClr>
                </a:solidFill>
                <a:latin typeface="+mj-lt"/>
                <a:cs typeface="Arial" panose="020B0604020202020204" pitchFamily="34" charset="0"/>
              </a:rPr>
              <a:t>T-Plan Update (Righ</a:t>
            </a:r>
            <a:r>
              <a:rPr kumimoji="0" lang="en-US" sz="1050" b="0" i="0" u="none" strike="noStrike" kern="0" cap="none" spc="0" normalizeH="0" baseline="0" noProof="0" dirty="0">
                <a:ln>
                  <a:noFill/>
                </a:ln>
                <a:solidFill>
                  <a:srgbClr val="141414">
                    <a:lumMod val="75000"/>
                    <a:lumOff val="25000"/>
                  </a:srgbClr>
                </a:solidFill>
                <a:effectLst/>
                <a:uLnTx/>
                <a:uFillTx/>
                <a:latin typeface="+mj-lt"/>
                <a:cs typeface="Arial" panose="020B0604020202020204" pitchFamily="34" charset="0"/>
              </a:rPr>
              <a:t>t)</a:t>
            </a:r>
          </a:p>
        </p:txBody>
      </p:sp>
      <p:sp>
        <p:nvSpPr>
          <p:cNvPr id="25" name="Rectangle 24"/>
          <p:cNvSpPr/>
          <p:nvPr/>
        </p:nvSpPr>
        <p:spPr>
          <a:xfrm>
            <a:off x="5797428" y="1296391"/>
            <a:ext cx="2926080" cy="1421928"/>
          </a:xfrm>
          <a:prstGeom prst="rect">
            <a:avLst/>
          </a:prstGeom>
          <a:solidFill>
            <a:schemeClr val="bg1">
              <a:lumMod val="95000"/>
            </a:schemeClr>
          </a:solidFill>
          <a:ln w="9525" cap="flat" cmpd="sng" algn="ctr">
            <a:noFill/>
            <a:prstDash val="solid"/>
          </a:ln>
          <a:effectLst/>
        </p:spPr>
        <p:txBody>
          <a:bodyPr rtlCol="0" anchor="t">
            <a:noAutofit/>
          </a:bodyPr>
          <a:lstStyle/>
          <a:p>
            <a:pPr marL="114297" marR="0" lvl="0" indent="-114297" defTabSz="457189" fontAlgn="auto">
              <a:lnSpc>
                <a:spcPct val="200000"/>
              </a:lnSpc>
              <a:spcBef>
                <a:spcPts val="0"/>
              </a:spcBef>
              <a:spcAft>
                <a:spcPts val="0"/>
              </a:spcAft>
              <a:buClr>
                <a:srgbClr val="141414"/>
              </a:buClr>
              <a:buSzTx/>
              <a:buFont typeface="Arial" panose="020B0604020202020204" pitchFamily="34" charset="0"/>
              <a:buChar char="•"/>
              <a:tabLst/>
              <a:defRPr/>
            </a:pPr>
            <a:r>
              <a:rPr lang="en-US" sz="960" dirty="0">
                <a:solidFill>
                  <a:srgbClr val="141414">
                    <a:lumMod val="75000"/>
                    <a:lumOff val="25000"/>
                  </a:srgbClr>
                </a:solidFill>
                <a:latin typeface="+mj-lt"/>
                <a:cs typeface="Arial" panose="020B0604020202020204" pitchFamily="34" charset="0"/>
              </a:rPr>
              <a:t>Ability to upload migration schedule</a:t>
            </a:r>
          </a:p>
          <a:p>
            <a:pPr marL="114297" marR="0" lvl="0" indent="-114297" defTabSz="457189" fontAlgn="auto">
              <a:lnSpc>
                <a:spcPct val="200000"/>
              </a:lnSpc>
              <a:spcBef>
                <a:spcPts val="0"/>
              </a:spcBef>
              <a:spcAft>
                <a:spcPts val="0"/>
              </a:spcAft>
              <a:buClr>
                <a:srgbClr val="141414"/>
              </a:buClr>
              <a:buSzTx/>
              <a:buFont typeface="Arial" panose="020B0604020202020204" pitchFamily="34" charset="0"/>
              <a:buChar char="•"/>
              <a:tabLst/>
              <a:defRPr/>
            </a:pPr>
            <a:r>
              <a:rPr lang="en-US" sz="960" dirty="0">
                <a:solidFill>
                  <a:srgbClr val="141414">
                    <a:lumMod val="75000"/>
                    <a:lumOff val="25000"/>
                  </a:srgbClr>
                </a:solidFill>
                <a:latin typeface="+mj-lt"/>
                <a:cs typeface="Arial" panose="020B0604020202020204" pitchFamily="34" charset="0"/>
              </a:rPr>
              <a:t>Ability to phase out migration in various migration waves</a:t>
            </a:r>
          </a:p>
          <a:p>
            <a:pPr marL="114297" marR="0" lvl="0" indent="-114297" defTabSz="457189" fontAlgn="auto">
              <a:lnSpc>
                <a:spcPct val="200000"/>
              </a:lnSpc>
              <a:spcBef>
                <a:spcPts val="0"/>
              </a:spcBef>
              <a:spcAft>
                <a:spcPts val="0"/>
              </a:spcAft>
              <a:buClr>
                <a:srgbClr val="141414"/>
              </a:buClr>
              <a:buSzTx/>
              <a:buFont typeface="Arial" panose="020B0604020202020204" pitchFamily="34" charset="0"/>
              <a:buChar char="•"/>
              <a:tabLst/>
              <a:defRPr/>
            </a:pPr>
            <a:r>
              <a:rPr lang="en-US" sz="960" dirty="0">
                <a:solidFill>
                  <a:srgbClr val="141414">
                    <a:lumMod val="75000"/>
                    <a:lumOff val="25000"/>
                  </a:srgbClr>
                </a:solidFill>
                <a:latin typeface="+mj-lt"/>
                <a:cs typeface="Arial" panose="020B0604020202020204" pitchFamily="34" charset="0"/>
              </a:rPr>
              <a:t>Ability to allocate workloads to migration engineers</a:t>
            </a:r>
          </a:p>
        </p:txBody>
      </p:sp>
      <p:sp>
        <p:nvSpPr>
          <p:cNvPr id="26" name="Rectangle 25"/>
          <p:cNvSpPr/>
          <p:nvPr/>
        </p:nvSpPr>
        <p:spPr>
          <a:xfrm flipH="1">
            <a:off x="336350" y="932886"/>
            <a:ext cx="1828800" cy="363504"/>
          </a:xfrm>
          <a:prstGeom prst="rect">
            <a:avLst/>
          </a:prstGeom>
          <a:solidFill>
            <a:srgbClr val="0033A0"/>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ea typeface="+mn-ea"/>
                <a:cs typeface="+mn-cs"/>
              </a:rPr>
              <a:t>Management Dashboard</a:t>
            </a:r>
          </a:p>
        </p:txBody>
      </p:sp>
      <p:sp>
        <p:nvSpPr>
          <p:cNvPr id="27" name="Rectangle 26"/>
          <p:cNvSpPr/>
          <p:nvPr/>
        </p:nvSpPr>
        <p:spPr>
          <a:xfrm flipH="1">
            <a:off x="2249145" y="932886"/>
            <a:ext cx="3474720" cy="363504"/>
          </a:xfrm>
          <a:prstGeom prst="rect">
            <a:avLst/>
          </a:prstGeom>
          <a:solidFill>
            <a:srgbClr val="E11737"/>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ea typeface="+mn-ea"/>
                <a:cs typeface="+mn-cs"/>
              </a:rPr>
              <a:t>Runbook and T-Plan</a:t>
            </a:r>
          </a:p>
        </p:txBody>
      </p:sp>
      <p:sp>
        <p:nvSpPr>
          <p:cNvPr id="28" name="Rectangle 27"/>
          <p:cNvSpPr/>
          <p:nvPr/>
        </p:nvSpPr>
        <p:spPr>
          <a:xfrm flipH="1">
            <a:off x="5797427" y="932886"/>
            <a:ext cx="2926080" cy="363504"/>
          </a:xfrm>
          <a:prstGeom prst="rect">
            <a:avLst/>
          </a:prstGeom>
          <a:solidFill>
            <a:srgbClr val="0033A0"/>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ea typeface="+mn-ea"/>
                <a:cs typeface="+mn-cs"/>
              </a:rPr>
              <a:t>Migration Scheduling</a:t>
            </a:r>
          </a:p>
        </p:txBody>
      </p:sp>
      <p:grpSp>
        <p:nvGrpSpPr>
          <p:cNvPr id="32" name="Group 31"/>
          <p:cNvGrpSpPr/>
          <p:nvPr/>
        </p:nvGrpSpPr>
        <p:grpSpPr>
          <a:xfrm>
            <a:off x="5152634" y="513709"/>
            <a:ext cx="3666400" cy="257744"/>
            <a:chOff x="5213612" y="507153"/>
            <a:chExt cx="3666400" cy="257744"/>
          </a:xfrm>
        </p:grpSpPr>
        <p:sp>
          <p:nvSpPr>
            <p:cNvPr id="37" name="Chevron 36"/>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38" name="Chevron 37"/>
            <p:cNvSpPr/>
            <p:nvPr/>
          </p:nvSpPr>
          <p:spPr>
            <a:xfrm>
              <a:off x="6990591" y="50886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39" name="Chevron 38"/>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40" name="Pentagon 39"/>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980985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Cognizant Cloud Operations Governance Framework</a:t>
            </a:r>
            <a:endParaRPr lang="en-US" dirty="0"/>
          </a:p>
        </p:txBody>
      </p:sp>
      <p:grpSp>
        <p:nvGrpSpPr>
          <p:cNvPr id="9" name="Group 8"/>
          <p:cNvGrpSpPr/>
          <p:nvPr/>
        </p:nvGrpSpPr>
        <p:grpSpPr>
          <a:xfrm>
            <a:off x="881339" y="1182370"/>
            <a:ext cx="7381323" cy="3568675"/>
            <a:chOff x="1017525" y="1260427"/>
            <a:chExt cx="7381323" cy="3568675"/>
          </a:xfrm>
        </p:grpSpPr>
        <p:grpSp>
          <p:nvGrpSpPr>
            <p:cNvPr id="7" name="Group 6"/>
            <p:cNvGrpSpPr/>
            <p:nvPr/>
          </p:nvGrpSpPr>
          <p:grpSpPr>
            <a:xfrm>
              <a:off x="4889572" y="1260427"/>
              <a:ext cx="1585869" cy="3557535"/>
              <a:chOff x="4840753" y="1260427"/>
              <a:chExt cx="1585869" cy="3557535"/>
            </a:xfrm>
          </p:grpSpPr>
          <p:grpSp>
            <p:nvGrpSpPr>
              <p:cNvPr id="63" name="Group 62"/>
              <p:cNvGrpSpPr/>
              <p:nvPr/>
            </p:nvGrpSpPr>
            <p:grpSpPr>
              <a:xfrm>
                <a:off x="4841673" y="1900447"/>
                <a:ext cx="1584949" cy="669706"/>
                <a:chOff x="3296756" y="2211105"/>
                <a:chExt cx="2559631" cy="1081549"/>
              </a:xfrm>
            </p:grpSpPr>
            <p:sp>
              <p:nvSpPr>
                <p:cNvPr id="132" name="Rounded Rectangle 131"/>
                <p:cNvSpPr/>
                <p:nvPr/>
              </p:nvSpPr>
              <p:spPr>
                <a:xfrm>
                  <a:off x="3296756" y="2211105"/>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p:txBody>
            </p:sp>
            <p:sp>
              <p:nvSpPr>
                <p:cNvPr id="133" name="TextBox 132"/>
                <p:cNvSpPr txBox="1"/>
                <p:nvPr/>
              </p:nvSpPr>
              <p:spPr>
                <a:xfrm>
                  <a:off x="3894550" y="2615193"/>
                  <a:ext cx="1660077" cy="273376"/>
                </a:xfrm>
                <a:prstGeom prst="rect">
                  <a:avLst/>
                </a:prstGeom>
              </p:spPr>
              <p:txBody>
                <a:bodyPr wrap="square" lIns="0" tIns="0" rIns="0" bIns="0" rtlCol="0">
                  <a:spAutoFit/>
                </a:bodyPr>
                <a:lstStyle/>
                <a:p>
                  <a:pPr algn="ctr" defTabSz="457189"/>
                  <a:r>
                    <a:rPr lang="en-US" sz="1100" dirty="0">
                      <a:solidFill>
                        <a:srgbClr val="404040">
                          <a:lumMod val="50000"/>
                        </a:srgbClr>
                      </a:solidFill>
                      <a:latin typeface="+mj-lt"/>
                    </a:rPr>
                    <a:t>Automation</a:t>
                  </a:r>
                </a:p>
              </p:txBody>
            </p:sp>
            <p:pic>
              <p:nvPicPr>
                <p:cNvPr id="134" name="Picture 4" descr="Image result for automation ic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09608" y="2278028"/>
                  <a:ext cx="435597" cy="435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p:cNvGrpSpPr/>
              <p:nvPr/>
            </p:nvGrpSpPr>
            <p:grpSpPr>
              <a:xfrm>
                <a:off x="4842813" y="2641388"/>
                <a:ext cx="1582668" cy="668744"/>
                <a:chOff x="301611" y="1123697"/>
                <a:chExt cx="2006827" cy="847967"/>
              </a:xfrm>
            </p:grpSpPr>
            <p:sp>
              <p:nvSpPr>
                <p:cNvPr id="119" name="Rounded Rectangle 118"/>
                <p:cNvSpPr/>
                <p:nvPr/>
              </p:nvSpPr>
              <p:spPr>
                <a:xfrm>
                  <a:off x="301611" y="1123697"/>
                  <a:ext cx="2006827" cy="847967"/>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pic>
              <p:nvPicPr>
                <p:cNvPr id="120" name="Picture 119"/>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75805" y="1159018"/>
                  <a:ext cx="369449" cy="230449"/>
                </a:xfrm>
                <a:prstGeom prst="rect">
                  <a:avLst/>
                </a:prstGeom>
              </p:spPr>
            </p:pic>
            <p:sp>
              <p:nvSpPr>
                <p:cNvPr id="121" name="TextBox 120"/>
                <p:cNvSpPr txBox="1"/>
                <p:nvPr/>
              </p:nvSpPr>
              <p:spPr>
                <a:xfrm>
                  <a:off x="742944" y="1333037"/>
                  <a:ext cx="1301549" cy="429286"/>
                </a:xfrm>
                <a:prstGeom prst="rect">
                  <a:avLst/>
                </a:prstGeom>
              </p:spPr>
              <p:txBody>
                <a:bodyPr wrap="square" lIns="0" tIns="0" rIns="0" bIns="0" rtlCol="0">
                  <a:spAutoFit/>
                </a:bodyPr>
                <a:lstStyle/>
                <a:p>
                  <a:pPr algn="ctr" defTabSz="457189"/>
                  <a:r>
                    <a:rPr lang="en-US" sz="1100" dirty="0">
                      <a:solidFill>
                        <a:srgbClr val="404040">
                          <a:lumMod val="50000"/>
                        </a:srgbClr>
                      </a:solidFill>
                      <a:latin typeface="+mj-lt"/>
                    </a:rPr>
                    <a:t>Provisioning and Orchestration</a:t>
                  </a:r>
                </a:p>
              </p:txBody>
            </p:sp>
          </p:grpSp>
          <p:grpSp>
            <p:nvGrpSpPr>
              <p:cNvPr id="71" name="Group 70"/>
              <p:cNvGrpSpPr/>
              <p:nvPr/>
            </p:nvGrpSpPr>
            <p:grpSpPr>
              <a:xfrm>
                <a:off x="4840753" y="3400056"/>
                <a:ext cx="1573459" cy="664850"/>
                <a:chOff x="4700226" y="2039699"/>
                <a:chExt cx="1995149" cy="843032"/>
              </a:xfrm>
            </p:grpSpPr>
            <p:grpSp>
              <p:nvGrpSpPr>
                <p:cNvPr id="104" name="Group 103"/>
                <p:cNvGrpSpPr/>
                <p:nvPr/>
              </p:nvGrpSpPr>
              <p:grpSpPr>
                <a:xfrm>
                  <a:off x="4700226" y="2039699"/>
                  <a:ext cx="1995149" cy="843032"/>
                  <a:chOff x="5212081" y="1202619"/>
                  <a:chExt cx="2337246" cy="987582"/>
                </a:xfrm>
              </p:grpSpPr>
              <p:sp>
                <p:nvSpPr>
                  <p:cNvPr id="106" name="Rounded Rectangle 105"/>
                  <p:cNvSpPr/>
                  <p:nvPr/>
                </p:nvSpPr>
                <p:spPr>
                  <a:xfrm>
                    <a:off x="5212081" y="1202619"/>
                    <a:ext cx="2337246" cy="987582"/>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sp>
                <p:nvSpPr>
                  <p:cNvPr id="107" name="TextBox 106"/>
                  <p:cNvSpPr txBox="1"/>
                  <p:nvPr/>
                </p:nvSpPr>
                <p:spPr>
                  <a:xfrm>
                    <a:off x="5775396" y="1444962"/>
                    <a:ext cx="1678571" cy="502895"/>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Single Pane Of Guard-railed Access</a:t>
                    </a:r>
                  </a:p>
                </p:txBody>
              </p:sp>
            </p:grpSp>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77436" y="2056709"/>
                  <a:ext cx="320040" cy="320040"/>
                </a:xfrm>
                <a:prstGeom prst="rect">
                  <a:avLst/>
                </a:prstGeom>
              </p:spPr>
            </p:pic>
          </p:grpSp>
          <p:grpSp>
            <p:nvGrpSpPr>
              <p:cNvPr id="76" name="Group 75"/>
              <p:cNvGrpSpPr/>
              <p:nvPr/>
            </p:nvGrpSpPr>
            <p:grpSpPr>
              <a:xfrm>
                <a:off x="4842813" y="4149218"/>
                <a:ext cx="1582668" cy="668744"/>
                <a:chOff x="3980115" y="1544751"/>
                <a:chExt cx="1039881" cy="439393"/>
              </a:xfrm>
            </p:grpSpPr>
            <p:grpSp>
              <p:nvGrpSpPr>
                <p:cNvPr id="86" name="Group 85"/>
                <p:cNvGrpSpPr/>
                <p:nvPr/>
              </p:nvGrpSpPr>
              <p:grpSpPr>
                <a:xfrm>
                  <a:off x="3980115" y="1544751"/>
                  <a:ext cx="1039881" cy="439393"/>
                  <a:chOff x="384048" y="2209446"/>
                  <a:chExt cx="2559631" cy="1081549"/>
                </a:xfrm>
              </p:grpSpPr>
              <p:sp>
                <p:nvSpPr>
                  <p:cNvPr id="88" name="Rounded Rectangle 87"/>
                  <p:cNvSpPr/>
                  <p:nvPr/>
                </p:nvSpPr>
                <p:spPr>
                  <a:xfrm>
                    <a:off x="384048" y="2209446"/>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sp>
                <p:nvSpPr>
                  <p:cNvPr id="89" name="TextBox 88"/>
                  <p:cNvSpPr txBox="1"/>
                  <p:nvPr/>
                </p:nvSpPr>
                <p:spPr>
                  <a:xfrm>
                    <a:off x="957220" y="2497614"/>
                    <a:ext cx="1660076" cy="547538"/>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Self-Service Portals</a:t>
                    </a:r>
                  </a:p>
                </p:txBody>
              </p:sp>
            </p:grpSp>
            <p:pic>
              <p:nvPicPr>
                <p:cNvPr id="87" name="Picture 2" descr="Image result for self service icon"/>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05353" y="1567968"/>
                  <a:ext cx="200121" cy="20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5" name="Group 134"/>
              <p:cNvGrpSpPr/>
              <p:nvPr/>
            </p:nvGrpSpPr>
            <p:grpSpPr>
              <a:xfrm>
                <a:off x="4841673" y="1260427"/>
                <a:ext cx="1584949" cy="573417"/>
                <a:chOff x="3296756" y="2364946"/>
                <a:chExt cx="2559631" cy="926046"/>
              </a:xfrm>
              <a:solidFill>
                <a:schemeClr val="tx1"/>
              </a:solidFill>
            </p:grpSpPr>
            <p:sp>
              <p:nvSpPr>
                <p:cNvPr id="136" name="Rounded Rectangle 135"/>
                <p:cNvSpPr/>
                <p:nvPr/>
              </p:nvSpPr>
              <p:spPr>
                <a:xfrm>
                  <a:off x="3296756" y="2364946"/>
                  <a:ext cx="2559631" cy="926046"/>
                </a:xfrm>
                <a:prstGeom prst="roundRect">
                  <a:avLst/>
                </a:prstGeom>
                <a:grpFill/>
                <a:ln w="19050"/>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p:txBody>
            </p:sp>
            <p:sp>
              <p:nvSpPr>
                <p:cNvPr id="137" name="TextBox 136"/>
                <p:cNvSpPr txBox="1"/>
                <p:nvPr/>
              </p:nvSpPr>
              <p:spPr>
                <a:xfrm>
                  <a:off x="3774508" y="2484555"/>
                  <a:ext cx="1660077" cy="596457"/>
                </a:xfrm>
                <a:prstGeom prst="rect">
                  <a:avLst/>
                </a:prstGeom>
                <a:grpFill/>
              </p:spPr>
              <p:txBody>
                <a:bodyPr wrap="square" lIns="0" tIns="0" rIns="0" bIns="0" rtlCol="0">
                  <a:spAutoFit/>
                </a:bodyPr>
                <a:lstStyle/>
                <a:p>
                  <a:pPr algn="ctr" defTabSz="457189"/>
                  <a:r>
                    <a:rPr lang="en-US" sz="1200" dirty="0">
                      <a:solidFill>
                        <a:schemeClr val="bg2"/>
                      </a:solidFill>
                      <a:latin typeface="+mj-lt"/>
                      <a:cs typeface="Arial" panose="020B0604020202020204" pitchFamily="34" charset="0"/>
                    </a:rPr>
                    <a:t>Technology Governance</a:t>
                  </a:r>
                </a:p>
              </p:txBody>
            </p:sp>
          </p:grpSp>
        </p:grpSp>
        <p:grpSp>
          <p:nvGrpSpPr>
            <p:cNvPr id="8" name="Group 7"/>
            <p:cNvGrpSpPr/>
            <p:nvPr/>
          </p:nvGrpSpPr>
          <p:grpSpPr>
            <a:xfrm>
              <a:off x="6825391" y="1289176"/>
              <a:ext cx="1573457" cy="3539926"/>
              <a:chOff x="6825391" y="1289176"/>
              <a:chExt cx="1573457" cy="3539926"/>
            </a:xfrm>
          </p:grpSpPr>
          <p:grpSp>
            <p:nvGrpSpPr>
              <p:cNvPr id="66" name="Group 65"/>
              <p:cNvGrpSpPr/>
              <p:nvPr/>
            </p:nvGrpSpPr>
            <p:grpSpPr>
              <a:xfrm>
                <a:off x="6825391" y="3388955"/>
                <a:ext cx="1573457" cy="664850"/>
                <a:chOff x="5295485" y="2789915"/>
                <a:chExt cx="1995149" cy="843032"/>
              </a:xfrm>
            </p:grpSpPr>
            <p:grpSp>
              <p:nvGrpSpPr>
                <p:cNvPr id="122" name="Group 121"/>
                <p:cNvGrpSpPr/>
                <p:nvPr/>
              </p:nvGrpSpPr>
              <p:grpSpPr>
                <a:xfrm>
                  <a:off x="5295485" y="2789915"/>
                  <a:ext cx="1995149" cy="843032"/>
                  <a:chOff x="2898322" y="3120423"/>
                  <a:chExt cx="2559631" cy="1081549"/>
                </a:xfrm>
              </p:grpSpPr>
              <p:sp>
                <p:nvSpPr>
                  <p:cNvPr id="124" name="Rounded Rectangle 123"/>
                  <p:cNvSpPr/>
                  <p:nvPr/>
                </p:nvSpPr>
                <p:spPr>
                  <a:xfrm>
                    <a:off x="2898322" y="3120423"/>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p:txBody>
              </p:sp>
              <p:sp>
                <p:nvSpPr>
                  <p:cNvPr id="125" name="TextBox 124"/>
                  <p:cNvSpPr txBox="1"/>
                  <p:nvPr/>
                </p:nvSpPr>
                <p:spPr>
                  <a:xfrm>
                    <a:off x="3520862" y="3403885"/>
                    <a:ext cx="1792160" cy="550745"/>
                  </a:xfrm>
                  <a:prstGeom prst="rect">
                    <a:avLst/>
                  </a:prstGeom>
                </p:spPr>
                <p:txBody>
                  <a:bodyPr wrap="square" lIns="0" tIns="0" rIns="0" bIns="0" rtlCol="0">
                    <a:spAutoFit/>
                  </a:bodyPr>
                  <a:lstStyle/>
                  <a:p>
                    <a:pPr algn="ctr" defTabSz="457189"/>
                    <a:r>
                      <a:rPr lang="en-US" sz="1100" dirty="0">
                        <a:solidFill>
                          <a:srgbClr val="404040">
                            <a:lumMod val="50000"/>
                          </a:srgbClr>
                        </a:solidFill>
                        <a:latin typeface="+mj-lt"/>
                      </a:rPr>
                      <a:t>Policy Enforcement / RBAC</a:t>
                    </a:r>
                  </a:p>
                </p:txBody>
              </p:sp>
            </p:grpSp>
            <p:pic>
              <p:nvPicPr>
                <p:cNvPr id="123" name="Picture 8" descr="Related image"/>
                <p:cNvPicPr>
                  <a:picLocks noChangeAspect="1" noChangeArrowheads="1"/>
                </p:cNvPicPr>
                <p:nvPr/>
              </p:nvPicPr>
              <p:blipFill>
                <a:blip r:embed="rId7" cstate="print">
                  <a:duotone>
                    <a:schemeClr val="accent4">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403105" y="2905840"/>
                  <a:ext cx="318476" cy="318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p:cNvGrpSpPr/>
              <p:nvPr/>
            </p:nvGrpSpPr>
            <p:grpSpPr>
              <a:xfrm>
                <a:off x="6825391" y="2643335"/>
                <a:ext cx="1573457" cy="664850"/>
                <a:chOff x="2590906" y="3027466"/>
                <a:chExt cx="1995149" cy="843032"/>
              </a:xfrm>
            </p:grpSpPr>
            <p:grpSp>
              <p:nvGrpSpPr>
                <p:cNvPr id="108" name="Group 107"/>
                <p:cNvGrpSpPr/>
                <p:nvPr/>
              </p:nvGrpSpPr>
              <p:grpSpPr>
                <a:xfrm>
                  <a:off x="2590906" y="3027466"/>
                  <a:ext cx="1995149" cy="843032"/>
                  <a:chOff x="2898322" y="3120423"/>
                  <a:chExt cx="2559631" cy="1081549"/>
                </a:xfrm>
              </p:grpSpPr>
              <p:sp>
                <p:nvSpPr>
                  <p:cNvPr id="110" name="Rounded Rectangle 109"/>
                  <p:cNvSpPr/>
                  <p:nvPr/>
                </p:nvSpPr>
                <p:spPr>
                  <a:xfrm>
                    <a:off x="2898322" y="3120423"/>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p:txBody>
              </p:sp>
              <p:sp>
                <p:nvSpPr>
                  <p:cNvPr id="111" name="TextBox 110"/>
                  <p:cNvSpPr txBox="1"/>
                  <p:nvPr/>
                </p:nvSpPr>
                <p:spPr>
                  <a:xfrm>
                    <a:off x="3344582" y="3385825"/>
                    <a:ext cx="2014442" cy="550745"/>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SecDevOps</a:t>
                    </a:r>
                  </a:p>
                  <a:p>
                    <a:pPr defTabSz="457189"/>
                    <a:r>
                      <a:rPr lang="en-US" sz="1100" dirty="0">
                        <a:solidFill>
                          <a:srgbClr val="404040">
                            <a:lumMod val="50000"/>
                          </a:srgbClr>
                        </a:solidFill>
                        <a:latin typeface="+mj-lt"/>
                      </a:rPr>
                      <a:t> CI/CD</a:t>
                    </a:r>
                  </a:p>
                </p:txBody>
              </p:sp>
            </p:grpSp>
            <p:pic>
              <p:nvPicPr>
                <p:cNvPr id="109" name="Picture 108"/>
                <p:cNvPicPr>
                  <a:picLocks noChangeAspect="1"/>
                </p:cNvPicPr>
                <p:nvPr/>
              </p:nvPicPr>
              <p:blipFill>
                <a:blip r:embed="rId9"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655596" y="3108978"/>
                  <a:ext cx="320040" cy="320040"/>
                </a:xfrm>
                <a:prstGeom prst="rect">
                  <a:avLst/>
                </a:prstGeom>
              </p:spPr>
            </p:pic>
          </p:grpSp>
          <p:grpSp>
            <p:nvGrpSpPr>
              <p:cNvPr id="72" name="Group 71"/>
              <p:cNvGrpSpPr/>
              <p:nvPr/>
            </p:nvGrpSpPr>
            <p:grpSpPr>
              <a:xfrm>
                <a:off x="6825391" y="1903496"/>
                <a:ext cx="1573457" cy="671633"/>
                <a:chOff x="3993293" y="3491498"/>
                <a:chExt cx="1033830" cy="441292"/>
              </a:xfrm>
            </p:grpSpPr>
            <p:grpSp>
              <p:nvGrpSpPr>
                <p:cNvPr id="100" name="Group 99"/>
                <p:cNvGrpSpPr/>
                <p:nvPr/>
              </p:nvGrpSpPr>
              <p:grpSpPr>
                <a:xfrm>
                  <a:off x="3993293" y="3495953"/>
                  <a:ext cx="1033830" cy="436837"/>
                  <a:chOff x="5212081" y="1202619"/>
                  <a:chExt cx="2337246" cy="987582"/>
                </a:xfrm>
              </p:grpSpPr>
              <p:sp>
                <p:nvSpPr>
                  <p:cNvPr id="102" name="Rounded Rectangle 101"/>
                  <p:cNvSpPr/>
                  <p:nvPr/>
                </p:nvSpPr>
                <p:spPr>
                  <a:xfrm>
                    <a:off x="5212081" y="1202619"/>
                    <a:ext cx="2337246" cy="987582"/>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sp>
                <p:nvSpPr>
                  <p:cNvPr id="103" name="TextBox 102"/>
                  <p:cNvSpPr txBox="1"/>
                  <p:nvPr/>
                </p:nvSpPr>
                <p:spPr>
                  <a:xfrm>
                    <a:off x="5569913" y="1433968"/>
                    <a:ext cx="1831398" cy="502893"/>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Security &amp; Compliance</a:t>
                    </a:r>
                  </a:p>
                </p:txBody>
              </p:sp>
            </p:grpSp>
            <p:pic>
              <p:nvPicPr>
                <p:cNvPr id="101" name="Picture 100"/>
                <p:cNvPicPr>
                  <a:picLocks noChangeAspect="1"/>
                </p:cNvPicPr>
                <p:nvPr/>
              </p:nvPicPr>
              <p:blipFill rotWithShape="1">
                <a:blip r:embed="rId10">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4028856" y="3491498"/>
                  <a:ext cx="171110" cy="243810"/>
                </a:xfrm>
                <a:prstGeom prst="rect">
                  <a:avLst/>
                </a:prstGeom>
              </p:spPr>
            </p:pic>
          </p:grpSp>
          <p:grpSp>
            <p:nvGrpSpPr>
              <p:cNvPr id="78" name="Group 77"/>
              <p:cNvGrpSpPr/>
              <p:nvPr/>
            </p:nvGrpSpPr>
            <p:grpSpPr>
              <a:xfrm>
                <a:off x="6825391" y="4157469"/>
                <a:ext cx="1573457" cy="671633"/>
                <a:chOff x="3993293" y="3491498"/>
                <a:chExt cx="1033830" cy="441292"/>
              </a:xfrm>
            </p:grpSpPr>
            <p:grpSp>
              <p:nvGrpSpPr>
                <p:cNvPr id="79" name="Group 78"/>
                <p:cNvGrpSpPr/>
                <p:nvPr/>
              </p:nvGrpSpPr>
              <p:grpSpPr>
                <a:xfrm>
                  <a:off x="3993293" y="3495953"/>
                  <a:ext cx="1033830" cy="436837"/>
                  <a:chOff x="5212081" y="1202619"/>
                  <a:chExt cx="2337246" cy="987582"/>
                </a:xfrm>
              </p:grpSpPr>
              <p:sp>
                <p:nvSpPr>
                  <p:cNvPr id="81" name="Rounded Rectangle 80"/>
                  <p:cNvSpPr/>
                  <p:nvPr/>
                </p:nvSpPr>
                <p:spPr>
                  <a:xfrm>
                    <a:off x="5212081" y="1202619"/>
                    <a:ext cx="2337246" cy="987582"/>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sp>
                <p:nvSpPr>
                  <p:cNvPr id="82" name="TextBox 81"/>
                  <p:cNvSpPr txBox="1"/>
                  <p:nvPr/>
                </p:nvSpPr>
                <p:spPr>
                  <a:xfrm>
                    <a:off x="5569910" y="1444963"/>
                    <a:ext cx="1831398" cy="502893"/>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Cloud Service Brokerage</a:t>
                    </a:r>
                  </a:p>
                </p:txBody>
              </p:sp>
            </p:grpSp>
            <p:pic>
              <p:nvPicPr>
                <p:cNvPr id="80" name="Picture 79"/>
                <p:cNvPicPr>
                  <a:picLocks noChangeAspect="1"/>
                </p:cNvPicPr>
                <p:nvPr/>
              </p:nvPicPr>
              <p:blipFill rotWithShape="1">
                <a:blip r:embed="rId10">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4028856" y="3491498"/>
                  <a:ext cx="171110" cy="243810"/>
                </a:xfrm>
                <a:prstGeom prst="rect">
                  <a:avLst/>
                </a:prstGeom>
              </p:spPr>
            </p:pic>
          </p:grpSp>
          <p:grpSp>
            <p:nvGrpSpPr>
              <p:cNvPr id="140" name="Group 139"/>
              <p:cNvGrpSpPr/>
              <p:nvPr/>
            </p:nvGrpSpPr>
            <p:grpSpPr>
              <a:xfrm>
                <a:off x="6825391" y="1289176"/>
                <a:ext cx="1573457" cy="543813"/>
                <a:chOff x="5212081" y="1382414"/>
                <a:chExt cx="2337246" cy="807787"/>
              </a:xfrm>
              <a:solidFill>
                <a:schemeClr val="tx1"/>
              </a:solidFill>
            </p:grpSpPr>
            <p:sp>
              <p:nvSpPr>
                <p:cNvPr id="142" name="Rounded Rectangle 141"/>
                <p:cNvSpPr/>
                <p:nvPr/>
              </p:nvSpPr>
              <p:spPr>
                <a:xfrm>
                  <a:off x="5212081" y="1382414"/>
                  <a:ext cx="2337246" cy="807787"/>
                </a:xfrm>
                <a:prstGeom prst="roundRect">
                  <a:avLst/>
                </a:prstGeom>
                <a:solidFill>
                  <a:srgbClr val="E11737"/>
                </a:solidFill>
                <a:ln w="19050">
                  <a:solidFill>
                    <a:srgbClr val="E11737"/>
                  </a:solidFill>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sp>
              <p:nvSpPr>
                <p:cNvPr id="143" name="TextBox 142"/>
                <p:cNvSpPr txBox="1"/>
                <p:nvPr/>
              </p:nvSpPr>
              <p:spPr>
                <a:xfrm>
                  <a:off x="5482744" y="1488725"/>
                  <a:ext cx="1831398" cy="548611"/>
                </a:xfrm>
                <a:prstGeom prst="rect">
                  <a:avLst/>
                </a:prstGeom>
                <a:solidFill>
                  <a:srgbClr val="E11737"/>
                </a:solidFill>
              </p:spPr>
              <p:txBody>
                <a:bodyPr wrap="square" lIns="0" tIns="0" rIns="0" bIns="0" rtlCol="0">
                  <a:spAutoFit/>
                </a:bodyPr>
                <a:lstStyle>
                  <a:defPPr>
                    <a:defRPr lang="en-US"/>
                  </a:defPPr>
                  <a:lvl1pPr algn="ctr">
                    <a:defRPr sz="1600">
                      <a:solidFill>
                        <a:schemeClr val="tx2"/>
                      </a:solidFill>
                    </a:defRPr>
                  </a:lvl1pPr>
                </a:lstStyle>
                <a:p>
                  <a:pPr defTabSz="457189"/>
                  <a:r>
                    <a:rPr lang="en-US" sz="1200" dirty="0">
                      <a:solidFill>
                        <a:schemeClr val="bg2"/>
                      </a:solidFill>
                      <a:latin typeface="+mj-lt"/>
                      <a:cs typeface="Arial" panose="020B0604020202020204" pitchFamily="34" charset="0"/>
                    </a:rPr>
                    <a:t>Security Governance</a:t>
                  </a:r>
                </a:p>
              </p:txBody>
            </p:sp>
          </p:grpSp>
        </p:grpSp>
        <p:grpSp>
          <p:nvGrpSpPr>
            <p:cNvPr id="5" name="Group 4"/>
            <p:cNvGrpSpPr/>
            <p:nvPr/>
          </p:nvGrpSpPr>
          <p:grpSpPr>
            <a:xfrm>
              <a:off x="1017525" y="1260429"/>
              <a:ext cx="1584478" cy="3563667"/>
              <a:chOff x="1017525" y="1260429"/>
              <a:chExt cx="1584478" cy="3563667"/>
            </a:xfrm>
          </p:grpSpPr>
          <p:grpSp>
            <p:nvGrpSpPr>
              <p:cNvPr id="65" name="Group 64"/>
              <p:cNvGrpSpPr/>
              <p:nvPr/>
            </p:nvGrpSpPr>
            <p:grpSpPr>
              <a:xfrm>
                <a:off x="1017525" y="4154589"/>
                <a:ext cx="1584478" cy="669507"/>
                <a:chOff x="6209464" y="3464659"/>
                <a:chExt cx="2559631" cy="1081549"/>
              </a:xfrm>
            </p:grpSpPr>
            <p:sp>
              <p:nvSpPr>
                <p:cNvPr id="126" name="Rounded Rectangle 125"/>
                <p:cNvSpPr/>
                <p:nvPr/>
              </p:nvSpPr>
              <p:spPr>
                <a:xfrm>
                  <a:off x="6209464" y="3464659"/>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p:txBody>
            </p:sp>
            <p:pic>
              <p:nvPicPr>
                <p:cNvPr id="127" name="Shape 477" descr="costreduction.png"/>
                <p:cNvPicPr preferRelativeResize="0"/>
                <p:nvPr/>
              </p:nvPicPr>
              <p:blipFill>
                <a:blip r:embed="rId11">
                  <a:alphaModFix/>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18310" y="3563438"/>
                  <a:ext cx="337978" cy="337978"/>
                </a:xfrm>
                <a:prstGeom prst="rect">
                  <a:avLst/>
                </a:prstGeom>
                <a:noFill/>
                <a:ln>
                  <a:noFill/>
                </a:ln>
              </p:spPr>
            </p:pic>
            <p:sp>
              <p:nvSpPr>
                <p:cNvPr id="128" name="TextBox 127"/>
                <p:cNvSpPr txBox="1"/>
                <p:nvPr/>
              </p:nvSpPr>
              <p:spPr>
                <a:xfrm>
                  <a:off x="6656287" y="3591487"/>
                  <a:ext cx="1817376" cy="820371"/>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Application</a:t>
                  </a:r>
                </a:p>
                <a:p>
                  <a:pPr defTabSz="457189"/>
                  <a:r>
                    <a:rPr lang="en-US" sz="1100" dirty="0">
                      <a:solidFill>
                        <a:srgbClr val="404040">
                          <a:lumMod val="50000"/>
                        </a:srgbClr>
                      </a:solidFill>
                      <a:latin typeface="+mj-lt"/>
                    </a:rPr>
                    <a:t>Performance</a:t>
                  </a:r>
                </a:p>
                <a:p>
                  <a:pPr defTabSz="457189"/>
                  <a:r>
                    <a:rPr lang="en-US" sz="1100" dirty="0">
                      <a:solidFill>
                        <a:srgbClr val="404040">
                          <a:lumMod val="50000"/>
                        </a:srgbClr>
                      </a:solidFill>
                      <a:latin typeface="+mj-lt"/>
                    </a:rPr>
                    <a:t>Management</a:t>
                  </a:r>
                </a:p>
              </p:txBody>
            </p:sp>
          </p:grpSp>
          <p:grpSp>
            <p:nvGrpSpPr>
              <p:cNvPr id="73" name="Group 72"/>
              <p:cNvGrpSpPr/>
              <p:nvPr/>
            </p:nvGrpSpPr>
            <p:grpSpPr>
              <a:xfrm>
                <a:off x="1017525" y="1900547"/>
                <a:ext cx="1584478" cy="669507"/>
                <a:chOff x="6209464" y="3490294"/>
                <a:chExt cx="2559631" cy="1081549"/>
              </a:xfrm>
            </p:grpSpPr>
            <p:sp>
              <p:nvSpPr>
                <p:cNvPr id="97" name="Rounded Rectangle 96"/>
                <p:cNvSpPr/>
                <p:nvPr/>
              </p:nvSpPr>
              <p:spPr>
                <a:xfrm>
                  <a:off x="6209464" y="3490294"/>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p:txBody>
            </p:sp>
            <p:pic>
              <p:nvPicPr>
                <p:cNvPr id="98" name="Shape 477" descr="costreduction.png"/>
                <p:cNvPicPr preferRelativeResize="0"/>
                <p:nvPr/>
              </p:nvPicPr>
              <p:blipFill>
                <a:blip r:embed="rId11">
                  <a:alphaModFix/>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18310" y="3563438"/>
                  <a:ext cx="337978" cy="337978"/>
                </a:xfrm>
                <a:prstGeom prst="rect">
                  <a:avLst/>
                </a:prstGeom>
                <a:noFill/>
                <a:ln>
                  <a:noFill/>
                </a:ln>
              </p:spPr>
            </p:pic>
            <p:sp>
              <p:nvSpPr>
                <p:cNvPr id="99" name="TextBox 98"/>
                <p:cNvSpPr txBox="1"/>
                <p:nvPr/>
              </p:nvSpPr>
              <p:spPr>
                <a:xfrm>
                  <a:off x="6702983" y="3757611"/>
                  <a:ext cx="1660081" cy="546914"/>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Metering &amp; Charge Back</a:t>
                  </a:r>
                </a:p>
              </p:txBody>
            </p:sp>
          </p:grpSp>
          <p:grpSp>
            <p:nvGrpSpPr>
              <p:cNvPr id="75" name="Group 74"/>
              <p:cNvGrpSpPr/>
              <p:nvPr/>
            </p:nvGrpSpPr>
            <p:grpSpPr>
              <a:xfrm>
                <a:off x="1018430" y="3399281"/>
                <a:ext cx="1582668" cy="668744"/>
                <a:chOff x="2536298" y="1102445"/>
                <a:chExt cx="2006827" cy="847967"/>
              </a:xfrm>
            </p:grpSpPr>
            <p:grpSp>
              <p:nvGrpSpPr>
                <p:cNvPr id="90" name="Group 89"/>
                <p:cNvGrpSpPr/>
                <p:nvPr/>
              </p:nvGrpSpPr>
              <p:grpSpPr>
                <a:xfrm>
                  <a:off x="2536298" y="1102445"/>
                  <a:ext cx="2006827" cy="847967"/>
                  <a:chOff x="384048" y="2209446"/>
                  <a:chExt cx="2559631" cy="1081549"/>
                </a:xfrm>
              </p:grpSpPr>
              <p:sp>
                <p:nvSpPr>
                  <p:cNvPr id="92" name="Rounded Rectangle 91"/>
                  <p:cNvSpPr/>
                  <p:nvPr/>
                </p:nvSpPr>
                <p:spPr>
                  <a:xfrm>
                    <a:off x="384048" y="2209446"/>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sp>
                <p:nvSpPr>
                  <p:cNvPr id="93" name="TextBox 92"/>
                  <p:cNvSpPr txBox="1"/>
                  <p:nvPr/>
                </p:nvSpPr>
                <p:spPr>
                  <a:xfrm>
                    <a:off x="857755" y="2611441"/>
                    <a:ext cx="1660076" cy="273769"/>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Governance</a:t>
                    </a:r>
                  </a:p>
                </p:txBody>
              </p:sp>
            </p:grpSp>
            <p:pic>
              <p:nvPicPr>
                <p:cNvPr id="91" name="Picture 90"/>
                <p:cNvPicPr>
                  <a:picLocks noChangeAspect="1"/>
                </p:cNvPicPr>
                <p:nvPr/>
              </p:nvPicPr>
              <p:blipFill>
                <a:blip r:embed="rId1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640215" y="1147675"/>
                  <a:ext cx="320040" cy="320040"/>
                </a:xfrm>
                <a:prstGeom prst="rect">
                  <a:avLst/>
                </a:prstGeom>
              </p:spPr>
            </p:pic>
          </p:grpSp>
          <p:grpSp>
            <p:nvGrpSpPr>
              <p:cNvPr id="77" name="Group 76"/>
              <p:cNvGrpSpPr/>
              <p:nvPr/>
            </p:nvGrpSpPr>
            <p:grpSpPr>
              <a:xfrm>
                <a:off x="1017525" y="2643210"/>
                <a:ext cx="1584478" cy="669507"/>
                <a:chOff x="6209464" y="3464659"/>
                <a:chExt cx="2559631" cy="1081549"/>
              </a:xfrm>
            </p:grpSpPr>
            <p:sp>
              <p:nvSpPr>
                <p:cNvPr id="83" name="Rounded Rectangle 82"/>
                <p:cNvSpPr/>
                <p:nvPr/>
              </p:nvSpPr>
              <p:spPr>
                <a:xfrm>
                  <a:off x="6209464" y="3464659"/>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p:txBody>
            </p:sp>
            <p:pic>
              <p:nvPicPr>
                <p:cNvPr id="84" name="Shape 477" descr="costreduction.png"/>
                <p:cNvPicPr preferRelativeResize="0"/>
                <p:nvPr/>
              </p:nvPicPr>
              <p:blipFill>
                <a:blip r:embed="rId11">
                  <a:extLst>
                    <a:ext uri="{28A0092B-C50C-407E-A947-70E740481C1C}">
                      <a14:useLocalDpi xmlns:a14="http://schemas.microsoft.com/office/drawing/2010/main" val="0"/>
                    </a:ext>
                  </a:extLst>
                </a:blip>
                <a:stretch>
                  <a:fillRect/>
                </a:stretch>
              </p:blipFill>
              <p:spPr>
                <a:xfrm>
                  <a:off x="6318310" y="3563438"/>
                  <a:ext cx="337978" cy="337978"/>
                </a:xfrm>
                <a:prstGeom prst="rect">
                  <a:avLst/>
                </a:prstGeom>
                <a:ln w="6350">
                  <a:prstDash val="sysDash"/>
                </a:ln>
              </p:spPr>
            </p:pic>
            <p:sp>
              <p:nvSpPr>
                <p:cNvPr id="85" name="TextBox 84"/>
                <p:cNvSpPr txBox="1"/>
                <p:nvPr/>
              </p:nvSpPr>
              <p:spPr>
                <a:xfrm>
                  <a:off x="6727381" y="3728417"/>
                  <a:ext cx="1660081" cy="546914"/>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Spend Optimization</a:t>
                  </a:r>
                </a:p>
              </p:txBody>
            </p:sp>
          </p:grpSp>
          <p:grpSp>
            <p:nvGrpSpPr>
              <p:cNvPr id="144" name="Group 143"/>
              <p:cNvGrpSpPr/>
              <p:nvPr/>
            </p:nvGrpSpPr>
            <p:grpSpPr>
              <a:xfrm>
                <a:off x="1017525" y="1260429"/>
                <a:ext cx="1584478" cy="573316"/>
                <a:chOff x="6209464" y="3620050"/>
                <a:chExt cx="2559631" cy="926158"/>
              </a:xfrm>
              <a:solidFill>
                <a:schemeClr val="tx1"/>
              </a:solidFill>
            </p:grpSpPr>
            <p:sp>
              <p:nvSpPr>
                <p:cNvPr id="145" name="Rounded Rectangle 144"/>
                <p:cNvSpPr/>
                <p:nvPr/>
              </p:nvSpPr>
              <p:spPr>
                <a:xfrm>
                  <a:off x="6209464" y="3620050"/>
                  <a:ext cx="2559631" cy="926158"/>
                </a:xfrm>
                <a:prstGeom prst="roundRect">
                  <a:avLst/>
                </a:prstGeom>
                <a:grpFill/>
                <a:ln w="19050"/>
              </p:spPr>
              <p:style>
                <a:lnRef idx="2">
                  <a:schemeClr val="dk1"/>
                </a:lnRef>
                <a:fillRef idx="1">
                  <a:schemeClr val="lt1"/>
                </a:fillRef>
                <a:effectRef idx="0">
                  <a:schemeClr val="dk1"/>
                </a:effectRef>
                <a:fontRef idx="minor">
                  <a:schemeClr val="dk1"/>
                </a:fontRef>
              </p:style>
              <p:txBody>
                <a:bodyPr rtlCol="0" anchor="ctr"/>
                <a:lstStyle/>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p:txBody>
            </p:sp>
            <p:sp>
              <p:nvSpPr>
                <p:cNvPr id="147" name="TextBox 146"/>
                <p:cNvSpPr txBox="1"/>
                <p:nvPr/>
              </p:nvSpPr>
              <p:spPr>
                <a:xfrm>
                  <a:off x="6651580" y="3808649"/>
                  <a:ext cx="1660081" cy="596634"/>
                </a:xfrm>
                <a:prstGeom prst="rect">
                  <a:avLst/>
                </a:prstGeom>
                <a:grpFill/>
              </p:spPr>
              <p:txBody>
                <a:bodyPr wrap="square" lIns="0" tIns="0" rIns="0" bIns="0" rtlCol="0">
                  <a:spAutoFit/>
                </a:bodyPr>
                <a:lstStyle>
                  <a:defPPr>
                    <a:defRPr lang="en-US"/>
                  </a:defPPr>
                  <a:lvl1pPr algn="ctr">
                    <a:defRPr sz="1600">
                      <a:solidFill>
                        <a:schemeClr val="tx2"/>
                      </a:solidFill>
                    </a:defRPr>
                  </a:lvl1pPr>
                </a:lstStyle>
                <a:p>
                  <a:pPr defTabSz="457189"/>
                  <a:r>
                    <a:rPr lang="en-US" sz="1200" dirty="0">
                      <a:solidFill>
                        <a:schemeClr val="bg2"/>
                      </a:solidFill>
                      <a:latin typeface="+mj-lt"/>
                      <a:cs typeface="Arial" panose="020B0604020202020204" pitchFamily="34" charset="0"/>
                    </a:rPr>
                    <a:t>Financial Governance</a:t>
                  </a:r>
                </a:p>
              </p:txBody>
            </p:sp>
          </p:grpSp>
        </p:grpSp>
        <p:grpSp>
          <p:nvGrpSpPr>
            <p:cNvPr id="6" name="Group 5"/>
            <p:cNvGrpSpPr/>
            <p:nvPr/>
          </p:nvGrpSpPr>
          <p:grpSpPr>
            <a:xfrm>
              <a:off x="2951035" y="1260428"/>
              <a:ext cx="1589505" cy="3550357"/>
              <a:chOff x="2909570" y="1260428"/>
              <a:chExt cx="1589505" cy="3550357"/>
            </a:xfrm>
          </p:grpSpPr>
          <p:grpSp>
            <p:nvGrpSpPr>
              <p:cNvPr id="64" name="Group 63"/>
              <p:cNvGrpSpPr/>
              <p:nvPr/>
            </p:nvGrpSpPr>
            <p:grpSpPr>
              <a:xfrm>
                <a:off x="2909570" y="2651376"/>
                <a:ext cx="1589505" cy="671630"/>
                <a:chOff x="384047" y="3459608"/>
                <a:chExt cx="2559631" cy="1081549"/>
              </a:xfrm>
            </p:grpSpPr>
            <p:sp>
              <p:nvSpPr>
                <p:cNvPr id="129" name="Rounded Rectangle 128"/>
                <p:cNvSpPr/>
                <p:nvPr/>
              </p:nvSpPr>
              <p:spPr>
                <a:xfrm>
                  <a:off x="384047" y="3459608"/>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p:txBody>
            </p:sp>
            <p:sp>
              <p:nvSpPr>
                <p:cNvPr id="130" name="TextBox 129"/>
                <p:cNvSpPr txBox="1"/>
                <p:nvPr/>
              </p:nvSpPr>
              <p:spPr>
                <a:xfrm>
                  <a:off x="714647" y="3845679"/>
                  <a:ext cx="2122015" cy="272593"/>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Service Catalog</a:t>
                  </a:r>
                </a:p>
              </p:txBody>
            </p:sp>
            <p:pic>
              <p:nvPicPr>
                <p:cNvPr id="131" name="Picture 6" descr="Image result for catalog icon"/>
                <p:cNvPicPr>
                  <a:picLocks noChangeAspect="1" noChangeArrowheads="1"/>
                </p:cNvPicPr>
                <p:nvPr/>
              </p:nvPicPr>
              <p:blipFill>
                <a:blip r:embed="rId1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7972" y="3536452"/>
                  <a:ext cx="403078" cy="4030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p:cNvGrpSpPr/>
              <p:nvPr/>
            </p:nvGrpSpPr>
            <p:grpSpPr>
              <a:xfrm>
                <a:off x="2917594" y="3402478"/>
                <a:ext cx="1573457" cy="664850"/>
                <a:chOff x="395726" y="3101561"/>
                <a:chExt cx="1995149" cy="843032"/>
              </a:xfrm>
            </p:grpSpPr>
            <p:grpSp>
              <p:nvGrpSpPr>
                <p:cNvPr id="115" name="Group 114"/>
                <p:cNvGrpSpPr/>
                <p:nvPr/>
              </p:nvGrpSpPr>
              <p:grpSpPr>
                <a:xfrm>
                  <a:off x="395726" y="3101561"/>
                  <a:ext cx="1995149" cy="843032"/>
                  <a:chOff x="2898322" y="3120423"/>
                  <a:chExt cx="2559631" cy="1081549"/>
                </a:xfrm>
              </p:grpSpPr>
              <p:sp>
                <p:nvSpPr>
                  <p:cNvPr id="117" name="Rounded Rectangle 116"/>
                  <p:cNvSpPr/>
                  <p:nvPr/>
                </p:nvSpPr>
                <p:spPr>
                  <a:xfrm>
                    <a:off x="2898322" y="3120423"/>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a:p>
                    <a:pPr defTabSz="457189"/>
                    <a:endParaRPr lang="en-IN" sz="1200" dirty="0">
                      <a:solidFill>
                        <a:srgbClr val="404040">
                          <a:lumMod val="50000"/>
                        </a:srgbClr>
                      </a:solidFill>
                      <a:latin typeface="+mj-lt"/>
                    </a:endParaRPr>
                  </a:p>
                </p:txBody>
              </p:sp>
              <p:sp>
                <p:nvSpPr>
                  <p:cNvPr id="118" name="TextBox 117"/>
                  <p:cNvSpPr txBox="1"/>
                  <p:nvPr/>
                </p:nvSpPr>
                <p:spPr>
                  <a:xfrm>
                    <a:off x="3367031" y="3381885"/>
                    <a:ext cx="1660075" cy="550745"/>
                  </a:xfrm>
                  <a:prstGeom prst="rect">
                    <a:avLst/>
                  </a:prstGeom>
                </p:spPr>
                <p:txBody>
                  <a:bodyPr wrap="square" lIns="0" tIns="0" rIns="0" bIns="0" rtlCol="0">
                    <a:spAutoFit/>
                  </a:bodyPr>
                  <a:lstStyle/>
                  <a:p>
                    <a:pPr algn="ctr" defTabSz="457189"/>
                    <a:r>
                      <a:rPr lang="en-US" sz="1100" dirty="0">
                        <a:solidFill>
                          <a:srgbClr val="404040">
                            <a:lumMod val="50000"/>
                          </a:srgbClr>
                        </a:solidFill>
                        <a:latin typeface="+mj-lt"/>
                      </a:rPr>
                      <a:t>Systems Management</a:t>
                    </a:r>
                  </a:p>
                </p:txBody>
              </p:sp>
            </p:grpSp>
            <p:pic>
              <p:nvPicPr>
                <p:cNvPr id="116" name="Picture 1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1242" y="3149252"/>
                  <a:ext cx="320040" cy="320040"/>
                </a:xfrm>
                <a:prstGeom prst="rect">
                  <a:avLst/>
                </a:prstGeom>
              </p:spPr>
            </p:pic>
          </p:grpSp>
          <p:grpSp>
            <p:nvGrpSpPr>
              <p:cNvPr id="69" name="Group 68"/>
              <p:cNvGrpSpPr/>
              <p:nvPr/>
            </p:nvGrpSpPr>
            <p:grpSpPr>
              <a:xfrm>
                <a:off x="2912988" y="4142041"/>
                <a:ext cx="1582668" cy="668744"/>
                <a:chOff x="384048" y="2209446"/>
                <a:chExt cx="2559631" cy="1081549"/>
              </a:xfrm>
            </p:grpSpPr>
            <p:sp>
              <p:nvSpPr>
                <p:cNvPr id="112" name="Rounded Rectangle 111"/>
                <p:cNvSpPr/>
                <p:nvPr/>
              </p:nvSpPr>
              <p:spPr>
                <a:xfrm>
                  <a:off x="384048" y="2209446"/>
                  <a:ext cx="2559631" cy="1081549"/>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sp>
              <p:nvSpPr>
                <p:cNvPr id="113" name="TextBox 112"/>
                <p:cNvSpPr txBox="1"/>
                <p:nvPr/>
              </p:nvSpPr>
              <p:spPr>
                <a:xfrm>
                  <a:off x="1007503" y="2509221"/>
                  <a:ext cx="1660076" cy="547538"/>
                </a:xfrm>
                <a:prstGeom prst="rect">
                  <a:avLst/>
                </a:prstGeom>
              </p:spPr>
              <p:txBody>
                <a:bodyPr wrap="square" lIns="0" tIns="0" rIns="0" bIns="0" rtlCol="0">
                  <a:spAutoFit/>
                </a:bodyPr>
                <a:lstStyle>
                  <a:defPPr>
                    <a:defRPr lang="en-US"/>
                  </a:defPPr>
                  <a:lvl1pPr algn="ctr">
                    <a:defRPr sz="1600">
                      <a:solidFill>
                        <a:schemeClr val="tx2"/>
                      </a:solidFill>
                    </a:defRPr>
                  </a:lvl1pPr>
                </a:lstStyle>
                <a:p>
                  <a:pPr defTabSz="457189"/>
                  <a:r>
                    <a:rPr lang="en-US" sz="1100" dirty="0">
                      <a:solidFill>
                        <a:srgbClr val="404040">
                          <a:lumMod val="50000"/>
                        </a:srgbClr>
                      </a:solidFill>
                      <a:latin typeface="+mj-lt"/>
                    </a:rPr>
                    <a:t>IT Service Management</a:t>
                  </a:r>
                </a:p>
              </p:txBody>
            </p:sp>
            <p:pic>
              <p:nvPicPr>
                <p:cNvPr id="114" name="Picture 2" descr="Image result for self service icon"/>
                <p:cNvPicPr>
                  <a:picLocks noChangeAspect="1" noChangeArrowheads="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784" y="2278028"/>
                  <a:ext cx="492591" cy="4994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2912988" y="1900928"/>
                <a:ext cx="1582668" cy="668744"/>
                <a:chOff x="301612" y="1103092"/>
                <a:chExt cx="2006828" cy="847967"/>
              </a:xfrm>
            </p:grpSpPr>
            <p:sp>
              <p:nvSpPr>
                <p:cNvPr id="94" name="Rounded Rectangle 93"/>
                <p:cNvSpPr/>
                <p:nvPr/>
              </p:nvSpPr>
              <p:spPr>
                <a:xfrm>
                  <a:off x="301612" y="1103092"/>
                  <a:ext cx="2006828" cy="847967"/>
                </a:xfrm>
                <a:prstGeom prst="roundRect">
                  <a:avLst/>
                </a:prstGeom>
                <a:ln w="6350">
                  <a:solidFill>
                    <a:schemeClr val="bg1">
                      <a:lumMod val="50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pic>
              <p:nvPicPr>
                <p:cNvPr id="95" name="Picture 94"/>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75805" y="1159018"/>
                  <a:ext cx="369449" cy="230449"/>
                </a:xfrm>
                <a:prstGeom prst="rect">
                  <a:avLst/>
                </a:prstGeom>
              </p:spPr>
            </p:pic>
            <p:sp>
              <p:nvSpPr>
                <p:cNvPr id="96" name="TextBox 95"/>
                <p:cNvSpPr txBox="1"/>
                <p:nvPr/>
              </p:nvSpPr>
              <p:spPr>
                <a:xfrm>
                  <a:off x="732498" y="1312432"/>
                  <a:ext cx="1301549" cy="429286"/>
                </a:xfrm>
                <a:prstGeom prst="rect">
                  <a:avLst/>
                </a:prstGeom>
              </p:spPr>
              <p:txBody>
                <a:bodyPr wrap="square" lIns="0" tIns="0" rIns="0" bIns="0" rtlCol="0">
                  <a:spAutoFit/>
                </a:bodyPr>
                <a:lstStyle/>
                <a:p>
                  <a:pPr algn="ctr" defTabSz="457189"/>
                  <a:r>
                    <a:rPr lang="en-US" sz="1100" dirty="0">
                      <a:solidFill>
                        <a:srgbClr val="404040">
                          <a:lumMod val="50000"/>
                        </a:srgbClr>
                      </a:solidFill>
                      <a:latin typeface="+mj-lt"/>
                    </a:rPr>
                    <a:t>Multi-Landing zone Support</a:t>
                  </a:r>
                </a:p>
              </p:txBody>
            </p:sp>
          </p:grpSp>
          <p:grpSp>
            <p:nvGrpSpPr>
              <p:cNvPr id="148" name="Group 147"/>
              <p:cNvGrpSpPr/>
              <p:nvPr/>
            </p:nvGrpSpPr>
            <p:grpSpPr>
              <a:xfrm>
                <a:off x="2912988" y="1260428"/>
                <a:ext cx="1582668" cy="602941"/>
                <a:chOff x="301612" y="1207134"/>
                <a:chExt cx="2006828" cy="764529"/>
              </a:xfrm>
              <a:solidFill>
                <a:schemeClr val="tx1"/>
              </a:solidFill>
            </p:grpSpPr>
            <p:sp>
              <p:nvSpPr>
                <p:cNvPr id="149" name="Rounded Rectangle 148"/>
                <p:cNvSpPr/>
                <p:nvPr/>
              </p:nvSpPr>
              <p:spPr>
                <a:xfrm>
                  <a:off x="301612" y="1207134"/>
                  <a:ext cx="2006828" cy="764529"/>
                </a:xfrm>
                <a:prstGeom prst="roundRect">
                  <a:avLst/>
                </a:prstGeom>
                <a:solidFill>
                  <a:srgbClr val="E11737"/>
                </a:solidFill>
                <a:ln w="19050">
                  <a:solidFill>
                    <a:srgbClr val="E11737"/>
                  </a:solidFill>
                </a:ln>
              </p:spPr>
              <p:style>
                <a:lnRef idx="2">
                  <a:schemeClr val="dk1"/>
                </a:lnRef>
                <a:fillRef idx="1">
                  <a:schemeClr val="lt1"/>
                </a:fillRef>
                <a:effectRef idx="0">
                  <a:schemeClr val="dk1"/>
                </a:effectRef>
                <a:fontRef idx="minor">
                  <a:schemeClr val="dk1"/>
                </a:fontRef>
              </p:style>
              <p:txBody>
                <a:bodyPr rtlCol="0" anchor="ctr"/>
                <a:lstStyle/>
                <a:p>
                  <a:pPr algn="ctr" defTabSz="457189"/>
                  <a:endParaRPr lang="en-IN" sz="1200" dirty="0">
                    <a:solidFill>
                      <a:srgbClr val="404040">
                        <a:lumMod val="50000"/>
                      </a:srgbClr>
                    </a:solidFill>
                    <a:latin typeface="+mj-lt"/>
                  </a:endParaRPr>
                </a:p>
                <a:p>
                  <a:pPr algn="ctr" defTabSz="457189"/>
                  <a:endParaRPr lang="en-IN" sz="1200" dirty="0">
                    <a:solidFill>
                      <a:srgbClr val="404040">
                        <a:lumMod val="50000"/>
                      </a:srgbClr>
                    </a:solidFill>
                    <a:latin typeface="+mj-lt"/>
                  </a:endParaRPr>
                </a:p>
              </p:txBody>
            </p:sp>
            <p:sp>
              <p:nvSpPr>
                <p:cNvPr id="151" name="TextBox 150"/>
                <p:cNvSpPr txBox="1"/>
                <p:nvPr/>
              </p:nvSpPr>
              <p:spPr>
                <a:xfrm>
                  <a:off x="673292" y="1310023"/>
                  <a:ext cx="1301549" cy="468313"/>
                </a:xfrm>
                <a:prstGeom prst="rect">
                  <a:avLst/>
                </a:prstGeom>
                <a:noFill/>
              </p:spPr>
              <p:txBody>
                <a:bodyPr wrap="square" lIns="0" tIns="0" rIns="0" bIns="0" rtlCol="0">
                  <a:spAutoFit/>
                </a:bodyPr>
                <a:lstStyle/>
                <a:p>
                  <a:pPr algn="ctr" defTabSz="457189"/>
                  <a:r>
                    <a:rPr lang="en-US" sz="1200" dirty="0">
                      <a:solidFill>
                        <a:schemeClr val="bg2"/>
                      </a:solidFill>
                      <a:latin typeface="+mj-lt"/>
                      <a:cs typeface="Arial" panose="020B0604020202020204" pitchFamily="34" charset="0"/>
                    </a:rPr>
                    <a:t>Service Governance</a:t>
                  </a:r>
                </a:p>
              </p:txBody>
            </p:sp>
          </p:grpSp>
        </p:grpSp>
      </p:grpSp>
      <p:sp>
        <p:nvSpPr>
          <p:cNvPr id="3" name="Rectangle 2"/>
          <p:cNvSpPr/>
          <p:nvPr/>
        </p:nvSpPr>
        <p:spPr>
          <a:xfrm>
            <a:off x="269445" y="821296"/>
            <a:ext cx="8605110" cy="307777"/>
          </a:xfrm>
          <a:prstGeom prst="rect">
            <a:avLst/>
          </a:prstGeom>
          <a:noFill/>
        </p:spPr>
        <p:txBody>
          <a:bodyPr wrap="square">
            <a:spAutoFit/>
          </a:bodyPr>
          <a:lstStyle/>
          <a:p>
            <a:pPr algn="ctr"/>
            <a:r>
              <a:rPr lang="en-US" sz="1400" dirty="0">
                <a:solidFill>
                  <a:schemeClr val="tx2"/>
                </a:solidFill>
                <a:latin typeface="+mj-lt"/>
                <a:cs typeface="Arial" panose="020B0604020202020204" pitchFamily="34" charset="0"/>
              </a:rPr>
              <a:t>Cognizant Will Leverage its Cloud Operation Governance Framework to define Operational Governance for PJI’s</a:t>
            </a:r>
          </a:p>
        </p:txBody>
      </p:sp>
      <p:grpSp>
        <p:nvGrpSpPr>
          <p:cNvPr id="141" name="Group 140"/>
          <p:cNvGrpSpPr/>
          <p:nvPr/>
        </p:nvGrpSpPr>
        <p:grpSpPr>
          <a:xfrm>
            <a:off x="5152634" y="513709"/>
            <a:ext cx="3666400" cy="257744"/>
            <a:chOff x="5213612" y="507153"/>
            <a:chExt cx="3666400" cy="257744"/>
          </a:xfrm>
        </p:grpSpPr>
        <p:sp>
          <p:nvSpPr>
            <p:cNvPr id="155" name="Chevron 154"/>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56" name="Chevron 155"/>
            <p:cNvSpPr/>
            <p:nvPr/>
          </p:nvSpPr>
          <p:spPr>
            <a:xfrm>
              <a:off x="6990591" y="50886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57" name="Chevron 156"/>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158" name="Pentagon 157"/>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744350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Indicative Operational Key KPIs</a:t>
            </a:r>
            <a:endParaRPr lang="en-US" dirty="0"/>
          </a:p>
        </p:txBody>
      </p:sp>
      <p:sp>
        <p:nvSpPr>
          <p:cNvPr id="9" name="Freeform 8"/>
          <p:cNvSpPr/>
          <p:nvPr/>
        </p:nvSpPr>
        <p:spPr>
          <a:xfrm>
            <a:off x="443797" y="991474"/>
            <a:ext cx="1849224" cy="320040"/>
          </a:xfrm>
          <a:custGeom>
            <a:avLst/>
            <a:gdLst>
              <a:gd name="connsiteX0" fmla="*/ 0 w 1849224"/>
              <a:gd name="connsiteY0" fmla="*/ 0 h 739689"/>
              <a:gd name="connsiteX1" fmla="*/ 1849224 w 1849224"/>
              <a:gd name="connsiteY1" fmla="*/ 0 h 739689"/>
              <a:gd name="connsiteX2" fmla="*/ 1849224 w 1849224"/>
              <a:gd name="connsiteY2" fmla="*/ 739689 h 739689"/>
              <a:gd name="connsiteX3" fmla="*/ 0 w 1849224"/>
              <a:gd name="connsiteY3" fmla="*/ 739689 h 739689"/>
              <a:gd name="connsiteX4" fmla="*/ 0 w 1849224"/>
              <a:gd name="connsiteY4" fmla="*/ 0 h 73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224" h="739689">
                <a:moveTo>
                  <a:pt x="0" y="0"/>
                </a:moveTo>
                <a:lnTo>
                  <a:pt x="1849224" y="0"/>
                </a:lnTo>
                <a:lnTo>
                  <a:pt x="1849224" y="739689"/>
                </a:lnTo>
                <a:lnTo>
                  <a:pt x="0" y="739689"/>
                </a:lnTo>
                <a:lnTo>
                  <a:pt x="0" y="0"/>
                </a:lnTo>
                <a:close/>
              </a:path>
            </a:pathLst>
          </a:custGeom>
          <a:solidFill>
            <a:srgbClr val="0033A0"/>
          </a:solidFill>
          <a:ln w="12700">
            <a:solidFill>
              <a:srgbClr val="0033A0"/>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200" b="1" kern="1200" dirty="0">
                <a:latin typeface="+mj-lt"/>
                <a:cs typeface="Arial" panose="020B0604020202020204" pitchFamily="34" charset="0"/>
              </a:rPr>
              <a:t>Financial Governance</a:t>
            </a:r>
          </a:p>
        </p:txBody>
      </p:sp>
      <p:sp>
        <p:nvSpPr>
          <p:cNvPr id="21" name="Freeform 20"/>
          <p:cNvSpPr/>
          <p:nvPr/>
        </p:nvSpPr>
        <p:spPr>
          <a:xfrm>
            <a:off x="443797" y="1329725"/>
            <a:ext cx="1849224" cy="3122437"/>
          </a:xfrm>
          <a:custGeom>
            <a:avLst/>
            <a:gdLst>
              <a:gd name="connsiteX0" fmla="*/ 0 w 1849224"/>
              <a:gd name="connsiteY0" fmla="*/ 0 h 3122437"/>
              <a:gd name="connsiteX1" fmla="*/ 1849224 w 1849224"/>
              <a:gd name="connsiteY1" fmla="*/ 0 h 3122437"/>
              <a:gd name="connsiteX2" fmla="*/ 1849224 w 1849224"/>
              <a:gd name="connsiteY2" fmla="*/ 3122437 h 3122437"/>
              <a:gd name="connsiteX3" fmla="*/ 0 w 1849224"/>
              <a:gd name="connsiteY3" fmla="*/ 3122437 h 3122437"/>
              <a:gd name="connsiteX4" fmla="*/ 0 w 1849224"/>
              <a:gd name="connsiteY4" fmla="*/ 0 h 312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224" h="3122437">
                <a:moveTo>
                  <a:pt x="0" y="0"/>
                </a:moveTo>
                <a:lnTo>
                  <a:pt x="1849224" y="0"/>
                </a:lnTo>
                <a:lnTo>
                  <a:pt x="1849224" y="3122437"/>
                </a:lnTo>
                <a:lnTo>
                  <a:pt x="0" y="3122437"/>
                </a:lnTo>
                <a:lnTo>
                  <a:pt x="0" y="0"/>
                </a:lnTo>
                <a:close/>
              </a:path>
            </a:pathLst>
          </a:custGeom>
          <a:noFill/>
          <a:ln w="12700">
            <a:solidFill>
              <a:schemeClr val="tx1">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Char char="••"/>
            </a:pPr>
            <a:r>
              <a:rPr lang="en-US" sz="800" b="1" kern="1200" dirty="0">
                <a:latin typeface="+mj-lt"/>
                <a:cs typeface="Arial" panose="020B0604020202020204" pitchFamily="34" charset="0"/>
              </a:rPr>
              <a:t>KPIs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ROI / Profitability against initial setup</a:t>
            </a:r>
            <a:endParaRPr lang="en-US" sz="800" b="1" kern="1200" dirty="0">
              <a:latin typeface="+mj-lt"/>
              <a:cs typeface="Arial" panose="020B0604020202020204" pitchFamily="34" charset="0"/>
            </a:endParaRP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reduction in Budget vs Actual Spend </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Predictable Workload costs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reduction through CSP negotiation / discount / commitment</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Budget Workflows &amp; intelligent gap analysis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Time Usage of Non-Prod Environments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Cloud Purchase recommendations across multi cloud</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Contract Terms Tracking</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Cost alerts &amp; cost center chargebacks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Cost comparisons by continuously monitoring Provider pricing</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Budget Usage Histogram</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%Reduction through cloud migration accelerators </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Utilization of resources (on-Demand, RI) </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Right-sized vs. poorly sized </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On-Demand vs. Reserved</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of Resources unused / sprawled</a:t>
            </a:r>
          </a:p>
        </p:txBody>
      </p:sp>
      <p:sp>
        <p:nvSpPr>
          <p:cNvPr id="22" name="Freeform 21"/>
          <p:cNvSpPr/>
          <p:nvPr/>
        </p:nvSpPr>
        <p:spPr>
          <a:xfrm>
            <a:off x="2551913" y="991474"/>
            <a:ext cx="1849224" cy="320040"/>
          </a:xfrm>
          <a:custGeom>
            <a:avLst/>
            <a:gdLst>
              <a:gd name="connsiteX0" fmla="*/ 0 w 1849224"/>
              <a:gd name="connsiteY0" fmla="*/ 0 h 739689"/>
              <a:gd name="connsiteX1" fmla="*/ 1849224 w 1849224"/>
              <a:gd name="connsiteY1" fmla="*/ 0 h 739689"/>
              <a:gd name="connsiteX2" fmla="*/ 1849224 w 1849224"/>
              <a:gd name="connsiteY2" fmla="*/ 739689 h 739689"/>
              <a:gd name="connsiteX3" fmla="*/ 0 w 1849224"/>
              <a:gd name="connsiteY3" fmla="*/ 739689 h 739689"/>
              <a:gd name="connsiteX4" fmla="*/ 0 w 1849224"/>
              <a:gd name="connsiteY4" fmla="*/ 0 h 73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224" h="739689">
                <a:moveTo>
                  <a:pt x="0" y="0"/>
                </a:moveTo>
                <a:lnTo>
                  <a:pt x="1849224" y="0"/>
                </a:lnTo>
                <a:lnTo>
                  <a:pt x="1849224" y="739689"/>
                </a:lnTo>
                <a:lnTo>
                  <a:pt x="0" y="739689"/>
                </a:lnTo>
                <a:lnTo>
                  <a:pt x="0" y="0"/>
                </a:lnTo>
                <a:close/>
              </a:path>
            </a:pathLst>
          </a:custGeom>
          <a:solidFill>
            <a:srgbClr val="E11737"/>
          </a:solidFill>
          <a:ln w="12700">
            <a:solidFill>
              <a:srgbClr val="E11737"/>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200" b="1" kern="1200" dirty="0">
                <a:latin typeface="+mj-lt"/>
                <a:cs typeface="Arial" panose="020B0604020202020204" pitchFamily="34" charset="0"/>
              </a:rPr>
              <a:t>Technology Governance</a:t>
            </a:r>
          </a:p>
        </p:txBody>
      </p:sp>
      <p:sp>
        <p:nvSpPr>
          <p:cNvPr id="23" name="Freeform 22"/>
          <p:cNvSpPr/>
          <p:nvPr/>
        </p:nvSpPr>
        <p:spPr>
          <a:xfrm>
            <a:off x="2551913" y="1329725"/>
            <a:ext cx="1849224" cy="3122437"/>
          </a:xfrm>
          <a:custGeom>
            <a:avLst/>
            <a:gdLst>
              <a:gd name="connsiteX0" fmla="*/ 0 w 1849224"/>
              <a:gd name="connsiteY0" fmla="*/ 0 h 3122437"/>
              <a:gd name="connsiteX1" fmla="*/ 1849224 w 1849224"/>
              <a:gd name="connsiteY1" fmla="*/ 0 h 3122437"/>
              <a:gd name="connsiteX2" fmla="*/ 1849224 w 1849224"/>
              <a:gd name="connsiteY2" fmla="*/ 3122437 h 3122437"/>
              <a:gd name="connsiteX3" fmla="*/ 0 w 1849224"/>
              <a:gd name="connsiteY3" fmla="*/ 3122437 h 3122437"/>
              <a:gd name="connsiteX4" fmla="*/ 0 w 1849224"/>
              <a:gd name="connsiteY4" fmla="*/ 0 h 312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224" h="3122437">
                <a:moveTo>
                  <a:pt x="0" y="0"/>
                </a:moveTo>
                <a:lnTo>
                  <a:pt x="1849224" y="0"/>
                </a:lnTo>
                <a:lnTo>
                  <a:pt x="1849224" y="3122437"/>
                </a:lnTo>
                <a:lnTo>
                  <a:pt x="0" y="3122437"/>
                </a:lnTo>
                <a:lnTo>
                  <a:pt x="0" y="0"/>
                </a:lnTo>
                <a:close/>
              </a:path>
            </a:pathLst>
          </a:custGeom>
          <a:noFill/>
          <a:ln w="12700">
            <a:solidFill>
              <a:srgbClr val="E11737">
                <a:alpha val="90000"/>
              </a:srgb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b="1" kern="1200" dirty="0">
                <a:solidFill>
                  <a:schemeClr val="tx1"/>
                </a:solidFill>
                <a:latin typeface="+mj-lt"/>
                <a:cs typeface="Arial" panose="020B0604020202020204" pitchFamily="34" charset="0"/>
              </a:rPr>
              <a:t>KPIs</a:t>
            </a:r>
            <a:endParaRPr lang="en-US" sz="800" kern="1200" dirty="0">
              <a:solidFill>
                <a:schemeClr val="tx1"/>
              </a:solidFill>
              <a:latin typeface="+mj-lt"/>
              <a:cs typeface="Arial" panose="020B0604020202020204" pitchFamily="34" charset="0"/>
            </a:endParaRP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Architectural enhancements / Ratified landing zones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Provisioning through self-service</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Provisioning through Blue prints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Patch / Software currency </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DevOps adoption/ Agile application release cycles through DevOps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Automation vs. % Reduced FTEs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Cloud native ingestion</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Regular Heat reporting w.r.t Policy based compliance</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Provisioning by DevOps</a:t>
            </a:r>
          </a:p>
          <a:p>
            <a:pPr marL="114300" lvl="2" indent="-57150" algn="l" defTabSz="311150">
              <a:lnSpc>
                <a:spcPct val="90000"/>
              </a:lnSpc>
              <a:spcBef>
                <a:spcPct val="0"/>
              </a:spcBef>
              <a:spcAft>
                <a:spcPct val="15000"/>
              </a:spcAft>
              <a:buChar char="••"/>
            </a:pPr>
            <a:endParaRPr lang="en-US" sz="800" kern="1200" dirty="0">
              <a:solidFill>
                <a:schemeClr val="tx2"/>
              </a:solidFill>
              <a:latin typeface="+mj-lt"/>
              <a:cs typeface="Arial" panose="020B0604020202020204" pitchFamily="34" charset="0"/>
            </a:endParaRPr>
          </a:p>
        </p:txBody>
      </p:sp>
      <p:sp>
        <p:nvSpPr>
          <p:cNvPr id="24" name="Freeform 23"/>
          <p:cNvSpPr/>
          <p:nvPr/>
        </p:nvSpPr>
        <p:spPr>
          <a:xfrm>
            <a:off x="4660029" y="991474"/>
            <a:ext cx="1849224" cy="320040"/>
          </a:xfrm>
          <a:custGeom>
            <a:avLst/>
            <a:gdLst>
              <a:gd name="connsiteX0" fmla="*/ 0 w 1849224"/>
              <a:gd name="connsiteY0" fmla="*/ 0 h 739689"/>
              <a:gd name="connsiteX1" fmla="*/ 1849224 w 1849224"/>
              <a:gd name="connsiteY1" fmla="*/ 0 h 739689"/>
              <a:gd name="connsiteX2" fmla="*/ 1849224 w 1849224"/>
              <a:gd name="connsiteY2" fmla="*/ 739689 h 739689"/>
              <a:gd name="connsiteX3" fmla="*/ 0 w 1849224"/>
              <a:gd name="connsiteY3" fmla="*/ 739689 h 739689"/>
              <a:gd name="connsiteX4" fmla="*/ 0 w 1849224"/>
              <a:gd name="connsiteY4" fmla="*/ 0 h 73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224" h="739689">
                <a:moveTo>
                  <a:pt x="0" y="0"/>
                </a:moveTo>
                <a:lnTo>
                  <a:pt x="1849224" y="0"/>
                </a:lnTo>
                <a:lnTo>
                  <a:pt x="1849224" y="739689"/>
                </a:lnTo>
                <a:lnTo>
                  <a:pt x="0" y="739689"/>
                </a:lnTo>
                <a:lnTo>
                  <a:pt x="0" y="0"/>
                </a:lnTo>
                <a:close/>
              </a:path>
            </a:pathLst>
          </a:custGeom>
          <a:solidFill>
            <a:srgbClr val="0033A0"/>
          </a:solidFill>
          <a:ln w="12700">
            <a:solidFill>
              <a:srgbClr val="0033A0"/>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200" b="1" kern="1200" dirty="0">
                <a:latin typeface="+mj-lt"/>
                <a:cs typeface="Arial" panose="020B0604020202020204" pitchFamily="34" charset="0"/>
              </a:rPr>
              <a:t>Service Governance</a:t>
            </a:r>
          </a:p>
        </p:txBody>
      </p:sp>
      <p:sp>
        <p:nvSpPr>
          <p:cNvPr id="25" name="Freeform 24"/>
          <p:cNvSpPr/>
          <p:nvPr/>
        </p:nvSpPr>
        <p:spPr>
          <a:xfrm>
            <a:off x="4660029" y="1329725"/>
            <a:ext cx="1849224" cy="3122437"/>
          </a:xfrm>
          <a:custGeom>
            <a:avLst/>
            <a:gdLst>
              <a:gd name="connsiteX0" fmla="*/ 0 w 1849224"/>
              <a:gd name="connsiteY0" fmla="*/ 0 h 3122437"/>
              <a:gd name="connsiteX1" fmla="*/ 1849224 w 1849224"/>
              <a:gd name="connsiteY1" fmla="*/ 0 h 3122437"/>
              <a:gd name="connsiteX2" fmla="*/ 1849224 w 1849224"/>
              <a:gd name="connsiteY2" fmla="*/ 3122437 h 3122437"/>
              <a:gd name="connsiteX3" fmla="*/ 0 w 1849224"/>
              <a:gd name="connsiteY3" fmla="*/ 3122437 h 3122437"/>
              <a:gd name="connsiteX4" fmla="*/ 0 w 1849224"/>
              <a:gd name="connsiteY4" fmla="*/ 0 h 312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224" h="3122437">
                <a:moveTo>
                  <a:pt x="0" y="0"/>
                </a:moveTo>
                <a:lnTo>
                  <a:pt x="1849224" y="0"/>
                </a:lnTo>
                <a:lnTo>
                  <a:pt x="1849224" y="3122437"/>
                </a:lnTo>
                <a:lnTo>
                  <a:pt x="0" y="3122437"/>
                </a:lnTo>
                <a:lnTo>
                  <a:pt x="0" y="0"/>
                </a:lnTo>
                <a:close/>
              </a:path>
            </a:pathLst>
          </a:custGeom>
          <a:noFill/>
          <a:ln w="12700">
            <a:solidFill>
              <a:schemeClr val="tx1">
                <a:alpha val="90000"/>
              </a:scheme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Char char="••"/>
            </a:pPr>
            <a:r>
              <a:rPr lang="en-US" sz="800" b="1" kern="1200" dirty="0">
                <a:solidFill>
                  <a:schemeClr val="tx1"/>
                </a:solidFill>
                <a:latin typeface="+mj-lt"/>
                <a:cs typeface="Arial" panose="020B0604020202020204" pitchFamily="34" charset="0"/>
              </a:rPr>
              <a:t>KPIs</a:t>
            </a:r>
            <a:endParaRPr lang="en-US" sz="800" kern="1200" dirty="0">
              <a:solidFill>
                <a:schemeClr val="tx1"/>
              </a:solidFill>
              <a:latin typeface="+mj-lt"/>
              <a:cs typeface="Arial" panose="020B0604020202020204" pitchFamily="34" charset="0"/>
            </a:endParaRP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All ITSM metrics – Availability, Reliability, Capacity and Performance</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RPO / RTO</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Application / Resource response/latency times (APM)</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Automatic resolution (Build &amp; Run)</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Incident Response Time</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Cost per Ticket</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Incidents by LoB/Team/Project</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Incidents With No Known Resolution</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SLA Compliance Ratios</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Incidents Resolved Remotely</a:t>
            </a:r>
          </a:p>
          <a:p>
            <a:pPr marL="57150" lvl="1"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failure of backup</a:t>
            </a:r>
          </a:p>
          <a:p>
            <a:pPr marL="57150" lvl="1" indent="-57150" algn="l" defTabSz="311150">
              <a:lnSpc>
                <a:spcPct val="90000"/>
              </a:lnSpc>
              <a:spcBef>
                <a:spcPct val="0"/>
              </a:spcBef>
              <a:spcAft>
                <a:spcPct val="15000"/>
              </a:spcAft>
              <a:buChar char="••"/>
            </a:pPr>
            <a:endParaRPr lang="en-US" sz="800" kern="1200" dirty="0">
              <a:solidFill>
                <a:schemeClr val="tx2"/>
              </a:solidFill>
              <a:latin typeface="+mj-lt"/>
              <a:cs typeface="Arial" panose="020B0604020202020204" pitchFamily="34" charset="0"/>
            </a:endParaRPr>
          </a:p>
        </p:txBody>
      </p:sp>
      <p:sp>
        <p:nvSpPr>
          <p:cNvPr id="26" name="Freeform 25"/>
          <p:cNvSpPr/>
          <p:nvPr/>
        </p:nvSpPr>
        <p:spPr>
          <a:xfrm>
            <a:off x="6771221" y="991474"/>
            <a:ext cx="1849224" cy="320040"/>
          </a:xfrm>
          <a:custGeom>
            <a:avLst/>
            <a:gdLst>
              <a:gd name="connsiteX0" fmla="*/ 0 w 1849224"/>
              <a:gd name="connsiteY0" fmla="*/ 0 h 739689"/>
              <a:gd name="connsiteX1" fmla="*/ 1849224 w 1849224"/>
              <a:gd name="connsiteY1" fmla="*/ 0 h 739689"/>
              <a:gd name="connsiteX2" fmla="*/ 1849224 w 1849224"/>
              <a:gd name="connsiteY2" fmla="*/ 739689 h 739689"/>
              <a:gd name="connsiteX3" fmla="*/ 0 w 1849224"/>
              <a:gd name="connsiteY3" fmla="*/ 739689 h 739689"/>
              <a:gd name="connsiteX4" fmla="*/ 0 w 1849224"/>
              <a:gd name="connsiteY4" fmla="*/ 0 h 73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224" h="739689">
                <a:moveTo>
                  <a:pt x="0" y="0"/>
                </a:moveTo>
                <a:lnTo>
                  <a:pt x="1849224" y="0"/>
                </a:lnTo>
                <a:lnTo>
                  <a:pt x="1849224" y="739689"/>
                </a:lnTo>
                <a:lnTo>
                  <a:pt x="0" y="739689"/>
                </a:lnTo>
                <a:lnTo>
                  <a:pt x="0" y="0"/>
                </a:lnTo>
                <a:close/>
              </a:path>
            </a:pathLst>
          </a:custGeom>
          <a:solidFill>
            <a:srgbClr val="E11737"/>
          </a:solidFill>
          <a:ln w="12700">
            <a:solidFill>
              <a:srgbClr val="E11737"/>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1120" tIns="40640" rIns="71120" bIns="40640" numCol="1" spcCol="1270" anchor="ctr" anchorCtr="0">
            <a:noAutofit/>
          </a:bodyPr>
          <a:lstStyle/>
          <a:p>
            <a:pPr lvl="0" algn="ctr" defTabSz="444500">
              <a:lnSpc>
                <a:spcPct val="90000"/>
              </a:lnSpc>
              <a:spcBef>
                <a:spcPct val="0"/>
              </a:spcBef>
              <a:spcAft>
                <a:spcPct val="35000"/>
              </a:spcAft>
            </a:pPr>
            <a:r>
              <a:rPr lang="en-US" sz="1200" b="1" kern="1200" dirty="0">
                <a:latin typeface="+mj-lt"/>
                <a:cs typeface="Arial" panose="020B0604020202020204" pitchFamily="34" charset="0"/>
              </a:rPr>
              <a:t>Security Governance</a:t>
            </a:r>
            <a:endParaRPr lang="en-US" sz="1200" b="1" kern="1200" dirty="0">
              <a:solidFill>
                <a:schemeClr val="tx2"/>
              </a:solidFill>
              <a:latin typeface="+mj-lt"/>
              <a:cs typeface="Arial" panose="020B0604020202020204" pitchFamily="34" charset="0"/>
            </a:endParaRPr>
          </a:p>
        </p:txBody>
      </p:sp>
      <p:sp>
        <p:nvSpPr>
          <p:cNvPr id="27" name="Freeform 26"/>
          <p:cNvSpPr/>
          <p:nvPr/>
        </p:nvSpPr>
        <p:spPr>
          <a:xfrm>
            <a:off x="6771221" y="1329725"/>
            <a:ext cx="1849224" cy="3122437"/>
          </a:xfrm>
          <a:custGeom>
            <a:avLst/>
            <a:gdLst>
              <a:gd name="connsiteX0" fmla="*/ 0 w 1849224"/>
              <a:gd name="connsiteY0" fmla="*/ 0 h 3122437"/>
              <a:gd name="connsiteX1" fmla="*/ 1849224 w 1849224"/>
              <a:gd name="connsiteY1" fmla="*/ 0 h 3122437"/>
              <a:gd name="connsiteX2" fmla="*/ 1849224 w 1849224"/>
              <a:gd name="connsiteY2" fmla="*/ 3122437 h 3122437"/>
              <a:gd name="connsiteX3" fmla="*/ 0 w 1849224"/>
              <a:gd name="connsiteY3" fmla="*/ 3122437 h 3122437"/>
              <a:gd name="connsiteX4" fmla="*/ 0 w 1849224"/>
              <a:gd name="connsiteY4" fmla="*/ 0 h 3122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224" h="3122437">
                <a:moveTo>
                  <a:pt x="0" y="0"/>
                </a:moveTo>
                <a:lnTo>
                  <a:pt x="1849224" y="0"/>
                </a:lnTo>
                <a:lnTo>
                  <a:pt x="1849224" y="3122437"/>
                </a:lnTo>
                <a:lnTo>
                  <a:pt x="0" y="3122437"/>
                </a:lnTo>
                <a:lnTo>
                  <a:pt x="0" y="0"/>
                </a:lnTo>
                <a:close/>
              </a:path>
            </a:pathLst>
          </a:custGeom>
          <a:noFill/>
          <a:ln w="12700">
            <a:solidFill>
              <a:srgbClr val="E11737">
                <a:alpha val="90000"/>
              </a:srgbClr>
            </a:solid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7338" tIns="37338" rIns="49784" bIns="56007" numCol="1" spcCol="1270" anchor="t" anchorCtr="0">
            <a:noAutofit/>
          </a:bodyPr>
          <a:lstStyle/>
          <a:p>
            <a:pPr marL="57150" lvl="1" indent="-57150" algn="l" defTabSz="311150">
              <a:lnSpc>
                <a:spcPct val="90000"/>
              </a:lnSpc>
              <a:spcBef>
                <a:spcPct val="0"/>
              </a:spcBef>
              <a:spcAft>
                <a:spcPct val="15000"/>
              </a:spcAft>
              <a:buChar char="••"/>
            </a:pPr>
            <a:r>
              <a:rPr lang="en-US" sz="800" b="1" kern="1200" dirty="0">
                <a:solidFill>
                  <a:schemeClr val="tx1"/>
                </a:solidFill>
                <a:latin typeface="+mj-lt"/>
                <a:cs typeface="Arial" panose="020B0604020202020204" pitchFamily="34" charset="0"/>
              </a:rPr>
              <a:t>KPIs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Security incident metrics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Cost per security incident</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Number of users with elevated access level</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MTTR/downtime per security incident</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Regulatory compliance metrics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Security Exception approvals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Number of policy violations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systems blocked due to incidents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Security incident metrics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systems without latest security patches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systems without end point management tools</a:t>
            </a:r>
          </a:p>
          <a:p>
            <a:pPr marL="114300" lvl="2" indent="-57150" algn="l" defTabSz="355600">
              <a:lnSpc>
                <a:spcPct val="90000"/>
              </a:lnSpc>
              <a:spcBef>
                <a:spcPct val="0"/>
              </a:spcBef>
              <a:spcAft>
                <a:spcPct val="15000"/>
              </a:spcAft>
              <a:buChar char="••"/>
            </a:pPr>
            <a:r>
              <a:rPr lang="en-US" sz="800" kern="1200" dirty="0">
                <a:solidFill>
                  <a:schemeClr val="tx2"/>
                </a:solidFill>
                <a:latin typeface="+mj-lt"/>
                <a:cs typeface="Arial" panose="020B0604020202020204" pitchFamily="34" charset="0"/>
              </a:rPr>
              <a:t>% systems with public network access</a:t>
            </a:r>
          </a:p>
        </p:txBody>
      </p:sp>
      <p:grpSp>
        <p:nvGrpSpPr>
          <p:cNvPr id="16" name="Group 15"/>
          <p:cNvGrpSpPr/>
          <p:nvPr/>
        </p:nvGrpSpPr>
        <p:grpSpPr>
          <a:xfrm>
            <a:off x="5152634" y="513709"/>
            <a:ext cx="3666400" cy="257744"/>
            <a:chOff x="5213612" y="507153"/>
            <a:chExt cx="3666400" cy="257744"/>
          </a:xfrm>
        </p:grpSpPr>
        <p:sp>
          <p:nvSpPr>
            <p:cNvPr id="17" name="Chevron 16"/>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8" name="Chevron 17"/>
            <p:cNvSpPr/>
            <p:nvPr/>
          </p:nvSpPr>
          <p:spPr>
            <a:xfrm>
              <a:off x="6990591" y="50886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9" name="Chevron 18"/>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0" name="Pentagon 19"/>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29090314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Cloud Governance KPIs - Sample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04" y="1022806"/>
            <a:ext cx="4156472" cy="168534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04" y="3030782"/>
            <a:ext cx="4156472" cy="180764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872" y="1022806"/>
            <a:ext cx="4296966" cy="168534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1772" y="3030783"/>
            <a:ext cx="4335066" cy="1807642"/>
          </a:xfrm>
          <a:prstGeom prst="rect">
            <a:avLst/>
          </a:prstGeom>
        </p:spPr>
      </p:pic>
      <p:sp>
        <p:nvSpPr>
          <p:cNvPr id="2" name="Rectangle 1"/>
          <p:cNvSpPr/>
          <p:nvPr/>
        </p:nvSpPr>
        <p:spPr>
          <a:xfrm>
            <a:off x="146924" y="781406"/>
            <a:ext cx="3799284" cy="28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latin typeface="+mj-lt"/>
              </a:rPr>
              <a:t>Financial Governance Dashboard</a:t>
            </a:r>
          </a:p>
        </p:txBody>
      </p:sp>
      <p:sp>
        <p:nvSpPr>
          <p:cNvPr id="11" name="Rectangle 10"/>
          <p:cNvSpPr/>
          <p:nvPr/>
        </p:nvSpPr>
        <p:spPr>
          <a:xfrm>
            <a:off x="4584458" y="766192"/>
            <a:ext cx="4127896" cy="28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latin typeface="+mj-lt"/>
              </a:rPr>
              <a:t>Technology Governance Dashboard</a:t>
            </a:r>
          </a:p>
        </p:txBody>
      </p:sp>
      <p:sp>
        <p:nvSpPr>
          <p:cNvPr id="12" name="Rectangle 11"/>
          <p:cNvSpPr/>
          <p:nvPr/>
        </p:nvSpPr>
        <p:spPr>
          <a:xfrm>
            <a:off x="146924" y="2752204"/>
            <a:ext cx="4127896" cy="28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latin typeface="+mj-lt"/>
              </a:rPr>
              <a:t>Service Governance Dashboard</a:t>
            </a:r>
          </a:p>
        </p:txBody>
      </p:sp>
      <p:sp>
        <p:nvSpPr>
          <p:cNvPr id="13" name="Rectangle 12"/>
          <p:cNvSpPr/>
          <p:nvPr/>
        </p:nvSpPr>
        <p:spPr>
          <a:xfrm>
            <a:off x="4584458" y="2759777"/>
            <a:ext cx="4127896" cy="282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2"/>
                </a:solidFill>
                <a:latin typeface="+mj-lt"/>
              </a:rPr>
              <a:t>Security Governance Dashboard</a:t>
            </a:r>
          </a:p>
        </p:txBody>
      </p:sp>
      <p:grpSp>
        <p:nvGrpSpPr>
          <p:cNvPr id="21" name="Group 20"/>
          <p:cNvGrpSpPr/>
          <p:nvPr/>
        </p:nvGrpSpPr>
        <p:grpSpPr>
          <a:xfrm>
            <a:off x="5152634" y="513709"/>
            <a:ext cx="3666400" cy="257744"/>
            <a:chOff x="5213612" y="507153"/>
            <a:chExt cx="3666400" cy="257744"/>
          </a:xfrm>
        </p:grpSpPr>
        <p:sp>
          <p:nvSpPr>
            <p:cNvPr id="22" name="Chevron 21"/>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23" name="Chevron 22"/>
            <p:cNvSpPr/>
            <p:nvPr/>
          </p:nvSpPr>
          <p:spPr>
            <a:xfrm>
              <a:off x="6990591" y="50886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24" name="Chevron 23"/>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5" name="Pentagon 24"/>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4163991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Oval 98"/>
          <p:cNvSpPr/>
          <p:nvPr/>
        </p:nvSpPr>
        <p:spPr>
          <a:xfrm>
            <a:off x="1132738" y="2593020"/>
            <a:ext cx="4172702" cy="1554974"/>
          </a:xfrm>
          <a:prstGeom prst="ellipse">
            <a:avLst/>
          </a:prstGeom>
          <a:noFill/>
          <a:ln>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defRPr/>
            </a:pPr>
            <a:endParaRPr lang="en-US" dirty="0">
              <a:solidFill>
                <a:srgbClr val="FFFFFF"/>
              </a:solidFill>
              <a:latin typeface="+mj-lt"/>
            </a:endParaRPr>
          </a:p>
        </p:txBody>
      </p:sp>
      <p:sp>
        <p:nvSpPr>
          <p:cNvPr id="101" name="Oval 100"/>
          <p:cNvSpPr/>
          <p:nvPr/>
        </p:nvSpPr>
        <p:spPr>
          <a:xfrm>
            <a:off x="394200" y="2135879"/>
            <a:ext cx="5547942" cy="2514747"/>
          </a:xfrm>
          <a:prstGeom prst="ellipse">
            <a:avLst/>
          </a:prstGeom>
          <a:noFill/>
          <a:ln>
            <a:solidFill>
              <a:srgbClr val="E11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defRPr/>
            </a:pPr>
            <a:endParaRPr lang="en-US" dirty="0">
              <a:solidFill>
                <a:srgbClr val="FFFFFF"/>
              </a:solidFill>
              <a:latin typeface="+mj-lt"/>
            </a:endParaRPr>
          </a:p>
        </p:txBody>
      </p:sp>
      <p:sp>
        <p:nvSpPr>
          <p:cNvPr id="3" name="Title 2"/>
          <p:cNvSpPr>
            <a:spLocks noGrp="1"/>
          </p:cNvSpPr>
          <p:nvPr>
            <p:ph type="title"/>
          </p:nvPr>
        </p:nvSpPr>
        <p:spPr/>
        <p:txBody>
          <a:bodyPr/>
          <a:lstStyle/>
          <a:p>
            <a:r>
              <a:rPr lang="en-US"/>
              <a:t>Cognizant Cloud Management Platform – Single Pane of Glass for Multi-Cloud Management</a:t>
            </a:r>
            <a:endParaRPr lang="en-US" dirty="0"/>
          </a:p>
        </p:txBody>
      </p:sp>
      <p:sp>
        <p:nvSpPr>
          <p:cNvPr id="32" name="Oval 31"/>
          <p:cNvSpPr/>
          <p:nvPr/>
        </p:nvSpPr>
        <p:spPr>
          <a:xfrm>
            <a:off x="3022801" y="4289086"/>
            <a:ext cx="556481" cy="556481"/>
          </a:xfrm>
          <a:prstGeom prst="ellipse">
            <a:avLst/>
          </a:prstGeom>
          <a:solidFill>
            <a:srgbClr val="E11737"/>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33" name="Oval 32"/>
          <p:cNvSpPr/>
          <p:nvPr/>
        </p:nvSpPr>
        <p:spPr>
          <a:xfrm>
            <a:off x="5169121" y="3962452"/>
            <a:ext cx="556481" cy="556481"/>
          </a:xfrm>
          <a:prstGeom prst="ellipse">
            <a:avLst/>
          </a:prstGeom>
          <a:solidFill>
            <a:srgbClr val="E11737"/>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34" name="Oval 33"/>
          <p:cNvSpPr/>
          <p:nvPr/>
        </p:nvSpPr>
        <p:spPr>
          <a:xfrm>
            <a:off x="4484375" y="2069546"/>
            <a:ext cx="556481" cy="556481"/>
          </a:xfrm>
          <a:prstGeom prst="ellipse">
            <a:avLst/>
          </a:prstGeom>
          <a:solidFill>
            <a:srgbClr val="E11737"/>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35" name="Oval 34"/>
          <p:cNvSpPr/>
          <p:nvPr/>
        </p:nvSpPr>
        <p:spPr>
          <a:xfrm>
            <a:off x="1295491" y="2069546"/>
            <a:ext cx="556481" cy="556481"/>
          </a:xfrm>
          <a:prstGeom prst="ellipse">
            <a:avLst/>
          </a:prstGeom>
          <a:solidFill>
            <a:srgbClr val="E11737"/>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36" name="Oval 35"/>
          <p:cNvSpPr/>
          <p:nvPr/>
        </p:nvSpPr>
        <p:spPr>
          <a:xfrm>
            <a:off x="804616" y="3962452"/>
            <a:ext cx="556481" cy="556481"/>
          </a:xfrm>
          <a:prstGeom prst="ellipse">
            <a:avLst/>
          </a:prstGeom>
          <a:solidFill>
            <a:srgbClr val="E11737"/>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37" name="Oval 36"/>
          <p:cNvSpPr/>
          <p:nvPr/>
        </p:nvSpPr>
        <p:spPr>
          <a:xfrm>
            <a:off x="1817247" y="3705416"/>
            <a:ext cx="556481" cy="556481"/>
          </a:xfrm>
          <a:prstGeom prst="ellipse">
            <a:avLst/>
          </a:prstGeom>
          <a:solidFill>
            <a:srgbClr val="0033A0"/>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38" name="Oval 37"/>
          <p:cNvSpPr/>
          <p:nvPr/>
        </p:nvSpPr>
        <p:spPr>
          <a:xfrm>
            <a:off x="975475" y="2813875"/>
            <a:ext cx="556481" cy="556481"/>
          </a:xfrm>
          <a:prstGeom prst="ellipse">
            <a:avLst/>
          </a:prstGeom>
          <a:solidFill>
            <a:srgbClr val="0033A0"/>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39" name="Oval 38"/>
          <p:cNvSpPr/>
          <p:nvPr/>
        </p:nvSpPr>
        <p:spPr>
          <a:xfrm>
            <a:off x="4885618" y="2813875"/>
            <a:ext cx="556481" cy="556481"/>
          </a:xfrm>
          <a:prstGeom prst="ellipse">
            <a:avLst/>
          </a:prstGeom>
          <a:solidFill>
            <a:srgbClr val="0033A0"/>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40" name="Oval 39"/>
          <p:cNvSpPr/>
          <p:nvPr/>
        </p:nvSpPr>
        <p:spPr>
          <a:xfrm>
            <a:off x="4093947" y="3705416"/>
            <a:ext cx="556481" cy="556481"/>
          </a:xfrm>
          <a:prstGeom prst="ellipse">
            <a:avLst/>
          </a:prstGeom>
          <a:solidFill>
            <a:srgbClr val="0033A0"/>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41" name="Rectangle 40"/>
          <p:cNvSpPr/>
          <p:nvPr/>
        </p:nvSpPr>
        <p:spPr>
          <a:xfrm>
            <a:off x="348072" y="2097275"/>
            <a:ext cx="947338" cy="369332"/>
          </a:xfrm>
          <a:prstGeom prst="rect">
            <a:avLst/>
          </a:prstGeom>
          <a:noFill/>
        </p:spPr>
        <p:txBody>
          <a:bodyPr wrap="square">
            <a:spAutoFit/>
          </a:bodyPr>
          <a:lstStyle/>
          <a:p>
            <a:pPr algn="r" defTabSz="457154">
              <a:defRPr/>
            </a:pPr>
            <a:r>
              <a:rPr lang="en-US" sz="900" dirty="0">
                <a:solidFill>
                  <a:srgbClr val="000000"/>
                </a:solidFill>
                <a:latin typeface="+mj-lt"/>
              </a:rPr>
              <a:t>Policies &amp;</a:t>
            </a:r>
            <a:br>
              <a:rPr lang="en-US" sz="900" dirty="0">
                <a:solidFill>
                  <a:srgbClr val="000000"/>
                </a:solidFill>
                <a:latin typeface="+mj-lt"/>
              </a:rPr>
            </a:br>
            <a:r>
              <a:rPr lang="en-US" sz="900" dirty="0">
                <a:solidFill>
                  <a:srgbClr val="000000"/>
                </a:solidFill>
                <a:latin typeface="+mj-lt"/>
              </a:rPr>
              <a:t>Remediation</a:t>
            </a:r>
          </a:p>
        </p:txBody>
      </p:sp>
      <p:sp>
        <p:nvSpPr>
          <p:cNvPr id="42" name="Rectangle 41"/>
          <p:cNvSpPr/>
          <p:nvPr/>
        </p:nvSpPr>
        <p:spPr>
          <a:xfrm>
            <a:off x="5000464" y="2072893"/>
            <a:ext cx="929942" cy="369332"/>
          </a:xfrm>
          <a:prstGeom prst="rect">
            <a:avLst/>
          </a:prstGeom>
          <a:noFill/>
        </p:spPr>
        <p:txBody>
          <a:bodyPr wrap="square">
            <a:spAutoFit/>
          </a:bodyPr>
          <a:lstStyle/>
          <a:p>
            <a:pPr defTabSz="457154">
              <a:defRPr/>
            </a:pPr>
            <a:r>
              <a:rPr lang="en-US" sz="900" dirty="0">
                <a:solidFill>
                  <a:srgbClr val="000000"/>
                </a:solidFill>
                <a:latin typeface="+mj-lt"/>
              </a:rPr>
              <a:t>Analytics &amp;</a:t>
            </a:r>
            <a:br>
              <a:rPr lang="en-US" sz="900" dirty="0">
                <a:solidFill>
                  <a:srgbClr val="000000"/>
                </a:solidFill>
                <a:latin typeface="+mj-lt"/>
              </a:rPr>
            </a:br>
            <a:r>
              <a:rPr lang="en-US" sz="900" dirty="0">
                <a:solidFill>
                  <a:srgbClr val="000000"/>
                </a:solidFill>
                <a:latin typeface="+mj-lt"/>
              </a:rPr>
              <a:t>Advisory</a:t>
            </a:r>
          </a:p>
        </p:txBody>
      </p:sp>
      <p:pic>
        <p:nvPicPr>
          <p:cNvPr id="43" name="Picture 4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466952" y="2197286"/>
            <a:ext cx="180407" cy="265847"/>
          </a:xfrm>
          <a:prstGeom prst="rect">
            <a:avLst/>
          </a:prstGeom>
        </p:spPr>
      </p:pic>
      <p:sp>
        <p:nvSpPr>
          <p:cNvPr id="44" name="Rectangle 43"/>
          <p:cNvSpPr/>
          <p:nvPr/>
        </p:nvSpPr>
        <p:spPr>
          <a:xfrm>
            <a:off x="558173" y="4476234"/>
            <a:ext cx="1015557" cy="369332"/>
          </a:xfrm>
          <a:prstGeom prst="rect">
            <a:avLst/>
          </a:prstGeom>
          <a:noFill/>
        </p:spPr>
        <p:txBody>
          <a:bodyPr wrap="square">
            <a:spAutoFit/>
          </a:bodyPr>
          <a:lstStyle/>
          <a:p>
            <a:pPr algn="ctr" defTabSz="457154">
              <a:defRPr/>
            </a:pPr>
            <a:r>
              <a:rPr lang="en-US" sz="900" dirty="0">
                <a:solidFill>
                  <a:srgbClr val="000000"/>
                </a:solidFill>
                <a:latin typeface="+mj-lt"/>
              </a:rPr>
              <a:t>Access</a:t>
            </a:r>
            <a:br>
              <a:rPr lang="en-US" sz="900" dirty="0">
                <a:solidFill>
                  <a:srgbClr val="000000"/>
                </a:solidFill>
                <a:latin typeface="+mj-lt"/>
              </a:rPr>
            </a:br>
            <a:r>
              <a:rPr lang="en-US" sz="900" dirty="0">
                <a:solidFill>
                  <a:srgbClr val="000000"/>
                </a:solidFill>
                <a:latin typeface="+mj-lt"/>
              </a:rPr>
              <a:t>control</a:t>
            </a:r>
          </a:p>
        </p:txBody>
      </p:sp>
      <p:pic>
        <p:nvPicPr>
          <p:cNvPr id="45" name="Picture 44"/>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926053" y="4078014"/>
            <a:ext cx="298685" cy="312508"/>
          </a:xfrm>
          <a:prstGeom prst="rect">
            <a:avLst/>
          </a:prstGeom>
        </p:spPr>
      </p:pic>
      <p:sp>
        <p:nvSpPr>
          <p:cNvPr id="46" name="Rectangle 45"/>
          <p:cNvSpPr/>
          <p:nvPr/>
        </p:nvSpPr>
        <p:spPr>
          <a:xfrm>
            <a:off x="2266594" y="4798518"/>
            <a:ext cx="2040878" cy="230832"/>
          </a:xfrm>
          <a:prstGeom prst="rect">
            <a:avLst/>
          </a:prstGeom>
          <a:noFill/>
        </p:spPr>
        <p:txBody>
          <a:bodyPr wrap="square">
            <a:spAutoFit/>
          </a:bodyPr>
          <a:lstStyle/>
          <a:p>
            <a:pPr algn="ctr" defTabSz="457154">
              <a:defRPr/>
            </a:pPr>
            <a:r>
              <a:rPr lang="en-US" sz="900" dirty="0">
                <a:solidFill>
                  <a:srgbClr val="000000"/>
                </a:solidFill>
                <a:latin typeface="+mj-lt"/>
              </a:rPr>
              <a:t>Continuous Monitoring &amp; Alerts</a:t>
            </a:r>
          </a:p>
        </p:txBody>
      </p:sp>
      <p:pic>
        <p:nvPicPr>
          <p:cNvPr id="47" name="Picture 4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3112361" y="4446011"/>
            <a:ext cx="357189" cy="244737"/>
          </a:xfrm>
          <a:prstGeom prst="rect">
            <a:avLst/>
          </a:prstGeom>
        </p:spPr>
      </p:pic>
      <p:sp>
        <p:nvSpPr>
          <p:cNvPr id="48" name="Rectangle 47"/>
          <p:cNvSpPr/>
          <p:nvPr/>
        </p:nvSpPr>
        <p:spPr>
          <a:xfrm>
            <a:off x="4892028" y="4486500"/>
            <a:ext cx="1175845" cy="369332"/>
          </a:xfrm>
          <a:prstGeom prst="rect">
            <a:avLst/>
          </a:prstGeom>
          <a:noFill/>
        </p:spPr>
        <p:txBody>
          <a:bodyPr wrap="square">
            <a:spAutoFit/>
          </a:bodyPr>
          <a:lstStyle/>
          <a:p>
            <a:pPr algn="ctr" defTabSz="457154">
              <a:defRPr/>
            </a:pPr>
            <a:r>
              <a:rPr lang="en-US" sz="900" dirty="0">
                <a:solidFill>
                  <a:srgbClr val="000000"/>
                </a:solidFill>
                <a:latin typeface="+mj-lt"/>
              </a:rPr>
              <a:t>Compliance</a:t>
            </a:r>
            <a:br>
              <a:rPr lang="en-US" sz="900" dirty="0">
                <a:solidFill>
                  <a:srgbClr val="000000"/>
                </a:solidFill>
                <a:latin typeface="+mj-lt"/>
              </a:rPr>
            </a:br>
            <a:r>
              <a:rPr lang="en-US" sz="900" dirty="0">
                <a:solidFill>
                  <a:srgbClr val="000000"/>
                </a:solidFill>
                <a:latin typeface="+mj-lt"/>
              </a:rPr>
              <a:t>Management</a:t>
            </a:r>
          </a:p>
        </p:txBody>
      </p:sp>
      <p:pic>
        <p:nvPicPr>
          <p:cNvPr id="49" name="Picture 48"/>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5306618" y="4077952"/>
            <a:ext cx="296055" cy="317005"/>
          </a:xfrm>
          <a:prstGeom prst="rect">
            <a:avLst/>
          </a:prstGeom>
        </p:spPr>
      </p:pic>
      <p:pic>
        <p:nvPicPr>
          <p:cNvPr id="50" name="Picture 49"/>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620879" y="2220835"/>
            <a:ext cx="238825" cy="202508"/>
          </a:xfrm>
          <a:prstGeom prst="rect">
            <a:avLst/>
          </a:prstGeom>
        </p:spPr>
      </p:pic>
      <p:pic>
        <p:nvPicPr>
          <p:cNvPr id="51" name="Picture 50"/>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4148654" y="3770430"/>
            <a:ext cx="410823" cy="391402"/>
          </a:xfrm>
          <a:prstGeom prst="rect">
            <a:avLst/>
          </a:prstGeom>
        </p:spPr>
      </p:pic>
      <p:pic>
        <p:nvPicPr>
          <p:cNvPr id="52" name="Picture 51"/>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09032" y="2807438"/>
            <a:ext cx="458987" cy="553062"/>
          </a:xfrm>
          <a:prstGeom prst="rect">
            <a:avLst/>
          </a:prstGeom>
        </p:spPr>
      </p:pic>
      <p:sp>
        <p:nvSpPr>
          <p:cNvPr id="53" name="Rectangle 52"/>
          <p:cNvSpPr/>
          <p:nvPr/>
        </p:nvSpPr>
        <p:spPr>
          <a:xfrm>
            <a:off x="1469918" y="2903611"/>
            <a:ext cx="921866" cy="507831"/>
          </a:xfrm>
          <a:prstGeom prst="rect">
            <a:avLst/>
          </a:prstGeom>
          <a:noFill/>
        </p:spPr>
        <p:txBody>
          <a:bodyPr wrap="square">
            <a:spAutoFit/>
          </a:bodyPr>
          <a:lstStyle/>
          <a:p>
            <a:pPr defTabSz="457154">
              <a:defRPr/>
            </a:pPr>
            <a:r>
              <a:rPr lang="en-US" sz="900" dirty="0">
                <a:solidFill>
                  <a:srgbClr val="000000"/>
                </a:solidFill>
                <a:latin typeface="+mj-lt"/>
              </a:rPr>
              <a:t>Spend</a:t>
            </a:r>
          </a:p>
          <a:p>
            <a:pPr defTabSz="457154">
              <a:defRPr/>
            </a:pPr>
            <a:r>
              <a:rPr lang="en-US" sz="900" dirty="0">
                <a:solidFill>
                  <a:srgbClr val="000000"/>
                </a:solidFill>
                <a:latin typeface="+mj-lt"/>
              </a:rPr>
              <a:t>Management /</a:t>
            </a:r>
          </a:p>
          <a:p>
            <a:pPr defTabSz="457154">
              <a:defRPr/>
            </a:pPr>
            <a:r>
              <a:rPr lang="en-US" sz="900" dirty="0">
                <a:solidFill>
                  <a:srgbClr val="000000"/>
                </a:solidFill>
                <a:latin typeface="+mj-lt"/>
              </a:rPr>
              <a:t>Charge back </a:t>
            </a:r>
          </a:p>
        </p:txBody>
      </p:sp>
      <p:sp>
        <p:nvSpPr>
          <p:cNvPr id="54" name="Rectangle 53"/>
          <p:cNvSpPr/>
          <p:nvPr/>
        </p:nvSpPr>
        <p:spPr>
          <a:xfrm>
            <a:off x="3864769" y="3416220"/>
            <a:ext cx="1020848" cy="369332"/>
          </a:xfrm>
          <a:prstGeom prst="rect">
            <a:avLst/>
          </a:prstGeom>
          <a:noFill/>
        </p:spPr>
        <p:txBody>
          <a:bodyPr wrap="square">
            <a:spAutoFit/>
          </a:bodyPr>
          <a:lstStyle/>
          <a:p>
            <a:pPr algn="ctr" defTabSz="457154">
              <a:defRPr/>
            </a:pPr>
            <a:r>
              <a:rPr lang="en-US" sz="900" dirty="0">
                <a:solidFill>
                  <a:srgbClr val="000000"/>
                </a:solidFill>
                <a:latin typeface="+mj-lt"/>
              </a:rPr>
              <a:t>Provision </a:t>
            </a:r>
          </a:p>
          <a:p>
            <a:pPr algn="ctr" defTabSz="457154">
              <a:defRPr/>
            </a:pPr>
            <a:r>
              <a:rPr lang="en-US" sz="900" dirty="0">
                <a:solidFill>
                  <a:srgbClr val="000000"/>
                </a:solidFill>
                <a:latin typeface="+mj-lt"/>
              </a:rPr>
              <a:t>&amp; Build</a:t>
            </a:r>
          </a:p>
        </p:txBody>
      </p:sp>
      <p:pic>
        <p:nvPicPr>
          <p:cNvPr id="55" name="Picture 3" descr="D:\References\icons\yikj7reiE.png"/>
          <p:cNvPicPr>
            <a:picLocks noChangeAspect="1" noChangeArrowheads="1"/>
          </p:cNvPicPr>
          <p:nvPr/>
        </p:nvPicPr>
        <p:blipFill>
          <a:blip r:embed="rId10">
            <a:clrChange>
              <a:clrFrom>
                <a:srgbClr val="000000"/>
              </a:clrFrom>
              <a:clrTo>
                <a:srgbClr val="000000">
                  <a:alpha val="0"/>
                </a:srgbClr>
              </a:clrTo>
            </a:clrChange>
            <a:biLevel thresh="25000"/>
            <a:extLst>
              <a:ext uri="{BEBA8EAE-BF5A-486C-A8C5-ECC9F3942E4B}">
                <a14:imgProps xmlns:a14="http://schemas.microsoft.com/office/drawing/2010/main">
                  <a14:imgLayer r:embed="rId11">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996810" y="2924731"/>
            <a:ext cx="329279" cy="334412"/>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p:cNvSpPr/>
          <p:nvPr/>
        </p:nvSpPr>
        <p:spPr>
          <a:xfrm>
            <a:off x="3586327" y="2902961"/>
            <a:ext cx="1352282" cy="507831"/>
          </a:xfrm>
          <a:prstGeom prst="rect">
            <a:avLst/>
          </a:prstGeom>
          <a:noFill/>
        </p:spPr>
        <p:txBody>
          <a:bodyPr wrap="square">
            <a:spAutoFit/>
          </a:bodyPr>
          <a:lstStyle/>
          <a:p>
            <a:pPr algn="r" defTabSz="457154">
              <a:defRPr/>
            </a:pPr>
            <a:r>
              <a:rPr lang="en-US" sz="900" dirty="0">
                <a:solidFill>
                  <a:srgbClr val="000000"/>
                </a:solidFill>
                <a:latin typeface="+mj-lt"/>
              </a:rPr>
              <a:t>AI &amp; ML</a:t>
            </a:r>
          </a:p>
          <a:p>
            <a:pPr algn="r" defTabSz="457154">
              <a:defRPr/>
            </a:pPr>
            <a:r>
              <a:rPr lang="en-US" sz="900" dirty="0">
                <a:solidFill>
                  <a:srgbClr val="000000"/>
                </a:solidFill>
                <a:latin typeface="+mj-lt"/>
              </a:rPr>
              <a:t>Self-learning </a:t>
            </a:r>
          </a:p>
          <a:p>
            <a:pPr algn="r" defTabSz="457154">
              <a:defRPr/>
            </a:pPr>
            <a:r>
              <a:rPr lang="en-US" sz="900" dirty="0">
                <a:solidFill>
                  <a:srgbClr val="000000"/>
                </a:solidFill>
                <a:latin typeface="+mj-lt"/>
              </a:rPr>
              <a:t>And Auto-healing</a:t>
            </a:r>
          </a:p>
        </p:txBody>
      </p:sp>
      <p:pic>
        <p:nvPicPr>
          <p:cNvPr id="57" name="Picture 2" descr="D:\References\icons\cloud bid desk mailer  copy (2).PNG"/>
          <p:cNvPicPr>
            <a:picLocks noChangeAspect="1" noChangeArrowheads="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1920348" y="3757499"/>
            <a:ext cx="379882" cy="385739"/>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1538514" y="3384780"/>
            <a:ext cx="1102115" cy="369332"/>
          </a:xfrm>
          <a:prstGeom prst="rect">
            <a:avLst/>
          </a:prstGeom>
          <a:noFill/>
        </p:spPr>
        <p:txBody>
          <a:bodyPr wrap="square">
            <a:spAutoFit/>
          </a:bodyPr>
          <a:lstStyle/>
          <a:p>
            <a:pPr algn="ctr" defTabSz="457154">
              <a:defRPr/>
            </a:pPr>
            <a:r>
              <a:rPr lang="en-US" sz="900" dirty="0">
                <a:solidFill>
                  <a:srgbClr val="000000"/>
                </a:solidFill>
                <a:latin typeface="+mj-lt"/>
              </a:rPr>
              <a:t>Configuration </a:t>
            </a:r>
          </a:p>
          <a:p>
            <a:pPr algn="ctr" defTabSz="457154">
              <a:defRPr/>
            </a:pPr>
            <a:r>
              <a:rPr lang="en-US" sz="900" dirty="0">
                <a:solidFill>
                  <a:srgbClr val="000000"/>
                </a:solidFill>
                <a:latin typeface="+mj-lt"/>
              </a:rPr>
              <a:t>Management </a:t>
            </a:r>
          </a:p>
        </p:txBody>
      </p:sp>
      <p:sp>
        <p:nvSpPr>
          <p:cNvPr id="62" name="Rectangle 61"/>
          <p:cNvSpPr/>
          <p:nvPr/>
        </p:nvSpPr>
        <p:spPr>
          <a:xfrm flipV="1">
            <a:off x="6354663" y="1374962"/>
            <a:ext cx="2228850" cy="1741742"/>
          </a:xfrm>
          <a:prstGeom prst="rect">
            <a:avLst/>
          </a:prstGeom>
          <a:solidFill>
            <a:schemeClr val="bg1"/>
          </a:solidFill>
          <a:ln w="3175">
            <a:solidFill>
              <a:schemeClr val="bg1">
                <a:lumMod val="8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64" name="Rectangle 63"/>
          <p:cNvSpPr/>
          <p:nvPr/>
        </p:nvSpPr>
        <p:spPr>
          <a:xfrm flipV="1">
            <a:off x="6354663" y="3190886"/>
            <a:ext cx="2228850" cy="906876"/>
          </a:xfrm>
          <a:prstGeom prst="rect">
            <a:avLst/>
          </a:prstGeom>
          <a:solidFill>
            <a:schemeClr val="bg1"/>
          </a:solidFill>
          <a:ln w="3175">
            <a:solidFill>
              <a:schemeClr val="bg1">
                <a:lumMod val="8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65" name="Rectangle 64"/>
          <p:cNvSpPr/>
          <p:nvPr/>
        </p:nvSpPr>
        <p:spPr>
          <a:xfrm rot="10800000" flipV="1">
            <a:off x="6365814" y="4162639"/>
            <a:ext cx="2228850" cy="232837"/>
          </a:xfrm>
          <a:prstGeom prst="rect">
            <a:avLst/>
          </a:prstGeom>
          <a:solidFill>
            <a:srgbClr val="E117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142">
              <a:defRPr/>
            </a:pPr>
            <a:r>
              <a:rPr lang="en-GB" sz="1100" b="1" dirty="0">
                <a:solidFill>
                  <a:prstClr val="white"/>
                </a:solidFill>
                <a:latin typeface="+mj-lt"/>
              </a:rPr>
              <a:t>Cloud Native Services</a:t>
            </a:r>
          </a:p>
        </p:txBody>
      </p:sp>
      <p:sp>
        <p:nvSpPr>
          <p:cNvPr id="66" name="Rectangle 65"/>
          <p:cNvSpPr/>
          <p:nvPr/>
        </p:nvSpPr>
        <p:spPr>
          <a:xfrm flipV="1">
            <a:off x="6373507" y="4471504"/>
            <a:ext cx="2228850" cy="362910"/>
          </a:xfrm>
          <a:prstGeom prst="rect">
            <a:avLst/>
          </a:prstGeom>
          <a:solidFill>
            <a:schemeClr val="bg1"/>
          </a:solidFill>
          <a:ln w="3175">
            <a:solidFill>
              <a:schemeClr val="bg1">
                <a:lumMod val="8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defRPr/>
            </a:pPr>
            <a:endParaRPr lang="en-US" sz="1350" dirty="0">
              <a:solidFill>
                <a:prstClr val="white"/>
              </a:solidFill>
              <a:latin typeface="+mj-lt"/>
            </a:endParaRPr>
          </a:p>
        </p:txBody>
      </p:sp>
      <p:sp>
        <p:nvSpPr>
          <p:cNvPr id="67" name="TextBox 66"/>
          <p:cNvSpPr txBox="1"/>
          <p:nvPr/>
        </p:nvSpPr>
        <p:spPr>
          <a:xfrm>
            <a:off x="6354663" y="1138972"/>
            <a:ext cx="2228850" cy="253916"/>
          </a:xfrm>
          <a:prstGeom prst="rect">
            <a:avLst/>
          </a:prstGeom>
          <a:solidFill>
            <a:srgbClr val="0033A0"/>
          </a:solidFill>
          <a:effectLst/>
        </p:spPr>
        <p:txBody>
          <a:bodyPr wrap="square" rtlCol="0">
            <a:normAutofit fontScale="92500" lnSpcReduction="10000"/>
          </a:bodyPr>
          <a:lstStyle/>
          <a:p>
            <a:pPr defTabSz="685715">
              <a:defRPr/>
            </a:pPr>
            <a:r>
              <a:rPr lang="en-US" sz="1200" b="1" dirty="0">
                <a:solidFill>
                  <a:prstClr val="white"/>
                </a:solidFill>
                <a:latin typeface="+mj-lt"/>
                <a:cs typeface="Calibri" panose="020F0502020204030204" pitchFamily="34" charset="0"/>
              </a:rPr>
              <a:t>Indicative tool sets*  </a:t>
            </a:r>
          </a:p>
        </p:txBody>
      </p:sp>
      <p:pic>
        <p:nvPicPr>
          <p:cNvPr id="68" name="Picture 2" descr="Image result for barracuda logo 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115591" y="1535291"/>
            <a:ext cx="548640" cy="14593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6403718" y="2131763"/>
            <a:ext cx="506655" cy="17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 name="Picture 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91777" y="2923932"/>
            <a:ext cx="694630" cy="111039"/>
          </a:xfrm>
          <a:prstGeom prst="rect">
            <a:avLst/>
          </a:prstGeom>
        </p:spPr>
      </p:pic>
      <p:pic>
        <p:nvPicPr>
          <p:cNvPr id="74" name="Picture 7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869197" y="2116717"/>
            <a:ext cx="636425" cy="214375"/>
          </a:xfrm>
          <a:prstGeom prst="rect">
            <a:avLst/>
          </a:prstGeom>
        </p:spPr>
      </p:pic>
      <p:pic>
        <p:nvPicPr>
          <p:cNvPr id="75" name="Picture 7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35821" y="2393389"/>
            <a:ext cx="503173" cy="158499"/>
          </a:xfrm>
          <a:prstGeom prst="rect">
            <a:avLst/>
          </a:prstGeom>
        </p:spPr>
      </p:pic>
      <p:pic>
        <p:nvPicPr>
          <p:cNvPr id="76" name="Picture 7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93034" y="1912450"/>
            <a:ext cx="521581" cy="151063"/>
          </a:xfrm>
          <a:prstGeom prst="rect">
            <a:avLst/>
          </a:prstGeom>
        </p:spPr>
      </p:pic>
      <p:pic>
        <p:nvPicPr>
          <p:cNvPr id="77" name="Picture 4" descr="Image result for trend micro logo png"/>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7082247" y="1739719"/>
            <a:ext cx="640080" cy="29484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Image result for mcafee logo 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27969" y="2129179"/>
            <a:ext cx="663333" cy="16376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alertlogic logos"/>
          <p:cNvPicPr>
            <a:picLocks noChangeAspect="1" noChangeArrowheads="1"/>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7557124" y="2361370"/>
            <a:ext cx="347991" cy="334774"/>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7008649" y="2745140"/>
            <a:ext cx="795169" cy="303066"/>
            <a:chOff x="8033007" y="3052893"/>
            <a:chExt cx="962156" cy="443717"/>
          </a:xfrm>
        </p:grpSpPr>
        <p:pic>
          <p:nvPicPr>
            <p:cNvPr id="81" name="Picture 10" descr="Image result for microsoft OMS logo png"/>
            <p:cNvPicPr>
              <a:picLocks noChangeAspect="1" noChangeArrowheads="1"/>
            </p:cNvPicPr>
            <p:nvPr/>
          </p:nvPicPr>
          <p:blipFill rotWithShape="1">
            <a:blip r:embed="rId22" cstate="screen">
              <a:extLst>
                <a:ext uri="{28A0092B-C50C-407E-A947-70E740481C1C}">
                  <a14:useLocalDpi xmlns:a14="http://schemas.microsoft.com/office/drawing/2010/main" val="0"/>
                </a:ext>
              </a:extLst>
            </a:blip>
            <a:srcRect/>
            <a:stretch/>
          </p:blipFill>
          <p:spPr bwMode="auto">
            <a:xfrm>
              <a:off x="8033007" y="3052893"/>
              <a:ext cx="869531" cy="19647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8488531" y="3158650"/>
              <a:ext cx="506632" cy="337960"/>
            </a:xfrm>
            <a:prstGeom prst="rect">
              <a:avLst/>
            </a:prstGeom>
            <a:noFill/>
          </p:spPr>
          <p:txBody>
            <a:bodyPr wrap="none" rtlCol="0">
              <a:spAutoFit/>
            </a:bodyPr>
            <a:lstStyle/>
            <a:p>
              <a:pPr defTabSz="457154">
                <a:defRPr/>
              </a:pPr>
              <a:r>
                <a:rPr lang="en-US" sz="900" b="1" dirty="0">
                  <a:solidFill>
                    <a:srgbClr val="FFFFFF">
                      <a:lumMod val="50000"/>
                    </a:srgbClr>
                  </a:solidFill>
                  <a:latin typeface="+mj-lt"/>
                </a:rPr>
                <a:t>OMS</a:t>
              </a:r>
            </a:p>
          </p:txBody>
        </p:sp>
      </p:grpSp>
      <p:pic>
        <p:nvPicPr>
          <p:cNvPr id="83" name="Picture 82"/>
          <p:cNvPicPr>
            <a:picLocks noChangeAspect="1"/>
          </p:cNvPicPr>
          <p:nvPr/>
        </p:nvPicPr>
        <p:blipFill>
          <a:blip r:embed="rId23" cstate="screen">
            <a:extLst>
              <a:ext uri="{28A0092B-C50C-407E-A947-70E740481C1C}">
                <a14:useLocalDpi xmlns:a14="http://schemas.microsoft.com/office/drawing/2010/main" val="0"/>
              </a:ext>
            </a:extLst>
          </a:blip>
          <a:stretch>
            <a:fillRect/>
          </a:stretch>
        </p:blipFill>
        <p:spPr>
          <a:xfrm>
            <a:off x="6383912" y="2416099"/>
            <a:ext cx="663305" cy="198991"/>
          </a:xfrm>
          <a:prstGeom prst="rect">
            <a:avLst/>
          </a:prstGeom>
        </p:spPr>
      </p:pic>
      <p:grpSp>
        <p:nvGrpSpPr>
          <p:cNvPr id="84" name="Group 83"/>
          <p:cNvGrpSpPr/>
          <p:nvPr/>
        </p:nvGrpSpPr>
        <p:grpSpPr>
          <a:xfrm>
            <a:off x="7893329" y="2643632"/>
            <a:ext cx="720069" cy="274860"/>
            <a:chOff x="3702939" y="4623631"/>
            <a:chExt cx="1041625" cy="457728"/>
          </a:xfrm>
        </p:grpSpPr>
        <p:pic>
          <p:nvPicPr>
            <p:cNvPr id="85" name="Picture 8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800251" y="4623631"/>
              <a:ext cx="729575" cy="129648"/>
            </a:xfrm>
            <a:prstGeom prst="rect">
              <a:avLst/>
            </a:prstGeom>
          </p:spPr>
        </p:pic>
        <p:sp>
          <p:nvSpPr>
            <p:cNvPr id="86" name="TextBox 85"/>
            <p:cNvSpPr txBox="1"/>
            <p:nvPr/>
          </p:nvSpPr>
          <p:spPr>
            <a:xfrm>
              <a:off x="3702939" y="4716171"/>
              <a:ext cx="1041625" cy="365188"/>
            </a:xfrm>
            <a:prstGeom prst="rect">
              <a:avLst/>
            </a:prstGeom>
            <a:noFill/>
          </p:spPr>
          <p:txBody>
            <a:bodyPr wrap="none" rtlCol="0">
              <a:spAutoFit/>
            </a:bodyPr>
            <a:lstStyle/>
            <a:p>
              <a:pPr defTabSz="609525">
                <a:defRPr/>
              </a:pPr>
              <a:r>
                <a:rPr lang="en-US" sz="825" dirty="0">
                  <a:solidFill>
                    <a:srgbClr val="141414"/>
                  </a:solidFill>
                  <a:latin typeface="+mj-lt"/>
                </a:rPr>
                <a:t>MAP toolkit</a:t>
              </a:r>
            </a:p>
          </p:txBody>
        </p:sp>
      </p:grpSp>
      <p:pic>
        <p:nvPicPr>
          <p:cNvPr id="88" name="Picture 2" descr="Image result for arago logo"/>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098395" y="2361902"/>
            <a:ext cx="457200" cy="21466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603250" y="3552597"/>
            <a:ext cx="640080" cy="167060"/>
          </a:xfrm>
          <a:prstGeom prst="rect">
            <a:avLst/>
          </a:prstGeom>
        </p:spPr>
      </p:pic>
      <p:pic>
        <p:nvPicPr>
          <p:cNvPr id="91" name="Picture 9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772647" y="3543745"/>
            <a:ext cx="457200" cy="144145"/>
          </a:xfrm>
          <a:prstGeom prst="rect">
            <a:avLst/>
          </a:prstGeom>
        </p:spPr>
      </p:pic>
      <p:pic>
        <p:nvPicPr>
          <p:cNvPr id="92" name="Picture 9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862004" y="3788775"/>
            <a:ext cx="365760" cy="118088"/>
          </a:xfrm>
          <a:prstGeom prst="rect">
            <a:avLst/>
          </a:prstGeom>
        </p:spPr>
      </p:pic>
      <p:pic>
        <p:nvPicPr>
          <p:cNvPr id="93" name="Picture 9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642442" y="3295186"/>
            <a:ext cx="620529" cy="199567"/>
          </a:xfrm>
          <a:prstGeom prst="rect">
            <a:avLst/>
          </a:prstGeom>
        </p:spPr>
      </p:pic>
      <p:pic>
        <p:nvPicPr>
          <p:cNvPr id="94" name="Picture 9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503238" y="3683474"/>
            <a:ext cx="731520" cy="309491"/>
          </a:xfrm>
          <a:prstGeom prst="rect">
            <a:avLst/>
          </a:prstGeom>
        </p:spPr>
      </p:pic>
      <p:pic>
        <p:nvPicPr>
          <p:cNvPr id="95" name="Picture 9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214728" y="3579356"/>
            <a:ext cx="457200" cy="267078"/>
          </a:xfrm>
          <a:prstGeom prst="rect">
            <a:avLst/>
          </a:prstGeom>
        </p:spPr>
      </p:pic>
      <p:pic>
        <p:nvPicPr>
          <p:cNvPr id="97" name="Picture 9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172573" y="4607502"/>
            <a:ext cx="731520" cy="93101"/>
          </a:xfrm>
          <a:prstGeom prst="rect">
            <a:avLst/>
          </a:prstGeom>
        </p:spPr>
      </p:pic>
      <p:pic>
        <p:nvPicPr>
          <p:cNvPr id="16" name="Picture 1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647186" y="2920014"/>
            <a:ext cx="1219928" cy="817352"/>
          </a:xfrm>
          <a:prstGeom prst="rect">
            <a:avLst/>
          </a:prstGeom>
        </p:spPr>
      </p:pic>
      <p:sp>
        <p:nvSpPr>
          <p:cNvPr id="60" name="TextBox 59"/>
          <p:cNvSpPr txBox="1"/>
          <p:nvPr/>
        </p:nvSpPr>
        <p:spPr>
          <a:xfrm>
            <a:off x="2589995" y="3154958"/>
            <a:ext cx="1352574" cy="415498"/>
          </a:xfrm>
          <a:prstGeom prst="rect">
            <a:avLst/>
          </a:prstGeom>
          <a:noFill/>
        </p:spPr>
        <p:txBody>
          <a:bodyPr wrap="square" rtlCol="0">
            <a:spAutoFit/>
          </a:bodyPr>
          <a:lstStyle>
            <a:defPPr>
              <a:defRPr lang="en-US"/>
            </a:defPPr>
            <a:lvl1pPr algn="ctr" defTabSz="457200">
              <a:defRPr sz="1600">
                <a:solidFill>
                  <a:srgbClr val="00B0F0"/>
                </a:solidFill>
              </a:defRPr>
            </a:lvl1pPr>
          </a:lstStyle>
          <a:p>
            <a:pPr defTabSz="457178">
              <a:defRPr/>
            </a:pPr>
            <a:r>
              <a:rPr lang="en-US" sz="1050" b="1" dirty="0">
                <a:solidFill>
                  <a:srgbClr val="FFFFFF"/>
                </a:solidFill>
                <a:latin typeface="+mj-lt"/>
              </a:rPr>
              <a:t> </a:t>
            </a:r>
          </a:p>
          <a:p>
            <a:pPr defTabSz="457178">
              <a:defRPr/>
            </a:pPr>
            <a:r>
              <a:rPr lang="en-US" sz="1050" b="1" dirty="0">
                <a:solidFill>
                  <a:srgbClr val="FFFFFF"/>
                </a:solidFill>
                <a:latin typeface="+mj-lt"/>
              </a:rPr>
              <a:t>CMP Platform</a:t>
            </a:r>
          </a:p>
        </p:txBody>
      </p:sp>
      <p:pic>
        <p:nvPicPr>
          <p:cNvPr id="18" name="Picture 17"/>
          <p:cNvPicPr>
            <a:picLocks noChangeAspect="1"/>
          </p:cNvPicPr>
          <p:nvPr/>
        </p:nvPicPr>
        <p:blipFill rotWithShape="1">
          <a:blip r:embed="rId34" cstate="print">
            <a:extLst>
              <a:ext uri="{28A0092B-C50C-407E-A947-70E740481C1C}">
                <a14:useLocalDpi xmlns:a14="http://schemas.microsoft.com/office/drawing/2010/main" val="0"/>
              </a:ext>
            </a:extLst>
          </a:blip>
          <a:srcRect l="18455" t="14339" r="18455" b="14339"/>
          <a:stretch/>
        </p:blipFill>
        <p:spPr>
          <a:xfrm>
            <a:off x="6478363" y="4565821"/>
            <a:ext cx="378803" cy="224767"/>
          </a:xfrm>
          <a:prstGeom prst="rect">
            <a:avLst/>
          </a:prstGeom>
        </p:spPr>
      </p:pic>
      <p:pic>
        <p:nvPicPr>
          <p:cNvPr id="19" name="Picture 1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403074" y="2760329"/>
            <a:ext cx="473645" cy="192018"/>
          </a:xfrm>
          <a:prstGeom prst="rect">
            <a:avLst/>
          </a:prstGeom>
        </p:spPr>
      </p:pic>
      <p:pic>
        <p:nvPicPr>
          <p:cNvPr id="20" name="Picture 19"/>
          <p:cNvPicPr>
            <a:picLocks noChangeAspect="1"/>
          </p:cNvPicPr>
          <p:nvPr/>
        </p:nvPicPr>
        <p:blipFill rotWithShape="1">
          <a:blip r:embed="rId36">
            <a:extLst>
              <a:ext uri="{28A0092B-C50C-407E-A947-70E740481C1C}">
                <a14:useLocalDpi xmlns:a14="http://schemas.microsoft.com/office/drawing/2010/main" val="0"/>
              </a:ext>
            </a:extLst>
          </a:blip>
          <a:srcRect/>
          <a:stretch/>
        </p:blipFill>
        <p:spPr>
          <a:xfrm>
            <a:off x="6415036" y="1699276"/>
            <a:ext cx="491655" cy="399649"/>
          </a:xfrm>
          <a:prstGeom prst="rect">
            <a:avLst/>
          </a:prstGeom>
        </p:spPr>
      </p:pic>
      <p:pic>
        <p:nvPicPr>
          <p:cNvPr id="21" name="Picture 20"/>
          <p:cNvPicPr>
            <a:picLocks noChangeAspect="1"/>
          </p:cNvPicPr>
          <p:nvPr/>
        </p:nvPicPr>
        <p:blipFill rotWithShape="1">
          <a:blip r:embed="rId37">
            <a:extLst>
              <a:ext uri="{28A0092B-C50C-407E-A947-70E740481C1C}">
                <a14:useLocalDpi xmlns:a14="http://schemas.microsoft.com/office/drawing/2010/main" val="0"/>
              </a:ext>
            </a:extLst>
          </a:blip>
          <a:srcRect/>
          <a:stretch/>
        </p:blipFill>
        <p:spPr>
          <a:xfrm>
            <a:off x="6403073" y="1534308"/>
            <a:ext cx="636330" cy="137871"/>
          </a:xfrm>
          <a:prstGeom prst="rect">
            <a:avLst/>
          </a:prstGeom>
        </p:spPr>
      </p:pic>
      <p:pic>
        <p:nvPicPr>
          <p:cNvPr id="22" name="Picture 2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010077" y="1493774"/>
            <a:ext cx="348039" cy="380429"/>
          </a:xfrm>
          <a:prstGeom prst="rect">
            <a:avLst/>
          </a:prstGeom>
        </p:spPr>
      </p:pic>
      <p:grpSp>
        <p:nvGrpSpPr>
          <p:cNvPr id="27" name="Group 26"/>
          <p:cNvGrpSpPr/>
          <p:nvPr/>
        </p:nvGrpSpPr>
        <p:grpSpPr>
          <a:xfrm>
            <a:off x="182516" y="1204359"/>
            <a:ext cx="5862162" cy="718200"/>
            <a:chOff x="518159" y="937422"/>
            <a:chExt cx="7816216" cy="1190870"/>
          </a:xfrm>
        </p:grpSpPr>
        <p:sp>
          <p:nvSpPr>
            <p:cNvPr id="23" name="Rectangle 22"/>
            <p:cNvSpPr/>
            <p:nvPr/>
          </p:nvSpPr>
          <p:spPr>
            <a:xfrm>
              <a:off x="518160" y="937422"/>
              <a:ext cx="1237144"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Spend Management</a:t>
              </a:r>
            </a:p>
          </p:txBody>
        </p:sp>
        <p:sp>
          <p:nvSpPr>
            <p:cNvPr id="98" name="Rectangle 97"/>
            <p:cNvSpPr/>
            <p:nvPr/>
          </p:nvSpPr>
          <p:spPr>
            <a:xfrm>
              <a:off x="1833974" y="937422"/>
              <a:ext cx="1237144"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Service Orchestration</a:t>
              </a:r>
            </a:p>
          </p:txBody>
        </p:sp>
        <p:sp>
          <p:nvSpPr>
            <p:cNvPr id="102" name="Rectangle 101"/>
            <p:cNvSpPr/>
            <p:nvPr/>
          </p:nvSpPr>
          <p:spPr>
            <a:xfrm>
              <a:off x="3149788" y="937422"/>
              <a:ext cx="1237144"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Auto-remediate (AI-enabled) </a:t>
              </a:r>
            </a:p>
          </p:txBody>
        </p:sp>
        <p:sp>
          <p:nvSpPr>
            <p:cNvPr id="103" name="Rectangle 102"/>
            <p:cNvSpPr/>
            <p:nvPr/>
          </p:nvSpPr>
          <p:spPr>
            <a:xfrm>
              <a:off x="4465602" y="937422"/>
              <a:ext cx="1237144"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API Connect </a:t>
              </a:r>
            </a:p>
          </p:txBody>
        </p:sp>
        <p:sp>
          <p:nvSpPr>
            <p:cNvPr id="104" name="Rectangle 103"/>
            <p:cNvSpPr/>
            <p:nvPr/>
          </p:nvSpPr>
          <p:spPr>
            <a:xfrm>
              <a:off x="5781416" y="937422"/>
              <a:ext cx="1237144"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Integrated ITSM</a:t>
              </a:r>
            </a:p>
          </p:txBody>
        </p:sp>
        <p:sp>
          <p:nvSpPr>
            <p:cNvPr id="105" name="Rectangle 104"/>
            <p:cNvSpPr/>
            <p:nvPr/>
          </p:nvSpPr>
          <p:spPr>
            <a:xfrm>
              <a:off x="7097231" y="937422"/>
              <a:ext cx="1237144"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Service Catalogues</a:t>
              </a:r>
            </a:p>
          </p:txBody>
        </p:sp>
        <p:sp>
          <p:nvSpPr>
            <p:cNvPr id="107" name="Rectangle 106"/>
            <p:cNvSpPr/>
            <p:nvPr/>
          </p:nvSpPr>
          <p:spPr>
            <a:xfrm>
              <a:off x="518159" y="1584372"/>
              <a:ext cx="1487568"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Configuration Mgmt.</a:t>
              </a:r>
            </a:p>
          </p:txBody>
        </p:sp>
        <p:sp>
          <p:nvSpPr>
            <p:cNvPr id="108" name="Rectangle 107"/>
            <p:cNvSpPr/>
            <p:nvPr/>
          </p:nvSpPr>
          <p:spPr>
            <a:xfrm>
              <a:off x="2100321" y="1584372"/>
              <a:ext cx="1487568"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Security Ops</a:t>
              </a:r>
            </a:p>
          </p:txBody>
        </p:sp>
        <p:sp>
          <p:nvSpPr>
            <p:cNvPr id="109" name="Rectangle 108"/>
            <p:cNvSpPr/>
            <p:nvPr/>
          </p:nvSpPr>
          <p:spPr>
            <a:xfrm>
              <a:off x="3682483" y="1584372"/>
              <a:ext cx="1487568"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Self-service Portal</a:t>
              </a:r>
            </a:p>
          </p:txBody>
        </p:sp>
        <p:sp>
          <p:nvSpPr>
            <p:cNvPr id="110" name="Rectangle 109"/>
            <p:cNvSpPr/>
            <p:nvPr/>
          </p:nvSpPr>
          <p:spPr>
            <a:xfrm>
              <a:off x="5264645" y="1584372"/>
              <a:ext cx="1487568"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Performance Analytics</a:t>
              </a:r>
            </a:p>
          </p:txBody>
        </p:sp>
        <p:sp>
          <p:nvSpPr>
            <p:cNvPr id="111" name="Rectangle 110"/>
            <p:cNvSpPr/>
            <p:nvPr/>
          </p:nvSpPr>
          <p:spPr>
            <a:xfrm>
              <a:off x="6846806" y="1584372"/>
              <a:ext cx="1487568" cy="5439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defRPr/>
              </a:pPr>
              <a:r>
                <a:rPr lang="en-GB" sz="900" dirty="0">
                  <a:solidFill>
                    <a:srgbClr val="000000"/>
                  </a:solidFill>
                  <a:latin typeface="+mj-lt"/>
                </a:rPr>
                <a:t>Policy-based</a:t>
              </a:r>
            </a:p>
          </p:txBody>
        </p:sp>
      </p:grpSp>
      <p:pic>
        <p:nvPicPr>
          <p:cNvPr id="2" name="Picture 1" descr="Appdynamics Logos"/>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6471143" y="3262093"/>
            <a:ext cx="610379" cy="270755"/>
          </a:xfrm>
          <a:prstGeom prst="rect">
            <a:avLst/>
          </a:prstGeom>
        </p:spPr>
      </p:pic>
      <p:pic>
        <p:nvPicPr>
          <p:cNvPr id="5" name="Picture 4"/>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113033" y="4451028"/>
            <a:ext cx="346186" cy="357855"/>
          </a:xfrm>
          <a:prstGeom prst="rect">
            <a:avLst/>
          </a:prstGeom>
        </p:spPr>
      </p:pic>
      <p:sp>
        <p:nvSpPr>
          <p:cNvPr id="6" name="Rectangle 5"/>
          <p:cNvSpPr/>
          <p:nvPr/>
        </p:nvSpPr>
        <p:spPr>
          <a:xfrm>
            <a:off x="182516" y="801725"/>
            <a:ext cx="8801139" cy="2903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050" b="1" dirty="0">
                <a:solidFill>
                  <a:schemeClr val="tx2"/>
                </a:solidFill>
                <a:latin typeface="+mj-lt"/>
                <a:cs typeface="Calibri" panose="020F0502020204030204" pitchFamily="34" charset="0"/>
              </a:rPr>
              <a:t>As PJI adopting </a:t>
            </a:r>
            <a:r>
              <a:rPr lang="en-US" sz="1050" b="1" dirty="0">
                <a:solidFill>
                  <a:srgbClr val="0070C0"/>
                </a:solidFill>
                <a:latin typeface="+mj-lt"/>
                <a:cs typeface="Calibri" panose="020F0502020204030204" pitchFamily="34" charset="0"/>
              </a:rPr>
              <a:t>MULTI-CLOUD</a:t>
            </a:r>
            <a:r>
              <a:rPr lang="en-US" sz="1050" b="1" dirty="0">
                <a:solidFill>
                  <a:schemeClr val="tx2"/>
                </a:solidFill>
                <a:latin typeface="+mj-lt"/>
                <a:cs typeface="Calibri" panose="020F0502020204030204" pitchFamily="34" charset="0"/>
              </a:rPr>
              <a:t> strategy, Cognizant will assess the feasibility of using Cloud Management Platform (CMP) to effectively manage multi-cloud using a single pane of glass to do provisioning, cost management, policy management etc. </a:t>
            </a:r>
          </a:p>
        </p:txBody>
      </p:sp>
      <p:grpSp>
        <p:nvGrpSpPr>
          <p:cNvPr id="96" name="Group 95"/>
          <p:cNvGrpSpPr/>
          <p:nvPr/>
        </p:nvGrpSpPr>
        <p:grpSpPr>
          <a:xfrm>
            <a:off x="5152634" y="513709"/>
            <a:ext cx="3666400" cy="257744"/>
            <a:chOff x="5213612" y="507153"/>
            <a:chExt cx="3666400" cy="257744"/>
          </a:xfrm>
        </p:grpSpPr>
        <p:sp>
          <p:nvSpPr>
            <p:cNvPr id="115" name="Chevron 114"/>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16" name="Chevron 115"/>
            <p:cNvSpPr/>
            <p:nvPr/>
          </p:nvSpPr>
          <p:spPr>
            <a:xfrm>
              <a:off x="6990591" y="50886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17" name="Chevron 116"/>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118" name="Pentagon 117"/>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116372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Cognizant Enablement Framework – To enable/train PJI on Cloud</a:t>
            </a:r>
            <a:endParaRPr lang="en-US" dirty="0"/>
          </a:p>
        </p:txBody>
      </p:sp>
      <p:grpSp>
        <p:nvGrpSpPr>
          <p:cNvPr id="27" name="Group 26"/>
          <p:cNvGrpSpPr/>
          <p:nvPr/>
        </p:nvGrpSpPr>
        <p:grpSpPr>
          <a:xfrm>
            <a:off x="450777" y="1140048"/>
            <a:ext cx="8242447" cy="3431952"/>
            <a:chOff x="298697" y="1140048"/>
            <a:chExt cx="8242447" cy="3231230"/>
          </a:xfrm>
        </p:grpSpPr>
        <p:sp>
          <p:nvSpPr>
            <p:cNvPr id="19" name="Freeform 18"/>
            <p:cNvSpPr/>
            <p:nvPr/>
          </p:nvSpPr>
          <p:spPr>
            <a:xfrm>
              <a:off x="298697" y="1140048"/>
              <a:ext cx="1864807" cy="398820"/>
            </a:xfrm>
            <a:custGeom>
              <a:avLst/>
              <a:gdLst>
                <a:gd name="connsiteX0" fmla="*/ 0 w 1864807"/>
                <a:gd name="connsiteY0" fmla="*/ 0 h 745922"/>
                <a:gd name="connsiteX1" fmla="*/ 1864807 w 1864807"/>
                <a:gd name="connsiteY1" fmla="*/ 0 h 745922"/>
                <a:gd name="connsiteX2" fmla="*/ 1864807 w 1864807"/>
                <a:gd name="connsiteY2" fmla="*/ 745922 h 745922"/>
                <a:gd name="connsiteX3" fmla="*/ 0 w 1864807"/>
                <a:gd name="connsiteY3" fmla="*/ 745922 h 745922"/>
                <a:gd name="connsiteX4" fmla="*/ 0 w 1864807"/>
                <a:gd name="connsiteY4" fmla="*/ 0 h 74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807" h="745922">
                  <a:moveTo>
                    <a:pt x="0" y="0"/>
                  </a:moveTo>
                  <a:lnTo>
                    <a:pt x="1864807" y="0"/>
                  </a:lnTo>
                  <a:lnTo>
                    <a:pt x="1864807" y="745922"/>
                  </a:lnTo>
                  <a:lnTo>
                    <a:pt x="0" y="745922"/>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lvl="0" algn="ctr" defTabSz="1377950">
                <a:lnSpc>
                  <a:spcPct val="90000"/>
                </a:lnSpc>
                <a:spcBef>
                  <a:spcPct val="0"/>
                </a:spcBef>
                <a:spcAft>
                  <a:spcPct val="35000"/>
                </a:spcAft>
              </a:pPr>
              <a:r>
                <a:rPr lang="en-US" sz="1600" b="1" kern="1200" dirty="0">
                  <a:latin typeface="+mj-lt"/>
                </a:rPr>
                <a:t>Analyze</a:t>
              </a:r>
            </a:p>
          </p:txBody>
        </p:sp>
        <p:sp>
          <p:nvSpPr>
            <p:cNvPr id="20" name="Freeform 19"/>
            <p:cNvSpPr/>
            <p:nvPr/>
          </p:nvSpPr>
          <p:spPr>
            <a:xfrm>
              <a:off x="298697" y="1551432"/>
              <a:ext cx="1864807" cy="2819846"/>
            </a:xfrm>
            <a:custGeom>
              <a:avLst/>
              <a:gdLst>
                <a:gd name="connsiteX0" fmla="*/ 0 w 1864807"/>
                <a:gd name="connsiteY0" fmla="*/ 0 h 1531710"/>
                <a:gd name="connsiteX1" fmla="*/ 1864807 w 1864807"/>
                <a:gd name="connsiteY1" fmla="*/ 0 h 1531710"/>
                <a:gd name="connsiteX2" fmla="*/ 1864807 w 1864807"/>
                <a:gd name="connsiteY2" fmla="*/ 1531710 h 1531710"/>
                <a:gd name="connsiteX3" fmla="*/ 0 w 1864807"/>
                <a:gd name="connsiteY3" fmla="*/ 1531710 h 1531710"/>
                <a:gd name="connsiteX4" fmla="*/ 0 w 1864807"/>
                <a:gd name="connsiteY4" fmla="*/ 0 h 1531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807" h="1531710">
                  <a:moveTo>
                    <a:pt x="0" y="0"/>
                  </a:moveTo>
                  <a:lnTo>
                    <a:pt x="1864807" y="0"/>
                  </a:lnTo>
                  <a:lnTo>
                    <a:pt x="1864807" y="1531710"/>
                  </a:lnTo>
                  <a:lnTo>
                    <a:pt x="0" y="1531710"/>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0" tIns="53340" rIns="71120" bIns="80010" numCol="1" spcCol="1270" anchor="t" anchorCtr="0">
              <a:noAutofit/>
            </a:bodyPr>
            <a:lstStyle/>
            <a:p>
              <a:pPr marL="111125" lvl="1" indent="-111125" algn="l" defTabSz="444500">
                <a:spcBef>
                  <a:spcPts val="600"/>
                </a:spcBef>
                <a:spcAft>
                  <a:spcPts val="600"/>
                </a:spcAft>
                <a:buChar char="••"/>
              </a:pPr>
              <a:r>
                <a:rPr lang="en-US" sz="1200" kern="1200" dirty="0">
                  <a:solidFill>
                    <a:schemeClr val="tx2"/>
                  </a:solidFill>
                  <a:latin typeface="+mj-lt"/>
                  <a:cs typeface="Arial" panose="020B0604020202020204" pitchFamily="34" charset="0"/>
                </a:rPr>
                <a:t>Analyze existing job roles</a:t>
              </a:r>
            </a:p>
            <a:p>
              <a:pPr marL="111125" lvl="1" indent="-111125" algn="l" defTabSz="444500">
                <a:spcBef>
                  <a:spcPts val="600"/>
                </a:spcBef>
                <a:spcAft>
                  <a:spcPts val="600"/>
                </a:spcAft>
                <a:buChar char="••"/>
              </a:pPr>
              <a:r>
                <a:rPr lang="en-US" sz="1200" kern="1200" dirty="0">
                  <a:solidFill>
                    <a:schemeClr val="tx2"/>
                  </a:solidFill>
                  <a:latin typeface="+mj-lt"/>
                  <a:cs typeface="Arial" panose="020B0604020202020204" pitchFamily="34" charset="0"/>
                </a:rPr>
                <a:t>Future job role requirements</a:t>
              </a:r>
            </a:p>
            <a:p>
              <a:pPr marL="111125" lvl="1" indent="-111125" algn="l" defTabSz="444500">
                <a:spcBef>
                  <a:spcPts val="600"/>
                </a:spcBef>
                <a:spcAft>
                  <a:spcPts val="600"/>
                </a:spcAft>
                <a:buChar char="••"/>
              </a:pPr>
              <a:r>
                <a:rPr lang="en-US" sz="1200" kern="1200" dirty="0">
                  <a:solidFill>
                    <a:schemeClr val="tx2"/>
                  </a:solidFill>
                  <a:latin typeface="+mj-lt"/>
                  <a:cs typeface="Arial" panose="020B0604020202020204" pitchFamily="34" charset="0"/>
                </a:rPr>
                <a:t>Identify Gaps and additional enablement requirements</a:t>
              </a:r>
            </a:p>
            <a:p>
              <a:pPr marL="111125" lvl="1" indent="-111125" algn="l" defTabSz="444500">
                <a:spcBef>
                  <a:spcPts val="600"/>
                </a:spcBef>
                <a:spcAft>
                  <a:spcPts val="600"/>
                </a:spcAft>
                <a:buChar char="••"/>
              </a:pPr>
              <a:r>
                <a:rPr lang="en-US" sz="1200" kern="1200" dirty="0">
                  <a:solidFill>
                    <a:schemeClr val="tx2"/>
                  </a:solidFill>
                  <a:latin typeface="+mj-lt"/>
                  <a:cs typeface="Arial" panose="020B0604020202020204" pitchFamily="34" charset="0"/>
                </a:rPr>
                <a:t>Prepare a compressive report on the current and future state</a:t>
              </a:r>
            </a:p>
            <a:p>
              <a:pPr marL="111125" lvl="1" indent="-111125" algn="l" defTabSz="444500">
                <a:spcBef>
                  <a:spcPts val="600"/>
                </a:spcBef>
                <a:spcAft>
                  <a:spcPts val="600"/>
                </a:spcAft>
                <a:buChar char="••"/>
              </a:pPr>
              <a:r>
                <a:rPr lang="en-US" sz="1200" kern="1200" dirty="0">
                  <a:solidFill>
                    <a:schemeClr val="tx2"/>
                  </a:solidFill>
                  <a:latin typeface="+mj-lt"/>
                  <a:cs typeface="Arial" panose="020B0604020202020204" pitchFamily="34" charset="0"/>
                </a:rPr>
                <a:t>Get sign off from the state holders</a:t>
              </a:r>
            </a:p>
          </p:txBody>
        </p:sp>
        <p:sp>
          <p:nvSpPr>
            <p:cNvPr id="21" name="Freeform 20"/>
            <p:cNvSpPr/>
            <p:nvPr/>
          </p:nvSpPr>
          <p:spPr>
            <a:xfrm>
              <a:off x="2424577" y="1140048"/>
              <a:ext cx="1864807" cy="398820"/>
            </a:xfrm>
            <a:custGeom>
              <a:avLst/>
              <a:gdLst>
                <a:gd name="connsiteX0" fmla="*/ 0 w 1864807"/>
                <a:gd name="connsiteY0" fmla="*/ 0 h 745922"/>
                <a:gd name="connsiteX1" fmla="*/ 1864807 w 1864807"/>
                <a:gd name="connsiteY1" fmla="*/ 0 h 745922"/>
                <a:gd name="connsiteX2" fmla="*/ 1864807 w 1864807"/>
                <a:gd name="connsiteY2" fmla="*/ 745922 h 745922"/>
                <a:gd name="connsiteX3" fmla="*/ 0 w 1864807"/>
                <a:gd name="connsiteY3" fmla="*/ 745922 h 745922"/>
                <a:gd name="connsiteX4" fmla="*/ 0 w 1864807"/>
                <a:gd name="connsiteY4" fmla="*/ 0 h 74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807" h="745922">
                  <a:moveTo>
                    <a:pt x="0" y="0"/>
                  </a:moveTo>
                  <a:lnTo>
                    <a:pt x="1864807" y="0"/>
                  </a:lnTo>
                  <a:lnTo>
                    <a:pt x="1864807" y="745922"/>
                  </a:lnTo>
                  <a:lnTo>
                    <a:pt x="0" y="745922"/>
                  </a:lnTo>
                  <a:lnTo>
                    <a:pt x="0" y="0"/>
                  </a:lnTo>
                  <a:close/>
                </a:path>
              </a:pathLst>
            </a:custGeom>
            <a:solidFill>
              <a:srgbClr val="B2293A"/>
            </a:solidFill>
            <a:ln>
              <a:solidFill>
                <a:srgbClr val="E1173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lvl="0" algn="ctr" defTabSz="1377950">
                <a:lnSpc>
                  <a:spcPct val="90000"/>
                </a:lnSpc>
                <a:spcBef>
                  <a:spcPct val="0"/>
                </a:spcBef>
                <a:spcAft>
                  <a:spcPct val="35000"/>
                </a:spcAft>
              </a:pPr>
              <a:r>
                <a:rPr lang="en-US" sz="1600" b="1" kern="1200" dirty="0">
                  <a:latin typeface="+mj-lt"/>
                </a:rPr>
                <a:t>Plan</a:t>
              </a:r>
            </a:p>
          </p:txBody>
        </p:sp>
        <p:sp>
          <p:nvSpPr>
            <p:cNvPr id="22" name="Freeform 21"/>
            <p:cNvSpPr/>
            <p:nvPr/>
          </p:nvSpPr>
          <p:spPr>
            <a:xfrm>
              <a:off x="2424577" y="1551432"/>
              <a:ext cx="1864807" cy="2819846"/>
            </a:xfrm>
            <a:custGeom>
              <a:avLst/>
              <a:gdLst>
                <a:gd name="connsiteX0" fmla="*/ 0 w 1864807"/>
                <a:gd name="connsiteY0" fmla="*/ 0 h 1531710"/>
                <a:gd name="connsiteX1" fmla="*/ 1864807 w 1864807"/>
                <a:gd name="connsiteY1" fmla="*/ 0 h 1531710"/>
                <a:gd name="connsiteX2" fmla="*/ 1864807 w 1864807"/>
                <a:gd name="connsiteY2" fmla="*/ 1531710 h 1531710"/>
                <a:gd name="connsiteX3" fmla="*/ 0 w 1864807"/>
                <a:gd name="connsiteY3" fmla="*/ 1531710 h 1531710"/>
                <a:gd name="connsiteX4" fmla="*/ 0 w 1864807"/>
                <a:gd name="connsiteY4" fmla="*/ 0 h 1531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807" h="1531710">
                  <a:moveTo>
                    <a:pt x="0" y="0"/>
                  </a:moveTo>
                  <a:lnTo>
                    <a:pt x="1864807" y="0"/>
                  </a:lnTo>
                  <a:lnTo>
                    <a:pt x="1864807" y="1531710"/>
                  </a:lnTo>
                  <a:lnTo>
                    <a:pt x="0" y="1531710"/>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0" tIns="53340" rIns="71120" bIns="80010" numCol="1" spcCol="1270" anchor="t" anchorCtr="0">
              <a:noAutofit/>
            </a:bodyPr>
            <a:lstStyle/>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Define enablement plan for each roles and technologies.</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Socialize enablement plan with the stake holders</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Agree and sign off on the exit criteria and successful completion</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Sign off of and publish enablement plan calendar </a:t>
              </a:r>
            </a:p>
          </p:txBody>
        </p:sp>
        <p:sp>
          <p:nvSpPr>
            <p:cNvPr id="23" name="Freeform 22"/>
            <p:cNvSpPr/>
            <p:nvPr/>
          </p:nvSpPr>
          <p:spPr>
            <a:xfrm>
              <a:off x="4550457" y="1140048"/>
              <a:ext cx="1864807" cy="398820"/>
            </a:xfrm>
            <a:custGeom>
              <a:avLst/>
              <a:gdLst>
                <a:gd name="connsiteX0" fmla="*/ 0 w 1864807"/>
                <a:gd name="connsiteY0" fmla="*/ 0 h 745922"/>
                <a:gd name="connsiteX1" fmla="*/ 1864807 w 1864807"/>
                <a:gd name="connsiteY1" fmla="*/ 0 h 745922"/>
                <a:gd name="connsiteX2" fmla="*/ 1864807 w 1864807"/>
                <a:gd name="connsiteY2" fmla="*/ 745922 h 745922"/>
                <a:gd name="connsiteX3" fmla="*/ 0 w 1864807"/>
                <a:gd name="connsiteY3" fmla="*/ 745922 h 745922"/>
                <a:gd name="connsiteX4" fmla="*/ 0 w 1864807"/>
                <a:gd name="connsiteY4" fmla="*/ 0 h 74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807" h="745922">
                  <a:moveTo>
                    <a:pt x="0" y="0"/>
                  </a:moveTo>
                  <a:lnTo>
                    <a:pt x="1864807" y="0"/>
                  </a:lnTo>
                  <a:lnTo>
                    <a:pt x="1864807" y="745922"/>
                  </a:lnTo>
                  <a:lnTo>
                    <a:pt x="0" y="745922"/>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lvl="0" algn="ctr" defTabSz="1377950">
                <a:lnSpc>
                  <a:spcPct val="90000"/>
                </a:lnSpc>
                <a:spcBef>
                  <a:spcPct val="0"/>
                </a:spcBef>
                <a:spcAft>
                  <a:spcPct val="35000"/>
                </a:spcAft>
              </a:pPr>
              <a:r>
                <a:rPr lang="en-US" sz="1600" b="1" kern="1200" dirty="0">
                  <a:latin typeface="+mj-lt"/>
                </a:rPr>
                <a:t>Enable</a:t>
              </a:r>
            </a:p>
          </p:txBody>
        </p:sp>
        <p:sp>
          <p:nvSpPr>
            <p:cNvPr id="24" name="Freeform 23"/>
            <p:cNvSpPr/>
            <p:nvPr/>
          </p:nvSpPr>
          <p:spPr>
            <a:xfrm>
              <a:off x="4550457" y="1551432"/>
              <a:ext cx="1864807" cy="2819846"/>
            </a:xfrm>
            <a:custGeom>
              <a:avLst/>
              <a:gdLst>
                <a:gd name="connsiteX0" fmla="*/ 0 w 1864807"/>
                <a:gd name="connsiteY0" fmla="*/ 0 h 1531710"/>
                <a:gd name="connsiteX1" fmla="*/ 1864807 w 1864807"/>
                <a:gd name="connsiteY1" fmla="*/ 0 h 1531710"/>
                <a:gd name="connsiteX2" fmla="*/ 1864807 w 1864807"/>
                <a:gd name="connsiteY2" fmla="*/ 1531710 h 1531710"/>
                <a:gd name="connsiteX3" fmla="*/ 0 w 1864807"/>
                <a:gd name="connsiteY3" fmla="*/ 1531710 h 1531710"/>
                <a:gd name="connsiteX4" fmla="*/ 0 w 1864807"/>
                <a:gd name="connsiteY4" fmla="*/ 0 h 1531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807" h="1531710">
                  <a:moveTo>
                    <a:pt x="0" y="0"/>
                  </a:moveTo>
                  <a:lnTo>
                    <a:pt x="1864807" y="0"/>
                  </a:lnTo>
                  <a:lnTo>
                    <a:pt x="1864807" y="1531710"/>
                  </a:lnTo>
                  <a:lnTo>
                    <a:pt x="0" y="1531710"/>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0" tIns="53340" rIns="71120" bIns="80010" numCol="1" spcCol="1270" anchor="t" anchorCtr="0">
              <a:noAutofit/>
            </a:bodyPr>
            <a:lstStyle/>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Deliver the enablement plan</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Canned trainings, in-person hands training</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Shadow support and enablement </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Create and organize training and onboarding repository</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Sign off on the completion and exit criteria</a:t>
              </a:r>
            </a:p>
          </p:txBody>
        </p:sp>
        <p:sp>
          <p:nvSpPr>
            <p:cNvPr id="25" name="Freeform 24"/>
            <p:cNvSpPr/>
            <p:nvPr/>
          </p:nvSpPr>
          <p:spPr>
            <a:xfrm>
              <a:off x="6676337" y="1140048"/>
              <a:ext cx="1864807" cy="398820"/>
            </a:xfrm>
            <a:custGeom>
              <a:avLst/>
              <a:gdLst>
                <a:gd name="connsiteX0" fmla="*/ 0 w 1864807"/>
                <a:gd name="connsiteY0" fmla="*/ 0 h 745922"/>
                <a:gd name="connsiteX1" fmla="*/ 1864807 w 1864807"/>
                <a:gd name="connsiteY1" fmla="*/ 0 h 745922"/>
                <a:gd name="connsiteX2" fmla="*/ 1864807 w 1864807"/>
                <a:gd name="connsiteY2" fmla="*/ 745922 h 745922"/>
                <a:gd name="connsiteX3" fmla="*/ 0 w 1864807"/>
                <a:gd name="connsiteY3" fmla="*/ 745922 h 745922"/>
                <a:gd name="connsiteX4" fmla="*/ 0 w 1864807"/>
                <a:gd name="connsiteY4" fmla="*/ 0 h 74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807" h="745922">
                  <a:moveTo>
                    <a:pt x="0" y="0"/>
                  </a:moveTo>
                  <a:lnTo>
                    <a:pt x="1864807" y="0"/>
                  </a:lnTo>
                  <a:lnTo>
                    <a:pt x="1864807" y="745922"/>
                  </a:lnTo>
                  <a:lnTo>
                    <a:pt x="0" y="745922"/>
                  </a:lnTo>
                  <a:lnTo>
                    <a:pt x="0" y="0"/>
                  </a:lnTo>
                  <a:close/>
                </a:path>
              </a:pathLst>
            </a:custGeom>
            <a:solidFill>
              <a:srgbClr val="B2293A"/>
            </a:solidFill>
            <a:ln>
              <a:solidFill>
                <a:srgbClr val="E11737"/>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472" tIns="125984" rIns="220472" bIns="125984" numCol="1" spcCol="1270" anchor="ctr" anchorCtr="0">
              <a:noAutofit/>
            </a:bodyPr>
            <a:lstStyle/>
            <a:p>
              <a:pPr lvl="0" algn="ctr" defTabSz="1377950">
                <a:lnSpc>
                  <a:spcPct val="90000"/>
                </a:lnSpc>
                <a:spcBef>
                  <a:spcPct val="0"/>
                </a:spcBef>
                <a:spcAft>
                  <a:spcPct val="35000"/>
                </a:spcAft>
              </a:pPr>
              <a:r>
                <a:rPr lang="en-US" sz="1600" b="1" kern="1200" dirty="0">
                  <a:latin typeface="+mj-lt"/>
                </a:rPr>
                <a:t>Measure</a:t>
              </a:r>
            </a:p>
          </p:txBody>
        </p:sp>
        <p:sp>
          <p:nvSpPr>
            <p:cNvPr id="26" name="Freeform 25"/>
            <p:cNvSpPr/>
            <p:nvPr/>
          </p:nvSpPr>
          <p:spPr>
            <a:xfrm>
              <a:off x="6676337" y="1551432"/>
              <a:ext cx="1864807" cy="2819846"/>
            </a:xfrm>
            <a:custGeom>
              <a:avLst/>
              <a:gdLst>
                <a:gd name="connsiteX0" fmla="*/ 0 w 1864807"/>
                <a:gd name="connsiteY0" fmla="*/ 0 h 1531710"/>
                <a:gd name="connsiteX1" fmla="*/ 1864807 w 1864807"/>
                <a:gd name="connsiteY1" fmla="*/ 0 h 1531710"/>
                <a:gd name="connsiteX2" fmla="*/ 1864807 w 1864807"/>
                <a:gd name="connsiteY2" fmla="*/ 1531710 h 1531710"/>
                <a:gd name="connsiteX3" fmla="*/ 0 w 1864807"/>
                <a:gd name="connsiteY3" fmla="*/ 1531710 h 1531710"/>
                <a:gd name="connsiteX4" fmla="*/ 0 w 1864807"/>
                <a:gd name="connsiteY4" fmla="*/ 0 h 1531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807" h="1531710">
                  <a:moveTo>
                    <a:pt x="0" y="0"/>
                  </a:moveTo>
                  <a:lnTo>
                    <a:pt x="1864807" y="0"/>
                  </a:lnTo>
                  <a:lnTo>
                    <a:pt x="1864807" y="1531710"/>
                  </a:lnTo>
                  <a:lnTo>
                    <a:pt x="0" y="1531710"/>
                  </a:lnTo>
                  <a:lnTo>
                    <a:pt x="0" y="0"/>
                  </a:lnTo>
                  <a:close/>
                </a:path>
              </a:pathLst>
            </a:custGeom>
            <a:solidFill>
              <a:schemeClr val="bg1">
                <a:lumMod val="95000"/>
                <a:alpha val="90000"/>
              </a:scheme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3340" tIns="53340" rIns="71120" bIns="80010" numCol="1" spcCol="1270" anchor="t" anchorCtr="0">
              <a:noAutofit/>
            </a:bodyPr>
            <a:lstStyle/>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Measure the key KPIs for enablement</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Targeted trainings in few of the gap areas</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Refine the documentation and onboarding process </a:t>
              </a:r>
            </a:p>
            <a:p>
              <a:pPr marL="111125" lvl="1" indent="-111125" defTabSz="444500">
                <a:spcBef>
                  <a:spcPts val="600"/>
                </a:spcBef>
                <a:spcAft>
                  <a:spcPts val="600"/>
                </a:spcAft>
                <a:buChar char="••"/>
              </a:pPr>
              <a:r>
                <a:rPr lang="en-US" sz="1200" dirty="0">
                  <a:solidFill>
                    <a:schemeClr val="tx2"/>
                  </a:solidFill>
                  <a:latin typeface="+mj-lt"/>
                  <a:cs typeface="Arial" panose="020B0604020202020204" pitchFamily="34" charset="0"/>
                </a:rPr>
                <a:t>Validation and sign off</a:t>
              </a:r>
            </a:p>
          </p:txBody>
        </p:sp>
      </p:grpSp>
      <p:grpSp>
        <p:nvGrpSpPr>
          <p:cNvPr id="13" name="Group 12"/>
          <p:cNvGrpSpPr/>
          <p:nvPr/>
        </p:nvGrpSpPr>
        <p:grpSpPr>
          <a:xfrm>
            <a:off x="5152634" y="513709"/>
            <a:ext cx="3666400" cy="257744"/>
            <a:chOff x="5213612" y="507153"/>
            <a:chExt cx="3666400" cy="257744"/>
          </a:xfrm>
        </p:grpSpPr>
        <p:sp>
          <p:nvSpPr>
            <p:cNvPr id="14" name="Chevron 13"/>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5" name="Chevron 14"/>
            <p:cNvSpPr/>
            <p:nvPr/>
          </p:nvSpPr>
          <p:spPr>
            <a:xfrm>
              <a:off x="6990591" y="50886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6" name="Chevron 15"/>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17" name="Pentagon 16"/>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531591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Manage Phase - Deliverables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340778168"/>
              </p:ext>
            </p:extLst>
          </p:nvPr>
        </p:nvGraphicFramePr>
        <p:xfrm>
          <a:off x="304549" y="943769"/>
          <a:ext cx="8598698" cy="3000909"/>
        </p:xfrm>
        <a:graphic>
          <a:graphicData uri="http://schemas.openxmlformats.org/drawingml/2006/table">
            <a:tbl>
              <a:tblPr firstRow="1" bandRow="1">
                <a:tableStyleId>{5940675A-B579-460E-94D1-54222C63F5DA}</a:tableStyleId>
              </a:tblPr>
              <a:tblGrid>
                <a:gridCol w="257663">
                  <a:extLst>
                    <a:ext uri="{9D8B030D-6E8A-4147-A177-3AD203B41FA5}">
                      <a16:colId xmlns:a16="http://schemas.microsoft.com/office/drawing/2014/main" val="1431072735"/>
                    </a:ext>
                  </a:extLst>
                </a:gridCol>
                <a:gridCol w="1119222">
                  <a:extLst>
                    <a:ext uri="{9D8B030D-6E8A-4147-A177-3AD203B41FA5}">
                      <a16:colId xmlns:a16="http://schemas.microsoft.com/office/drawing/2014/main" val="4223158317"/>
                    </a:ext>
                  </a:extLst>
                </a:gridCol>
                <a:gridCol w="7221813">
                  <a:extLst>
                    <a:ext uri="{9D8B030D-6E8A-4147-A177-3AD203B41FA5}">
                      <a16:colId xmlns:a16="http://schemas.microsoft.com/office/drawing/2014/main" val="1281447957"/>
                    </a:ext>
                  </a:extLst>
                </a:gridCol>
              </a:tblGrid>
              <a:tr h="383095">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US" sz="1200" dirty="0">
                          <a:solidFill>
                            <a:schemeClr val="bg1"/>
                          </a:solidFill>
                          <a:latin typeface="+mj-lt"/>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US" sz="1200" dirty="0">
                          <a:solidFill>
                            <a:schemeClr val="bg1"/>
                          </a:solidFill>
                          <a:latin typeface="+mj-lt"/>
                        </a:rPr>
                        <a:t>Deliverables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lvl1pPr marL="0" algn="l" defTabSz="914400" rtl="0" eaLnBrk="1" latinLnBrk="0" hangingPunct="1">
                        <a:defRPr sz="1800" b="1" kern="1200">
                          <a:solidFill>
                            <a:schemeClr val="tx1"/>
                          </a:solidFill>
                          <a:latin typeface="Calibri"/>
                        </a:defRPr>
                      </a:lvl1pPr>
                      <a:lvl2pPr marL="457200" algn="l" defTabSz="914400" rtl="0" eaLnBrk="1" latinLnBrk="0" hangingPunct="1">
                        <a:defRPr sz="1800" b="1" kern="1200">
                          <a:solidFill>
                            <a:schemeClr val="tx1"/>
                          </a:solidFill>
                          <a:latin typeface="Calibri"/>
                        </a:defRPr>
                      </a:lvl2pPr>
                      <a:lvl3pPr marL="914400" algn="l" defTabSz="914400" rtl="0" eaLnBrk="1" latinLnBrk="0" hangingPunct="1">
                        <a:defRPr sz="1800" b="1" kern="1200">
                          <a:solidFill>
                            <a:schemeClr val="tx1"/>
                          </a:solidFill>
                          <a:latin typeface="Calibri"/>
                        </a:defRPr>
                      </a:lvl3pPr>
                      <a:lvl4pPr marL="1371600" algn="l" defTabSz="914400" rtl="0" eaLnBrk="1" latinLnBrk="0" hangingPunct="1">
                        <a:defRPr sz="1800" b="1" kern="1200">
                          <a:solidFill>
                            <a:schemeClr val="tx1"/>
                          </a:solidFill>
                          <a:latin typeface="Calibri"/>
                        </a:defRPr>
                      </a:lvl4pPr>
                      <a:lvl5pPr marL="1828800" algn="l" defTabSz="914400" rtl="0" eaLnBrk="1" latinLnBrk="0" hangingPunct="1">
                        <a:defRPr sz="1800" b="1" kern="1200">
                          <a:solidFill>
                            <a:schemeClr val="tx1"/>
                          </a:solidFill>
                          <a:latin typeface="Calibri"/>
                        </a:defRPr>
                      </a:lvl5pPr>
                      <a:lvl6pPr marL="2286000" algn="l" defTabSz="914400" rtl="0" eaLnBrk="1" latinLnBrk="0" hangingPunct="1">
                        <a:defRPr sz="1800" b="1" kern="1200">
                          <a:solidFill>
                            <a:schemeClr val="tx1"/>
                          </a:solidFill>
                          <a:latin typeface="Calibri"/>
                        </a:defRPr>
                      </a:lvl6pPr>
                      <a:lvl7pPr marL="2743200" algn="l" defTabSz="914400" rtl="0" eaLnBrk="1" latinLnBrk="0" hangingPunct="1">
                        <a:defRPr sz="1800" b="1" kern="1200">
                          <a:solidFill>
                            <a:schemeClr val="tx1"/>
                          </a:solidFill>
                          <a:latin typeface="Calibri"/>
                        </a:defRPr>
                      </a:lvl7pPr>
                      <a:lvl8pPr marL="3200400" algn="l" defTabSz="914400" rtl="0" eaLnBrk="1" latinLnBrk="0" hangingPunct="1">
                        <a:defRPr sz="1800" b="1" kern="1200">
                          <a:solidFill>
                            <a:schemeClr val="tx1"/>
                          </a:solidFill>
                          <a:latin typeface="Calibri"/>
                        </a:defRPr>
                      </a:lvl8pPr>
                      <a:lvl9pPr marL="3657600" algn="l" defTabSz="914400" rtl="0" eaLnBrk="1" latinLnBrk="0" hangingPunct="1">
                        <a:defRPr sz="1800" b="1" kern="1200">
                          <a:solidFill>
                            <a:schemeClr val="tx1"/>
                          </a:solidFill>
                          <a:latin typeface="Calibri"/>
                        </a:defRPr>
                      </a:lvl9pPr>
                    </a:lstStyle>
                    <a:p>
                      <a:pPr algn="ctr"/>
                      <a:r>
                        <a:rPr lang="en-US" sz="1200" dirty="0">
                          <a:solidFill>
                            <a:schemeClr val="bg1"/>
                          </a:solidFill>
                          <a:latin typeface="+mj-lt"/>
                        </a:rPr>
                        <a:t>Content</a:t>
                      </a:r>
                      <a:r>
                        <a:rPr lang="en-US" sz="1200" baseline="0" dirty="0">
                          <a:solidFill>
                            <a:schemeClr val="bg1"/>
                          </a:solidFill>
                          <a:latin typeface="+mj-lt"/>
                        </a:rPr>
                        <a:t> </a:t>
                      </a:r>
                      <a:endParaRPr lang="en-US" sz="1200" dirty="0">
                        <a:solidFill>
                          <a:schemeClr val="bg1"/>
                        </a:solidFill>
                        <a:latin typeface="+mj-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959300531"/>
                  </a:ext>
                </a:extLst>
              </a:tr>
              <a:tr h="102158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50" dirty="0">
                          <a:solidFill>
                            <a:schemeClr val="tx2"/>
                          </a:solidFill>
                          <a:latin typeface="+mj-lt"/>
                          <a:cs typeface="Arial" panose="020B0604020202020204" pitchFamily="34"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050" b="0" dirty="0">
                          <a:solidFill>
                            <a:schemeClr val="tx2"/>
                          </a:solidFill>
                          <a:latin typeface="+mj-lt"/>
                          <a:cs typeface="Arial" panose="020B0604020202020204" pitchFamily="34" charset="0"/>
                        </a:rPr>
                        <a:t>Program</a:t>
                      </a:r>
                      <a:r>
                        <a:rPr lang="en-US" sz="1050" b="0" baseline="0" dirty="0">
                          <a:solidFill>
                            <a:schemeClr val="tx2"/>
                          </a:solidFill>
                          <a:latin typeface="+mj-lt"/>
                          <a:cs typeface="Arial" panose="020B0604020202020204" pitchFamily="34" charset="0"/>
                        </a:rPr>
                        <a:t> Governance</a:t>
                      </a:r>
                      <a:endParaRPr lang="en-US" sz="1050" b="1" dirty="0">
                        <a:solidFill>
                          <a:schemeClr val="tx2"/>
                        </a:solidFill>
                        <a:latin typeface="+mj-lt"/>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buFont typeface="Arial" panose="020B0604020202020204" pitchFamily="34" charset="0"/>
                        <a:buChar char="•"/>
                      </a:pPr>
                      <a:r>
                        <a:rPr lang="en-US" sz="1050" dirty="0">
                          <a:solidFill>
                            <a:schemeClr val="tx2"/>
                          </a:solidFill>
                          <a:latin typeface="+mj-lt"/>
                          <a:cs typeface="Arial" panose="020B0604020202020204" pitchFamily="34" charset="0"/>
                        </a:rPr>
                        <a:t>Status</a:t>
                      </a:r>
                      <a:r>
                        <a:rPr lang="en-US" sz="1050" baseline="0" dirty="0">
                          <a:solidFill>
                            <a:schemeClr val="tx2"/>
                          </a:solidFill>
                          <a:latin typeface="+mj-lt"/>
                          <a:cs typeface="Arial" panose="020B0604020202020204" pitchFamily="34" charset="0"/>
                        </a:rPr>
                        <a:t> report</a:t>
                      </a:r>
                    </a:p>
                    <a:p>
                      <a:pPr marL="171450" indent="-171450">
                        <a:buFont typeface="Arial" panose="020B0604020202020204" pitchFamily="34" charset="0"/>
                        <a:buChar char="•"/>
                      </a:pPr>
                      <a:r>
                        <a:rPr lang="en-US" sz="1050" baseline="0" dirty="0">
                          <a:solidFill>
                            <a:schemeClr val="tx2"/>
                          </a:solidFill>
                          <a:latin typeface="+mj-lt"/>
                          <a:cs typeface="Arial" panose="020B0604020202020204" pitchFamily="34" charset="0"/>
                        </a:rPr>
                        <a:t>Dashboard with Key details</a:t>
                      </a:r>
                    </a:p>
                    <a:p>
                      <a:pPr marL="171450" indent="-171450">
                        <a:buFont typeface="Arial" panose="020B0604020202020204" pitchFamily="34" charset="0"/>
                        <a:buChar char="•"/>
                      </a:pPr>
                      <a:r>
                        <a:rPr lang="en-US" sz="1050" baseline="0" dirty="0">
                          <a:solidFill>
                            <a:schemeClr val="tx2"/>
                          </a:solidFill>
                          <a:latin typeface="+mj-lt"/>
                          <a:cs typeface="Arial" panose="020B0604020202020204" pitchFamily="34" charset="0"/>
                        </a:rPr>
                        <a:t>Communication plan</a:t>
                      </a:r>
                    </a:p>
                    <a:p>
                      <a:pPr marL="171450" indent="-171450">
                        <a:buFont typeface="Arial" panose="020B0604020202020204" pitchFamily="34" charset="0"/>
                        <a:buChar char="•"/>
                      </a:pPr>
                      <a:r>
                        <a:rPr lang="en-US" sz="1050" baseline="0" dirty="0">
                          <a:solidFill>
                            <a:schemeClr val="tx2"/>
                          </a:solidFill>
                          <a:latin typeface="+mj-lt"/>
                          <a:cs typeface="Arial" panose="020B0604020202020204" pitchFamily="34" charset="0"/>
                        </a:rPr>
                        <a:t>Escalation plan</a:t>
                      </a:r>
                      <a:endParaRPr lang="en-US" sz="1050" dirty="0">
                        <a:solidFill>
                          <a:schemeClr val="tx2"/>
                        </a:solidFill>
                        <a:latin typeface="+mj-lt"/>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2055554529"/>
                  </a:ext>
                </a:extLst>
              </a:tr>
              <a:tr h="79811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en-US" sz="1050" dirty="0">
                          <a:solidFill>
                            <a:schemeClr val="tx2"/>
                          </a:solidFill>
                          <a:latin typeface="+mj-lt"/>
                          <a:cs typeface="Arial" panose="020B0604020202020204" pitchFamily="34" charset="0"/>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buFont typeface="Arial" panose="020B0604020202020204" pitchFamily="34" charset="0"/>
                        <a:buNone/>
                      </a:pPr>
                      <a:r>
                        <a:rPr lang="en-US" sz="1050" dirty="0">
                          <a:solidFill>
                            <a:schemeClr val="tx2"/>
                          </a:solidFill>
                          <a:latin typeface="+mj-lt"/>
                          <a:cs typeface="Arial" panose="020B0604020202020204" pitchFamily="34" charset="0"/>
                        </a:rPr>
                        <a:t>Operation Governance</a:t>
                      </a:r>
                      <a:endParaRPr lang="en-US" sz="1050" b="1" dirty="0">
                        <a:solidFill>
                          <a:schemeClr val="tx2"/>
                        </a:solidFill>
                        <a:latin typeface="+mj-lt"/>
                        <a:ea typeface="Segoe UI"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71450" indent="-171450">
                        <a:buFont typeface="Arial" panose="020B0604020202020204" pitchFamily="34" charset="0"/>
                        <a:buChar char="•"/>
                      </a:pPr>
                      <a:r>
                        <a:rPr lang="en-US" sz="1050" kern="1200" dirty="0">
                          <a:solidFill>
                            <a:schemeClr val="tx2"/>
                          </a:solidFill>
                          <a:latin typeface="+mj-lt"/>
                          <a:ea typeface="+mn-ea"/>
                          <a:cs typeface="Arial" panose="020B0604020202020204" pitchFamily="34" charset="0"/>
                        </a:rPr>
                        <a:t>Target</a:t>
                      </a:r>
                      <a:r>
                        <a:rPr lang="en-US" sz="1050" kern="1200" baseline="0" dirty="0">
                          <a:solidFill>
                            <a:schemeClr val="tx2"/>
                          </a:solidFill>
                          <a:latin typeface="+mj-lt"/>
                          <a:ea typeface="+mn-ea"/>
                          <a:cs typeface="Arial" panose="020B0604020202020204" pitchFamily="34" charset="0"/>
                        </a:rPr>
                        <a:t> operating model</a:t>
                      </a:r>
                    </a:p>
                    <a:p>
                      <a:pPr marL="171450" indent="-171450">
                        <a:buFont typeface="Arial" panose="020B0604020202020204" pitchFamily="34" charset="0"/>
                        <a:buChar char="•"/>
                      </a:pPr>
                      <a:r>
                        <a:rPr lang="en-US" sz="1050" kern="1200" baseline="0" dirty="0">
                          <a:solidFill>
                            <a:schemeClr val="tx2"/>
                          </a:solidFill>
                          <a:latin typeface="+mj-lt"/>
                          <a:ea typeface="+mn-ea"/>
                          <a:cs typeface="Arial" panose="020B0604020202020204" pitchFamily="34" charset="0"/>
                        </a:rPr>
                        <a:t>KPIs for Financial, Security, Technology and Service Governance</a:t>
                      </a:r>
                    </a:p>
                    <a:p>
                      <a:pPr marL="171450" indent="-171450">
                        <a:buFont typeface="Arial" panose="020B0604020202020204" pitchFamily="34" charset="0"/>
                        <a:buChar char="•"/>
                      </a:pPr>
                      <a:r>
                        <a:rPr lang="en-US" sz="1050" kern="1200" baseline="0" dirty="0">
                          <a:solidFill>
                            <a:schemeClr val="tx2"/>
                          </a:solidFill>
                          <a:latin typeface="+mj-lt"/>
                          <a:ea typeface="+mn-ea"/>
                          <a:cs typeface="Arial" panose="020B0604020202020204" pitchFamily="34" charset="0"/>
                        </a:rPr>
                        <a:t>Documentation and knowledgebase</a:t>
                      </a:r>
                      <a:endParaRPr lang="en-US" sz="1050" kern="1200" dirty="0">
                        <a:solidFill>
                          <a:schemeClr val="tx2"/>
                        </a:solidFill>
                        <a:latin typeface="+mj-lt"/>
                        <a:ea typeface="+mn-ea"/>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2794091413"/>
                  </a:ext>
                </a:extLst>
              </a:tr>
              <a:tr h="7981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dirty="0">
                          <a:solidFill>
                            <a:schemeClr val="tx2"/>
                          </a:solidFill>
                          <a:latin typeface="+mj-lt"/>
                          <a:ea typeface="+mn-ea"/>
                          <a:cs typeface="Arial" panose="020B0604020202020204" pitchFamily="34" charset="0"/>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kern="1200" baseline="0" dirty="0">
                          <a:solidFill>
                            <a:schemeClr val="tx2"/>
                          </a:solidFill>
                          <a:latin typeface="+mj-lt"/>
                          <a:ea typeface="+mn-ea"/>
                          <a:cs typeface="Arial" panose="020B0604020202020204" pitchFamily="34" charset="0"/>
                        </a:rPr>
                        <a:t>Handover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tc>
                  <a:txBody>
                    <a:bodyPr/>
                    <a:lstStyle/>
                    <a:p>
                      <a:pPr marL="228600" indent="-228600">
                        <a:buFont typeface="Arial" panose="020B0604020202020204" pitchFamily="34" charset="0"/>
                        <a:buChar char="•"/>
                      </a:pPr>
                      <a:r>
                        <a:rPr lang="en-US" sz="1050" kern="1200" baseline="0" dirty="0">
                          <a:solidFill>
                            <a:schemeClr val="tx2"/>
                          </a:solidFill>
                          <a:latin typeface="+mj-lt"/>
                          <a:ea typeface="+mn-ea"/>
                          <a:cs typeface="Arial" panose="020B0604020202020204" pitchFamily="34" charset="0"/>
                        </a:rPr>
                        <a:t>Reskill / enablement mapping</a:t>
                      </a:r>
                    </a:p>
                    <a:p>
                      <a:pPr marL="228600" indent="-228600">
                        <a:buFont typeface="Arial" panose="020B0604020202020204" pitchFamily="34" charset="0"/>
                        <a:buChar char="•"/>
                      </a:pPr>
                      <a:r>
                        <a:rPr lang="en-US" sz="1050" kern="1200" baseline="0" dirty="0">
                          <a:solidFill>
                            <a:schemeClr val="tx2"/>
                          </a:solidFill>
                          <a:latin typeface="+mj-lt"/>
                          <a:ea typeface="+mn-ea"/>
                          <a:cs typeface="Arial" panose="020B0604020202020204" pitchFamily="34" charset="0"/>
                        </a:rPr>
                        <a:t>Training plan</a:t>
                      </a:r>
                    </a:p>
                    <a:p>
                      <a:pPr marL="228600" indent="-228600">
                        <a:buFont typeface="Arial" panose="020B0604020202020204" pitchFamily="34" charset="0"/>
                        <a:buChar char="•"/>
                      </a:pPr>
                      <a:r>
                        <a:rPr lang="en-US" sz="1050" kern="1200" baseline="0" dirty="0">
                          <a:solidFill>
                            <a:schemeClr val="tx2"/>
                          </a:solidFill>
                          <a:latin typeface="+mj-lt"/>
                          <a:ea typeface="+mn-ea"/>
                          <a:cs typeface="Arial" panose="020B0604020202020204" pitchFamily="34" charset="0"/>
                        </a:rPr>
                        <a:t>Documents and knowledgebase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1F1F1"/>
                    </a:solidFill>
                  </a:tcPr>
                </a:tc>
                <a:extLst>
                  <a:ext uri="{0D108BD9-81ED-4DB2-BD59-A6C34878D82A}">
                    <a16:rowId xmlns:a16="http://schemas.microsoft.com/office/drawing/2014/main" val="256680876"/>
                  </a:ext>
                </a:extLst>
              </a:tr>
            </a:tbl>
          </a:graphicData>
        </a:graphic>
      </p:graphicFrame>
      <p:grpSp>
        <p:nvGrpSpPr>
          <p:cNvPr id="20" name="Group 19"/>
          <p:cNvGrpSpPr/>
          <p:nvPr/>
        </p:nvGrpSpPr>
        <p:grpSpPr>
          <a:xfrm>
            <a:off x="5152634" y="513709"/>
            <a:ext cx="3666400" cy="257744"/>
            <a:chOff x="5213612" y="507153"/>
            <a:chExt cx="3666400" cy="257744"/>
          </a:xfrm>
        </p:grpSpPr>
        <p:sp>
          <p:nvSpPr>
            <p:cNvPr id="21" name="Chevron 20"/>
            <p:cNvSpPr/>
            <p:nvPr/>
          </p:nvSpPr>
          <p:spPr>
            <a:xfrm>
              <a:off x="7874172" y="508116"/>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22" name="Chevron 21"/>
            <p:cNvSpPr/>
            <p:nvPr/>
          </p:nvSpPr>
          <p:spPr>
            <a:xfrm>
              <a:off x="6990591" y="508865"/>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23" name="Chevron 22"/>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4" name="Pentagon 23"/>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4257043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76280" y="573766"/>
            <a:ext cx="8391441" cy="4277896"/>
            <a:chOff x="310731" y="573766"/>
            <a:chExt cx="8391441" cy="4277896"/>
          </a:xfrm>
        </p:grpSpPr>
        <p:sp>
          <p:nvSpPr>
            <p:cNvPr id="6" name="Rectangle 5"/>
            <p:cNvSpPr/>
            <p:nvPr/>
          </p:nvSpPr>
          <p:spPr>
            <a:xfrm>
              <a:off x="310731" y="2116507"/>
              <a:ext cx="6397459" cy="2735155"/>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mj-lt"/>
                <a:cs typeface="Helvetica"/>
              </a:endParaRPr>
            </a:p>
          </p:txBody>
        </p:sp>
        <p:sp>
          <p:nvSpPr>
            <p:cNvPr id="4" name="TextBox 3"/>
            <p:cNvSpPr txBox="1"/>
            <p:nvPr/>
          </p:nvSpPr>
          <p:spPr>
            <a:xfrm>
              <a:off x="442489" y="573766"/>
              <a:ext cx="8259683" cy="4158594"/>
            </a:xfrm>
            <a:prstGeom prst="rect">
              <a:avLst/>
            </a:prstGeom>
            <a:solidFill>
              <a:schemeClr val="bg1"/>
            </a:solidFill>
            <a:ln w="3175">
              <a:solidFill>
                <a:schemeClr val="bg1">
                  <a:lumMod val="50000"/>
                </a:schemeClr>
              </a:solidFill>
              <a:prstDash val="sysDot"/>
            </a:ln>
          </p:spPr>
          <p:txBody>
            <a:bodyPr wrap="square" rtlCol="0">
              <a:noAutofit/>
            </a:bodyPr>
            <a:lstStyle/>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a:p>
              <a:endParaRPr lang="en-US" sz="1200" dirty="0">
                <a:solidFill>
                  <a:schemeClr val="bg1">
                    <a:lumMod val="50000"/>
                  </a:schemeClr>
                </a:solidFill>
                <a:latin typeface="+mj-lt"/>
              </a:endParaRPr>
            </a:p>
          </p:txBody>
        </p:sp>
        <p:sp>
          <p:nvSpPr>
            <p:cNvPr id="2" name="TextBox 1"/>
            <p:cNvSpPr txBox="1"/>
            <p:nvPr/>
          </p:nvSpPr>
          <p:spPr>
            <a:xfrm>
              <a:off x="456389" y="596403"/>
              <a:ext cx="8237692" cy="523220"/>
            </a:xfrm>
            <a:prstGeom prst="rect">
              <a:avLst/>
            </a:prstGeom>
            <a:solidFill>
              <a:schemeClr val="bg1">
                <a:lumMod val="95000"/>
              </a:schemeClr>
            </a:solidFill>
          </p:spPr>
          <p:txBody>
            <a:bodyPr wrap="square" rtlCol="0">
              <a:spAutoFit/>
            </a:bodyPr>
            <a:lstStyle/>
            <a:p>
              <a:pPr algn="ctr"/>
              <a:r>
                <a:rPr lang="en-US" sz="1400" b="1" dirty="0">
                  <a:solidFill>
                    <a:schemeClr val="tx2"/>
                  </a:solidFill>
                  <a:latin typeface="+mj-lt"/>
                  <a:cs typeface="Arial" panose="020B0604020202020204" pitchFamily="34" charset="0"/>
                </a:rPr>
                <a:t>When it comes to Digitally Transforming an Organization, we at Cognizant believe in </a:t>
              </a:r>
              <a:r>
                <a:rPr lang="en-US" sz="1400" b="1" dirty="0">
                  <a:solidFill>
                    <a:srgbClr val="0070C0"/>
                  </a:solidFill>
                  <a:latin typeface="+mj-lt"/>
                  <a:cs typeface="Arial" panose="020B0604020202020204" pitchFamily="34" charset="0"/>
                </a:rPr>
                <a:t>Thinking Big</a:t>
              </a:r>
              <a:r>
                <a:rPr lang="en-US" sz="1400" b="1" dirty="0">
                  <a:solidFill>
                    <a:schemeClr val="tx2"/>
                  </a:solidFill>
                  <a:latin typeface="+mj-lt"/>
                  <a:cs typeface="Arial" panose="020B0604020202020204" pitchFamily="34" charset="0"/>
                </a:rPr>
                <a:t>, </a:t>
              </a:r>
              <a:r>
                <a:rPr lang="en-US" sz="1400" b="1" dirty="0">
                  <a:solidFill>
                    <a:srgbClr val="0070C0"/>
                  </a:solidFill>
                  <a:latin typeface="+mj-lt"/>
                  <a:cs typeface="Arial" panose="020B0604020202020204" pitchFamily="34" charset="0"/>
                </a:rPr>
                <a:t>Starting Small</a:t>
              </a:r>
              <a:r>
                <a:rPr lang="en-US" sz="1400" b="1" dirty="0">
                  <a:solidFill>
                    <a:schemeClr val="tx2"/>
                  </a:solidFill>
                  <a:latin typeface="+mj-lt"/>
                  <a:cs typeface="Arial" panose="020B0604020202020204" pitchFamily="34" charset="0"/>
                </a:rPr>
                <a:t>, </a:t>
              </a:r>
              <a:r>
                <a:rPr lang="en-US" sz="1400" b="1" dirty="0">
                  <a:solidFill>
                    <a:srgbClr val="0070C0"/>
                  </a:solidFill>
                  <a:latin typeface="+mj-lt"/>
                  <a:cs typeface="Arial" panose="020B0604020202020204" pitchFamily="34" charset="0"/>
                </a:rPr>
                <a:t>Learning Fast</a:t>
              </a:r>
              <a:r>
                <a:rPr lang="en-US" sz="1400" b="1" dirty="0">
                  <a:solidFill>
                    <a:schemeClr val="tx2"/>
                  </a:solidFill>
                  <a:latin typeface="+mj-lt"/>
                  <a:cs typeface="Arial" panose="020B0604020202020204" pitchFamily="34" charset="0"/>
                </a:rPr>
                <a:t> and finally </a:t>
              </a:r>
              <a:r>
                <a:rPr lang="en-US" sz="1400" b="1" dirty="0">
                  <a:solidFill>
                    <a:srgbClr val="0070C0"/>
                  </a:solidFill>
                  <a:latin typeface="+mj-lt"/>
                  <a:cs typeface="Arial" panose="020B0604020202020204" pitchFamily="34" charset="0"/>
                </a:rPr>
                <a:t>Scaling Fast</a:t>
              </a:r>
              <a:r>
                <a:rPr lang="en-US" sz="1400" b="1" dirty="0">
                  <a:solidFill>
                    <a:schemeClr val="tx2"/>
                  </a:solidFill>
                  <a:latin typeface="+mj-lt"/>
                  <a:cs typeface="Arial" panose="020B0604020202020204" pitchFamily="34" charset="0"/>
                </a:rPr>
                <a:t>!</a:t>
              </a:r>
            </a:p>
          </p:txBody>
        </p:sp>
        <p:sp>
          <p:nvSpPr>
            <p:cNvPr id="3" name="TextBox 2"/>
            <p:cNvSpPr txBox="1"/>
            <p:nvPr/>
          </p:nvSpPr>
          <p:spPr>
            <a:xfrm>
              <a:off x="442489" y="1213984"/>
              <a:ext cx="8259683" cy="3477875"/>
            </a:xfrm>
            <a:prstGeom prst="rect">
              <a:avLst/>
            </a:prstGeom>
            <a:noFill/>
          </p:spPr>
          <p:txBody>
            <a:bodyPr wrap="square" rtlCol="0">
              <a:spAutoFit/>
            </a:bodyPr>
            <a:lstStyle/>
            <a:p>
              <a:r>
                <a:rPr lang="en-US" sz="1400" dirty="0">
                  <a:solidFill>
                    <a:schemeClr val="tx2"/>
                  </a:solidFill>
                  <a:latin typeface="+mj-lt"/>
                  <a:cs typeface="Arial" panose="020B0604020202020204" pitchFamily="34" charset="0"/>
                </a:rPr>
                <a:t>With details provided in the RFP, we understand Papa John’s goals as:</a:t>
              </a:r>
            </a:p>
            <a:p>
              <a:pPr marL="346075" indent="-227013">
                <a:spcBef>
                  <a:spcPts val="600"/>
                </a:spcBef>
                <a:spcAft>
                  <a:spcPts val="300"/>
                </a:spcAft>
                <a:buClr>
                  <a:schemeClr val="tx2"/>
                </a:buClr>
                <a:buFont typeface="Arial" panose="020B0604020202020204" pitchFamily="34" charset="0"/>
                <a:buChar char="•"/>
              </a:pPr>
              <a:r>
                <a:rPr lang="en-US" sz="1200" b="1" dirty="0">
                  <a:solidFill>
                    <a:srgbClr val="0070C0"/>
                  </a:solidFill>
                  <a:latin typeface="+mj-lt"/>
                  <a:cs typeface="Arial" panose="020B0604020202020204" pitchFamily="34" charset="0"/>
                </a:rPr>
                <a:t>Achieve 100% cloud enablement </a:t>
              </a:r>
              <a:r>
                <a:rPr lang="en-US" sz="1200" dirty="0">
                  <a:solidFill>
                    <a:schemeClr val="tx2"/>
                  </a:solidFill>
                  <a:latin typeface="+mj-lt"/>
                  <a:cs typeface="Arial" panose="020B0604020202020204" pitchFamily="34" charset="0"/>
                </a:rPr>
                <a:t>through migrating ~250 applications out of Louisville Data Center (and the DR site at Nashville) by end of June 2021. If it is an absolute necessity, a co-located Data Center can be maintained.</a:t>
              </a:r>
            </a:p>
            <a:p>
              <a:pPr marL="346075" indent="-227013">
                <a:spcBef>
                  <a:spcPts val="600"/>
                </a:spcBef>
                <a:spcAft>
                  <a:spcPts val="300"/>
                </a:spcAft>
                <a:buClr>
                  <a:schemeClr val="tx2"/>
                </a:buClr>
                <a:buFont typeface="Arial" panose="020B0604020202020204" pitchFamily="34" charset="0"/>
                <a:buChar char="•"/>
              </a:pPr>
              <a:r>
                <a:rPr lang="en-US" sz="1200" dirty="0">
                  <a:solidFill>
                    <a:schemeClr val="tx2"/>
                  </a:solidFill>
                  <a:latin typeface="+mj-lt"/>
                  <a:cs typeface="Arial" panose="020B0604020202020204" pitchFamily="34" charset="0"/>
                </a:rPr>
                <a:t>Envision a </a:t>
              </a:r>
              <a:r>
                <a:rPr lang="en-US" sz="1200" b="1" dirty="0">
                  <a:solidFill>
                    <a:srgbClr val="0070C0"/>
                  </a:solidFill>
                  <a:latin typeface="+mj-lt"/>
                  <a:cs typeface="Arial" panose="020B0604020202020204" pitchFamily="34" charset="0"/>
                </a:rPr>
                <a:t>Multi Cloud Environment </a:t>
              </a:r>
              <a:r>
                <a:rPr lang="en-US" sz="1200" dirty="0">
                  <a:solidFill>
                    <a:schemeClr val="tx2"/>
                  </a:solidFill>
                  <a:latin typeface="+mj-lt"/>
                  <a:cs typeface="Arial" panose="020B0604020202020204" pitchFamily="34" charset="0"/>
                </a:rPr>
                <a:t>that suites the Papa John’s application landscape appropriately.</a:t>
              </a:r>
            </a:p>
            <a:p>
              <a:pPr marL="346075" indent="-227013">
                <a:spcBef>
                  <a:spcPts val="600"/>
                </a:spcBef>
                <a:spcAft>
                  <a:spcPts val="300"/>
                </a:spcAft>
                <a:buClr>
                  <a:schemeClr val="tx2"/>
                </a:buClr>
                <a:buFont typeface="Arial" panose="020B0604020202020204" pitchFamily="34" charset="0"/>
                <a:buChar char="•"/>
              </a:pPr>
              <a:r>
                <a:rPr lang="en-US" sz="1200" dirty="0">
                  <a:solidFill>
                    <a:schemeClr val="tx2"/>
                  </a:solidFill>
                  <a:latin typeface="+mj-lt"/>
                  <a:cs typeface="Arial" panose="020B0604020202020204" pitchFamily="34" charset="0"/>
                </a:rPr>
                <a:t>Optimize the </a:t>
              </a:r>
              <a:r>
                <a:rPr lang="en-US" sz="1200" b="1" dirty="0">
                  <a:solidFill>
                    <a:srgbClr val="0070C0"/>
                  </a:solidFill>
                  <a:latin typeface="+mj-lt"/>
                  <a:cs typeface="Arial" panose="020B0604020202020204" pitchFamily="34" charset="0"/>
                </a:rPr>
                <a:t>Overall TCO (total cost of ownership) </a:t>
              </a:r>
              <a:r>
                <a:rPr lang="en-US" sz="1200" dirty="0">
                  <a:solidFill>
                    <a:schemeClr val="tx2"/>
                  </a:solidFill>
                  <a:latin typeface="+mj-lt"/>
                  <a:cs typeface="Arial" panose="020B0604020202020204" pitchFamily="34" charset="0"/>
                </a:rPr>
                <a:t>of applications and infrastructure environment and to leverage the flexibility and the benefits of the cloud.</a:t>
              </a:r>
            </a:p>
            <a:p>
              <a:pPr marL="346075" indent="-227013">
                <a:spcBef>
                  <a:spcPts val="600"/>
                </a:spcBef>
                <a:spcAft>
                  <a:spcPts val="300"/>
                </a:spcAft>
                <a:buClr>
                  <a:schemeClr val="tx2"/>
                </a:buClr>
                <a:buFont typeface="Arial" panose="020B0604020202020204" pitchFamily="34" charset="0"/>
                <a:buChar char="•"/>
              </a:pPr>
              <a:r>
                <a:rPr lang="en-US" sz="1200" dirty="0">
                  <a:solidFill>
                    <a:schemeClr val="tx2"/>
                  </a:solidFill>
                  <a:latin typeface="+mj-lt"/>
                  <a:cs typeface="Arial" panose="020B0604020202020204" pitchFamily="34" charset="0"/>
                </a:rPr>
                <a:t>A </a:t>
              </a:r>
              <a:r>
                <a:rPr lang="en-US" sz="1200" b="1" dirty="0">
                  <a:solidFill>
                    <a:srgbClr val="0070C0"/>
                  </a:solidFill>
                  <a:latin typeface="+mj-lt"/>
                  <a:cs typeface="Arial" panose="020B0604020202020204" pitchFamily="34" charset="0"/>
                </a:rPr>
                <a:t>Realistic and Accelerated Plan </a:t>
              </a:r>
              <a:r>
                <a:rPr lang="en-US" sz="1200" dirty="0">
                  <a:solidFill>
                    <a:schemeClr val="tx2"/>
                  </a:solidFill>
                  <a:latin typeface="+mj-lt"/>
                  <a:cs typeface="Arial" panose="020B0604020202020204" pitchFamily="34" charset="0"/>
                </a:rPr>
                <a:t>balancing the </a:t>
              </a:r>
              <a:r>
                <a:rPr lang="en-US" sz="1200" b="1" dirty="0">
                  <a:solidFill>
                    <a:srgbClr val="0070C0"/>
                  </a:solidFill>
                  <a:latin typeface="+mj-lt"/>
                  <a:cs typeface="Arial" panose="020B0604020202020204" pitchFamily="34" charset="0"/>
                </a:rPr>
                <a:t>Lift &amp; Shift</a:t>
              </a:r>
              <a:r>
                <a:rPr lang="en-US" sz="1200" dirty="0">
                  <a:solidFill>
                    <a:srgbClr val="0070C0"/>
                  </a:solidFill>
                  <a:latin typeface="+mj-lt"/>
                  <a:cs typeface="Arial" panose="020B0604020202020204" pitchFamily="34" charset="0"/>
                </a:rPr>
                <a:t>, </a:t>
              </a:r>
              <a:r>
                <a:rPr lang="en-US" sz="1200" b="1" dirty="0">
                  <a:solidFill>
                    <a:srgbClr val="0070C0"/>
                  </a:solidFill>
                  <a:latin typeface="+mj-lt"/>
                  <a:cs typeface="Arial" panose="020B0604020202020204" pitchFamily="34" charset="0"/>
                </a:rPr>
                <a:t>Re-platform</a:t>
              </a:r>
              <a:r>
                <a:rPr lang="en-US" sz="1200" dirty="0">
                  <a:solidFill>
                    <a:srgbClr val="0070C0"/>
                  </a:solidFill>
                  <a:latin typeface="+mj-lt"/>
                  <a:cs typeface="Arial" panose="020B0604020202020204" pitchFamily="34" charset="0"/>
                </a:rPr>
                <a:t>, </a:t>
              </a:r>
              <a:r>
                <a:rPr lang="en-US" sz="1200" b="1" dirty="0">
                  <a:solidFill>
                    <a:srgbClr val="0070C0"/>
                  </a:solidFill>
                  <a:latin typeface="+mj-lt"/>
                  <a:cs typeface="Arial" panose="020B0604020202020204" pitchFamily="34" charset="0"/>
                </a:rPr>
                <a:t>Re-architect</a:t>
              </a:r>
              <a:r>
                <a:rPr lang="en-US" sz="1200" dirty="0">
                  <a:solidFill>
                    <a:srgbClr val="0070C0"/>
                  </a:solidFill>
                  <a:latin typeface="+mj-lt"/>
                  <a:cs typeface="Arial" panose="020B0604020202020204" pitchFamily="34" charset="0"/>
                </a:rPr>
                <a:t> </a:t>
              </a:r>
              <a:r>
                <a:rPr lang="en-US" sz="1200" dirty="0">
                  <a:solidFill>
                    <a:schemeClr val="tx2"/>
                  </a:solidFill>
                  <a:latin typeface="+mj-lt"/>
                  <a:cs typeface="Arial" panose="020B0604020202020204" pitchFamily="34" charset="0"/>
                </a:rPr>
                <a:t>of applications considering the hard timeline.</a:t>
              </a:r>
            </a:p>
            <a:p>
              <a:pPr marL="346075" indent="-227013">
                <a:spcBef>
                  <a:spcPts val="600"/>
                </a:spcBef>
                <a:spcAft>
                  <a:spcPts val="300"/>
                </a:spcAft>
                <a:buClr>
                  <a:schemeClr val="tx2"/>
                </a:buClr>
                <a:buFont typeface="Arial" panose="020B0604020202020204" pitchFamily="34" charset="0"/>
                <a:buChar char="•"/>
              </a:pPr>
              <a:r>
                <a:rPr lang="en-US" sz="1200" dirty="0">
                  <a:solidFill>
                    <a:schemeClr val="tx2"/>
                  </a:solidFill>
                  <a:latin typeface="+mj-lt"/>
                  <a:cs typeface="Arial" panose="020B0604020202020204" pitchFamily="34" charset="0"/>
                </a:rPr>
                <a:t>Industry </a:t>
              </a:r>
              <a:r>
                <a:rPr lang="en-US" sz="1200" b="1" dirty="0">
                  <a:solidFill>
                    <a:srgbClr val="0070C0"/>
                  </a:solidFill>
                  <a:latin typeface="+mj-lt"/>
                  <a:cs typeface="Arial" panose="020B0604020202020204" pitchFamily="34" charset="0"/>
                </a:rPr>
                <a:t>Leading Capabilities </a:t>
              </a:r>
              <a:r>
                <a:rPr lang="en-US" sz="1200" dirty="0">
                  <a:solidFill>
                    <a:schemeClr val="tx2"/>
                  </a:solidFill>
                  <a:latin typeface="+mj-lt"/>
                  <a:cs typeface="Arial" panose="020B0604020202020204" pitchFamily="34" charset="0"/>
                </a:rPr>
                <a:t>which supports the cloud migration program with </a:t>
              </a:r>
              <a:r>
                <a:rPr lang="en-US" sz="1200" b="1" dirty="0">
                  <a:solidFill>
                    <a:srgbClr val="0070C0"/>
                  </a:solidFill>
                  <a:latin typeface="+mj-lt"/>
                  <a:cs typeface="Arial" panose="020B0604020202020204" pitchFamily="34" charset="0"/>
                </a:rPr>
                <a:t>Dashboard, KPI Driven Approach </a:t>
              </a:r>
              <a:r>
                <a:rPr lang="en-US" sz="1200" dirty="0">
                  <a:solidFill>
                    <a:schemeClr val="tx2"/>
                  </a:solidFill>
                  <a:latin typeface="+mj-lt"/>
                  <a:cs typeface="Arial" panose="020B0604020202020204" pitchFamily="34" charset="0"/>
                </a:rPr>
                <a:t>to track post migration benefits, operational efficiencies &amp; cost modelling accuracy, security best practices etc.</a:t>
              </a:r>
            </a:p>
            <a:p>
              <a:pPr marL="346075" indent="-227013">
                <a:spcBef>
                  <a:spcPts val="600"/>
                </a:spcBef>
                <a:spcAft>
                  <a:spcPts val="300"/>
                </a:spcAft>
                <a:buClr>
                  <a:schemeClr val="tx2"/>
                </a:buClr>
                <a:buFont typeface="Arial" panose="020B0604020202020204" pitchFamily="34" charset="0"/>
                <a:buChar char="•"/>
              </a:pPr>
              <a:r>
                <a:rPr lang="en-US" sz="1200" dirty="0">
                  <a:solidFill>
                    <a:schemeClr val="tx2"/>
                  </a:solidFill>
                  <a:latin typeface="+mj-lt"/>
                  <a:cs typeface="Arial" panose="020B0604020202020204" pitchFamily="34" charset="0"/>
                </a:rPr>
                <a:t>And finally, </a:t>
              </a:r>
              <a:r>
                <a:rPr lang="en-US" sz="1200" b="1" dirty="0">
                  <a:solidFill>
                    <a:srgbClr val="0070C0"/>
                  </a:solidFill>
                  <a:latin typeface="+mj-lt"/>
                  <a:cs typeface="Arial" panose="020B0604020202020204" pitchFamily="34" charset="0"/>
                </a:rPr>
                <a:t>A Fair Budgetary Cost </a:t>
              </a:r>
              <a:r>
                <a:rPr lang="en-US" sz="1200" dirty="0">
                  <a:solidFill>
                    <a:schemeClr val="tx2"/>
                  </a:solidFill>
                  <a:latin typeface="+mj-lt"/>
                  <a:cs typeface="Arial" panose="020B0604020202020204" pitchFamily="34" charset="0"/>
                </a:rPr>
                <a:t>for achieving the above goals and </a:t>
              </a:r>
              <a:r>
                <a:rPr lang="en-US" sz="1200" b="1" dirty="0">
                  <a:solidFill>
                    <a:srgbClr val="0070C0"/>
                  </a:solidFill>
                  <a:latin typeface="+mj-lt"/>
                  <a:cs typeface="Arial" panose="020B0604020202020204" pitchFamily="34" charset="0"/>
                </a:rPr>
                <a:t>Kick Start </a:t>
              </a:r>
              <a:r>
                <a:rPr lang="en-US" sz="1200" dirty="0">
                  <a:solidFill>
                    <a:schemeClr val="tx2"/>
                  </a:solidFill>
                  <a:latin typeface="+mj-lt"/>
                  <a:cs typeface="Arial" panose="020B0604020202020204" pitchFamily="34" charset="0"/>
                </a:rPr>
                <a:t>the assessment process within one week of engagement agreement.</a:t>
              </a:r>
            </a:p>
            <a:p>
              <a:pPr>
                <a:spcBef>
                  <a:spcPts val="600"/>
                </a:spcBef>
                <a:spcAft>
                  <a:spcPts val="300"/>
                </a:spcAft>
              </a:pPr>
              <a:r>
                <a:rPr lang="en-US" sz="1200" dirty="0">
                  <a:solidFill>
                    <a:schemeClr val="tx2"/>
                  </a:solidFill>
                  <a:latin typeface="+mj-lt"/>
                  <a:cs typeface="Arial" panose="020B0604020202020204" pitchFamily="34" charset="0"/>
                </a:rPr>
                <a:t>With our understanding of Papa John’s applications, we constituted a solution encompassing the important components of Papa John’s goals and a recommendable roadmap with optimized schedule &amp; cost that is detailed in this response.</a:t>
              </a:r>
            </a:p>
          </p:txBody>
        </p:sp>
      </p:grpSp>
      <p:sp>
        <p:nvSpPr>
          <p:cNvPr id="5" name="Title 4"/>
          <p:cNvSpPr>
            <a:spLocks noGrp="1"/>
          </p:cNvSpPr>
          <p:nvPr>
            <p:ph type="title"/>
          </p:nvPr>
        </p:nvSpPr>
        <p:spPr/>
        <p:txBody>
          <a:bodyPr/>
          <a:lstStyle/>
          <a:p>
            <a:r>
              <a:rPr lang="en-GB"/>
              <a:t>Papa John’s Goals and Objectives</a:t>
            </a:r>
            <a:endParaRPr lang="en-US" dirty="0"/>
          </a:p>
        </p:txBody>
      </p:sp>
    </p:spTree>
    <p:extLst>
      <p:ext uri="{BB962C8B-B14F-4D97-AF65-F5344CB8AC3E}">
        <p14:creationId xmlns:p14="http://schemas.microsoft.com/office/powerpoint/2010/main" val="1206874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Migrate Phase – Overall Approach</a:t>
            </a:r>
            <a:endParaRPr lang="en-US" dirty="0"/>
          </a:p>
        </p:txBody>
      </p:sp>
      <p:grpSp>
        <p:nvGrpSpPr>
          <p:cNvPr id="4" name="Group 3"/>
          <p:cNvGrpSpPr/>
          <p:nvPr/>
        </p:nvGrpSpPr>
        <p:grpSpPr>
          <a:xfrm>
            <a:off x="542924" y="1085850"/>
            <a:ext cx="7982272" cy="3389043"/>
            <a:chOff x="542924" y="1085850"/>
            <a:chExt cx="7982272" cy="3389043"/>
          </a:xfrm>
        </p:grpSpPr>
        <p:sp>
          <p:nvSpPr>
            <p:cNvPr id="6" name="Rectangle 5"/>
            <p:cNvSpPr/>
            <p:nvPr/>
          </p:nvSpPr>
          <p:spPr>
            <a:xfrm>
              <a:off x="542925" y="1085850"/>
              <a:ext cx="2524125" cy="486472"/>
            </a:xfrm>
            <a:prstGeom prst="rect">
              <a:avLst/>
            </a:prstGeom>
            <a:solidFill>
              <a:srgbClr val="0033A0"/>
            </a:solidFill>
            <a:ln>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1400" b="1" dirty="0">
                  <a:latin typeface="+mj-lt"/>
                  <a:cs typeface="Arial" panose="020B0604020202020204" pitchFamily="34" charset="0"/>
                </a:rPr>
                <a:t>Factory Migration</a:t>
              </a:r>
            </a:p>
          </p:txBody>
        </p:sp>
        <p:sp>
          <p:nvSpPr>
            <p:cNvPr id="7" name="Rectangle 6"/>
            <p:cNvSpPr/>
            <p:nvPr/>
          </p:nvSpPr>
          <p:spPr>
            <a:xfrm>
              <a:off x="3271998" y="1085850"/>
              <a:ext cx="2524125" cy="486472"/>
            </a:xfrm>
            <a:prstGeom prst="rect">
              <a:avLst/>
            </a:prstGeom>
            <a:solidFill>
              <a:srgbClr val="E11737"/>
            </a:solidFill>
            <a:ln>
              <a:solidFill>
                <a:srgbClr val="E11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cs typeface="Arial" panose="020B0604020202020204" pitchFamily="34" charset="0"/>
                </a:rPr>
                <a:t>Key Workload Migration</a:t>
              </a:r>
            </a:p>
          </p:txBody>
        </p:sp>
        <p:sp>
          <p:nvSpPr>
            <p:cNvPr id="8" name="Rectangle 7"/>
            <p:cNvSpPr/>
            <p:nvPr/>
          </p:nvSpPr>
          <p:spPr>
            <a:xfrm>
              <a:off x="6001071" y="1085850"/>
              <a:ext cx="2524125" cy="486472"/>
            </a:xfrm>
            <a:prstGeom prst="rect">
              <a:avLst/>
            </a:prstGeom>
            <a:solidFill>
              <a:srgbClr val="0033A0"/>
            </a:solidFill>
            <a:ln>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cs typeface="Arial" panose="020B0604020202020204" pitchFamily="34" charset="0"/>
                </a:rPr>
                <a:t>Testing and Validation</a:t>
              </a:r>
            </a:p>
          </p:txBody>
        </p:sp>
        <p:sp>
          <p:nvSpPr>
            <p:cNvPr id="9" name="Rectangle 8"/>
            <p:cNvSpPr/>
            <p:nvPr/>
          </p:nvSpPr>
          <p:spPr>
            <a:xfrm>
              <a:off x="542924" y="1579293"/>
              <a:ext cx="2524125" cy="2895600"/>
            </a:xfrm>
            <a:prstGeom prst="rect">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4625" lvl="0"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Factory based migration approach</a:t>
              </a:r>
            </a:p>
            <a:p>
              <a:pPr marL="174625" lvl="0"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ArcTern migration tool</a:t>
              </a:r>
            </a:p>
            <a:p>
              <a:pPr marL="174625" lvl="0"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Re-host – pipeline</a:t>
              </a:r>
            </a:p>
            <a:p>
              <a:pPr marL="174625" lvl="0"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Re-platform pipeline</a:t>
              </a:r>
            </a:p>
          </p:txBody>
        </p:sp>
        <p:sp>
          <p:nvSpPr>
            <p:cNvPr id="10" name="Rectangle 9"/>
            <p:cNvSpPr/>
            <p:nvPr/>
          </p:nvSpPr>
          <p:spPr>
            <a:xfrm>
              <a:off x="3271998" y="1579293"/>
              <a:ext cx="2524125" cy="2895600"/>
            </a:xfrm>
            <a:prstGeom prst="rect">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4625"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AIX Migration</a:t>
              </a:r>
            </a:p>
            <a:p>
              <a:pPr marL="174625"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Oracle DB migration</a:t>
              </a:r>
            </a:p>
            <a:p>
              <a:pPr marL="174625"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Citrix migration</a:t>
              </a:r>
            </a:p>
            <a:p>
              <a:pPr marL="174625"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Network appliance migration</a:t>
              </a:r>
            </a:p>
            <a:p>
              <a:pPr marL="174625"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Security config. migration</a:t>
              </a:r>
            </a:p>
          </p:txBody>
        </p:sp>
        <p:sp>
          <p:nvSpPr>
            <p:cNvPr id="11" name="Rectangle 10"/>
            <p:cNvSpPr/>
            <p:nvPr/>
          </p:nvSpPr>
          <p:spPr>
            <a:xfrm>
              <a:off x="6001070" y="1579293"/>
              <a:ext cx="2524125" cy="2895600"/>
            </a:xfrm>
            <a:prstGeom prst="rect">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4625"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Validation approach</a:t>
              </a:r>
            </a:p>
            <a:p>
              <a:pPr marL="174625"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Performance testing</a:t>
              </a:r>
            </a:p>
            <a:p>
              <a:pPr marL="174625" indent="-174625">
                <a:lnSpc>
                  <a:spcPct val="200000"/>
                </a:lnSpc>
                <a:buFont typeface="Arial" panose="020B0604020202020204" pitchFamily="34" charset="0"/>
                <a:buChar char="•"/>
              </a:pPr>
              <a:r>
                <a:rPr lang="en-US" sz="1400" dirty="0">
                  <a:solidFill>
                    <a:schemeClr val="tx2"/>
                  </a:solidFill>
                  <a:latin typeface="+mj-lt"/>
                  <a:cs typeface="Arial" panose="020B0604020202020204" pitchFamily="34" charset="0"/>
                </a:rPr>
                <a:t>DR testing</a:t>
              </a:r>
            </a:p>
          </p:txBody>
        </p:sp>
      </p:grpSp>
      <p:grpSp>
        <p:nvGrpSpPr>
          <p:cNvPr id="20" name="Group 19"/>
          <p:cNvGrpSpPr/>
          <p:nvPr/>
        </p:nvGrpSpPr>
        <p:grpSpPr>
          <a:xfrm>
            <a:off x="5152634" y="513709"/>
            <a:ext cx="3666400" cy="257744"/>
            <a:chOff x="5213612" y="507153"/>
            <a:chExt cx="3666400" cy="257744"/>
          </a:xfrm>
        </p:grpSpPr>
        <p:sp>
          <p:nvSpPr>
            <p:cNvPr id="21" name="Chevron 20"/>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22" name="Chevron 21"/>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23" name="Chevron 22"/>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24" name="Pentagon 23"/>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742388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Cognizant Cloud Migration Factory for PJI’s </a:t>
            </a:r>
            <a:endParaRPr lang="en-US" dirty="0"/>
          </a:p>
        </p:txBody>
      </p:sp>
      <p:grpSp>
        <p:nvGrpSpPr>
          <p:cNvPr id="206" name="Group 205"/>
          <p:cNvGrpSpPr/>
          <p:nvPr/>
        </p:nvGrpSpPr>
        <p:grpSpPr>
          <a:xfrm>
            <a:off x="91769" y="975857"/>
            <a:ext cx="9005716" cy="3838507"/>
            <a:chOff x="184648" y="791031"/>
            <a:chExt cx="9005716" cy="3838507"/>
          </a:xfrm>
        </p:grpSpPr>
        <p:grpSp>
          <p:nvGrpSpPr>
            <p:cNvPr id="3" name="Group 2"/>
            <p:cNvGrpSpPr/>
            <p:nvPr/>
          </p:nvGrpSpPr>
          <p:grpSpPr>
            <a:xfrm>
              <a:off x="184648" y="1468067"/>
              <a:ext cx="949986" cy="1760577"/>
              <a:chOff x="83360" y="828610"/>
              <a:chExt cx="1292752" cy="2354825"/>
            </a:xfrm>
          </p:grpSpPr>
          <p:sp>
            <p:nvSpPr>
              <p:cNvPr id="122" name="Rectangle 121"/>
              <p:cNvSpPr/>
              <p:nvPr/>
            </p:nvSpPr>
            <p:spPr>
              <a:xfrm>
                <a:off x="106899" y="1972628"/>
                <a:ext cx="1269213" cy="1210807"/>
              </a:xfrm>
              <a:prstGeom prst="rect">
                <a:avLst/>
              </a:prstGeom>
              <a:solidFill>
                <a:srgbClr val="B1B1B1"/>
              </a:solidFill>
              <a:ln w="3175">
                <a:solidFill>
                  <a:schemeClr val="bg1">
                    <a:lumMod val="50000"/>
                  </a:schemeClr>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B3CF"/>
                  </a:solidFill>
                  <a:effectLst/>
                  <a:uLnTx/>
                  <a:uFillTx/>
                  <a:latin typeface="+mj-lt"/>
                  <a:cs typeface="Arial" panose="020B0604020202020204" pitchFamily="34" charset="0"/>
                </a:endParaRPr>
              </a:p>
            </p:txBody>
          </p:sp>
          <p:sp>
            <p:nvSpPr>
              <p:cNvPr id="123" name="TextBox 122"/>
              <p:cNvSpPr txBox="1"/>
              <p:nvPr/>
            </p:nvSpPr>
            <p:spPr>
              <a:xfrm>
                <a:off x="83360" y="2010050"/>
                <a:ext cx="1266405" cy="1152649"/>
              </a:xfrm>
              <a:prstGeom prst="rect">
                <a:avLst/>
              </a:prstGeom>
              <a:noFill/>
            </p:spPr>
            <p:txBody>
              <a:bodyPr wrap="square" rtlCol="0">
                <a:spAutoFit/>
              </a:bodyPr>
              <a:lstStyle/>
              <a:p>
                <a:pPr marL="171450" indent="-171450">
                  <a:buFont typeface="Arial" panose="020B0604020202020204" pitchFamily="34" charset="0"/>
                  <a:buChar char="•"/>
                  <a:defRPr/>
                </a:pPr>
                <a:r>
                  <a:rPr lang="en-US" sz="1000" dirty="0">
                    <a:solidFill>
                      <a:srgbClr val="000000"/>
                    </a:solidFill>
                    <a:latin typeface="+mj-lt"/>
                    <a:cs typeface="Arial" panose="020B0604020202020204" pitchFamily="34" charset="0"/>
                  </a:rPr>
                  <a:t>Workload Mapping </a:t>
                </a:r>
              </a:p>
              <a:p>
                <a:pPr marL="171450" indent="-171450">
                  <a:buFont typeface="Arial" panose="020B0604020202020204" pitchFamily="34" charset="0"/>
                  <a:buChar char="•"/>
                  <a:defRPr/>
                </a:pPr>
                <a:r>
                  <a:rPr lang="en-US" sz="1000" dirty="0">
                    <a:solidFill>
                      <a:srgbClr val="000000"/>
                    </a:solidFill>
                    <a:latin typeface="+mj-lt"/>
                    <a:cs typeface="Arial" panose="020B0604020202020204" pitchFamily="34" charset="0"/>
                  </a:rPr>
                  <a:t>Migration Waves/ Phases </a:t>
                </a:r>
              </a:p>
            </p:txBody>
          </p:sp>
          <p:pic>
            <p:nvPicPr>
              <p:cNvPr id="124" name="Picture 2" descr="D:\sohini\SPM\diagrams\prasad\3.pn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93826" y="828610"/>
                <a:ext cx="1229867" cy="12298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0" name="Group 189"/>
            <p:cNvGrpSpPr/>
            <p:nvPr/>
          </p:nvGrpSpPr>
          <p:grpSpPr>
            <a:xfrm>
              <a:off x="1382996" y="791032"/>
              <a:ext cx="1699952" cy="3805381"/>
              <a:chOff x="1505657" y="791032"/>
              <a:chExt cx="1699952" cy="3805381"/>
            </a:xfrm>
          </p:grpSpPr>
          <p:grpSp>
            <p:nvGrpSpPr>
              <p:cNvPr id="129" name="Group 128"/>
              <p:cNvGrpSpPr/>
              <p:nvPr/>
            </p:nvGrpSpPr>
            <p:grpSpPr>
              <a:xfrm>
                <a:off x="1505657" y="791032"/>
                <a:ext cx="1539473" cy="3805381"/>
                <a:chOff x="231932" y="663945"/>
                <a:chExt cx="1440346" cy="3805381"/>
              </a:xfrm>
            </p:grpSpPr>
            <p:sp>
              <p:nvSpPr>
                <p:cNvPr id="130" name="Rounded Rectangle 129"/>
                <p:cNvSpPr/>
                <p:nvPr/>
              </p:nvSpPr>
              <p:spPr>
                <a:xfrm>
                  <a:off x="231932" y="688373"/>
                  <a:ext cx="1434291" cy="3780953"/>
                </a:xfrm>
                <a:prstGeom prst="roundRect">
                  <a:avLst>
                    <a:gd name="adj" fmla="val 4298"/>
                  </a:avLst>
                </a:prstGeom>
                <a:ln w="12700">
                  <a:solidFill>
                    <a:schemeClr val="accent1"/>
                  </a:solidFill>
                </a:ln>
              </p:spPr>
              <p:style>
                <a:lnRef idx="2">
                  <a:schemeClr val="accent2"/>
                </a:lnRef>
                <a:fillRef idx="1">
                  <a:schemeClr val="lt1"/>
                </a:fillRef>
                <a:effectRef idx="0">
                  <a:schemeClr val="accent2"/>
                </a:effectRef>
                <a:fontRef idx="minor">
                  <a:schemeClr val="dk1"/>
                </a:fontRef>
              </p:style>
              <p:txBody>
                <a:bodyPr tIns="822960" rtlCol="0" anchor="t"/>
                <a:lstStyle/>
                <a:p>
                  <a:pPr marL="0" marR="0" lvl="0" indent="0" algn="just" defTabSz="60958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50B3CF"/>
                    </a:solidFill>
                    <a:effectLst/>
                    <a:uLnTx/>
                    <a:uFillTx/>
                    <a:latin typeface="+mj-lt"/>
                    <a:cs typeface="Arial" panose="020B0604020202020204" pitchFamily="34" charset="0"/>
                  </a:endParaRPr>
                </a:p>
              </p:txBody>
            </p:sp>
            <p:sp>
              <p:nvSpPr>
                <p:cNvPr id="131" name="Right Triangle 130"/>
                <p:cNvSpPr/>
                <p:nvPr/>
              </p:nvSpPr>
              <p:spPr>
                <a:xfrm rot="10800000">
                  <a:off x="1215554" y="663945"/>
                  <a:ext cx="456724" cy="458573"/>
                </a:xfrm>
                <a:prstGeom prst="rtTriangle">
                  <a:avLst/>
                </a:prstGeom>
                <a:solidFill>
                  <a:schemeClr val="bg1"/>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sp>
              <p:nvSpPr>
                <p:cNvPr id="132" name="Right Triangle 131"/>
                <p:cNvSpPr/>
                <p:nvPr/>
              </p:nvSpPr>
              <p:spPr>
                <a:xfrm>
                  <a:off x="1213127" y="674427"/>
                  <a:ext cx="456724" cy="458573"/>
                </a:xfrm>
                <a:prstGeom prst="rtTriangl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grpSp>
          <p:sp>
            <p:nvSpPr>
              <p:cNvPr id="136" name="TextBox 135"/>
              <p:cNvSpPr txBox="1"/>
              <p:nvPr/>
            </p:nvSpPr>
            <p:spPr>
              <a:xfrm>
                <a:off x="1639229" y="1376848"/>
                <a:ext cx="1286851" cy="153888"/>
              </a:xfrm>
              <a:prstGeom prst="rect">
                <a:avLst/>
              </a:prstGeom>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mj-lt"/>
                    <a:cs typeface="Arial" panose="020B0604020202020204" pitchFamily="34" charset="0"/>
                  </a:rPr>
                  <a:t>Pre Migration Tasks</a:t>
                </a:r>
              </a:p>
            </p:txBody>
          </p:sp>
          <p:grpSp>
            <p:nvGrpSpPr>
              <p:cNvPr id="147" name="Group 146"/>
              <p:cNvGrpSpPr/>
              <p:nvPr/>
            </p:nvGrpSpPr>
            <p:grpSpPr>
              <a:xfrm>
                <a:off x="1591419" y="1684436"/>
                <a:ext cx="397281" cy="397277"/>
                <a:chOff x="836613" y="5497513"/>
                <a:chExt cx="387349" cy="387344"/>
              </a:xfrm>
              <a:solidFill>
                <a:schemeClr val="accent1"/>
              </a:solidFill>
            </p:grpSpPr>
            <p:sp>
              <p:nvSpPr>
                <p:cNvPr id="148" name="Freeform 184"/>
                <p:cNvSpPr>
                  <a:spLocks/>
                </p:cNvSpPr>
                <p:nvPr/>
              </p:nvSpPr>
              <p:spPr bwMode="auto">
                <a:xfrm>
                  <a:off x="971550" y="5722938"/>
                  <a:ext cx="74612" cy="44450"/>
                </a:xfrm>
                <a:custGeom>
                  <a:avLst/>
                  <a:gdLst>
                    <a:gd name="T0" fmla="*/ 4 w 20"/>
                    <a:gd name="T1" fmla="*/ 0 h 12"/>
                    <a:gd name="T2" fmla="*/ 0 w 20"/>
                    <a:gd name="T3" fmla="*/ 4 h 12"/>
                    <a:gd name="T4" fmla="*/ 0 w 20"/>
                    <a:gd name="T5" fmla="*/ 8 h 12"/>
                    <a:gd name="T6" fmla="*/ 4 w 20"/>
                    <a:gd name="T7" fmla="*/ 12 h 12"/>
                    <a:gd name="T8" fmla="*/ 14 w 20"/>
                    <a:gd name="T9" fmla="*/ 12 h 12"/>
                    <a:gd name="T10" fmla="*/ 20 w 20"/>
                    <a:gd name="T11" fmla="*/ 0 h 12"/>
                    <a:gd name="T12" fmla="*/ 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4" y="0"/>
                      </a:moveTo>
                      <a:cubicBezTo>
                        <a:pt x="2" y="0"/>
                        <a:pt x="0" y="2"/>
                        <a:pt x="0" y="4"/>
                      </a:cubicBezTo>
                      <a:cubicBezTo>
                        <a:pt x="0" y="8"/>
                        <a:pt x="0" y="8"/>
                        <a:pt x="0" y="8"/>
                      </a:cubicBezTo>
                      <a:cubicBezTo>
                        <a:pt x="0" y="10"/>
                        <a:pt x="2" y="12"/>
                        <a:pt x="4" y="12"/>
                      </a:cubicBezTo>
                      <a:cubicBezTo>
                        <a:pt x="14" y="12"/>
                        <a:pt x="14" y="12"/>
                        <a:pt x="14" y="12"/>
                      </a:cubicBezTo>
                      <a:cubicBezTo>
                        <a:pt x="15" y="8"/>
                        <a:pt x="17" y="4"/>
                        <a:pt x="20" y="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785" tIns="46892" rIns="93785" bIns="46892" numCol="1" anchor="t" anchorCtr="0" compatLnSpc="1">
                  <a:prstTxWarp prst="textNoShape">
                    <a:avLst/>
                  </a:prstTxWarp>
                </a:body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j-lt"/>
                    <a:ea typeface="ＭＳ Ｐゴシック"/>
                    <a:cs typeface="Arial" panose="020B0604020202020204" pitchFamily="34" charset="0"/>
                  </a:endParaRPr>
                </a:p>
              </p:txBody>
            </p:sp>
            <p:sp>
              <p:nvSpPr>
                <p:cNvPr id="149" name="Freeform 185"/>
                <p:cNvSpPr>
                  <a:spLocks/>
                </p:cNvSpPr>
                <p:nvPr/>
              </p:nvSpPr>
              <p:spPr bwMode="auto">
                <a:xfrm>
                  <a:off x="836613" y="5497513"/>
                  <a:ext cx="360362" cy="346075"/>
                </a:xfrm>
                <a:custGeom>
                  <a:avLst/>
                  <a:gdLst>
                    <a:gd name="T0" fmla="*/ 49 w 96"/>
                    <a:gd name="T1" fmla="*/ 84 h 92"/>
                    <a:gd name="T2" fmla="*/ 12 w 96"/>
                    <a:gd name="T3" fmla="*/ 84 h 92"/>
                    <a:gd name="T4" fmla="*/ 8 w 96"/>
                    <a:gd name="T5" fmla="*/ 80 h 92"/>
                    <a:gd name="T6" fmla="*/ 8 w 96"/>
                    <a:gd name="T7" fmla="*/ 12 h 92"/>
                    <a:gd name="T8" fmla="*/ 12 w 96"/>
                    <a:gd name="T9" fmla="*/ 8 h 92"/>
                    <a:gd name="T10" fmla="*/ 84 w 96"/>
                    <a:gd name="T11" fmla="*/ 8 h 92"/>
                    <a:gd name="T12" fmla="*/ 88 w 96"/>
                    <a:gd name="T13" fmla="*/ 12 h 92"/>
                    <a:gd name="T14" fmla="*/ 88 w 96"/>
                    <a:gd name="T15" fmla="*/ 50 h 92"/>
                    <a:gd name="T16" fmla="*/ 96 w 96"/>
                    <a:gd name="T17" fmla="*/ 53 h 92"/>
                    <a:gd name="T18" fmla="*/ 96 w 96"/>
                    <a:gd name="T19" fmla="*/ 12 h 92"/>
                    <a:gd name="T20" fmla="*/ 84 w 96"/>
                    <a:gd name="T21" fmla="*/ 0 h 92"/>
                    <a:gd name="T22" fmla="*/ 12 w 96"/>
                    <a:gd name="T23" fmla="*/ 0 h 92"/>
                    <a:gd name="T24" fmla="*/ 0 w 96"/>
                    <a:gd name="T25" fmla="*/ 12 h 92"/>
                    <a:gd name="T26" fmla="*/ 0 w 96"/>
                    <a:gd name="T27" fmla="*/ 80 h 92"/>
                    <a:gd name="T28" fmla="*/ 12 w 96"/>
                    <a:gd name="T29" fmla="*/ 92 h 92"/>
                    <a:gd name="T30" fmla="*/ 51 w 96"/>
                    <a:gd name="T31" fmla="*/ 92 h 92"/>
                    <a:gd name="T32" fmla="*/ 49 w 96"/>
                    <a:gd name="T33"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92">
                      <a:moveTo>
                        <a:pt x="49" y="84"/>
                      </a:moveTo>
                      <a:cubicBezTo>
                        <a:pt x="12" y="84"/>
                        <a:pt x="12" y="84"/>
                        <a:pt x="12" y="84"/>
                      </a:cubicBezTo>
                      <a:cubicBezTo>
                        <a:pt x="10" y="84"/>
                        <a:pt x="8" y="82"/>
                        <a:pt x="8" y="80"/>
                      </a:cubicBezTo>
                      <a:cubicBezTo>
                        <a:pt x="8" y="12"/>
                        <a:pt x="8" y="12"/>
                        <a:pt x="8" y="12"/>
                      </a:cubicBezTo>
                      <a:cubicBezTo>
                        <a:pt x="8" y="10"/>
                        <a:pt x="10" y="8"/>
                        <a:pt x="12" y="8"/>
                      </a:cubicBezTo>
                      <a:cubicBezTo>
                        <a:pt x="84" y="8"/>
                        <a:pt x="84" y="8"/>
                        <a:pt x="84" y="8"/>
                      </a:cubicBezTo>
                      <a:cubicBezTo>
                        <a:pt x="86" y="8"/>
                        <a:pt x="88" y="10"/>
                        <a:pt x="88" y="12"/>
                      </a:cubicBezTo>
                      <a:cubicBezTo>
                        <a:pt x="88" y="50"/>
                        <a:pt x="88" y="50"/>
                        <a:pt x="88" y="50"/>
                      </a:cubicBezTo>
                      <a:cubicBezTo>
                        <a:pt x="91" y="51"/>
                        <a:pt x="94" y="52"/>
                        <a:pt x="96" y="53"/>
                      </a:cubicBezTo>
                      <a:cubicBezTo>
                        <a:pt x="96" y="12"/>
                        <a:pt x="96" y="12"/>
                        <a:pt x="96" y="12"/>
                      </a:cubicBezTo>
                      <a:cubicBezTo>
                        <a:pt x="96" y="5"/>
                        <a:pt x="91" y="0"/>
                        <a:pt x="84" y="0"/>
                      </a:cubicBezTo>
                      <a:cubicBezTo>
                        <a:pt x="12" y="0"/>
                        <a:pt x="12" y="0"/>
                        <a:pt x="12" y="0"/>
                      </a:cubicBezTo>
                      <a:cubicBezTo>
                        <a:pt x="5" y="0"/>
                        <a:pt x="0" y="5"/>
                        <a:pt x="0" y="12"/>
                      </a:cubicBezTo>
                      <a:cubicBezTo>
                        <a:pt x="0" y="80"/>
                        <a:pt x="0" y="80"/>
                        <a:pt x="0" y="80"/>
                      </a:cubicBezTo>
                      <a:cubicBezTo>
                        <a:pt x="0" y="87"/>
                        <a:pt x="5" y="92"/>
                        <a:pt x="12" y="92"/>
                      </a:cubicBezTo>
                      <a:cubicBezTo>
                        <a:pt x="51" y="92"/>
                        <a:pt x="51" y="92"/>
                        <a:pt x="51" y="92"/>
                      </a:cubicBezTo>
                      <a:cubicBezTo>
                        <a:pt x="50" y="89"/>
                        <a:pt x="49" y="87"/>
                        <a:pt x="4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785" tIns="46892" rIns="93785" bIns="46892" numCol="1" anchor="t" anchorCtr="0" compatLnSpc="1">
                  <a:prstTxWarp prst="textNoShape">
                    <a:avLst/>
                  </a:prstTxWarp>
                </a:body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j-lt"/>
                    <a:ea typeface="ＭＳ Ｐゴシック"/>
                    <a:cs typeface="Arial" panose="020B0604020202020204" pitchFamily="34" charset="0"/>
                  </a:endParaRPr>
                </a:p>
              </p:txBody>
            </p:sp>
            <p:sp>
              <p:nvSpPr>
                <p:cNvPr id="150" name="Freeform 186"/>
                <p:cNvSpPr>
                  <a:spLocks/>
                </p:cNvSpPr>
                <p:nvPr/>
              </p:nvSpPr>
              <p:spPr bwMode="auto">
                <a:xfrm>
                  <a:off x="971550" y="5572125"/>
                  <a:ext cx="165100" cy="46038"/>
                </a:xfrm>
                <a:custGeom>
                  <a:avLst/>
                  <a:gdLst>
                    <a:gd name="T0" fmla="*/ 40 w 44"/>
                    <a:gd name="T1" fmla="*/ 0 h 12"/>
                    <a:gd name="T2" fmla="*/ 4 w 44"/>
                    <a:gd name="T3" fmla="*/ 0 h 12"/>
                    <a:gd name="T4" fmla="*/ 0 w 44"/>
                    <a:gd name="T5" fmla="*/ 4 h 12"/>
                    <a:gd name="T6" fmla="*/ 0 w 44"/>
                    <a:gd name="T7" fmla="*/ 8 h 12"/>
                    <a:gd name="T8" fmla="*/ 4 w 44"/>
                    <a:gd name="T9" fmla="*/ 12 h 12"/>
                    <a:gd name="T10" fmla="*/ 40 w 44"/>
                    <a:gd name="T11" fmla="*/ 12 h 12"/>
                    <a:gd name="T12" fmla="*/ 44 w 44"/>
                    <a:gd name="T13" fmla="*/ 8 h 12"/>
                    <a:gd name="T14" fmla="*/ 44 w 44"/>
                    <a:gd name="T15" fmla="*/ 4 h 12"/>
                    <a:gd name="T16" fmla="*/ 40 w 4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2">
                      <a:moveTo>
                        <a:pt x="40" y="0"/>
                      </a:moveTo>
                      <a:cubicBezTo>
                        <a:pt x="4" y="0"/>
                        <a:pt x="4" y="0"/>
                        <a:pt x="4" y="0"/>
                      </a:cubicBezTo>
                      <a:cubicBezTo>
                        <a:pt x="2" y="0"/>
                        <a:pt x="0" y="2"/>
                        <a:pt x="0" y="4"/>
                      </a:cubicBezTo>
                      <a:cubicBezTo>
                        <a:pt x="0" y="8"/>
                        <a:pt x="0" y="8"/>
                        <a:pt x="0" y="8"/>
                      </a:cubicBezTo>
                      <a:cubicBezTo>
                        <a:pt x="0" y="10"/>
                        <a:pt x="2" y="12"/>
                        <a:pt x="4" y="12"/>
                      </a:cubicBezTo>
                      <a:cubicBezTo>
                        <a:pt x="40" y="12"/>
                        <a:pt x="40" y="12"/>
                        <a:pt x="40" y="12"/>
                      </a:cubicBezTo>
                      <a:cubicBezTo>
                        <a:pt x="42" y="12"/>
                        <a:pt x="44" y="10"/>
                        <a:pt x="44" y="8"/>
                      </a:cubicBezTo>
                      <a:cubicBezTo>
                        <a:pt x="44" y="4"/>
                        <a:pt x="44" y="4"/>
                        <a:pt x="44" y="4"/>
                      </a:cubicBezTo>
                      <a:cubicBezTo>
                        <a:pt x="44" y="2"/>
                        <a:pt x="42"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785" tIns="46892" rIns="93785" bIns="46892" numCol="1" anchor="t" anchorCtr="0" compatLnSpc="1">
                  <a:prstTxWarp prst="textNoShape">
                    <a:avLst/>
                  </a:prstTxWarp>
                </a:body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j-lt"/>
                    <a:ea typeface="ＭＳ Ｐゴシック"/>
                    <a:cs typeface="Arial" panose="020B0604020202020204" pitchFamily="34" charset="0"/>
                  </a:endParaRPr>
                </a:p>
              </p:txBody>
            </p:sp>
            <p:sp>
              <p:nvSpPr>
                <p:cNvPr id="151" name="Freeform 187"/>
                <p:cNvSpPr>
                  <a:spLocks/>
                </p:cNvSpPr>
                <p:nvPr/>
              </p:nvSpPr>
              <p:spPr bwMode="auto">
                <a:xfrm>
                  <a:off x="896938" y="5722938"/>
                  <a:ext cx="44450" cy="44450"/>
                </a:xfrm>
                <a:custGeom>
                  <a:avLst/>
                  <a:gdLst>
                    <a:gd name="T0" fmla="*/ 8 w 12"/>
                    <a:gd name="T1" fmla="*/ 0 h 12"/>
                    <a:gd name="T2" fmla="*/ 4 w 12"/>
                    <a:gd name="T3" fmla="*/ 0 h 12"/>
                    <a:gd name="T4" fmla="*/ 0 w 12"/>
                    <a:gd name="T5" fmla="*/ 4 h 12"/>
                    <a:gd name="T6" fmla="*/ 0 w 12"/>
                    <a:gd name="T7" fmla="*/ 8 h 12"/>
                    <a:gd name="T8" fmla="*/ 4 w 12"/>
                    <a:gd name="T9" fmla="*/ 12 h 12"/>
                    <a:gd name="T10" fmla="*/ 8 w 12"/>
                    <a:gd name="T11" fmla="*/ 12 h 12"/>
                    <a:gd name="T12" fmla="*/ 12 w 12"/>
                    <a:gd name="T13" fmla="*/ 8 h 12"/>
                    <a:gd name="T14" fmla="*/ 12 w 12"/>
                    <a:gd name="T15" fmla="*/ 4 h 12"/>
                    <a:gd name="T16" fmla="*/ 8 w 12"/>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8" y="0"/>
                      </a:moveTo>
                      <a:cubicBezTo>
                        <a:pt x="4" y="0"/>
                        <a:pt x="4" y="0"/>
                        <a:pt x="4" y="0"/>
                      </a:cubicBezTo>
                      <a:cubicBezTo>
                        <a:pt x="2" y="0"/>
                        <a:pt x="0" y="2"/>
                        <a:pt x="0" y="4"/>
                      </a:cubicBezTo>
                      <a:cubicBezTo>
                        <a:pt x="0" y="8"/>
                        <a:pt x="0" y="8"/>
                        <a:pt x="0" y="8"/>
                      </a:cubicBezTo>
                      <a:cubicBezTo>
                        <a:pt x="0" y="10"/>
                        <a:pt x="2" y="12"/>
                        <a:pt x="4" y="12"/>
                      </a:cubicBezTo>
                      <a:cubicBezTo>
                        <a:pt x="8" y="12"/>
                        <a:pt x="8" y="12"/>
                        <a:pt x="8" y="12"/>
                      </a:cubicBezTo>
                      <a:cubicBezTo>
                        <a:pt x="10" y="12"/>
                        <a:pt x="12" y="10"/>
                        <a:pt x="12" y="8"/>
                      </a:cubicBezTo>
                      <a:cubicBezTo>
                        <a:pt x="12" y="4"/>
                        <a:pt x="12" y="4"/>
                        <a:pt x="12" y="4"/>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785" tIns="46892" rIns="93785" bIns="46892" numCol="1" anchor="t" anchorCtr="0" compatLnSpc="1">
                  <a:prstTxWarp prst="textNoShape">
                    <a:avLst/>
                  </a:prstTxWarp>
                </a:body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j-lt"/>
                    <a:ea typeface="ＭＳ Ｐゴシック"/>
                    <a:cs typeface="Arial" panose="020B0604020202020204" pitchFamily="34" charset="0"/>
                  </a:endParaRPr>
                </a:p>
              </p:txBody>
            </p:sp>
            <p:sp>
              <p:nvSpPr>
                <p:cNvPr id="152" name="Freeform 188"/>
                <p:cNvSpPr>
                  <a:spLocks/>
                </p:cNvSpPr>
                <p:nvPr/>
              </p:nvSpPr>
              <p:spPr bwMode="auto">
                <a:xfrm>
                  <a:off x="896938" y="5572125"/>
                  <a:ext cx="44450" cy="46038"/>
                </a:xfrm>
                <a:custGeom>
                  <a:avLst/>
                  <a:gdLst>
                    <a:gd name="T0" fmla="*/ 12 w 12"/>
                    <a:gd name="T1" fmla="*/ 4 h 12"/>
                    <a:gd name="T2" fmla="*/ 8 w 12"/>
                    <a:gd name="T3" fmla="*/ 0 h 12"/>
                    <a:gd name="T4" fmla="*/ 4 w 12"/>
                    <a:gd name="T5" fmla="*/ 0 h 12"/>
                    <a:gd name="T6" fmla="*/ 0 w 12"/>
                    <a:gd name="T7" fmla="*/ 4 h 12"/>
                    <a:gd name="T8" fmla="*/ 0 w 12"/>
                    <a:gd name="T9" fmla="*/ 8 h 12"/>
                    <a:gd name="T10" fmla="*/ 4 w 12"/>
                    <a:gd name="T11" fmla="*/ 12 h 12"/>
                    <a:gd name="T12" fmla="*/ 8 w 12"/>
                    <a:gd name="T13" fmla="*/ 12 h 12"/>
                    <a:gd name="T14" fmla="*/ 12 w 12"/>
                    <a:gd name="T15" fmla="*/ 8 h 12"/>
                    <a:gd name="T16" fmla="*/ 12 w 1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12" y="4"/>
                      </a:moveTo>
                      <a:cubicBezTo>
                        <a:pt x="12" y="2"/>
                        <a:pt x="10" y="0"/>
                        <a:pt x="8" y="0"/>
                      </a:cubicBezTo>
                      <a:cubicBezTo>
                        <a:pt x="4" y="0"/>
                        <a:pt x="4" y="0"/>
                        <a:pt x="4" y="0"/>
                      </a:cubicBezTo>
                      <a:cubicBezTo>
                        <a:pt x="2" y="0"/>
                        <a:pt x="0" y="2"/>
                        <a:pt x="0" y="4"/>
                      </a:cubicBezTo>
                      <a:cubicBezTo>
                        <a:pt x="0" y="8"/>
                        <a:pt x="0" y="8"/>
                        <a:pt x="0" y="8"/>
                      </a:cubicBezTo>
                      <a:cubicBezTo>
                        <a:pt x="0" y="10"/>
                        <a:pt x="2" y="12"/>
                        <a:pt x="4" y="12"/>
                      </a:cubicBezTo>
                      <a:cubicBezTo>
                        <a:pt x="8" y="12"/>
                        <a:pt x="8" y="12"/>
                        <a:pt x="8" y="12"/>
                      </a:cubicBezTo>
                      <a:cubicBezTo>
                        <a:pt x="10" y="12"/>
                        <a:pt x="12" y="10"/>
                        <a:pt x="12" y="8"/>
                      </a:cubicBez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785" tIns="46892" rIns="93785" bIns="46892" numCol="1" anchor="t" anchorCtr="0" compatLnSpc="1">
                  <a:prstTxWarp prst="textNoShape">
                    <a:avLst/>
                  </a:prstTxWarp>
                </a:body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j-lt"/>
                    <a:ea typeface="ＭＳ Ｐゴシック"/>
                    <a:cs typeface="Arial" panose="020B0604020202020204" pitchFamily="34" charset="0"/>
                  </a:endParaRPr>
                </a:p>
              </p:txBody>
            </p:sp>
            <p:sp>
              <p:nvSpPr>
                <p:cNvPr id="153" name="Freeform 189"/>
                <p:cNvSpPr>
                  <a:spLocks/>
                </p:cNvSpPr>
                <p:nvPr/>
              </p:nvSpPr>
              <p:spPr bwMode="auto">
                <a:xfrm>
                  <a:off x="896938" y="5648325"/>
                  <a:ext cx="44450" cy="44450"/>
                </a:xfrm>
                <a:custGeom>
                  <a:avLst/>
                  <a:gdLst>
                    <a:gd name="T0" fmla="*/ 12 w 12"/>
                    <a:gd name="T1" fmla="*/ 4 h 12"/>
                    <a:gd name="T2" fmla="*/ 8 w 12"/>
                    <a:gd name="T3" fmla="*/ 0 h 12"/>
                    <a:gd name="T4" fmla="*/ 4 w 12"/>
                    <a:gd name="T5" fmla="*/ 0 h 12"/>
                    <a:gd name="T6" fmla="*/ 0 w 12"/>
                    <a:gd name="T7" fmla="*/ 4 h 12"/>
                    <a:gd name="T8" fmla="*/ 0 w 12"/>
                    <a:gd name="T9" fmla="*/ 8 h 12"/>
                    <a:gd name="T10" fmla="*/ 4 w 12"/>
                    <a:gd name="T11" fmla="*/ 12 h 12"/>
                    <a:gd name="T12" fmla="*/ 8 w 12"/>
                    <a:gd name="T13" fmla="*/ 12 h 12"/>
                    <a:gd name="T14" fmla="*/ 12 w 12"/>
                    <a:gd name="T15" fmla="*/ 8 h 12"/>
                    <a:gd name="T16" fmla="*/ 12 w 1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2">
                      <a:moveTo>
                        <a:pt x="12" y="4"/>
                      </a:moveTo>
                      <a:cubicBezTo>
                        <a:pt x="12" y="2"/>
                        <a:pt x="10" y="0"/>
                        <a:pt x="8" y="0"/>
                      </a:cubicBezTo>
                      <a:cubicBezTo>
                        <a:pt x="4" y="0"/>
                        <a:pt x="4" y="0"/>
                        <a:pt x="4" y="0"/>
                      </a:cubicBezTo>
                      <a:cubicBezTo>
                        <a:pt x="2" y="0"/>
                        <a:pt x="0" y="2"/>
                        <a:pt x="0" y="4"/>
                      </a:cubicBezTo>
                      <a:cubicBezTo>
                        <a:pt x="0" y="8"/>
                        <a:pt x="0" y="8"/>
                        <a:pt x="0" y="8"/>
                      </a:cubicBezTo>
                      <a:cubicBezTo>
                        <a:pt x="0" y="10"/>
                        <a:pt x="2" y="12"/>
                        <a:pt x="4" y="12"/>
                      </a:cubicBezTo>
                      <a:cubicBezTo>
                        <a:pt x="8" y="12"/>
                        <a:pt x="8" y="12"/>
                        <a:pt x="8" y="12"/>
                      </a:cubicBezTo>
                      <a:cubicBezTo>
                        <a:pt x="10" y="12"/>
                        <a:pt x="12" y="10"/>
                        <a:pt x="12" y="8"/>
                      </a:cubicBezTo>
                      <a:lnTo>
                        <a:pt x="1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785" tIns="46892" rIns="93785" bIns="46892" numCol="1" anchor="t" anchorCtr="0" compatLnSpc="1">
                  <a:prstTxWarp prst="textNoShape">
                    <a:avLst/>
                  </a:prstTxWarp>
                </a:body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j-lt"/>
                    <a:ea typeface="ＭＳ Ｐゴシック"/>
                    <a:cs typeface="Arial" panose="020B0604020202020204" pitchFamily="34" charset="0"/>
                  </a:endParaRPr>
                </a:p>
              </p:txBody>
            </p:sp>
            <p:sp>
              <p:nvSpPr>
                <p:cNvPr id="154" name="Freeform 190"/>
                <p:cNvSpPr>
                  <a:spLocks/>
                </p:cNvSpPr>
                <p:nvPr/>
              </p:nvSpPr>
              <p:spPr bwMode="auto">
                <a:xfrm>
                  <a:off x="971550" y="5648325"/>
                  <a:ext cx="165100" cy="44450"/>
                </a:xfrm>
                <a:custGeom>
                  <a:avLst/>
                  <a:gdLst>
                    <a:gd name="T0" fmla="*/ 0 w 44"/>
                    <a:gd name="T1" fmla="*/ 8 h 12"/>
                    <a:gd name="T2" fmla="*/ 4 w 44"/>
                    <a:gd name="T3" fmla="*/ 12 h 12"/>
                    <a:gd name="T4" fmla="*/ 30 w 44"/>
                    <a:gd name="T5" fmla="*/ 12 h 12"/>
                    <a:gd name="T6" fmla="*/ 44 w 44"/>
                    <a:gd name="T7" fmla="*/ 9 h 12"/>
                    <a:gd name="T8" fmla="*/ 44 w 44"/>
                    <a:gd name="T9" fmla="*/ 8 h 12"/>
                    <a:gd name="T10" fmla="*/ 44 w 44"/>
                    <a:gd name="T11" fmla="*/ 4 h 12"/>
                    <a:gd name="T12" fmla="*/ 40 w 44"/>
                    <a:gd name="T13" fmla="*/ 0 h 12"/>
                    <a:gd name="T14" fmla="*/ 4 w 44"/>
                    <a:gd name="T15" fmla="*/ 0 h 12"/>
                    <a:gd name="T16" fmla="*/ 0 w 44"/>
                    <a:gd name="T17" fmla="*/ 4 h 12"/>
                    <a:gd name="T18" fmla="*/ 0 w 44"/>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2">
                      <a:moveTo>
                        <a:pt x="0" y="8"/>
                      </a:moveTo>
                      <a:cubicBezTo>
                        <a:pt x="0" y="10"/>
                        <a:pt x="2" y="12"/>
                        <a:pt x="4" y="12"/>
                      </a:cubicBezTo>
                      <a:cubicBezTo>
                        <a:pt x="30" y="12"/>
                        <a:pt x="30" y="12"/>
                        <a:pt x="30" y="12"/>
                      </a:cubicBezTo>
                      <a:cubicBezTo>
                        <a:pt x="34" y="10"/>
                        <a:pt x="39" y="9"/>
                        <a:pt x="44" y="9"/>
                      </a:cubicBezTo>
                      <a:cubicBezTo>
                        <a:pt x="44" y="9"/>
                        <a:pt x="44" y="8"/>
                        <a:pt x="44" y="8"/>
                      </a:cubicBezTo>
                      <a:cubicBezTo>
                        <a:pt x="44" y="4"/>
                        <a:pt x="44" y="4"/>
                        <a:pt x="44" y="4"/>
                      </a:cubicBezTo>
                      <a:cubicBezTo>
                        <a:pt x="44" y="2"/>
                        <a:pt x="42" y="0"/>
                        <a:pt x="40" y="0"/>
                      </a:cubicBezTo>
                      <a:cubicBezTo>
                        <a:pt x="4" y="0"/>
                        <a:pt x="4" y="0"/>
                        <a:pt x="4" y="0"/>
                      </a:cubicBezTo>
                      <a:cubicBezTo>
                        <a:pt x="2" y="0"/>
                        <a:pt x="0" y="2"/>
                        <a:pt x="0" y="4"/>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785" tIns="46892" rIns="93785" bIns="46892" numCol="1" anchor="t" anchorCtr="0" compatLnSpc="1">
                  <a:prstTxWarp prst="textNoShape">
                    <a:avLst/>
                  </a:prstTxWarp>
                </a:body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j-lt"/>
                    <a:ea typeface="ＭＳ Ｐゴシック"/>
                    <a:cs typeface="Arial" panose="020B0604020202020204" pitchFamily="34" charset="0"/>
                  </a:endParaRPr>
                </a:p>
              </p:txBody>
            </p:sp>
            <p:sp>
              <p:nvSpPr>
                <p:cNvPr id="155" name="Freeform 191"/>
                <p:cNvSpPr>
                  <a:spLocks noEditPoints="1"/>
                </p:cNvSpPr>
                <p:nvPr/>
              </p:nvSpPr>
              <p:spPr bwMode="auto">
                <a:xfrm>
                  <a:off x="1050925" y="5711819"/>
                  <a:ext cx="173037" cy="173038"/>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35 w 46"/>
                    <a:gd name="T11" fmla="*/ 27 h 46"/>
                    <a:gd name="T12" fmla="*/ 27 w 46"/>
                    <a:gd name="T13" fmla="*/ 27 h 46"/>
                    <a:gd name="T14" fmla="*/ 27 w 46"/>
                    <a:gd name="T15" fmla="*/ 35 h 46"/>
                    <a:gd name="T16" fmla="*/ 19 w 46"/>
                    <a:gd name="T17" fmla="*/ 35 h 46"/>
                    <a:gd name="T18" fmla="*/ 19 w 46"/>
                    <a:gd name="T19" fmla="*/ 27 h 46"/>
                    <a:gd name="T20" fmla="*/ 11 w 46"/>
                    <a:gd name="T21" fmla="*/ 27 h 46"/>
                    <a:gd name="T22" fmla="*/ 11 w 46"/>
                    <a:gd name="T23" fmla="*/ 19 h 46"/>
                    <a:gd name="T24" fmla="*/ 19 w 46"/>
                    <a:gd name="T25" fmla="*/ 19 h 46"/>
                    <a:gd name="T26" fmla="*/ 19 w 46"/>
                    <a:gd name="T27" fmla="*/ 11 h 46"/>
                    <a:gd name="T28" fmla="*/ 27 w 46"/>
                    <a:gd name="T29" fmla="*/ 11 h 46"/>
                    <a:gd name="T30" fmla="*/ 27 w 46"/>
                    <a:gd name="T31" fmla="*/ 19 h 46"/>
                    <a:gd name="T32" fmla="*/ 35 w 46"/>
                    <a:gd name="T33" fmla="*/ 19 h 46"/>
                    <a:gd name="T34" fmla="*/ 35 w 46"/>
                    <a:gd name="T35"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35" y="27"/>
                      </a:moveTo>
                      <a:cubicBezTo>
                        <a:pt x="27" y="27"/>
                        <a:pt x="27" y="27"/>
                        <a:pt x="27" y="27"/>
                      </a:cubicBezTo>
                      <a:cubicBezTo>
                        <a:pt x="27" y="35"/>
                        <a:pt x="27" y="35"/>
                        <a:pt x="27" y="35"/>
                      </a:cubicBezTo>
                      <a:cubicBezTo>
                        <a:pt x="19" y="35"/>
                        <a:pt x="19" y="35"/>
                        <a:pt x="19" y="35"/>
                      </a:cubicBezTo>
                      <a:cubicBezTo>
                        <a:pt x="19" y="27"/>
                        <a:pt x="19" y="27"/>
                        <a:pt x="19" y="27"/>
                      </a:cubicBezTo>
                      <a:cubicBezTo>
                        <a:pt x="11" y="27"/>
                        <a:pt x="11" y="27"/>
                        <a:pt x="11" y="27"/>
                      </a:cubicBezTo>
                      <a:cubicBezTo>
                        <a:pt x="11" y="19"/>
                        <a:pt x="11" y="19"/>
                        <a:pt x="11" y="19"/>
                      </a:cubicBezTo>
                      <a:cubicBezTo>
                        <a:pt x="19" y="19"/>
                        <a:pt x="19" y="19"/>
                        <a:pt x="19" y="19"/>
                      </a:cubicBezTo>
                      <a:cubicBezTo>
                        <a:pt x="19" y="11"/>
                        <a:pt x="19" y="11"/>
                        <a:pt x="19" y="11"/>
                      </a:cubicBezTo>
                      <a:cubicBezTo>
                        <a:pt x="27" y="11"/>
                        <a:pt x="27" y="11"/>
                        <a:pt x="27" y="11"/>
                      </a:cubicBezTo>
                      <a:cubicBezTo>
                        <a:pt x="27" y="19"/>
                        <a:pt x="27" y="19"/>
                        <a:pt x="27" y="19"/>
                      </a:cubicBezTo>
                      <a:cubicBezTo>
                        <a:pt x="35" y="19"/>
                        <a:pt x="35" y="19"/>
                        <a:pt x="35" y="19"/>
                      </a:cubicBezTo>
                      <a:lnTo>
                        <a:pt x="35"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785" tIns="46892" rIns="93785" bIns="46892" numCol="1" anchor="t" anchorCtr="0" compatLnSpc="1">
                  <a:prstTxWarp prst="textNoShape">
                    <a:avLst/>
                  </a:prstTxWarp>
                </a:body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j-lt"/>
                    <a:ea typeface="ＭＳ Ｐゴシック"/>
                    <a:cs typeface="Arial" panose="020B0604020202020204" pitchFamily="34" charset="0"/>
                  </a:endParaRPr>
                </a:p>
              </p:txBody>
            </p:sp>
          </p:grpSp>
          <p:sp>
            <p:nvSpPr>
              <p:cNvPr id="157" name="Freeform 147"/>
              <p:cNvSpPr>
                <a:spLocks noEditPoints="1"/>
              </p:cNvSpPr>
              <p:nvPr/>
            </p:nvSpPr>
            <p:spPr bwMode="auto">
              <a:xfrm>
                <a:off x="1572551" y="2315662"/>
                <a:ext cx="388470" cy="407838"/>
              </a:xfrm>
              <a:custGeom>
                <a:avLst/>
                <a:gdLst>
                  <a:gd name="T0" fmla="*/ 484 w 800"/>
                  <a:gd name="T1" fmla="*/ 0 h 1011"/>
                  <a:gd name="T2" fmla="*/ 463 w 800"/>
                  <a:gd name="T3" fmla="*/ 990 h 1011"/>
                  <a:gd name="T4" fmla="*/ 779 w 800"/>
                  <a:gd name="T5" fmla="*/ 1011 h 1011"/>
                  <a:gd name="T6" fmla="*/ 800 w 800"/>
                  <a:gd name="T7" fmla="*/ 21 h 1011"/>
                  <a:gd name="T8" fmla="*/ 758 w 800"/>
                  <a:gd name="T9" fmla="*/ 969 h 1011"/>
                  <a:gd name="T10" fmla="*/ 505 w 800"/>
                  <a:gd name="T11" fmla="*/ 843 h 1011"/>
                  <a:gd name="T12" fmla="*/ 589 w 800"/>
                  <a:gd name="T13" fmla="*/ 800 h 1011"/>
                  <a:gd name="T14" fmla="*/ 505 w 800"/>
                  <a:gd name="T15" fmla="*/ 716 h 1011"/>
                  <a:gd name="T16" fmla="*/ 589 w 800"/>
                  <a:gd name="T17" fmla="*/ 674 h 1011"/>
                  <a:gd name="T18" fmla="*/ 505 w 800"/>
                  <a:gd name="T19" fmla="*/ 590 h 1011"/>
                  <a:gd name="T20" fmla="*/ 589 w 800"/>
                  <a:gd name="T21" fmla="*/ 548 h 1011"/>
                  <a:gd name="T22" fmla="*/ 505 w 800"/>
                  <a:gd name="T23" fmla="*/ 464 h 1011"/>
                  <a:gd name="T24" fmla="*/ 589 w 800"/>
                  <a:gd name="T25" fmla="*/ 421 h 1011"/>
                  <a:gd name="T26" fmla="*/ 505 w 800"/>
                  <a:gd name="T27" fmla="*/ 337 h 1011"/>
                  <a:gd name="T28" fmla="*/ 589 w 800"/>
                  <a:gd name="T29" fmla="*/ 295 h 1011"/>
                  <a:gd name="T30" fmla="*/ 505 w 800"/>
                  <a:gd name="T31" fmla="*/ 211 h 1011"/>
                  <a:gd name="T32" fmla="*/ 589 w 800"/>
                  <a:gd name="T33" fmla="*/ 169 h 1011"/>
                  <a:gd name="T34" fmla="*/ 505 w 800"/>
                  <a:gd name="T35" fmla="*/ 43 h 1011"/>
                  <a:gd name="T36" fmla="*/ 758 w 800"/>
                  <a:gd name="T37" fmla="*/ 969 h 1011"/>
                  <a:gd name="T38" fmla="*/ 130 w 800"/>
                  <a:gd name="T39" fmla="*/ 52 h 1011"/>
                  <a:gd name="T40" fmla="*/ 0 w 800"/>
                  <a:gd name="T41" fmla="*/ 253 h 1011"/>
                  <a:gd name="T42" fmla="*/ 105 w 800"/>
                  <a:gd name="T43" fmla="*/ 969 h 1011"/>
                  <a:gd name="T44" fmla="*/ 295 w 800"/>
                  <a:gd name="T45" fmla="*/ 864 h 1011"/>
                  <a:gd name="T46" fmla="*/ 291 w 800"/>
                  <a:gd name="T47" fmla="*/ 241 h 1011"/>
                  <a:gd name="T48" fmla="*/ 147 w 800"/>
                  <a:gd name="T49" fmla="*/ 102 h 1011"/>
                  <a:gd name="T50" fmla="*/ 117 w 800"/>
                  <a:gd name="T51" fmla="*/ 148 h 1011"/>
                  <a:gd name="T52" fmla="*/ 42 w 800"/>
                  <a:gd name="T53" fmla="*/ 347 h 1011"/>
                  <a:gd name="T54" fmla="*/ 84 w 800"/>
                  <a:gd name="T55" fmla="*/ 716 h 1011"/>
                  <a:gd name="T56" fmla="*/ 42 w 800"/>
                  <a:gd name="T57" fmla="*/ 347 h 1011"/>
                  <a:gd name="T58" fmla="*/ 189 w 800"/>
                  <a:gd name="T59" fmla="*/ 927 h 1011"/>
                  <a:gd name="T60" fmla="*/ 42 w 800"/>
                  <a:gd name="T61" fmla="*/ 864 h 1011"/>
                  <a:gd name="T62" fmla="*/ 253 w 800"/>
                  <a:gd name="T63" fmla="*/ 843 h 1011"/>
                  <a:gd name="T64" fmla="*/ 253 w 800"/>
                  <a:gd name="T65" fmla="*/ 800 h 1011"/>
                  <a:gd name="T66" fmla="*/ 42 w 800"/>
                  <a:gd name="T67" fmla="*/ 758 h 1011"/>
                  <a:gd name="T68" fmla="*/ 253 w 800"/>
                  <a:gd name="T69" fmla="*/ 800 h 1011"/>
                  <a:gd name="T70" fmla="*/ 126 w 800"/>
                  <a:gd name="T71" fmla="*/ 347 h 1011"/>
                  <a:gd name="T72" fmla="*/ 168 w 800"/>
                  <a:gd name="T73" fmla="*/ 347 h 1011"/>
                  <a:gd name="T74" fmla="*/ 126 w 800"/>
                  <a:gd name="T75" fmla="*/ 716 h 1011"/>
                  <a:gd name="T76" fmla="*/ 211 w 800"/>
                  <a:gd name="T77" fmla="*/ 716 h 1011"/>
                  <a:gd name="T78" fmla="*/ 253 w 800"/>
                  <a:gd name="T79" fmla="*/ 347 h 1011"/>
                  <a:gd name="T80" fmla="*/ 253 w 800"/>
                  <a:gd name="T81" fmla="*/ 274 h 1011"/>
                  <a:gd name="T82" fmla="*/ 168 w 800"/>
                  <a:gd name="T83" fmla="*/ 274 h 1011"/>
                  <a:gd name="T84" fmla="*/ 126 w 800"/>
                  <a:gd name="T85" fmla="*/ 274 h 1011"/>
                  <a:gd name="T86" fmla="*/ 42 w 800"/>
                  <a:gd name="T87" fmla="*/ 274 h 1011"/>
                  <a:gd name="T88" fmla="*/ 88 w 800"/>
                  <a:gd name="T89" fmla="*/ 190 h 1011"/>
                  <a:gd name="T90" fmla="*/ 253 w 800"/>
                  <a:gd name="T91" fmla="*/ 259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0" h="1011">
                    <a:moveTo>
                      <a:pt x="779" y="0"/>
                    </a:moveTo>
                    <a:cubicBezTo>
                      <a:pt x="484" y="0"/>
                      <a:pt x="484" y="0"/>
                      <a:pt x="484" y="0"/>
                    </a:cubicBezTo>
                    <a:cubicBezTo>
                      <a:pt x="473" y="0"/>
                      <a:pt x="463" y="10"/>
                      <a:pt x="463" y="21"/>
                    </a:cubicBezTo>
                    <a:cubicBezTo>
                      <a:pt x="463" y="990"/>
                      <a:pt x="463" y="990"/>
                      <a:pt x="463" y="990"/>
                    </a:cubicBezTo>
                    <a:cubicBezTo>
                      <a:pt x="463" y="1001"/>
                      <a:pt x="473" y="1011"/>
                      <a:pt x="484" y="1011"/>
                    </a:cubicBezTo>
                    <a:cubicBezTo>
                      <a:pt x="779" y="1011"/>
                      <a:pt x="779" y="1011"/>
                      <a:pt x="779" y="1011"/>
                    </a:cubicBezTo>
                    <a:cubicBezTo>
                      <a:pt x="791" y="1011"/>
                      <a:pt x="800" y="1001"/>
                      <a:pt x="800" y="990"/>
                    </a:cubicBezTo>
                    <a:cubicBezTo>
                      <a:pt x="800" y="21"/>
                      <a:pt x="800" y="21"/>
                      <a:pt x="800" y="21"/>
                    </a:cubicBezTo>
                    <a:cubicBezTo>
                      <a:pt x="800" y="10"/>
                      <a:pt x="791" y="0"/>
                      <a:pt x="779" y="0"/>
                    </a:cubicBezTo>
                    <a:close/>
                    <a:moveTo>
                      <a:pt x="758" y="969"/>
                    </a:moveTo>
                    <a:cubicBezTo>
                      <a:pt x="505" y="969"/>
                      <a:pt x="505" y="969"/>
                      <a:pt x="505" y="969"/>
                    </a:cubicBezTo>
                    <a:cubicBezTo>
                      <a:pt x="505" y="843"/>
                      <a:pt x="505" y="843"/>
                      <a:pt x="505" y="843"/>
                    </a:cubicBezTo>
                    <a:cubicBezTo>
                      <a:pt x="589" y="843"/>
                      <a:pt x="589" y="843"/>
                      <a:pt x="589" y="843"/>
                    </a:cubicBezTo>
                    <a:cubicBezTo>
                      <a:pt x="589" y="800"/>
                      <a:pt x="589" y="800"/>
                      <a:pt x="589" y="800"/>
                    </a:cubicBezTo>
                    <a:cubicBezTo>
                      <a:pt x="505" y="800"/>
                      <a:pt x="505" y="800"/>
                      <a:pt x="505" y="800"/>
                    </a:cubicBezTo>
                    <a:cubicBezTo>
                      <a:pt x="505" y="716"/>
                      <a:pt x="505" y="716"/>
                      <a:pt x="505" y="716"/>
                    </a:cubicBezTo>
                    <a:cubicBezTo>
                      <a:pt x="589" y="716"/>
                      <a:pt x="589" y="716"/>
                      <a:pt x="589" y="716"/>
                    </a:cubicBezTo>
                    <a:cubicBezTo>
                      <a:pt x="589" y="674"/>
                      <a:pt x="589" y="674"/>
                      <a:pt x="589" y="674"/>
                    </a:cubicBezTo>
                    <a:cubicBezTo>
                      <a:pt x="505" y="674"/>
                      <a:pt x="505" y="674"/>
                      <a:pt x="505" y="674"/>
                    </a:cubicBezTo>
                    <a:cubicBezTo>
                      <a:pt x="505" y="590"/>
                      <a:pt x="505" y="590"/>
                      <a:pt x="505" y="590"/>
                    </a:cubicBezTo>
                    <a:cubicBezTo>
                      <a:pt x="589" y="590"/>
                      <a:pt x="589" y="590"/>
                      <a:pt x="589" y="590"/>
                    </a:cubicBezTo>
                    <a:cubicBezTo>
                      <a:pt x="589" y="548"/>
                      <a:pt x="589" y="548"/>
                      <a:pt x="589" y="548"/>
                    </a:cubicBezTo>
                    <a:cubicBezTo>
                      <a:pt x="505" y="548"/>
                      <a:pt x="505" y="548"/>
                      <a:pt x="505" y="548"/>
                    </a:cubicBezTo>
                    <a:cubicBezTo>
                      <a:pt x="505" y="464"/>
                      <a:pt x="505" y="464"/>
                      <a:pt x="505" y="464"/>
                    </a:cubicBezTo>
                    <a:cubicBezTo>
                      <a:pt x="589" y="464"/>
                      <a:pt x="589" y="464"/>
                      <a:pt x="589" y="464"/>
                    </a:cubicBezTo>
                    <a:cubicBezTo>
                      <a:pt x="589" y="421"/>
                      <a:pt x="589" y="421"/>
                      <a:pt x="589" y="421"/>
                    </a:cubicBezTo>
                    <a:cubicBezTo>
                      <a:pt x="505" y="421"/>
                      <a:pt x="505" y="421"/>
                      <a:pt x="505" y="421"/>
                    </a:cubicBezTo>
                    <a:cubicBezTo>
                      <a:pt x="505" y="337"/>
                      <a:pt x="505" y="337"/>
                      <a:pt x="505" y="337"/>
                    </a:cubicBezTo>
                    <a:cubicBezTo>
                      <a:pt x="589" y="337"/>
                      <a:pt x="589" y="337"/>
                      <a:pt x="589" y="337"/>
                    </a:cubicBezTo>
                    <a:cubicBezTo>
                      <a:pt x="589" y="295"/>
                      <a:pt x="589" y="295"/>
                      <a:pt x="589" y="295"/>
                    </a:cubicBezTo>
                    <a:cubicBezTo>
                      <a:pt x="505" y="295"/>
                      <a:pt x="505" y="295"/>
                      <a:pt x="505" y="295"/>
                    </a:cubicBezTo>
                    <a:cubicBezTo>
                      <a:pt x="505" y="211"/>
                      <a:pt x="505" y="211"/>
                      <a:pt x="505" y="211"/>
                    </a:cubicBezTo>
                    <a:cubicBezTo>
                      <a:pt x="589" y="211"/>
                      <a:pt x="589" y="211"/>
                      <a:pt x="589" y="211"/>
                    </a:cubicBezTo>
                    <a:cubicBezTo>
                      <a:pt x="589" y="169"/>
                      <a:pt x="589" y="169"/>
                      <a:pt x="589" y="169"/>
                    </a:cubicBezTo>
                    <a:cubicBezTo>
                      <a:pt x="505" y="169"/>
                      <a:pt x="505" y="169"/>
                      <a:pt x="505" y="169"/>
                    </a:cubicBezTo>
                    <a:cubicBezTo>
                      <a:pt x="505" y="43"/>
                      <a:pt x="505" y="43"/>
                      <a:pt x="505" y="43"/>
                    </a:cubicBezTo>
                    <a:cubicBezTo>
                      <a:pt x="758" y="43"/>
                      <a:pt x="758" y="43"/>
                      <a:pt x="758" y="43"/>
                    </a:cubicBezTo>
                    <a:lnTo>
                      <a:pt x="758" y="969"/>
                    </a:lnTo>
                    <a:close/>
                    <a:moveTo>
                      <a:pt x="165" y="52"/>
                    </a:moveTo>
                    <a:cubicBezTo>
                      <a:pt x="157" y="40"/>
                      <a:pt x="138" y="40"/>
                      <a:pt x="130" y="52"/>
                    </a:cubicBezTo>
                    <a:cubicBezTo>
                      <a:pt x="4" y="241"/>
                      <a:pt x="4" y="241"/>
                      <a:pt x="4" y="241"/>
                    </a:cubicBezTo>
                    <a:cubicBezTo>
                      <a:pt x="1" y="245"/>
                      <a:pt x="0" y="249"/>
                      <a:pt x="0" y="253"/>
                    </a:cubicBezTo>
                    <a:cubicBezTo>
                      <a:pt x="0" y="864"/>
                      <a:pt x="0" y="864"/>
                      <a:pt x="0" y="864"/>
                    </a:cubicBezTo>
                    <a:cubicBezTo>
                      <a:pt x="0" y="922"/>
                      <a:pt x="47" y="969"/>
                      <a:pt x="105" y="969"/>
                    </a:cubicBezTo>
                    <a:cubicBezTo>
                      <a:pt x="189" y="969"/>
                      <a:pt x="189" y="969"/>
                      <a:pt x="189" y="969"/>
                    </a:cubicBezTo>
                    <a:cubicBezTo>
                      <a:pt x="248" y="969"/>
                      <a:pt x="295" y="922"/>
                      <a:pt x="295" y="864"/>
                    </a:cubicBezTo>
                    <a:cubicBezTo>
                      <a:pt x="295" y="253"/>
                      <a:pt x="295" y="253"/>
                      <a:pt x="295" y="253"/>
                    </a:cubicBezTo>
                    <a:cubicBezTo>
                      <a:pt x="295" y="249"/>
                      <a:pt x="293" y="245"/>
                      <a:pt x="291" y="241"/>
                    </a:cubicBezTo>
                    <a:lnTo>
                      <a:pt x="165" y="52"/>
                    </a:lnTo>
                    <a:close/>
                    <a:moveTo>
                      <a:pt x="147" y="102"/>
                    </a:moveTo>
                    <a:cubicBezTo>
                      <a:pt x="178" y="148"/>
                      <a:pt x="178" y="148"/>
                      <a:pt x="178" y="148"/>
                    </a:cubicBezTo>
                    <a:cubicBezTo>
                      <a:pt x="117" y="148"/>
                      <a:pt x="117" y="148"/>
                      <a:pt x="117" y="148"/>
                    </a:cubicBezTo>
                    <a:lnTo>
                      <a:pt x="147" y="102"/>
                    </a:lnTo>
                    <a:close/>
                    <a:moveTo>
                      <a:pt x="42" y="347"/>
                    </a:moveTo>
                    <a:cubicBezTo>
                      <a:pt x="55" y="354"/>
                      <a:pt x="69" y="358"/>
                      <a:pt x="84" y="358"/>
                    </a:cubicBezTo>
                    <a:cubicBezTo>
                      <a:pt x="84" y="716"/>
                      <a:pt x="84" y="716"/>
                      <a:pt x="84" y="716"/>
                    </a:cubicBezTo>
                    <a:cubicBezTo>
                      <a:pt x="42" y="716"/>
                      <a:pt x="42" y="716"/>
                      <a:pt x="42" y="716"/>
                    </a:cubicBezTo>
                    <a:lnTo>
                      <a:pt x="42" y="347"/>
                    </a:lnTo>
                    <a:close/>
                    <a:moveTo>
                      <a:pt x="253" y="864"/>
                    </a:moveTo>
                    <a:cubicBezTo>
                      <a:pt x="253" y="898"/>
                      <a:pt x="224" y="927"/>
                      <a:pt x="189" y="927"/>
                    </a:cubicBezTo>
                    <a:cubicBezTo>
                      <a:pt x="105" y="927"/>
                      <a:pt x="105" y="927"/>
                      <a:pt x="105" y="927"/>
                    </a:cubicBezTo>
                    <a:cubicBezTo>
                      <a:pt x="70" y="927"/>
                      <a:pt x="42" y="898"/>
                      <a:pt x="42" y="864"/>
                    </a:cubicBezTo>
                    <a:cubicBezTo>
                      <a:pt x="42" y="843"/>
                      <a:pt x="42" y="843"/>
                      <a:pt x="42" y="843"/>
                    </a:cubicBezTo>
                    <a:cubicBezTo>
                      <a:pt x="253" y="843"/>
                      <a:pt x="253" y="843"/>
                      <a:pt x="253" y="843"/>
                    </a:cubicBezTo>
                    <a:lnTo>
                      <a:pt x="253" y="864"/>
                    </a:lnTo>
                    <a:close/>
                    <a:moveTo>
                      <a:pt x="253" y="800"/>
                    </a:moveTo>
                    <a:cubicBezTo>
                      <a:pt x="42" y="800"/>
                      <a:pt x="42" y="800"/>
                      <a:pt x="42" y="800"/>
                    </a:cubicBezTo>
                    <a:cubicBezTo>
                      <a:pt x="42" y="758"/>
                      <a:pt x="42" y="758"/>
                      <a:pt x="42" y="758"/>
                    </a:cubicBezTo>
                    <a:cubicBezTo>
                      <a:pt x="253" y="758"/>
                      <a:pt x="253" y="758"/>
                      <a:pt x="253" y="758"/>
                    </a:cubicBezTo>
                    <a:lnTo>
                      <a:pt x="253" y="800"/>
                    </a:lnTo>
                    <a:close/>
                    <a:moveTo>
                      <a:pt x="126" y="716"/>
                    </a:moveTo>
                    <a:cubicBezTo>
                      <a:pt x="126" y="347"/>
                      <a:pt x="126" y="347"/>
                      <a:pt x="126" y="347"/>
                    </a:cubicBezTo>
                    <a:cubicBezTo>
                      <a:pt x="134" y="342"/>
                      <a:pt x="141" y="337"/>
                      <a:pt x="147" y="330"/>
                    </a:cubicBezTo>
                    <a:cubicBezTo>
                      <a:pt x="153" y="337"/>
                      <a:pt x="160" y="342"/>
                      <a:pt x="168" y="347"/>
                    </a:cubicBezTo>
                    <a:cubicBezTo>
                      <a:pt x="168" y="716"/>
                      <a:pt x="168" y="716"/>
                      <a:pt x="168" y="716"/>
                    </a:cubicBezTo>
                    <a:lnTo>
                      <a:pt x="126" y="716"/>
                    </a:lnTo>
                    <a:close/>
                    <a:moveTo>
                      <a:pt x="253" y="716"/>
                    </a:moveTo>
                    <a:cubicBezTo>
                      <a:pt x="211" y="716"/>
                      <a:pt x="211" y="716"/>
                      <a:pt x="211" y="716"/>
                    </a:cubicBezTo>
                    <a:cubicBezTo>
                      <a:pt x="211" y="358"/>
                      <a:pt x="211" y="358"/>
                      <a:pt x="211" y="358"/>
                    </a:cubicBezTo>
                    <a:cubicBezTo>
                      <a:pt x="226" y="358"/>
                      <a:pt x="240" y="354"/>
                      <a:pt x="253" y="347"/>
                    </a:cubicBezTo>
                    <a:lnTo>
                      <a:pt x="253" y="716"/>
                    </a:lnTo>
                    <a:close/>
                    <a:moveTo>
                      <a:pt x="253" y="274"/>
                    </a:moveTo>
                    <a:cubicBezTo>
                      <a:pt x="253" y="297"/>
                      <a:pt x="234" y="316"/>
                      <a:pt x="211" y="316"/>
                    </a:cubicBezTo>
                    <a:cubicBezTo>
                      <a:pt x="187" y="316"/>
                      <a:pt x="168" y="297"/>
                      <a:pt x="168" y="274"/>
                    </a:cubicBezTo>
                    <a:cubicBezTo>
                      <a:pt x="168" y="262"/>
                      <a:pt x="159" y="253"/>
                      <a:pt x="147" y="253"/>
                    </a:cubicBezTo>
                    <a:cubicBezTo>
                      <a:pt x="136" y="253"/>
                      <a:pt x="126" y="262"/>
                      <a:pt x="126" y="274"/>
                    </a:cubicBezTo>
                    <a:cubicBezTo>
                      <a:pt x="126" y="297"/>
                      <a:pt x="107" y="316"/>
                      <a:pt x="84" y="316"/>
                    </a:cubicBezTo>
                    <a:cubicBezTo>
                      <a:pt x="61" y="316"/>
                      <a:pt x="42" y="297"/>
                      <a:pt x="42" y="274"/>
                    </a:cubicBezTo>
                    <a:cubicBezTo>
                      <a:pt x="42" y="259"/>
                      <a:pt x="42" y="259"/>
                      <a:pt x="42" y="259"/>
                    </a:cubicBezTo>
                    <a:cubicBezTo>
                      <a:pt x="88" y="190"/>
                      <a:pt x="88" y="190"/>
                      <a:pt x="88" y="190"/>
                    </a:cubicBezTo>
                    <a:cubicBezTo>
                      <a:pt x="206" y="190"/>
                      <a:pt x="206" y="190"/>
                      <a:pt x="206" y="190"/>
                    </a:cubicBezTo>
                    <a:cubicBezTo>
                      <a:pt x="253" y="259"/>
                      <a:pt x="253" y="259"/>
                      <a:pt x="253" y="259"/>
                    </a:cubicBezTo>
                    <a:lnTo>
                      <a:pt x="253" y="27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141414"/>
                  </a:solidFill>
                  <a:effectLst/>
                  <a:uLnTx/>
                  <a:uFillTx/>
                  <a:latin typeface="+mj-lt"/>
                  <a:ea typeface="Arial" charset="0"/>
                  <a:cs typeface="Arial" pitchFamily="34" charset="0"/>
                </a:endParaRPr>
              </a:p>
            </p:txBody>
          </p:sp>
          <p:grpSp>
            <p:nvGrpSpPr>
              <p:cNvPr id="158" name="Group 157"/>
              <p:cNvGrpSpPr/>
              <p:nvPr/>
            </p:nvGrpSpPr>
            <p:grpSpPr>
              <a:xfrm>
                <a:off x="1593149" y="3077312"/>
                <a:ext cx="366142" cy="374656"/>
                <a:chOff x="2308225" y="2935287"/>
                <a:chExt cx="273050" cy="279400"/>
              </a:xfrm>
              <a:solidFill>
                <a:schemeClr val="accent1"/>
              </a:solidFill>
            </p:grpSpPr>
            <p:sp>
              <p:nvSpPr>
                <p:cNvPr id="159" name="Freeform 294"/>
                <p:cNvSpPr>
                  <a:spLocks/>
                </p:cNvSpPr>
                <p:nvPr/>
              </p:nvSpPr>
              <p:spPr bwMode="auto">
                <a:xfrm>
                  <a:off x="2308225" y="2935287"/>
                  <a:ext cx="246062" cy="279400"/>
                </a:xfrm>
                <a:custGeom>
                  <a:avLst/>
                  <a:gdLst/>
                  <a:ahLst/>
                  <a:cxnLst>
                    <a:cxn ang="0">
                      <a:pos x="66" y="97"/>
                    </a:cxn>
                    <a:cxn ang="0">
                      <a:pos x="95" y="68"/>
                    </a:cxn>
                    <a:cxn ang="0">
                      <a:pos x="103" y="69"/>
                    </a:cxn>
                    <a:cxn ang="0">
                      <a:pos x="105" y="67"/>
                    </a:cxn>
                    <a:cxn ang="0">
                      <a:pos x="107" y="55"/>
                    </a:cxn>
                    <a:cxn ang="0">
                      <a:pos x="107" y="20"/>
                    </a:cxn>
                    <a:cxn ang="0">
                      <a:pos x="104" y="17"/>
                    </a:cxn>
                    <a:cxn ang="0">
                      <a:pos x="85" y="15"/>
                    </a:cxn>
                    <a:cxn ang="0">
                      <a:pos x="53" y="0"/>
                    </a:cxn>
                    <a:cxn ang="0">
                      <a:pos x="26" y="15"/>
                    </a:cxn>
                    <a:cxn ang="0">
                      <a:pos x="3" y="16"/>
                    </a:cxn>
                    <a:cxn ang="0">
                      <a:pos x="1" y="19"/>
                    </a:cxn>
                    <a:cxn ang="0">
                      <a:pos x="0" y="55"/>
                    </a:cxn>
                    <a:cxn ang="0">
                      <a:pos x="53" y="122"/>
                    </a:cxn>
                    <a:cxn ang="0">
                      <a:pos x="70" y="114"/>
                    </a:cxn>
                    <a:cxn ang="0">
                      <a:pos x="70" y="112"/>
                    </a:cxn>
                    <a:cxn ang="0">
                      <a:pos x="66" y="97"/>
                    </a:cxn>
                  </a:cxnLst>
                  <a:rect l="0" t="0" r="r" b="b"/>
                  <a:pathLst>
                    <a:path w="107" h="122">
                      <a:moveTo>
                        <a:pt x="66" y="97"/>
                      </a:moveTo>
                      <a:cubicBezTo>
                        <a:pt x="66" y="81"/>
                        <a:pt x="79" y="68"/>
                        <a:pt x="95" y="68"/>
                      </a:cubicBezTo>
                      <a:cubicBezTo>
                        <a:pt x="98" y="68"/>
                        <a:pt x="101" y="68"/>
                        <a:pt x="103" y="69"/>
                      </a:cubicBezTo>
                      <a:cubicBezTo>
                        <a:pt x="104" y="69"/>
                        <a:pt x="105" y="68"/>
                        <a:pt x="105" y="67"/>
                      </a:cubicBezTo>
                      <a:cubicBezTo>
                        <a:pt x="106" y="63"/>
                        <a:pt x="107" y="59"/>
                        <a:pt x="107" y="55"/>
                      </a:cubicBezTo>
                      <a:cubicBezTo>
                        <a:pt x="107" y="55"/>
                        <a:pt x="107" y="20"/>
                        <a:pt x="107" y="20"/>
                      </a:cubicBezTo>
                      <a:cubicBezTo>
                        <a:pt x="107" y="17"/>
                        <a:pt x="105" y="17"/>
                        <a:pt x="104" y="17"/>
                      </a:cubicBezTo>
                      <a:cubicBezTo>
                        <a:pt x="98" y="17"/>
                        <a:pt x="91" y="17"/>
                        <a:pt x="85" y="15"/>
                      </a:cubicBezTo>
                      <a:cubicBezTo>
                        <a:pt x="71" y="11"/>
                        <a:pt x="58" y="0"/>
                        <a:pt x="53" y="0"/>
                      </a:cubicBezTo>
                      <a:cubicBezTo>
                        <a:pt x="49" y="0"/>
                        <a:pt x="40" y="11"/>
                        <a:pt x="26" y="15"/>
                      </a:cubicBezTo>
                      <a:cubicBezTo>
                        <a:pt x="18" y="17"/>
                        <a:pt x="10" y="17"/>
                        <a:pt x="3" y="16"/>
                      </a:cubicBezTo>
                      <a:cubicBezTo>
                        <a:pt x="2" y="16"/>
                        <a:pt x="1" y="16"/>
                        <a:pt x="1" y="19"/>
                      </a:cubicBezTo>
                      <a:cubicBezTo>
                        <a:pt x="1" y="20"/>
                        <a:pt x="0" y="55"/>
                        <a:pt x="0" y="55"/>
                      </a:cubicBezTo>
                      <a:cubicBezTo>
                        <a:pt x="0" y="90"/>
                        <a:pt x="43" y="122"/>
                        <a:pt x="53" y="122"/>
                      </a:cubicBezTo>
                      <a:cubicBezTo>
                        <a:pt x="57" y="122"/>
                        <a:pt x="62" y="120"/>
                        <a:pt x="70" y="114"/>
                      </a:cubicBezTo>
                      <a:cubicBezTo>
                        <a:pt x="71" y="113"/>
                        <a:pt x="70" y="113"/>
                        <a:pt x="70" y="112"/>
                      </a:cubicBezTo>
                      <a:cubicBezTo>
                        <a:pt x="67" y="108"/>
                        <a:pt x="66" y="102"/>
                        <a:pt x="66" y="97"/>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41414"/>
                    </a:solidFill>
                    <a:effectLst/>
                    <a:uLnTx/>
                    <a:uFillTx/>
                    <a:latin typeface="+mj-lt"/>
                    <a:cs typeface="Arial" panose="020B0604020202020204" pitchFamily="34" charset="0"/>
                  </a:endParaRPr>
                </a:p>
              </p:txBody>
            </p:sp>
            <p:sp>
              <p:nvSpPr>
                <p:cNvPr id="160" name="Freeform 295"/>
                <p:cNvSpPr>
                  <a:spLocks/>
                </p:cNvSpPr>
                <p:nvPr/>
              </p:nvSpPr>
              <p:spPr bwMode="auto">
                <a:xfrm>
                  <a:off x="2471738" y="3121024"/>
                  <a:ext cx="109537" cy="73025"/>
                </a:xfrm>
                <a:custGeom>
                  <a:avLst/>
                  <a:gdLst/>
                  <a:ahLst/>
                  <a:cxnLst>
                    <a:cxn ang="0">
                      <a:pos x="24" y="31"/>
                    </a:cxn>
                    <a:cxn ang="0">
                      <a:pos x="20" y="31"/>
                    </a:cxn>
                    <a:cxn ang="0">
                      <a:pos x="2" y="17"/>
                    </a:cxn>
                    <a:cxn ang="0">
                      <a:pos x="1" y="14"/>
                    </a:cxn>
                    <a:cxn ang="0">
                      <a:pos x="4" y="11"/>
                    </a:cxn>
                    <a:cxn ang="0">
                      <a:pos x="7" y="10"/>
                    </a:cxn>
                    <a:cxn ang="0">
                      <a:pos x="19" y="19"/>
                    </a:cxn>
                    <a:cxn ang="0">
                      <a:pos x="23" y="18"/>
                    </a:cxn>
                    <a:cxn ang="0">
                      <a:pos x="40" y="1"/>
                    </a:cxn>
                    <a:cxn ang="0">
                      <a:pos x="44" y="1"/>
                    </a:cxn>
                    <a:cxn ang="0">
                      <a:pos x="47" y="3"/>
                    </a:cxn>
                    <a:cxn ang="0">
                      <a:pos x="47" y="7"/>
                    </a:cxn>
                    <a:cxn ang="0">
                      <a:pos x="24" y="31"/>
                    </a:cxn>
                  </a:cxnLst>
                  <a:rect l="0" t="0" r="r" b="b"/>
                  <a:pathLst>
                    <a:path w="48" h="32">
                      <a:moveTo>
                        <a:pt x="24" y="31"/>
                      </a:moveTo>
                      <a:cubicBezTo>
                        <a:pt x="23" y="32"/>
                        <a:pt x="21" y="32"/>
                        <a:pt x="20" y="31"/>
                      </a:cubicBezTo>
                      <a:cubicBezTo>
                        <a:pt x="2" y="17"/>
                        <a:pt x="2" y="17"/>
                        <a:pt x="2" y="17"/>
                      </a:cubicBezTo>
                      <a:cubicBezTo>
                        <a:pt x="1" y="17"/>
                        <a:pt x="0" y="15"/>
                        <a:pt x="1" y="14"/>
                      </a:cubicBezTo>
                      <a:cubicBezTo>
                        <a:pt x="4" y="11"/>
                        <a:pt x="4" y="11"/>
                        <a:pt x="4" y="11"/>
                      </a:cubicBezTo>
                      <a:cubicBezTo>
                        <a:pt x="4" y="9"/>
                        <a:pt x="6" y="9"/>
                        <a:pt x="7" y="10"/>
                      </a:cubicBezTo>
                      <a:cubicBezTo>
                        <a:pt x="19" y="19"/>
                        <a:pt x="19" y="19"/>
                        <a:pt x="19" y="19"/>
                      </a:cubicBezTo>
                      <a:cubicBezTo>
                        <a:pt x="20" y="20"/>
                        <a:pt x="22" y="20"/>
                        <a:pt x="23" y="18"/>
                      </a:cubicBezTo>
                      <a:cubicBezTo>
                        <a:pt x="40" y="1"/>
                        <a:pt x="40" y="1"/>
                        <a:pt x="40" y="1"/>
                      </a:cubicBezTo>
                      <a:cubicBezTo>
                        <a:pt x="41" y="0"/>
                        <a:pt x="43" y="0"/>
                        <a:pt x="44" y="1"/>
                      </a:cubicBezTo>
                      <a:cubicBezTo>
                        <a:pt x="47" y="3"/>
                        <a:pt x="47" y="3"/>
                        <a:pt x="47" y="3"/>
                      </a:cubicBezTo>
                      <a:cubicBezTo>
                        <a:pt x="48" y="4"/>
                        <a:pt x="48" y="6"/>
                        <a:pt x="47" y="7"/>
                      </a:cubicBezTo>
                      <a:lnTo>
                        <a:pt x="24"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41414"/>
                    </a:solidFill>
                    <a:effectLst/>
                    <a:uLnTx/>
                    <a:uFillTx/>
                    <a:latin typeface="+mj-lt"/>
                    <a:cs typeface="Arial" panose="020B0604020202020204" pitchFamily="34" charset="0"/>
                  </a:endParaRPr>
                </a:p>
              </p:txBody>
            </p:sp>
          </p:grpSp>
          <p:sp>
            <p:nvSpPr>
              <p:cNvPr id="161" name="Freeform 145"/>
              <p:cNvSpPr>
                <a:spLocks noChangeAspect="1" noEditPoints="1"/>
              </p:cNvSpPr>
              <p:nvPr/>
            </p:nvSpPr>
            <p:spPr bwMode="auto">
              <a:xfrm>
                <a:off x="1587587" y="3765068"/>
                <a:ext cx="358398" cy="304546"/>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41414"/>
                  </a:solidFill>
                  <a:effectLst/>
                  <a:uLnTx/>
                  <a:uFillTx/>
                  <a:latin typeface="+mj-lt"/>
                  <a:cs typeface="Arial" panose="020B0604020202020204" pitchFamily="34" charset="0"/>
                </a:endParaRPr>
              </a:p>
            </p:txBody>
          </p:sp>
          <p:sp>
            <p:nvSpPr>
              <p:cNvPr id="162" name="Rectangle 161"/>
              <p:cNvSpPr/>
              <p:nvPr/>
            </p:nvSpPr>
            <p:spPr>
              <a:xfrm>
                <a:off x="2166290" y="1671580"/>
                <a:ext cx="647934"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3E0"/>
                    </a:solidFill>
                    <a:effectLst/>
                    <a:uLnTx/>
                    <a:uFillTx/>
                    <a:latin typeface="+mj-lt"/>
                    <a:cs typeface="Arial" panose="020B0604020202020204" pitchFamily="34" charset="0"/>
                  </a:rPr>
                  <a:t>Account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3E0"/>
                    </a:solidFill>
                    <a:effectLst/>
                    <a:uLnTx/>
                    <a:uFillTx/>
                    <a:latin typeface="+mj-lt"/>
                    <a:cs typeface="Arial" panose="020B0604020202020204" pitchFamily="34" charset="0"/>
                  </a:rPr>
                  <a:t>Set Up</a:t>
                </a:r>
                <a:endParaRPr kumimoji="0" lang="en-US" sz="1000" b="0" i="0" u="none" strike="noStrike" kern="1200" cap="none" spc="0" normalizeH="0" baseline="0" noProof="0" dirty="0">
                  <a:ln>
                    <a:noFill/>
                  </a:ln>
                  <a:solidFill>
                    <a:srgbClr val="00A3E0"/>
                  </a:solidFill>
                  <a:effectLst/>
                  <a:uLnTx/>
                  <a:uFillTx/>
                  <a:latin typeface="+mj-lt"/>
                  <a:cs typeface="Arial" panose="020B0604020202020204" pitchFamily="34" charset="0"/>
                </a:endParaRPr>
              </a:p>
            </p:txBody>
          </p:sp>
          <p:sp>
            <p:nvSpPr>
              <p:cNvPr id="163" name="Rectangle 162"/>
              <p:cNvSpPr/>
              <p:nvPr/>
            </p:nvSpPr>
            <p:spPr>
              <a:xfrm>
                <a:off x="2074402" y="2325881"/>
                <a:ext cx="825867"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3E0"/>
                    </a:solidFill>
                    <a:effectLst/>
                    <a:uLnTx/>
                    <a:uFillTx/>
                    <a:latin typeface="+mj-lt"/>
                    <a:cs typeface="Arial" panose="020B0604020202020204" pitchFamily="34" charset="0"/>
                  </a:rPr>
                  <a:t>Foundation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3E0"/>
                    </a:solidFill>
                    <a:effectLst/>
                    <a:uLnTx/>
                    <a:uFillTx/>
                    <a:latin typeface="+mj-lt"/>
                    <a:cs typeface="Arial" panose="020B0604020202020204" pitchFamily="34" charset="0"/>
                  </a:rPr>
                  <a:t>Design</a:t>
                </a:r>
                <a:endParaRPr kumimoji="0" lang="en-US" sz="1000" b="0" i="0" u="none" strike="noStrike" kern="1200" cap="none" spc="0" normalizeH="0" baseline="0" noProof="0" dirty="0">
                  <a:ln>
                    <a:noFill/>
                  </a:ln>
                  <a:solidFill>
                    <a:srgbClr val="00A3E0"/>
                  </a:solidFill>
                  <a:effectLst/>
                  <a:uLnTx/>
                  <a:uFillTx/>
                  <a:latin typeface="+mj-lt"/>
                  <a:cs typeface="Arial" panose="020B0604020202020204" pitchFamily="34" charset="0"/>
                </a:endParaRPr>
              </a:p>
            </p:txBody>
          </p:sp>
          <p:sp>
            <p:nvSpPr>
              <p:cNvPr id="164" name="Rectangle 163"/>
              <p:cNvSpPr/>
              <p:nvPr/>
            </p:nvSpPr>
            <p:spPr>
              <a:xfrm>
                <a:off x="1923443" y="3041212"/>
                <a:ext cx="109267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3E0"/>
                    </a:solidFill>
                    <a:effectLst/>
                    <a:uLnTx/>
                    <a:uFillTx/>
                    <a:latin typeface="+mj-lt"/>
                    <a:cs typeface="Arial" panose="020B0604020202020204" pitchFamily="34" charset="0"/>
                  </a:rPr>
                  <a:t>Security &amp; Compliance</a:t>
                </a:r>
              </a:p>
            </p:txBody>
          </p:sp>
          <p:sp>
            <p:nvSpPr>
              <p:cNvPr id="165" name="Rectangle 164"/>
              <p:cNvSpPr/>
              <p:nvPr/>
            </p:nvSpPr>
            <p:spPr>
              <a:xfrm>
                <a:off x="1769060" y="3737128"/>
                <a:ext cx="1436549"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3E0"/>
                    </a:solidFill>
                    <a:effectLst/>
                    <a:uLnTx/>
                    <a:uFillTx/>
                    <a:latin typeface="+mj-lt"/>
                    <a:cs typeface="Arial" panose="020B0604020202020204" pitchFamily="34" charset="0"/>
                  </a:rPr>
                  <a:t>Migration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A3E0"/>
                    </a:solidFill>
                    <a:effectLst/>
                    <a:uLnTx/>
                    <a:uFillTx/>
                    <a:latin typeface="+mj-lt"/>
                    <a:cs typeface="Arial" panose="020B0604020202020204" pitchFamily="34" charset="0"/>
                  </a:rPr>
                  <a:t>Plan</a:t>
                </a:r>
              </a:p>
            </p:txBody>
          </p:sp>
        </p:grpSp>
        <p:grpSp>
          <p:nvGrpSpPr>
            <p:cNvPr id="191" name="Group 190"/>
            <p:cNvGrpSpPr/>
            <p:nvPr/>
          </p:nvGrpSpPr>
          <p:grpSpPr>
            <a:xfrm>
              <a:off x="3130265" y="815462"/>
              <a:ext cx="3065808" cy="3814076"/>
              <a:chOff x="3286379" y="815462"/>
              <a:chExt cx="3065808" cy="3814076"/>
            </a:xfrm>
          </p:grpSpPr>
          <p:grpSp>
            <p:nvGrpSpPr>
              <p:cNvPr id="173" name="Group 172"/>
              <p:cNvGrpSpPr/>
              <p:nvPr/>
            </p:nvGrpSpPr>
            <p:grpSpPr>
              <a:xfrm>
                <a:off x="3286379" y="815462"/>
                <a:ext cx="3065808" cy="2949478"/>
                <a:chOff x="3288402" y="839824"/>
                <a:chExt cx="2768482" cy="780138"/>
              </a:xfrm>
            </p:grpSpPr>
            <p:sp>
              <p:nvSpPr>
                <p:cNvPr id="166" name="Rectangle 165"/>
                <p:cNvSpPr/>
                <p:nvPr/>
              </p:nvSpPr>
              <p:spPr>
                <a:xfrm>
                  <a:off x="3288402" y="839824"/>
                  <a:ext cx="2768482" cy="153773"/>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cs typeface="Arial" panose="020B0604020202020204" pitchFamily="34" charset="0"/>
                    </a:rPr>
                    <a:t>Cloud Migration Factory</a:t>
                  </a:r>
                </a:p>
              </p:txBody>
            </p:sp>
            <p:sp>
              <p:nvSpPr>
                <p:cNvPr id="167" name="Snip Diagonal Corner Rectangle 166">
                  <a:hlinkClick r:id="" action="ppaction://noaction"/>
                </p:cNvPr>
                <p:cNvSpPr/>
                <p:nvPr/>
              </p:nvSpPr>
              <p:spPr>
                <a:xfrm>
                  <a:off x="3307232" y="1049154"/>
                  <a:ext cx="891778" cy="218375"/>
                </a:xfrm>
                <a:prstGeom prst="snip2Diag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lIns="34290" tIns="34290" rIns="34290" bIns="34290" rtlCol="0" anchor="ct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mj-lt"/>
                      <a:cs typeface="Arial" panose="020B0604020202020204" pitchFamily="34" charset="0"/>
                    </a:rPr>
                    <a:t>Lift &amp; </a:t>
                  </a:r>
                </a:p>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mj-lt"/>
                      <a:cs typeface="Arial" panose="020B0604020202020204" pitchFamily="34" charset="0"/>
                    </a:rPr>
                    <a:t>Shift</a:t>
                  </a:r>
                </a:p>
              </p:txBody>
            </p:sp>
            <p:sp>
              <p:nvSpPr>
                <p:cNvPr id="168" name="Snip Diagonal Corner Rectangle 167">
                  <a:hlinkClick r:id="" action="ppaction://noaction"/>
                </p:cNvPr>
                <p:cNvSpPr/>
                <p:nvPr/>
              </p:nvSpPr>
              <p:spPr>
                <a:xfrm>
                  <a:off x="4233848" y="1046709"/>
                  <a:ext cx="891778" cy="227208"/>
                </a:xfrm>
                <a:prstGeom prst="snip2Diag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lIns="34290" tIns="34290" rIns="34290" bIns="34290" rtlCol="0" anchor="ct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mj-lt"/>
                      <a:cs typeface="Arial" panose="020B0604020202020204" pitchFamily="34" charset="0"/>
                    </a:rPr>
                    <a:t>Lift &amp; </a:t>
                  </a:r>
                </a:p>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mj-lt"/>
                      <a:cs typeface="Arial" panose="020B0604020202020204" pitchFamily="34" charset="0"/>
                    </a:rPr>
                    <a:t>Optimize</a:t>
                  </a:r>
                </a:p>
              </p:txBody>
            </p:sp>
            <p:sp>
              <p:nvSpPr>
                <p:cNvPr id="169" name="Snip Diagonal Corner Rectangle 168">
                  <a:hlinkClick r:id="" action="ppaction://noaction"/>
                </p:cNvPr>
                <p:cNvSpPr/>
                <p:nvPr/>
              </p:nvSpPr>
              <p:spPr>
                <a:xfrm>
                  <a:off x="5160465" y="1046709"/>
                  <a:ext cx="889967" cy="227208"/>
                </a:xfrm>
                <a:prstGeom prst="snip2DiagRect">
                  <a:avLst/>
                </a:prstGeom>
                <a:solidFill>
                  <a:schemeClr val="accent6"/>
                </a:solidFill>
                <a:ln>
                  <a:noFill/>
                </a:ln>
                <a:effectLst/>
              </p:spPr>
              <p:style>
                <a:lnRef idx="3">
                  <a:schemeClr val="lt1"/>
                </a:lnRef>
                <a:fillRef idx="1">
                  <a:schemeClr val="accent3"/>
                </a:fillRef>
                <a:effectRef idx="1">
                  <a:schemeClr val="accent3"/>
                </a:effectRef>
                <a:fontRef idx="minor">
                  <a:schemeClr val="lt1"/>
                </a:fontRef>
              </p:style>
              <p:txBody>
                <a:bodyPr lIns="34290" tIns="34290" rIns="34290" bIns="34290" rtlCol="0" anchor="ct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white"/>
                      </a:solidFill>
                      <a:effectLst/>
                      <a:uLnTx/>
                      <a:uFillTx/>
                      <a:latin typeface="+mj-lt"/>
                      <a:cs typeface="Arial" panose="020B0604020202020204" pitchFamily="34" charset="0"/>
                    </a:rPr>
                    <a:t>Lift &amp; Transform</a:t>
                  </a:r>
                </a:p>
              </p:txBody>
            </p:sp>
            <p:sp>
              <p:nvSpPr>
                <p:cNvPr id="170" name="Snip Diagonal Corner Rectangle 169"/>
                <p:cNvSpPr/>
                <p:nvPr/>
              </p:nvSpPr>
              <p:spPr>
                <a:xfrm>
                  <a:off x="3300412" y="1316176"/>
                  <a:ext cx="898597" cy="303786"/>
                </a:xfrm>
                <a:prstGeom prst="snip2DiagRect">
                  <a:avLst/>
                </a:prstGeom>
                <a:solidFill>
                  <a:schemeClr val="accent3"/>
                </a:solidFill>
                <a:ln>
                  <a:noFill/>
                </a:ln>
                <a:effectLst/>
              </p:spPr>
              <p:style>
                <a:lnRef idx="3">
                  <a:schemeClr val="lt1"/>
                </a:lnRef>
                <a:fillRef idx="1">
                  <a:schemeClr val="accent3"/>
                </a:fillRef>
                <a:effectRef idx="1">
                  <a:schemeClr val="accent3"/>
                </a:effectRef>
                <a:fontRef idx="minor">
                  <a:schemeClr val="lt1"/>
                </a:fontRef>
              </p:style>
              <p:txBody>
                <a:bodyPr lIns="34290" tIns="34290" rIns="34290" bIns="34290" rtlCol="0" anchor="ct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mj-lt"/>
                      <a:cs typeface="Arial" panose="020B0604020202020204" pitchFamily="34" charset="0"/>
                    </a:rPr>
                    <a:t>Migrate &amp; validate</a:t>
                  </a:r>
                </a:p>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FFFFFF"/>
                    </a:solidFill>
                    <a:effectLst/>
                    <a:uLnTx/>
                    <a:uFillTx/>
                    <a:latin typeface="+mj-lt"/>
                    <a:cs typeface="Arial" panose="020B0604020202020204" pitchFamily="34" charset="0"/>
                  </a:endParaRPr>
                </a:p>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solidFill>
                      <a:effectLst/>
                      <a:uLnTx/>
                      <a:uFillTx/>
                      <a:latin typeface="+mj-lt"/>
                      <a:cs typeface="Arial" panose="020B0604020202020204" pitchFamily="34" charset="0"/>
                    </a:rPr>
                    <a:t>Securely migrate the workload</a:t>
                  </a:r>
                </a:p>
              </p:txBody>
            </p:sp>
            <p:sp>
              <p:nvSpPr>
                <p:cNvPr id="171" name="Snip Diagonal Corner Rectangle 170"/>
                <p:cNvSpPr/>
                <p:nvPr/>
              </p:nvSpPr>
              <p:spPr>
                <a:xfrm>
                  <a:off x="4233848" y="1316176"/>
                  <a:ext cx="891778" cy="303786"/>
                </a:xfrm>
                <a:prstGeom prst="snip2DiagRect">
                  <a:avLst/>
                </a:prstGeom>
                <a:solidFill>
                  <a:schemeClr val="accent3"/>
                </a:solidFill>
                <a:ln>
                  <a:noFill/>
                </a:ln>
                <a:effectLst/>
              </p:spPr>
              <p:style>
                <a:lnRef idx="3">
                  <a:schemeClr val="lt1"/>
                </a:lnRef>
                <a:fillRef idx="1">
                  <a:schemeClr val="accent3"/>
                </a:fillRef>
                <a:effectRef idx="1">
                  <a:schemeClr val="accent3"/>
                </a:effectRef>
                <a:fontRef idx="minor">
                  <a:schemeClr val="lt1"/>
                </a:fontRef>
              </p:style>
              <p:txBody>
                <a:bodyPr lIns="34290" tIns="34290" rIns="34290" bIns="34290" rtlCol="0" anchor="ct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mj-lt"/>
                      <a:cs typeface="Arial" panose="020B0604020202020204" pitchFamily="34" charset="0"/>
                    </a:rPr>
                    <a:t>DevOps Integration</a:t>
                  </a:r>
                </a:p>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FFFFFF"/>
                    </a:solidFill>
                    <a:effectLst/>
                    <a:uLnTx/>
                    <a:uFillTx/>
                    <a:latin typeface="+mj-lt"/>
                    <a:cs typeface="Arial" panose="020B0604020202020204" pitchFamily="34" charset="0"/>
                  </a:endParaRPr>
                </a:p>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solidFill>
                      <a:effectLst/>
                      <a:uLnTx/>
                      <a:uFillTx/>
                      <a:latin typeface="+mj-lt"/>
                      <a:cs typeface="Arial" panose="020B0604020202020204" pitchFamily="34" charset="0"/>
                    </a:rPr>
                    <a:t>Deploy &amp; Manage applications</a:t>
                  </a:r>
                </a:p>
              </p:txBody>
            </p:sp>
            <p:sp>
              <p:nvSpPr>
                <p:cNvPr id="172" name="Snip Diagonal Corner Rectangle 171"/>
                <p:cNvSpPr/>
                <p:nvPr/>
              </p:nvSpPr>
              <p:spPr>
                <a:xfrm>
                  <a:off x="5160464" y="1313061"/>
                  <a:ext cx="889967" cy="305574"/>
                </a:xfrm>
                <a:prstGeom prst="snip2DiagRect">
                  <a:avLst/>
                </a:prstGeom>
                <a:solidFill>
                  <a:schemeClr val="accent3"/>
                </a:solidFill>
                <a:ln>
                  <a:noFill/>
                </a:ln>
                <a:effectLst/>
              </p:spPr>
              <p:style>
                <a:lnRef idx="3">
                  <a:schemeClr val="lt1"/>
                </a:lnRef>
                <a:fillRef idx="1">
                  <a:schemeClr val="accent3"/>
                </a:fillRef>
                <a:effectRef idx="1">
                  <a:schemeClr val="accent3"/>
                </a:effectRef>
                <a:fontRef idx="minor">
                  <a:schemeClr val="lt1"/>
                </a:fontRef>
              </p:style>
              <p:txBody>
                <a:bodyPr lIns="34290" tIns="34290" rIns="34290" bIns="34290" rtlCol="0" anchor="ct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FFFFFF"/>
                      </a:solidFill>
                      <a:effectLst/>
                      <a:uLnTx/>
                      <a:uFillTx/>
                      <a:latin typeface="+mj-lt"/>
                      <a:cs typeface="Arial" panose="020B0604020202020204" pitchFamily="34" charset="0"/>
                    </a:rPr>
                    <a:t>Optimize &amp; Handover</a:t>
                  </a:r>
                </a:p>
                <a:p>
                  <a:pPr marL="0" marR="0" lvl="0" indent="0" algn="ctr" defTabSz="685749"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rgbClr val="FFFFFF"/>
                    </a:solidFill>
                    <a:effectLst/>
                    <a:uLnTx/>
                    <a:uFillTx/>
                    <a:latin typeface="+mj-lt"/>
                    <a:cs typeface="Arial" panose="020B0604020202020204" pitchFamily="34" charset="0"/>
                  </a:endParaRPr>
                </a:p>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FFFFFF"/>
                      </a:solidFill>
                      <a:effectLst/>
                      <a:uLnTx/>
                      <a:uFillTx/>
                      <a:latin typeface="+mj-lt"/>
                      <a:cs typeface="Arial" panose="020B0604020202020204" pitchFamily="34" charset="0"/>
                    </a:rPr>
                    <a:t>Transition to Cloud Operate </a:t>
                  </a:r>
                </a:p>
              </p:txBody>
            </p:sp>
          </p:grpSp>
          <p:grpSp>
            <p:nvGrpSpPr>
              <p:cNvPr id="181" name="Group 180"/>
              <p:cNvGrpSpPr/>
              <p:nvPr/>
            </p:nvGrpSpPr>
            <p:grpSpPr>
              <a:xfrm>
                <a:off x="3299679" y="3851002"/>
                <a:ext cx="3045362" cy="757454"/>
                <a:chOff x="8074509" y="1152932"/>
                <a:chExt cx="6763895" cy="2055985"/>
              </a:xfrm>
            </p:grpSpPr>
            <p:sp>
              <p:nvSpPr>
                <p:cNvPr id="174" name="Rounded Rectangle 173"/>
                <p:cNvSpPr/>
                <p:nvPr/>
              </p:nvSpPr>
              <p:spPr>
                <a:xfrm>
                  <a:off x="8091280" y="1218485"/>
                  <a:ext cx="6747124" cy="1957744"/>
                </a:xfrm>
                <a:prstGeom prst="roundRect">
                  <a:avLst/>
                </a:prstGeom>
                <a:solidFill>
                  <a:sysClr val="window" lastClr="FFFFFF">
                    <a:lumMod val="95000"/>
                  </a:sysClr>
                </a:solidFill>
                <a:ln w="9525" cap="flat" cmpd="sng" algn="ctr">
                  <a:noFill/>
                  <a:prstDash val="solid"/>
                </a:ln>
                <a:effectLst/>
              </p:spPr>
              <p:txBody>
                <a:bodyPr rtlCol="0" anchor="ctr"/>
                <a:lstStyle/>
                <a:p>
                  <a:pPr marL="0" marR="0" lvl="0" indent="0" algn="ctr" defTabSz="1306220" rtl="0" eaLnBrk="1" fontAlgn="auto" latinLnBrk="0" hangingPunct="1">
                    <a:lnSpc>
                      <a:spcPct val="100000"/>
                    </a:lnSpc>
                    <a:spcBef>
                      <a:spcPts val="0"/>
                    </a:spcBef>
                    <a:spcAft>
                      <a:spcPts val="0"/>
                    </a:spcAft>
                    <a:buClrTx/>
                    <a:buSzTx/>
                    <a:buFontTx/>
                    <a:buNone/>
                    <a:tabLst/>
                    <a:defRPr/>
                  </a:pPr>
                  <a:endParaRPr kumimoji="0" lang="en-US" sz="4160" b="0" i="0" u="none" strike="noStrike" kern="0" cap="none" spc="0" normalizeH="0" baseline="0" noProof="0" dirty="0">
                    <a:ln>
                      <a:noFill/>
                    </a:ln>
                    <a:solidFill>
                      <a:prstClr val="white"/>
                    </a:solidFill>
                    <a:effectLst/>
                    <a:uLnTx/>
                    <a:uFillTx/>
                    <a:latin typeface="+mj-lt"/>
                    <a:cs typeface="Arial" panose="020B0604020202020204" pitchFamily="34" charset="0"/>
                  </a:endParaRPr>
                </a:p>
              </p:txBody>
            </p:sp>
            <p:pic>
              <p:nvPicPr>
                <p:cNvPr id="175" name="Picture 1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3787" y="1818761"/>
                  <a:ext cx="780288" cy="780288"/>
                </a:xfrm>
                <a:prstGeom prst="rect">
                  <a:avLst/>
                </a:prstGeom>
              </p:spPr>
            </p:pic>
            <p:pic>
              <p:nvPicPr>
                <p:cNvPr id="176" name="Picture 1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3393" y="1838500"/>
                  <a:ext cx="780288" cy="780288"/>
                </a:xfrm>
                <a:prstGeom prst="rect">
                  <a:avLst/>
                </a:prstGeom>
              </p:spPr>
            </p:pic>
            <p:pic>
              <p:nvPicPr>
                <p:cNvPr id="177" name="Picture 17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5235" y="1805262"/>
                  <a:ext cx="780288" cy="780288"/>
                </a:xfrm>
                <a:prstGeom prst="rect">
                  <a:avLst/>
                </a:prstGeom>
              </p:spPr>
            </p:pic>
            <p:pic>
              <p:nvPicPr>
                <p:cNvPr id="178" name="Picture 1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30611" y="1812249"/>
                  <a:ext cx="780288" cy="780288"/>
                </a:xfrm>
                <a:prstGeom prst="rect">
                  <a:avLst/>
                </a:prstGeom>
              </p:spPr>
            </p:pic>
            <p:sp>
              <p:nvSpPr>
                <p:cNvPr id="179" name="TextBox 178"/>
                <p:cNvSpPr txBox="1"/>
                <p:nvPr/>
              </p:nvSpPr>
              <p:spPr>
                <a:xfrm>
                  <a:off x="8074509" y="2582361"/>
                  <a:ext cx="5946492" cy="626556"/>
                </a:xfrm>
                <a:prstGeom prst="rect">
                  <a:avLst/>
                </a:prstGeom>
                <a:noFill/>
              </p:spPr>
              <p:txBody>
                <a:bodyPr wrap="none" rtlCol="0">
                  <a:spAutoFit/>
                </a:bodyPr>
                <a:lstStyle>
                  <a:defPPr>
                    <a:defRPr lang="en-US"/>
                  </a:defPPr>
                  <a:lvl1pPr>
                    <a:defRPr sz="1200">
                      <a:solidFill>
                        <a:schemeClr val="tx2"/>
                      </a:solidFill>
                    </a:defRPr>
                  </a:lvl1pPr>
                </a:lstStyle>
                <a:p>
                  <a:pPr marL="0" marR="0" lvl="0" indent="0" algn="l" defTabSz="130622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1F497D"/>
                      </a:solidFill>
                      <a:effectLst/>
                      <a:uLnTx/>
                      <a:uFillTx/>
                      <a:latin typeface="+mj-lt"/>
                      <a:cs typeface="Arial" panose="020B0604020202020204" pitchFamily="34" charset="0"/>
                    </a:rPr>
                    <a:t>Scripts, Processes,  Runbooks, Playbooks, SOPs, Tools</a:t>
                  </a:r>
                </a:p>
              </p:txBody>
            </p:sp>
            <p:sp>
              <p:nvSpPr>
                <p:cNvPr id="180" name="TextBox 179">
                  <a:hlinkClick r:id="" action="ppaction://noaction"/>
                </p:cNvPr>
                <p:cNvSpPr txBox="1"/>
                <p:nvPr/>
              </p:nvSpPr>
              <p:spPr>
                <a:xfrm>
                  <a:off x="9810338" y="1152932"/>
                  <a:ext cx="2767101" cy="668327"/>
                </a:xfrm>
                <a:prstGeom prst="rect">
                  <a:avLst/>
                </a:prstGeom>
                <a:noFill/>
              </p:spPr>
              <p:txBody>
                <a:bodyPr wrap="none" rtlCol="0">
                  <a:spAutoFit/>
                </a:bodyPr>
                <a:lstStyle>
                  <a:defPPr>
                    <a:defRPr lang="en-US"/>
                  </a:defPPr>
                  <a:lvl1pPr>
                    <a:defRPr sz="1000" b="1">
                      <a:solidFill>
                        <a:schemeClr val="tx2"/>
                      </a:solidFill>
                    </a:defRPr>
                  </a:lvl1pPr>
                </a:lstStyle>
                <a:p>
                  <a:pPr marL="0" marR="0" lvl="0" indent="0" algn="l" defTabSz="130622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1F497D"/>
                      </a:solidFill>
                      <a:effectLst/>
                      <a:uLnTx/>
                      <a:uFillTx/>
                      <a:latin typeface="+mj-lt"/>
                      <a:cs typeface="Arial" panose="020B0604020202020204" pitchFamily="34" charset="0"/>
                    </a:rPr>
                    <a:t>Reusable Blueprints</a:t>
                  </a:r>
                </a:p>
              </p:txBody>
            </p:sp>
          </p:grpSp>
          <p:sp>
            <p:nvSpPr>
              <p:cNvPr id="182" name="Rounded Rectangle 181"/>
              <p:cNvSpPr/>
              <p:nvPr/>
            </p:nvSpPr>
            <p:spPr>
              <a:xfrm>
                <a:off x="3297531" y="848585"/>
                <a:ext cx="3047510" cy="3780953"/>
              </a:xfrm>
              <a:prstGeom prst="roundRect">
                <a:avLst>
                  <a:gd name="adj" fmla="val 4298"/>
                </a:avLst>
              </a:prstGeom>
              <a:noFill/>
              <a:ln w="12700">
                <a:solidFill>
                  <a:srgbClr val="7F7F7F"/>
                </a:solidFill>
              </a:ln>
            </p:spPr>
            <p:style>
              <a:lnRef idx="2">
                <a:schemeClr val="accent2"/>
              </a:lnRef>
              <a:fillRef idx="1">
                <a:schemeClr val="lt1"/>
              </a:fillRef>
              <a:effectRef idx="0">
                <a:schemeClr val="accent2"/>
              </a:effectRef>
              <a:fontRef idx="minor">
                <a:schemeClr val="dk1"/>
              </a:fontRef>
            </p:style>
            <p:txBody>
              <a:bodyPr tIns="822960" rtlCol="0" anchor="t"/>
              <a:lstStyle/>
              <a:p>
                <a:pPr marL="0" marR="0" lvl="0" indent="0" algn="just" defTabSz="60958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50B3CF"/>
                  </a:solidFill>
                  <a:effectLst/>
                  <a:uLnTx/>
                  <a:uFillTx/>
                  <a:latin typeface="+mj-lt"/>
                  <a:cs typeface="Arial" panose="020B0604020202020204" pitchFamily="34" charset="0"/>
                </a:endParaRPr>
              </a:p>
            </p:txBody>
          </p:sp>
        </p:grpSp>
        <p:grpSp>
          <p:nvGrpSpPr>
            <p:cNvPr id="192" name="Group 191"/>
            <p:cNvGrpSpPr/>
            <p:nvPr/>
          </p:nvGrpSpPr>
          <p:grpSpPr>
            <a:xfrm>
              <a:off x="6398002" y="791031"/>
              <a:ext cx="1539473" cy="3835159"/>
              <a:chOff x="6587569" y="791031"/>
              <a:chExt cx="1539473" cy="3835159"/>
            </a:xfrm>
          </p:grpSpPr>
          <p:grpSp>
            <p:nvGrpSpPr>
              <p:cNvPr id="183" name="Group 182"/>
              <p:cNvGrpSpPr/>
              <p:nvPr/>
            </p:nvGrpSpPr>
            <p:grpSpPr>
              <a:xfrm>
                <a:off x="6587569" y="791031"/>
                <a:ext cx="1539473" cy="3835159"/>
                <a:chOff x="231932" y="663945"/>
                <a:chExt cx="1440346" cy="3805381"/>
              </a:xfrm>
            </p:grpSpPr>
            <p:sp>
              <p:nvSpPr>
                <p:cNvPr id="184" name="Rounded Rectangle 183"/>
                <p:cNvSpPr/>
                <p:nvPr/>
              </p:nvSpPr>
              <p:spPr>
                <a:xfrm>
                  <a:off x="231932" y="688373"/>
                  <a:ext cx="1434291" cy="3780953"/>
                </a:xfrm>
                <a:prstGeom prst="roundRect">
                  <a:avLst>
                    <a:gd name="adj" fmla="val 4298"/>
                  </a:avLst>
                </a:prstGeom>
                <a:ln w="12700">
                  <a:solidFill>
                    <a:srgbClr val="E11737"/>
                  </a:solidFill>
                </a:ln>
              </p:spPr>
              <p:style>
                <a:lnRef idx="2">
                  <a:schemeClr val="accent2"/>
                </a:lnRef>
                <a:fillRef idx="1">
                  <a:schemeClr val="lt1"/>
                </a:fillRef>
                <a:effectRef idx="0">
                  <a:schemeClr val="accent2"/>
                </a:effectRef>
                <a:fontRef idx="minor">
                  <a:schemeClr val="dk1"/>
                </a:fontRef>
              </p:style>
              <p:txBody>
                <a:bodyPr tIns="822960" rtlCol="0" anchor="t"/>
                <a:lstStyle/>
                <a:p>
                  <a:pPr marL="0" marR="0" lvl="0" indent="0" algn="just" defTabSz="60958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50B3CF"/>
                    </a:solidFill>
                    <a:effectLst/>
                    <a:uLnTx/>
                    <a:uFillTx/>
                    <a:latin typeface="+mj-lt"/>
                    <a:cs typeface="Arial" panose="020B0604020202020204" pitchFamily="34" charset="0"/>
                  </a:endParaRPr>
                </a:p>
              </p:txBody>
            </p:sp>
            <p:sp>
              <p:nvSpPr>
                <p:cNvPr id="185" name="Right Triangle 184"/>
                <p:cNvSpPr/>
                <p:nvPr/>
              </p:nvSpPr>
              <p:spPr>
                <a:xfrm rot="10800000">
                  <a:off x="1215554" y="663945"/>
                  <a:ext cx="456724" cy="458573"/>
                </a:xfrm>
                <a:prstGeom prst="rtTriangle">
                  <a:avLst/>
                </a:prstGeom>
                <a:solidFill>
                  <a:schemeClr val="bg1"/>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sp>
              <p:nvSpPr>
                <p:cNvPr id="186" name="Right Triangle 185"/>
                <p:cNvSpPr/>
                <p:nvPr/>
              </p:nvSpPr>
              <p:spPr>
                <a:xfrm>
                  <a:off x="1213127" y="674427"/>
                  <a:ext cx="456725" cy="458573"/>
                </a:xfrm>
                <a:prstGeom prst="rtTriangle">
                  <a:avLst/>
                </a:prstGeom>
                <a:solidFill>
                  <a:srgbClr val="E117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mj-lt"/>
                    <a:cs typeface="Arial" panose="020B0604020202020204" pitchFamily="34" charset="0"/>
                  </a:endParaRPr>
                </a:p>
              </p:txBody>
            </p:sp>
          </p:grpSp>
          <p:sp>
            <p:nvSpPr>
              <p:cNvPr id="187" name="TextBox 186"/>
              <p:cNvSpPr txBox="1"/>
              <p:nvPr/>
            </p:nvSpPr>
            <p:spPr>
              <a:xfrm>
                <a:off x="6710643" y="1376848"/>
                <a:ext cx="1286851" cy="153888"/>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hlinkClick r:id="" action="ppaction://noaction"/>
                  </a:rPr>
                  <a:t>Validation</a:t>
                </a:r>
                <a:endPar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endParaRPr>
              </a:p>
            </p:txBody>
          </p:sp>
        </p:grpSp>
        <p:grpSp>
          <p:nvGrpSpPr>
            <p:cNvPr id="193" name="Group 192"/>
            <p:cNvGrpSpPr/>
            <p:nvPr/>
          </p:nvGrpSpPr>
          <p:grpSpPr>
            <a:xfrm>
              <a:off x="8140074" y="1447476"/>
              <a:ext cx="1050290" cy="1781281"/>
              <a:chOff x="295005" y="802848"/>
              <a:chExt cx="1429247" cy="2382518"/>
            </a:xfrm>
          </p:grpSpPr>
          <p:sp>
            <p:nvSpPr>
              <p:cNvPr id="194" name="Rectangle 193"/>
              <p:cNvSpPr/>
              <p:nvPr/>
            </p:nvSpPr>
            <p:spPr>
              <a:xfrm>
                <a:off x="331272" y="1972630"/>
                <a:ext cx="1267068" cy="1212736"/>
              </a:xfrm>
              <a:prstGeom prst="rect">
                <a:avLst/>
              </a:prstGeom>
              <a:solidFill>
                <a:schemeClr val="bg1">
                  <a:lumMod val="65000"/>
                </a:schemeClr>
              </a:solidFill>
              <a:ln w="3175">
                <a:solidFill>
                  <a:schemeClr val="bg1">
                    <a:lumMod val="50000"/>
                  </a:schemeClr>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B3CF"/>
                  </a:solidFill>
                  <a:effectLst/>
                  <a:uLnTx/>
                  <a:uFillTx/>
                  <a:latin typeface="+mj-lt"/>
                  <a:cs typeface="Arial" panose="020B0604020202020204" pitchFamily="34" charset="0"/>
                </a:endParaRPr>
              </a:p>
            </p:txBody>
          </p:sp>
          <p:sp>
            <p:nvSpPr>
              <p:cNvPr id="195" name="TextBox 194"/>
              <p:cNvSpPr txBox="1"/>
              <p:nvPr/>
            </p:nvSpPr>
            <p:spPr>
              <a:xfrm>
                <a:off x="295005" y="2063686"/>
                <a:ext cx="1429247" cy="946819"/>
              </a:xfrm>
              <a:prstGeom prst="rect">
                <a:avLst/>
              </a:prstGeom>
              <a:noFill/>
            </p:spPr>
            <p:txBody>
              <a:bodyPr wrap="square" rtlCol="0">
                <a:spAutoFit/>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mj-lt"/>
                    <a:cs typeface="Arial" panose="020B0604020202020204" pitchFamily="34" charset="0"/>
                  </a:rPr>
                  <a:t>Migration Report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mj-lt"/>
                    <a:cs typeface="Arial" panose="020B0604020202020204" pitchFamily="34" charset="0"/>
                  </a:rPr>
                  <a:t>Validation &amp; UAT Reports</a:t>
                </a:r>
              </a:p>
            </p:txBody>
          </p:sp>
          <p:pic>
            <p:nvPicPr>
              <p:cNvPr id="196" name="Picture 2" descr="D:\sohini\SPM\diagrams\prasad\3.png"/>
              <p:cNvPicPr>
                <a:picLocks noChangeAspect="1" noChangeArrowheads="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21801" y="802848"/>
                <a:ext cx="1229867" cy="1229869"/>
              </a:xfrm>
              <a:prstGeom prst="rect">
                <a:avLst/>
              </a:prstGeom>
              <a:noFill/>
              <a:extLst>
                <a:ext uri="{909E8E84-426E-40DD-AFC4-6F175D3DCCD1}">
                  <a14:hiddenFill xmlns:a14="http://schemas.microsoft.com/office/drawing/2010/main">
                    <a:solidFill>
                      <a:srgbClr val="FFFFFF"/>
                    </a:solidFill>
                  </a14:hiddenFill>
                </a:ext>
              </a:extLst>
            </p:spPr>
          </p:pic>
        </p:grpSp>
        <p:sp>
          <p:nvSpPr>
            <p:cNvPr id="197" name="Rectangle 196"/>
            <p:cNvSpPr/>
            <p:nvPr/>
          </p:nvSpPr>
          <p:spPr>
            <a:xfrm>
              <a:off x="6247396" y="1682422"/>
              <a:ext cx="1911490" cy="2462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rPr>
                <a:t>Test cases validation</a:t>
              </a:r>
            </a:p>
          </p:txBody>
        </p:sp>
        <p:sp>
          <p:nvSpPr>
            <p:cNvPr id="198" name="Rectangle 197"/>
            <p:cNvSpPr/>
            <p:nvPr/>
          </p:nvSpPr>
          <p:spPr>
            <a:xfrm>
              <a:off x="6372362" y="2112990"/>
              <a:ext cx="1620117"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rPr>
                <a:t>Regulatory Compliance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rPr>
                <a:t>validation</a:t>
              </a:r>
            </a:p>
          </p:txBody>
        </p:sp>
        <p:sp>
          <p:nvSpPr>
            <p:cNvPr id="199" name="Rectangle 198"/>
            <p:cNvSpPr/>
            <p:nvPr/>
          </p:nvSpPr>
          <p:spPr>
            <a:xfrm>
              <a:off x="6295975" y="2697447"/>
              <a:ext cx="1770099"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rPr>
                <a:t>Application Functional and</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rPr>
                <a:t>Performance Validation </a:t>
              </a:r>
            </a:p>
          </p:txBody>
        </p:sp>
        <p:sp>
          <p:nvSpPr>
            <p:cNvPr id="200" name="Rectangle 199"/>
            <p:cNvSpPr/>
            <p:nvPr/>
          </p:nvSpPr>
          <p:spPr>
            <a:xfrm>
              <a:off x="6363740" y="3435792"/>
              <a:ext cx="1677317"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rPr>
                <a:t>Functional/Non-functional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rPr>
                <a:t>Requirements</a:t>
              </a:r>
            </a:p>
          </p:txBody>
        </p:sp>
        <p:sp>
          <p:nvSpPr>
            <p:cNvPr id="201" name="Rectangle 200"/>
            <p:cNvSpPr/>
            <p:nvPr/>
          </p:nvSpPr>
          <p:spPr>
            <a:xfrm>
              <a:off x="6418548" y="4174136"/>
              <a:ext cx="1515616" cy="4001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rPr>
                <a:t>Business Continuity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2"/>
                  </a:solidFill>
                  <a:effectLst/>
                  <a:uLnTx/>
                  <a:uFillTx/>
                  <a:latin typeface="+mj-lt"/>
                  <a:cs typeface="Arial" panose="020B0604020202020204" pitchFamily="34" charset="0"/>
                </a:rPr>
                <a:t>and DR </a:t>
              </a:r>
            </a:p>
          </p:txBody>
        </p:sp>
        <p:sp>
          <p:nvSpPr>
            <p:cNvPr id="202" name="Chevron 201"/>
            <p:cNvSpPr/>
            <p:nvPr/>
          </p:nvSpPr>
          <p:spPr>
            <a:xfrm>
              <a:off x="1179896" y="2705920"/>
              <a:ext cx="175087" cy="229303"/>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3A0"/>
                </a:solidFill>
                <a:effectLst/>
                <a:uLnTx/>
                <a:uFillTx/>
                <a:latin typeface="+mj-lt"/>
                <a:cs typeface="Arial" panose="020B0604020202020204" pitchFamily="34" charset="0"/>
              </a:endParaRPr>
            </a:p>
          </p:txBody>
        </p:sp>
        <p:sp>
          <p:nvSpPr>
            <p:cNvPr id="203" name="Chevron 202"/>
            <p:cNvSpPr/>
            <p:nvPr/>
          </p:nvSpPr>
          <p:spPr>
            <a:xfrm>
              <a:off x="2949983" y="2683735"/>
              <a:ext cx="175087" cy="229303"/>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3A0"/>
                </a:solidFill>
                <a:effectLst/>
                <a:uLnTx/>
                <a:uFillTx/>
                <a:latin typeface="+mj-lt"/>
                <a:cs typeface="Arial" panose="020B0604020202020204" pitchFamily="34" charset="0"/>
              </a:endParaRPr>
            </a:p>
          </p:txBody>
        </p:sp>
        <p:sp>
          <p:nvSpPr>
            <p:cNvPr id="204" name="Chevron 203"/>
            <p:cNvSpPr/>
            <p:nvPr/>
          </p:nvSpPr>
          <p:spPr>
            <a:xfrm>
              <a:off x="6224837" y="2667054"/>
              <a:ext cx="175087" cy="229303"/>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3A0"/>
                </a:solidFill>
                <a:effectLst/>
                <a:uLnTx/>
                <a:uFillTx/>
                <a:latin typeface="+mj-lt"/>
                <a:cs typeface="Arial" panose="020B0604020202020204" pitchFamily="34" charset="0"/>
              </a:endParaRPr>
            </a:p>
          </p:txBody>
        </p:sp>
        <p:sp>
          <p:nvSpPr>
            <p:cNvPr id="205" name="Chevron 204"/>
            <p:cNvSpPr/>
            <p:nvPr/>
          </p:nvSpPr>
          <p:spPr>
            <a:xfrm>
              <a:off x="7951676" y="2666410"/>
              <a:ext cx="175087" cy="229303"/>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33A0"/>
                </a:solidFill>
                <a:effectLst/>
                <a:uLnTx/>
                <a:uFillTx/>
                <a:latin typeface="+mj-lt"/>
                <a:cs typeface="Arial" panose="020B0604020202020204" pitchFamily="34" charset="0"/>
              </a:endParaRPr>
            </a:p>
          </p:txBody>
        </p:sp>
      </p:grpSp>
      <p:grpSp>
        <p:nvGrpSpPr>
          <p:cNvPr id="78" name="Group 77"/>
          <p:cNvGrpSpPr/>
          <p:nvPr/>
        </p:nvGrpSpPr>
        <p:grpSpPr>
          <a:xfrm>
            <a:off x="5152634" y="513709"/>
            <a:ext cx="3666400" cy="257744"/>
            <a:chOff x="5213612" y="507153"/>
            <a:chExt cx="3666400" cy="257744"/>
          </a:xfrm>
        </p:grpSpPr>
        <p:sp>
          <p:nvSpPr>
            <p:cNvPr id="79" name="Chevron 78"/>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80" name="Chevron 79"/>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81" name="Chevron 80"/>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82" name="Pentagon 81"/>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2574709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p:txBody>
          <a:bodyPr/>
          <a:lstStyle/>
          <a:p>
            <a:r>
              <a:rPr lang="en-US"/>
              <a:t>Cognizant Cloud Migration Factory – Powered by ArcTern</a:t>
            </a:r>
            <a:endParaRPr lang="en-US" dirty="0"/>
          </a:p>
        </p:txBody>
      </p:sp>
      <p:sp>
        <p:nvSpPr>
          <p:cNvPr id="6" name="Freeform 5"/>
          <p:cNvSpPr/>
          <p:nvPr/>
        </p:nvSpPr>
        <p:spPr>
          <a:xfrm>
            <a:off x="5920796" y="1612581"/>
            <a:ext cx="0" cy="2948940"/>
          </a:xfrm>
          <a:custGeom>
            <a:avLst/>
            <a:gdLst>
              <a:gd name="connsiteX0" fmla="*/ 0 w 0"/>
              <a:gd name="connsiteY0" fmla="*/ 0 h 3788229"/>
              <a:gd name="connsiteX1" fmla="*/ 0 w 0"/>
              <a:gd name="connsiteY1" fmla="*/ 3788229 h 3788229"/>
            </a:gdLst>
            <a:ahLst/>
            <a:cxnLst>
              <a:cxn ang="0">
                <a:pos x="connsiteX0" y="connsiteY0"/>
              </a:cxn>
              <a:cxn ang="0">
                <a:pos x="connsiteX1" y="connsiteY1"/>
              </a:cxn>
            </a:cxnLst>
            <a:rect l="l" t="t" r="r" b="b"/>
            <a:pathLst>
              <a:path h="3788229">
                <a:moveTo>
                  <a:pt x="0" y="0"/>
                </a:moveTo>
                <a:lnTo>
                  <a:pt x="0" y="3788229"/>
                </a:lnTo>
              </a:path>
            </a:pathLst>
          </a:custGeom>
          <a:noFill/>
          <a:ln w="38100">
            <a:solidFill>
              <a:schemeClr val="tx2">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09139"/>
            <a:endParaRPr lang="en-US" sz="1611" dirty="0">
              <a:solidFill>
                <a:srgbClr val="FFFFFF"/>
              </a:solidFill>
              <a:latin typeface="+mj-lt"/>
            </a:endParaRPr>
          </a:p>
        </p:txBody>
      </p:sp>
      <p:sp>
        <p:nvSpPr>
          <p:cNvPr id="8" name="Chevron 7"/>
          <p:cNvSpPr/>
          <p:nvPr/>
        </p:nvSpPr>
        <p:spPr bwMode="auto">
          <a:xfrm>
            <a:off x="414025" y="995363"/>
            <a:ext cx="1548239" cy="617220"/>
          </a:xfrm>
          <a:prstGeom prst="chevron">
            <a:avLst>
              <a:gd name="adj" fmla="val 35605"/>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r>
              <a:rPr lang="en-US" sz="1050" b="1" dirty="0">
                <a:solidFill>
                  <a:srgbClr val="FFFFFF"/>
                </a:solidFill>
                <a:latin typeface="+mj-lt"/>
                <a:ea typeface="ＭＳ Ｐゴシック" pitchFamily="-12" charset="-128"/>
                <a:cs typeface="ＭＳ Ｐゴシック" pitchFamily="-12" charset="-128"/>
              </a:rPr>
              <a:t>Assessment / Discovery phase</a:t>
            </a:r>
          </a:p>
        </p:txBody>
      </p:sp>
      <p:sp>
        <p:nvSpPr>
          <p:cNvPr id="9" name="Chevron 8"/>
          <p:cNvSpPr/>
          <p:nvPr/>
        </p:nvSpPr>
        <p:spPr bwMode="auto">
          <a:xfrm>
            <a:off x="1798303" y="995363"/>
            <a:ext cx="1548239" cy="617220"/>
          </a:xfrm>
          <a:prstGeom prst="chevron">
            <a:avLst>
              <a:gd name="adj" fmla="val 35605"/>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r>
              <a:rPr lang="en-US" sz="1050" b="1" dirty="0">
                <a:solidFill>
                  <a:srgbClr val="FFFFFF"/>
                </a:solidFill>
                <a:latin typeface="+mj-lt"/>
                <a:ea typeface="ＭＳ Ｐゴシック" pitchFamily="-12" charset="-128"/>
                <a:cs typeface="ＭＳ Ｐゴシック" pitchFamily="-12" charset="-128"/>
              </a:rPr>
              <a:t>Schedule Migration </a:t>
            </a:r>
          </a:p>
        </p:txBody>
      </p:sp>
      <p:sp>
        <p:nvSpPr>
          <p:cNvPr id="10" name="Chevron 9"/>
          <p:cNvSpPr/>
          <p:nvPr/>
        </p:nvSpPr>
        <p:spPr bwMode="auto">
          <a:xfrm>
            <a:off x="3182582" y="995363"/>
            <a:ext cx="2935224" cy="617220"/>
          </a:xfrm>
          <a:prstGeom prst="chevron">
            <a:avLst>
              <a:gd name="adj" fmla="val 35605"/>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409139" eaLnBrk="0" fontAlgn="base" hangingPunct="0">
              <a:spcBef>
                <a:spcPct val="0"/>
              </a:spcBef>
              <a:spcAft>
                <a:spcPct val="0"/>
              </a:spcAft>
            </a:pPr>
            <a:r>
              <a:rPr lang="en-US" sz="1050" b="1" dirty="0">
                <a:solidFill>
                  <a:srgbClr val="FFFFFF"/>
                </a:solidFill>
                <a:latin typeface="+mj-lt"/>
                <a:ea typeface="ＭＳ Ｐゴシック" pitchFamily="-12" charset="-128"/>
                <a:cs typeface="ＭＳ Ｐゴシック" pitchFamily="-12" charset="-128"/>
              </a:rPr>
              <a:t>Pre Migration Activities</a:t>
            </a:r>
          </a:p>
        </p:txBody>
      </p:sp>
      <p:sp>
        <p:nvSpPr>
          <p:cNvPr id="11" name="Chevron 10"/>
          <p:cNvSpPr/>
          <p:nvPr/>
        </p:nvSpPr>
        <p:spPr bwMode="auto">
          <a:xfrm>
            <a:off x="5951139" y="995363"/>
            <a:ext cx="1548239" cy="617220"/>
          </a:xfrm>
          <a:prstGeom prst="chevron">
            <a:avLst>
              <a:gd name="adj" fmla="val 35605"/>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r>
              <a:rPr lang="en-US" sz="1050" b="1" dirty="0">
                <a:solidFill>
                  <a:srgbClr val="FFFFFF"/>
                </a:solidFill>
                <a:latin typeface="+mj-lt"/>
                <a:ea typeface="ＭＳ Ｐゴシック" pitchFamily="-12" charset="-128"/>
                <a:cs typeface="ＭＳ Ｐゴシック" pitchFamily="-12" charset="-128"/>
              </a:rPr>
              <a:t>Post Migration Activity</a:t>
            </a:r>
          </a:p>
        </p:txBody>
      </p:sp>
      <p:sp>
        <p:nvSpPr>
          <p:cNvPr id="12" name="Chevron 11"/>
          <p:cNvSpPr/>
          <p:nvPr/>
        </p:nvSpPr>
        <p:spPr bwMode="auto">
          <a:xfrm>
            <a:off x="7335417" y="995363"/>
            <a:ext cx="1548239" cy="617220"/>
          </a:xfrm>
          <a:prstGeom prst="chevron">
            <a:avLst>
              <a:gd name="adj" fmla="val 35605"/>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r>
              <a:rPr lang="en-US" sz="1050" b="1" dirty="0">
                <a:solidFill>
                  <a:srgbClr val="FFFFFF"/>
                </a:solidFill>
                <a:latin typeface="+mj-lt"/>
                <a:ea typeface="ＭＳ Ｐゴシック" pitchFamily="-12" charset="-128"/>
                <a:cs typeface="ＭＳ Ｐゴシック" pitchFamily="-12" charset="-128"/>
              </a:rPr>
              <a:t>Reporting</a:t>
            </a:r>
          </a:p>
        </p:txBody>
      </p:sp>
      <p:sp>
        <p:nvSpPr>
          <p:cNvPr id="13" name="Chevron 16"/>
          <p:cNvSpPr/>
          <p:nvPr/>
        </p:nvSpPr>
        <p:spPr bwMode="auto">
          <a:xfrm>
            <a:off x="3182582" y="1303973"/>
            <a:ext cx="1548239" cy="308610"/>
          </a:xfrm>
          <a:prstGeom prst="parallelogram">
            <a:avLst>
              <a:gd name="adj" fmla="val 71296"/>
            </a:avLst>
          </a:prstGeom>
          <a:solidFill>
            <a:schemeClr val="tx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r>
              <a:rPr lang="en-US" sz="900" b="1" dirty="0">
                <a:solidFill>
                  <a:srgbClr val="000000"/>
                </a:solidFill>
                <a:latin typeface="+mj-lt"/>
                <a:ea typeface="ＭＳ Ｐゴシック" pitchFamily="-12" charset="-128"/>
                <a:cs typeface="ＭＳ Ｐゴシック" pitchFamily="-12" charset="-128"/>
              </a:rPr>
              <a:t>Pre-requisite</a:t>
            </a:r>
            <a:br>
              <a:rPr lang="en-US" sz="900" b="1" dirty="0">
                <a:solidFill>
                  <a:srgbClr val="000000"/>
                </a:solidFill>
                <a:latin typeface="+mj-lt"/>
                <a:ea typeface="ＭＳ Ｐゴシック" pitchFamily="-12" charset="-128"/>
                <a:cs typeface="ＭＳ Ｐゴシック" pitchFamily="-12" charset="-128"/>
              </a:rPr>
            </a:br>
            <a:r>
              <a:rPr lang="en-US" sz="900" b="1" dirty="0">
                <a:solidFill>
                  <a:srgbClr val="000000"/>
                </a:solidFill>
                <a:latin typeface="+mj-lt"/>
                <a:ea typeface="ＭＳ Ｐゴシック" pitchFamily="-12" charset="-128"/>
                <a:cs typeface="ＭＳ Ｐゴシック" pitchFamily="-12" charset="-128"/>
              </a:rPr>
              <a:t>Checks &amp; Alerts</a:t>
            </a:r>
          </a:p>
        </p:txBody>
      </p:sp>
      <p:sp>
        <p:nvSpPr>
          <p:cNvPr id="14" name="Rectangle 13"/>
          <p:cNvSpPr/>
          <p:nvPr/>
        </p:nvSpPr>
        <p:spPr bwMode="auto">
          <a:xfrm>
            <a:off x="414026" y="1612581"/>
            <a:ext cx="1323594" cy="2880360"/>
          </a:xfrm>
          <a:prstGeom prst="rect">
            <a:avLst/>
          </a:prstGeom>
          <a:solidFill>
            <a:schemeClr val="bg1">
              <a:lumMod val="95000"/>
            </a:schemeClr>
          </a:solidFill>
          <a:ln>
            <a:noFill/>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vert="horz" wrap="square" lIns="34290" tIns="68580" rIns="34290" bIns="34290" numCol="1" rtlCol="0" anchor="t" anchorCtr="0" compatLnSpc="1">
            <a:prstTxWarp prst="textNoShape">
              <a:avLst/>
            </a:prstTxWarp>
          </a:bodyPr>
          <a:lstStyle/>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Data import from different sources (MS Excel, ATAvision, etc.) </a:t>
            </a:r>
          </a:p>
          <a:p>
            <a:pPr marL="171450" indent="-171450" defTabSz="409139" eaLnBrk="0" fontAlgn="base" hangingPunct="0">
              <a:lnSpc>
                <a:spcPct val="110000"/>
              </a:lnSpc>
              <a:spcAft>
                <a:spcPts val="750"/>
              </a:spcAft>
              <a:buFont typeface="Arial" panose="020B0604020202020204" pitchFamily="34" charset="0"/>
              <a:buChar char="•"/>
            </a:pPr>
            <a:r>
              <a:rPr lang="en-US" sz="975" dirty="0">
                <a:solidFill>
                  <a:srgbClr val="000000">
                    <a:lumMod val="90000"/>
                    <a:lumOff val="10000"/>
                  </a:srgbClr>
                </a:solidFill>
                <a:latin typeface="+mj-lt"/>
                <a:cs typeface="Arial" panose="020B0604020202020204" pitchFamily="34" charset="0"/>
              </a:rPr>
              <a:t>Upload/ download / edit the inventory data </a:t>
            </a:r>
          </a:p>
          <a:p>
            <a:pPr marL="171450" indent="-171450" defTabSz="409139" eaLnBrk="0" fontAlgn="base" hangingPunct="0">
              <a:lnSpc>
                <a:spcPct val="110000"/>
              </a:lnSpc>
              <a:spcAft>
                <a:spcPts val="750"/>
              </a:spcAft>
              <a:buFont typeface="Arial" panose="020B0604020202020204" pitchFamily="34" charset="0"/>
              <a:buChar char="•"/>
            </a:pPr>
            <a:r>
              <a:rPr lang="en-US" sz="975" dirty="0">
                <a:solidFill>
                  <a:srgbClr val="000000">
                    <a:lumMod val="90000"/>
                    <a:lumOff val="10000"/>
                  </a:srgbClr>
                </a:solidFill>
                <a:latin typeface="+mj-lt"/>
                <a:cs typeface="Arial" panose="020B0604020202020204" pitchFamily="34" charset="0"/>
              </a:rPr>
              <a:t>Project based customization supported</a:t>
            </a:r>
          </a:p>
        </p:txBody>
      </p:sp>
      <p:sp>
        <p:nvSpPr>
          <p:cNvPr id="15" name="Rectangle 14"/>
          <p:cNvSpPr/>
          <p:nvPr/>
        </p:nvSpPr>
        <p:spPr bwMode="auto">
          <a:xfrm>
            <a:off x="1798304" y="1612581"/>
            <a:ext cx="1323594" cy="2880360"/>
          </a:xfrm>
          <a:prstGeom prst="rect">
            <a:avLst/>
          </a:prstGeom>
          <a:solidFill>
            <a:schemeClr val="bg1">
              <a:lumMod val="95000"/>
            </a:schemeClr>
          </a:solidFill>
          <a:ln>
            <a:noFill/>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vert="horz" wrap="square" lIns="34290" tIns="68580" rIns="34290" bIns="34290" numCol="1" rtlCol="0" anchor="t" anchorCtr="0" compatLnSpc="1">
            <a:prstTxWarp prst="textNoShape">
              <a:avLst/>
            </a:prstTxWarp>
          </a:bodyPr>
          <a:lstStyle/>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Schedule the migration (date, time, engineer, etc.)</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Phase out migration in waves</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Change the schedule as needed</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Preview Run book</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Generate Standardized Run books </a:t>
            </a:r>
          </a:p>
          <a:p>
            <a:pPr marL="171450" indent="-171450" defTabSz="409139" eaLnBrk="0" fontAlgn="base" hangingPunct="0">
              <a:lnSpc>
                <a:spcPct val="110000"/>
              </a:lnSpc>
              <a:spcAft>
                <a:spcPts val="750"/>
              </a:spcAft>
              <a:buFont typeface="Arial" panose="020B0604020202020204" pitchFamily="34" charset="0"/>
              <a:buChar char="•"/>
            </a:pPr>
            <a:endParaRPr lang="en-US" sz="975" kern="0" dirty="0">
              <a:solidFill>
                <a:srgbClr val="000000">
                  <a:lumMod val="90000"/>
                  <a:lumOff val="10000"/>
                </a:srgbClr>
              </a:solidFill>
              <a:latin typeface="+mj-lt"/>
              <a:cs typeface="Arial" panose="020B0604020202020204" pitchFamily="34" charset="0"/>
            </a:endParaRPr>
          </a:p>
          <a:p>
            <a:pPr marL="171450" indent="-171450" defTabSz="409139" eaLnBrk="0" fontAlgn="base" hangingPunct="0">
              <a:lnSpc>
                <a:spcPct val="110000"/>
              </a:lnSpc>
              <a:spcAft>
                <a:spcPts val="750"/>
              </a:spcAft>
              <a:buFont typeface="Arial" panose="020B0604020202020204" pitchFamily="34" charset="0"/>
              <a:buChar char="•"/>
            </a:pPr>
            <a:endParaRPr lang="en-US" sz="975" kern="0" dirty="0">
              <a:solidFill>
                <a:srgbClr val="000000">
                  <a:lumMod val="90000"/>
                  <a:lumOff val="10000"/>
                </a:srgbClr>
              </a:solidFill>
              <a:latin typeface="+mj-lt"/>
              <a:cs typeface="Arial" panose="020B0604020202020204" pitchFamily="34" charset="0"/>
            </a:endParaRPr>
          </a:p>
        </p:txBody>
      </p:sp>
      <p:sp>
        <p:nvSpPr>
          <p:cNvPr id="16" name="Rectangle 15"/>
          <p:cNvSpPr/>
          <p:nvPr/>
        </p:nvSpPr>
        <p:spPr bwMode="auto">
          <a:xfrm>
            <a:off x="3182582" y="1612581"/>
            <a:ext cx="1323594" cy="2880360"/>
          </a:xfrm>
          <a:prstGeom prst="rect">
            <a:avLst/>
          </a:prstGeom>
          <a:solidFill>
            <a:schemeClr val="bg1">
              <a:lumMod val="95000"/>
            </a:schemeClr>
          </a:solidFill>
          <a:ln>
            <a:noFill/>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vert="horz" wrap="square" lIns="34290" tIns="68580" rIns="34290" bIns="34290" numCol="1" rtlCol="0" anchor="t" anchorCtr="0" compatLnSpc="1">
            <a:prstTxWarp prst="textNoShape">
              <a:avLst/>
            </a:prstTxWarp>
          </a:bodyPr>
          <a:lstStyle/>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Automatically generate T-Plan </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Adherence to pre-requisites before actual migration </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Auto-alert generation</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Customize pre-requisites</a:t>
            </a:r>
          </a:p>
        </p:txBody>
      </p:sp>
      <p:sp>
        <p:nvSpPr>
          <p:cNvPr id="17" name="Rectangle 16"/>
          <p:cNvSpPr/>
          <p:nvPr/>
        </p:nvSpPr>
        <p:spPr bwMode="auto">
          <a:xfrm>
            <a:off x="4566860" y="1612581"/>
            <a:ext cx="1323594" cy="2880360"/>
          </a:xfrm>
          <a:prstGeom prst="rect">
            <a:avLst/>
          </a:prstGeom>
          <a:solidFill>
            <a:schemeClr val="bg1">
              <a:lumMod val="95000"/>
            </a:schemeClr>
          </a:solidFill>
          <a:ln>
            <a:noFill/>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vert="horz" wrap="square" lIns="34290" tIns="68580" rIns="34290" bIns="34290" numCol="1" rtlCol="0" anchor="t" anchorCtr="0" compatLnSpc="1">
            <a:prstTxWarp prst="textNoShape">
              <a:avLst/>
            </a:prstTxWarp>
          </a:bodyPr>
          <a:lstStyle/>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Automated standard Run book generation based on parameters selected</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Preview and edit the Run book for the parameter selected </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Flexibility to customize the Run book</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Ability to upload additional standard Run book templates</a:t>
            </a:r>
          </a:p>
        </p:txBody>
      </p:sp>
      <p:sp>
        <p:nvSpPr>
          <p:cNvPr id="18" name="Rectangle 17"/>
          <p:cNvSpPr/>
          <p:nvPr/>
        </p:nvSpPr>
        <p:spPr bwMode="auto">
          <a:xfrm>
            <a:off x="5951138" y="1612581"/>
            <a:ext cx="1323594" cy="2880360"/>
          </a:xfrm>
          <a:prstGeom prst="rect">
            <a:avLst/>
          </a:prstGeom>
          <a:solidFill>
            <a:schemeClr val="bg1">
              <a:lumMod val="95000"/>
            </a:schemeClr>
          </a:solidFill>
          <a:ln>
            <a:noFill/>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vert="horz" wrap="square" lIns="34290" tIns="68580" rIns="34290" bIns="34290" numCol="1" rtlCol="0" anchor="t" anchorCtr="0" compatLnSpc="1">
            <a:prstTxWarp prst="textNoShape">
              <a:avLst/>
            </a:prstTxWarp>
          </a:bodyPr>
          <a:lstStyle/>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Update status of inventory when activities performed</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Send status updates and alerts to stakeholders</a:t>
            </a:r>
          </a:p>
        </p:txBody>
      </p:sp>
      <p:sp>
        <p:nvSpPr>
          <p:cNvPr id="19" name="Rectangle 18"/>
          <p:cNvSpPr/>
          <p:nvPr/>
        </p:nvSpPr>
        <p:spPr bwMode="auto">
          <a:xfrm>
            <a:off x="7335417" y="1612581"/>
            <a:ext cx="1323594" cy="2880360"/>
          </a:xfrm>
          <a:prstGeom prst="rect">
            <a:avLst/>
          </a:prstGeom>
          <a:solidFill>
            <a:schemeClr val="bg1">
              <a:lumMod val="95000"/>
            </a:schemeClr>
          </a:solidFill>
          <a:ln>
            <a:noFill/>
            <a:headEnd type="none" w="med" len="med"/>
            <a:tailEnd type="none" w="med" len="med"/>
          </a:ln>
          <a:effectLst/>
        </p:spPr>
        <p:style>
          <a:lnRef idx="2">
            <a:schemeClr val="accent2"/>
          </a:lnRef>
          <a:fillRef idx="1">
            <a:schemeClr val="lt1"/>
          </a:fillRef>
          <a:effectRef idx="0">
            <a:schemeClr val="accent2"/>
          </a:effectRef>
          <a:fontRef idx="minor">
            <a:schemeClr val="dk1"/>
          </a:fontRef>
        </p:style>
        <p:txBody>
          <a:bodyPr vert="horz" wrap="square" lIns="34290" tIns="68580" rIns="34290" bIns="34290" numCol="1" rtlCol="0" anchor="t" anchorCtr="0" compatLnSpc="1">
            <a:prstTxWarp prst="textNoShape">
              <a:avLst/>
            </a:prstTxWarp>
          </a:bodyPr>
          <a:lstStyle/>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Dashboard to provide client with status of all migration activities</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Reporting of Progress Vs Plan, Success rate, Rollbacks, failures and issues/risks</a:t>
            </a:r>
          </a:p>
          <a:p>
            <a:pPr marL="171450" indent="-171450" defTabSz="409139" eaLnBrk="0" fontAlgn="base" hangingPunct="0">
              <a:lnSpc>
                <a:spcPct val="110000"/>
              </a:lnSpc>
              <a:spcAft>
                <a:spcPts val="750"/>
              </a:spcAft>
              <a:buFont typeface="Arial" panose="020B0604020202020204" pitchFamily="34" charset="0"/>
              <a:buChar char="•"/>
            </a:pPr>
            <a:r>
              <a:rPr lang="en-US" sz="975" kern="0" dirty="0">
                <a:solidFill>
                  <a:srgbClr val="000000">
                    <a:lumMod val="90000"/>
                    <a:lumOff val="10000"/>
                  </a:srgbClr>
                </a:solidFill>
                <a:latin typeface="+mj-lt"/>
                <a:cs typeface="Arial" panose="020B0604020202020204" pitchFamily="34" charset="0"/>
              </a:rPr>
              <a:t>Reporting of Day wise and engineer wise migration status.</a:t>
            </a:r>
          </a:p>
        </p:txBody>
      </p:sp>
      <p:sp>
        <p:nvSpPr>
          <p:cNvPr id="20" name="Rectangle 19"/>
          <p:cNvSpPr/>
          <p:nvPr/>
        </p:nvSpPr>
        <p:spPr bwMode="auto">
          <a:xfrm>
            <a:off x="414026" y="4511039"/>
            <a:ext cx="1323594" cy="34290"/>
          </a:xfrm>
          <a:prstGeom prst="rect">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endParaRPr lang="en-US" sz="1050" b="1" dirty="0">
              <a:solidFill>
                <a:srgbClr val="FFFFFF"/>
              </a:solidFill>
              <a:latin typeface="+mj-lt"/>
              <a:ea typeface="ＭＳ Ｐゴシック" pitchFamily="-12" charset="-128"/>
              <a:cs typeface="ＭＳ Ｐゴシック" pitchFamily="-12" charset="-128"/>
            </a:endParaRPr>
          </a:p>
        </p:txBody>
      </p:sp>
      <p:sp>
        <p:nvSpPr>
          <p:cNvPr id="21" name="Rectangle 20"/>
          <p:cNvSpPr/>
          <p:nvPr/>
        </p:nvSpPr>
        <p:spPr bwMode="auto">
          <a:xfrm>
            <a:off x="1798304" y="4511039"/>
            <a:ext cx="1323594" cy="34290"/>
          </a:xfrm>
          <a:prstGeom prst="rect">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endParaRPr lang="en-US" sz="1050" b="1" dirty="0">
              <a:solidFill>
                <a:srgbClr val="FFFFFF"/>
              </a:solidFill>
              <a:latin typeface="+mj-lt"/>
              <a:ea typeface="ＭＳ Ｐゴシック" pitchFamily="-12" charset="-128"/>
              <a:cs typeface="ＭＳ Ｐゴシック" pitchFamily="-12" charset="-128"/>
            </a:endParaRPr>
          </a:p>
        </p:txBody>
      </p:sp>
      <p:sp>
        <p:nvSpPr>
          <p:cNvPr id="22" name="Rectangle 21"/>
          <p:cNvSpPr/>
          <p:nvPr/>
        </p:nvSpPr>
        <p:spPr bwMode="auto">
          <a:xfrm>
            <a:off x="3182582" y="4511039"/>
            <a:ext cx="1323594" cy="34290"/>
          </a:xfrm>
          <a:prstGeom prst="rect">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endParaRPr lang="en-US" sz="1050" b="1" dirty="0">
              <a:solidFill>
                <a:srgbClr val="FFFFFF"/>
              </a:solidFill>
              <a:latin typeface="+mj-lt"/>
              <a:ea typeface="ＭＳ Ｐゴシック" pitchFamily="-12" charset="-128"/>
              <a:cs typeface="ＭＳ Ｐゴシック" pitchFamily="-12" charset="-128"/>
            </a:endParaRPr>
          </a:p>
        </p:txBody>
      </p:sp>
      <p:sp>
        <p:nvSpPr>
          <p:cNvPr id="23" name="Rectangle 22"/>
          <p:cNvSpPr/>
          <p:nvPr/>
        </p:nvSpPr>
        <p:spPr bwMode="auto">
          <a:xfrm>
            <a:off x="4566860" y="4511039"/>
            <a:ext cx="1323594" cy="34290"/>
          </a:xfrm>
          <a:prstGeom prst="rect">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endParaRPr lang="en-US" sz="1050" b="1" dirty="0">
              <a:solidFill>
                <a:srgbClr val="FFFFFF"/>
              </a:solidFill>
              <a:latin typeface="+mj-lt"/>
              <a:ea typeface="ＭＳ Ｐゴシック" pitchFamily="-12" charset="-128"/>
              <a:cs typeface="ＭＳ Ｐゴシック" pitchFamily="-12" charset="-128"/>
            </a:endParaRPr>
          </a:p>
        </p:txBody>
      </p:sp>
      <p:sp>
        <p:nvSpPr>
          <p:cNvPr id="24" name="Rectangle 23"/>
          <p:cNvSpPr/>
          <p:nvPr/>
        </p:nvSpPr>
        <p:spPr bwMode="auto">
          <a:xfrm>
            <a:off x="5951138" y="4511039"/>
            <a:ext cx="1323594" cy="34290"/>
          </a:xfrm>
          <a:prstGeom prst="rect">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endParaRPr lang="en-US" sz="1050" b="1" dirty="0">
              <a:solidFill>
                <a:srgbClr val="FFFFFF"/>
              </a:solidFill>
              <a:latin typeface="+mj-lt"/>
              <a:ea typeface="ＭＳ Ｐゴシック" pitchFamily="-12" charset="-128"/>
              <a:cs typeface="ＭＳ Ｐゴシック" pitchFamily="-12" charset="-128"/>
            </a:endParaRPr>
          </a:p>
        </p:txBody>
      </p:sp>
      <p:sp>
        <p:nvSpPr>
          <p:cNvPr id="25" name="Rectangle 24"/>
          <p:cNvSpPr/>
          <p:nvPr/>
        </p:nvSpPr>
        <p:spPr bwMode="auto">
          <a:xfrm>
            <a:off x="7335417" y="4511039"/>
            <a:ext cx="1323594" cy="34290"/>
          </a:xfrm>
          <a:prstGeom prst="rect">
            <a:avLst/>
          </a:prstGeom>
          <a:solidFill>
            <a:schemeClr val="tx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endParaRPr lang="en-US" sz="1050" b="1" dirty="0">
              <a:solidFill>
                <a:srgbClr val="FFFFFF"/>
              </a:solidFill>
              <a:latin typeface="+mj-lt"/>
              <a:ea typeface="ＭＳ Ｐゴシック" pitchFamily="-12" charset="-128"/>
              <a:cs typeface="ＭＳ Ｐゴシック" pitchFamily="-12" charset="-128"/>
            </a:endParaRPr>
          </a:p>
        </p:txBody>
      </p:sp>
      <p:sp>
        <p:nvSpPr>
          <p:cNvPr id="26" name="Chevron 16"/>
          <p:cNvSpPr/>
          <p:nvPr/>
        </p:nvSpPr>
        <p:spPr bwMode="auto">
          <a:xfrm>
            <a:off x="4569568" y="1303973"/>
            <a:ext cx="1548239" cy="308610"/>
          </a:xfrm>
          <a:prstGeom prst="parallelogram">
            <a:avLst>
              <a:gd name="adj" fmla="val 71296"/>
            </a:avLst>
          </a:prstGeom>
          <a:solidFill>
            <a:schemeClr val="tx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409139" eaLnBrk="0" fontAlgn="base" hangingPunct="0">
              <a:spcBef>
                <a:spcPct val="0"/>
              </a:spcBef>
              <a:spcAft>
                <a:spcPct val="0"/>
              </a:spcAft>
            </a:pPr>
            <a:r>
              <a:rPr lang="en-US" sz="900" b="1" dirty="0">
                <a:solidFill>
                  <a:srgbClr val="000000"/>
                </a:solidFill>
                <a:latin typeface="+mj-lt"/>
                <a:ea typeface="ＭＳ Ｐゴシック" pitchFamily="-12" charset="-128"/>
                <a:cs typeface="ＭＳ Ｐゴシック" pitchFamily="-12" charset="-128"/>
              </a:rPr>
              <a:t>Run book </a:t>
            </a:r>
          </a:p>
          <a:p>
            <a:pPr algn="ctr" defTabSz="409139" eaLnBrk="0" fontAlgn="base" hangingPunct="0">
              <a:spcBef>
                <a:spcPct val="0"/>
              </a:spcBef>
              <a:spcAft>
                <a:spcPct val="0"/>
              </a:spcAft>
            </a:pPr>
            <a:r>
              <a:rPr lang="en-US" sz="900" b="1" dirty="0">
                <a:solidFill>
                  <a:srgbClr val="000000"/>
                </a:solidFill>
                <a:latin typeface="+mj-lt"/>
                <a:ea typeface="ＭＳ Ｐゴシック" pitchFamily="-12" charset="-128"/>
                <a:cs typeface="ＭＳ Ｐゴシック" pitchFamily="-12" charset="-128"/>
              </a:rPr>
              <a:t>Generation</a:t>
            </a:r>
          </a:p>
        </p:txBody>
      </p:sp>
      <p:grpSp>
        <p:nvGrpSpPr>
          <p:cNvPr id="34" name="Group 33"/>
          <p:cNvGrpSpPr/>
          <p:nvPr/>
        </p:nvGrpSpPr>
        <p:grpSpPr>
          <a:xfrm>
            <a:off x="5152634" y="513709"/>
            <a:ext cx="3666400" cy="257744"/>
            <a:chOff x="5213612" y="507153"/>
            <a:chExt cx="3666400" cy="257744"/>
          </a:xfrm>
        </p:grpSpPr>
        <p:sp>
          <p:nvSpPr>
            <p:cNvPr id="35" name="Chevron 34"/>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36" name="Chevron 35"/>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37" name="Chevron 36"/>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38" name="Pentagon 37"/>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703874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 Factory – Re-host/Re-platform Pipeline with End to End Automation</a:t>
            </a:r>
            <a:endParaRPr lang="en-US" dirty="0"/>
          </a:p>
        </p:txBody>
      </p:sp>
      <p:grpSp>
        <p:nvGrpSpPr>
          <p:cNvPr id="120" name="Group 119"/>
          <p:cNvGrpSpPr/>
          <p:nvPr/>
        </p:nvGrpSpPr>
        <p:grpSpPr>
          <a:xfrm>
            <a:off x="433365" y="590027"/>
            <a:ext cx="8710636" cy="3820080"/>
            <a:chOff x="301625" y="818406"/>
            <a:chExt cx="8845580" cy="3768131"/>
          </a:xfrm>
        </p:grpSpPr>
        <p:sp>
          <p:nvSpPr>
            <p:cNvPr id="128" name="Line Callout 1 (Accent Bar) 127"/>
            <p:cNvSpPr/>
            <p:nvPr/>
          </p:nvSpPr>
          <p:spPr>
            <a:xfrm rot="16200000">
              <a:off x="8126385" y="2510177"/>
              <a:ext cx="854424" cy="960742"/>
            </a:xfrm>
            <a:prstGeom prst="accentCallout1">
              <a:avLst>
                <a:gd name="adj1" fmla="val 40564"/>
                <a:gd name="adj2" fmla="val 667"/>
                <a:gd name="adj3" fmla="val 39905"/>
                <a:gd name="adj4" fmla="val -99601"/>
              </a:avLst>
            </a:prstGeom>
            <a:solidFill>
              <a:schemeClr val="bg1">
                <a:lumMod val="85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ctr" anchorCtr="0"/>
            <a:lstStyle/>
            <a:p>
              <a:pPr algn="ctr" defTabSz="457189"/>
              <a:r>
                <a:rPr lang="en-US" sz="900" dirty="0">
                  <a:solidFill>
                    <a:srgbClr val="141414"/>
                  </a:solidFill>
                  <a:latin typeface="+mj-lt"/>
                </a:rPr>
                <a:t>After successful cutover, on-prem environments are decommissioned</a:t>
              </a:r>
            </a:p>
          </p:txBody>
        </p:sp>
        <p:sp>
          <p:nvSpPr>
            <p:cNvPr id="121" name="Pentagon 120"/>
            <p:cNvSpPr/>
            <p:nvPr/>
          </p:nvSpPr>
          <p:spPr>
            <a:xfrm>
              <a:off x="1394129" y="1712453"/>
              <a:ext cx="6341676" cy="2225067"/>
            </a:xfrm>
            <a:prstGeom prst="homePlate">
              <a:avLst>
                <a:gd name="adj" fmla="val 23013"/>
              </a:avLst>
            </a:prstGeom>
            <a:noFill/>
            <a:ln w="28575"/>
            <a:effectLst/>
          </p:spPr>
          <p:style>
            <a:lnRef idx="2">
              <a:schemeClr val="accent6"/>
            </a:lnRef>
            <a:fillRef idx="1">
              <a:schemeClr val="lt1"/>
            </a:fillRef>
            <a:effectRef idx="0">
              <a:schemeClr val="accent6"/>
            </a:effectRef>
            <a:fontRef idx="minor">
              <a:schemeClr val="dk1"/>
            </a:fontRef>
          </p:style>
          <p:txBody>
            <a:bodyPr rtlCol="0" anchor="ctr"/>
            <a:lstStyle/>
            <a:p>
              <a:pPr algn="ctr" defTabSz="457189"/>
              <a:r>
                <a:rPr lang="en-GB" sz="1400" b="1" dirty="0">
                  <a:solidFill>
                    <a:srgbClr val="50B3CF"/>
                  </a:solidFill>
                  <a:latin typeface="+mj-lt"/>
                </a:rPr>
                <a:t>Lift &amp; Shift Pipeline</a:t>
              </a:r>
            </a:p>
          </p:txBody>
        </p:sp>
        <p:sp>
          <p:nvSpPr>
            <p:cNvPr id="122" name="Pentagon 121"/>
            <p:cNvSpPr/>
            <p:nvPr/>
          </p:nvSpPr>
          <p:spPr>
            <a:xfrm>
              <a:off x="301625" y="1006616"/>
              <a:ext cx="1270712" cy="626228"/>
            </a:xfrm>
            <a:prstGeom prst="homePlate">
              <a:avLst>
                <a:gd name="adj" fmla="val 30136"/>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200" b="1" dirty="0">
                  <a:solidFill>
                    <a:prstClr val="white"/>
                  </a:solidFill>
                  <a:latin typeface="+mj-lt"/>
                </a:rPr>
                <a:t>Define Deployment Architecture</a:t>
              </a:r>
            </a:p>
          </p:txBody>
        </p:sp>
        <p:sp>
          <p:nvSpPr>
            <p:cNvPr id="123" name="TextBox 122"/>
            <p:cNvSpPr txBox="1"/>
            <p:nvPr/>
          </p:nvSpPr>
          <p:spPr>
            <a:xfrm>
              <a:off x="1534545" y="818406"/>
              <a:ext cx="1404375" cy="910774"/>
            </a:xfrm>
            <a:prstGeom prst="rect">
              <a:avLst/>
            </a:prstGeom>
            <a:noFill/>
            <a:ln>
              <a:noFill/>
            </a:ln>
          </p:spPr>
          <p:txBody>
            <a:bodyPr wrap="square" rtlCol="0" anchor="ctr">
              <a:spAutoFit/>
            </a:bodyPr>
            <a:lstStyle/>
            <a:p>
              <a:pPr defTabSz="457189"/>
              <a:r>
                <a:rPr lang="en-GB" sz="900" b="1" dirty="0">
                  <a:solidFill>
                    <a:srgbClr val="141414"/>
                  </a:solidFill>
                  <a:latin typeface="+mj-lt"/>
                </a:rPr>
                <a:t>Deliverables</a:t>
              </a:r>
            </a:p>
            <a:p>
              <a:pPr marL="114300" indent="-114300" defTabSz="457189">
                <a:buFont typeface="Arial" panose="020B0604020202020204" pitchFamily="34" charset="0"/>
                <a:buChar char="•"/>
              </a:pPr>
              <a:r>
                <a:rPr lang="en-GB" sz="900" dirty="0">
                  <a:solidFill>
                    <a:srgbClr val="141414"/>
                  </a:solidFill>
                  <a:latin typeface="+mj-lt"/>
                </a:rPr>
                <a:t>Deployment Architecture</a:t>
              </a:r>
            </a:p>
            <a:p>
              <a:pPr marL="114300" indent="-114300" defTabSz="457189">
                <a:buFont typeface="Arial" panose="020B0604020202020204" pitchFamily="34" charset="0"/>
                <a:buChar char="•"/>
              </a:pPr>
              <a:r>
                <a:rPr lang="en-GB" sz="900" dirty="0">
                  <a:solidFill>
                    <a:srgbClr val="141414"/>
                  </a:solidFill>
                  <a:latin typeface="+mj-lt"/>
                </a:rPr>
                <a:t>Application Solution Blueprint document  </a:t>
              </a:r>
            </a:p>
            <a:p>
              <a:pPr marL="114300" indent="-114300" defTabSz="457189">
                <a:buFont typeface="Arial" panose="020B0604020202020204" pitchFamily="34" charset="0"/>
                <a:buChar char="•"/>
              </a:pPr>
              <a:r>
                <a:rPr lang="en-GB" sz="900" dirty="0">
                  <a:solidFill>
                    <a:srgbClr val="141414"/>
                  </a:solidFill>
                  <a:latin typeface="+mj-lt"/>
                </a:rPr>
                <a:t>Signed off Blueprint</a:t>
              </a:r>
            </a:p>
          </p:txBody>
        </p:sp>
        <p:sp>
          <p:nvSpPr>
            <p:cNvPr id="124" name="Pentagon 123"/>
            <p:cNvSpPr/>
            <p:nvPr/>
          </p:nvSpPr>
          <p:spPr>
            <a:xfrm flipH="1">
              <a:off x="7500171" y="3926148"/>
              <a:ext cx="1270712" cy="626228"/>
            </a:xfrm>
            <a:prstGeom prst="homePlate">
              <a:avLst>
                <a:gd name="adj" fmla="val 30136"/>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200" b="1" dirty="0">
                  <a:solidFill>
                    <a:prstClr val="white"/>
                  </a:solidFill>
                  <a:latin typeface="+mj-lt"/>
                </a:rPr>
                <a:t>Cutover</a:t>
              </a:r>
            </a:p>
          </p:txBody>
        </p:sp>
        <p:sp>
          <p:nvSpPr>
            <p:cNvPr id="125" name="TextBox 124"/>
            <p:cNvSpPr txBox="1"/>
            <p:nvPr/>
          </p:nvSpPr>
          <p:spPr>
            <a:xfrm>
              <a:off x="5965026" y="3929288"/>
              <a:ext cx="1627577" cy="637542"/>
            </a:xfrm>
            <a:prstGeom prst="rect">
              <a:avLst/>
            </a:prstGeom>
            <a:noFill/>
            <a:ln>
              <a:noFill/>
            </a:ln>
          </p:spPr>
          <p:txBody>
            <a:bodyPr wrap="square" rtlCol="0" anchor="ctr">
              <a:spAutoFit/>
            </a:bodyPr>
            <a:lstStyle/>
            <a:p>
              <a:pPr defTabSz="457189"/>
              <a:r>
                <a:rPr lang="en-GB" sz="900" b="1" dirty="0">
                  <a:solidFill>
                    <a:srgbClr val="141414"/>
                  </a:solidFill>
                  <a:latin typeface="+mj-lt"/>
                </a:rPr>
                <a:t>Deliverables</a:t>
              </a:r>
            </a:p>
            <a:p>
              <a:pPr marL="171450" indent="-115888" defTabSz="609585">
                <a:buFont typeface="Arial" panose="020B0604020202020204" pitchFamily="34" charset="0"/>
                <a:buChar char="•"/>
              </a:pPr>
              <a:r>
                <a:rPr lang="en-US" sz="900" dirty="0">
                  <a:solidFill>
                    <a:srgbClr val="141414"/>
                  </a:solidFill>
                  <a:latin typeface="+mj-lt"/>
                </a:rPr>
                <a:t>Go Live </a:t>
              </a:r>
            </a:p>
            <a:p>
              <a:pPr marL="171450" indent="-115888" defTabSz="609585">
                <a:buFont typeface="Arial" panose="020B0604020202020204" pitchFamily="34" charset="0"/>
                <a:buChar char="•"/>
              </a:pPr>
              <a:r>
                <a:rPr lang="en-US" sz="900" dirty="0">
                  <a:solidFill>
                    <a:srgbClr val="141414"/>
                  </a:solidFill>
                  <a:latin typeface="+mj-lt"/>
                </a:rPr>
                <a:t>Hand-off to support team</a:t>
              </a:r>
            </a:p>
            <a:p>
              <a:pPr marL="171450" indent="-115888" defTabSz="609585">
                <a:buFont typeface="Arial" panose="020B0604020202020204" pitchFamily="34" charset="0"/>
                <a:buChar char="•"/>
              </a:pPr>
              <a:r>
                <a:rPr lang="en-US" sz="900" dirty="0">
                  <a:solidFill>
                    <a:srgbClr val="141414"/>
                  </a:solidFill>
                  <a:latin typeface="+mj-lt"/>
                </a:rPr>
                <a:t>Decommission Checklist</a:t>
              </a:r>
            </a:p>
          </p:txBody>
        </p:sp>
        <p:grpSp>
          <p:nvGrpSpPr>
            <p:cNvPr id="126" name="Group 125"/>
            <p:cNvGrpSpPr/>
            <p:nvPr/>
          </p:nvGrpSpPr>
          <p:grpSpPr>
            <a:xfrm>
              <a:off x="7455705" y="1488769"/>
              <a:ext cx="1691500" cy="910774"/>
              <a:chOff x="12169516" y="1603111"/>
              <a:chExt cx="2731244" cy="1562187"/>
            </a:xfrm>
          </p:grpSpPr>
          <p:sp>
            <p:nvSpPr>
              <p:cNvPr id="322" name="TextBox 321"/>
              <p:cNvSpPr txBox="1"/>
              <p:nvPr/>
            </p:nvSpPr>
            <p:spPr>
              <a:xfrm>
                <a:off x="12574293" y="1603111"/>
                <a:ext cx="2326467" cy="1562187"/>
              </a:xfrm>
              <a:prstGeom prst="rect">
                <a:avLst/>
              </a:prstGeom>
              <a:noFill/>
              <a:ln>
                <a:noFill/>
              </a:ln>
            </p:spPr>
            <p:txBody>
              <a:bodyPr wrap="square" rtlCol="0" anchor="ctr">
                <a:spAutoFit/>
              </a:bodyPr>
              <a:lstStyle>
                <a:defPPr>
                  <a:defRPr lang="en-US"/>
                </a:defPPr>
                <a:lvl1pPr defTabSz="609585">
                  <a:defRPr sz="1050" b="1">
                    <a:solidFill>
                      <a:srgbClr val="141414"/>
                    </a:solidFill>
                    <a:latin typeface="+mj-lt"/>
                  </a:defRPr>
                </a:lvl1pPr>
              </a:lstStyle>
              <a:p>
                <a:r>
                  <a:rPr lang="en-GB" sz="900" dirty="0"/>
                  <a:t>Deliverables</a:t>
                </a:r>
              </a:p>
              <a:p>
                <a:pPr marL="171450" indent="-115888">
                  <a:buFont typeface="Arial" panose="020B0604020202020204" pitchFamily="34" charset="0"/>
                  <a:buChar char="•"/>
                </a:pPr>
                <a:r>
                  <a:rPr lang="en-GB" sz="900" b="0" dirty="0"/>
                  <a:t>Migrated App on Cloud</a:t>
                </a:r>
              </a:p>
              <a:p>
                <a:pPr marL="171450" indent="-115888">
                  <a:buFont typeface="Arial" panose="020B0604020202020204" pitchFamily="34" charset="0"/>
                  <a:buChar char="•"/>
                </a:pPr>
                <a:r>
                  <a:rPr lang="en-GB" sz="900" b="0" dirty="0"/>
                  <a:t>Basic Operational Checklist</a:t>
                </a:r>
              </a:p>
              <a:p>
                <a:pPr marL="171450" indent="-115888">
                  <a:buFont typeface="Arial" panose="020B0604020202020204" pitchFamily="34" charset="0"/>
                  <a:buChar char="•"/>
                </a:pPr>
                <a:r>
                  <a:rPr lang="en-GB" sz="900" b="0" dirty="0"/>
                  <a:t>Security Checklist</a:t>
                </a:r>
              </a:p>
            </p:txBody>
          </p:sp>
          <p:cxnSp>
            <p:nvCxnSpPr>
              <p:cNvPr id="323" name="Straight Arrow Connector 322"/>
              <p:cNvCxnSpPr/>
              <p:nvPr/>
            </p:nvCxnSpPr>
            <p:spPr>
              <a:xfrm>
                <a:off x="12169516" y="2673112"/>
                <a:ext cx="442093"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grpSp>
        <p:sp>
          <p:nvSpPr>
            <p:cNvPr id="127" name="Freeform 126"/>
            <p:cNvSpPr/>
            <p:nvPr/>
          </p:nvSpPr>
          <p:spPr>
            <a:xfrm>
              <a:off x="7768838" y="2822432"/>
              <a:ext cx="191126" cy="1106196"/>
            </a:xfrm>
            <a:custGeom>
              <a:avLst/>
              <a:gdLst>
                <a:gd name="connsiteX0" fmla="*/ 0 w 257175"/>
                <a:gd name="connsiteY0" fmla="*/ 0 h 1581150"/>
                <a:gd name="connsiteX1" fmla="*/ 257175 w 257175"/>
                <a:gd name="connsiteY1" fmla="*/ 0 h 1581150"/>
                <a:gd name="connsiteX2" fmla="*/ 257175 w 257175"/>
                <a:gd name="connsiteY2" fmla="*/ 1581150 h 1581150"/>
              </a:gdLst>
              <a:ahLst/>
              <a:cxnLst>
                <a:cxn ang="0">
                  <a:pos x="connsiteX0" y="connsiteY0"/>
                </a:cxn>
                <a:cxn ang="0">
                  <a:pos x="connsiteX1" y="connsiteY1"/>
                </a:cxn>
                <a:cxn ang="0">
                  <a:pos x="connsiteX2" y="connsiteY2"/>
                </a:cxn>
              </a:cxnLst>
              <a:rect l="l" t="t" r="r" b="b"/>
              <a:pathLst>
                <a:path w="257175" h="1581150">
                  <a:moveTo>
                    <a:pt x="0" y="0"/>
                  </a:moveTo>
                  <a:lnTo>
                    <a:pt x="257175" y="0"/>
                  </a:lnTo>
                  <a:lnTo>
                    <a:pt x="257175" y="1581150"/>
                  </a:lnTo>
                </a:path>
              </a:pathLst>
            </a:cu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600" dirty="0">
                <a:solidFill>
                  <a:srgbClr val="50B3CF"/>
                </a:solidFill>
                <a:latin typeface="+mj-lt"/>
              </a:endParaRPr>
            </a:p>
          </p:txBody>
        </p:sp>
        <p:sp>
          <p:nvSpPr>
            <p:cNvPr id="129" name="Freeform 128"/>
            <p:cNvSpPr/>
            <p:nvPr/>
          </p:nvSpPr>
          <p:spPr>
            <a:xfrm>
              <a:off x="1147832" y="1642934"/>
              <a:ext cx="244128" cy="1179498"/>
            </a:xfrm>
            <a:custGeom>
              <a:avLst/>
              <a:gdLst>
                <a:gd name="connsiteX0" fmla="*/ 0 w 292100"/>
                <a:gd name="connsiteY0" fmla="*/ 0 h 1524000"/>
                <a:gd name="connsiteX1" fmla="*/ 0 w 292100"/>
                <a:gd name="connsiteY1" fmla="*/ 1524000 h 1524000"/>
                <a:gd name="connsiteX2" fmla="*/ 292100 w 292100"/>
                <a:gd name="connsiteY2" fmla="*/ 1524000 h 1524000"/>
              </a:gdLst>
              <a:ahLst/>
              <a:cxnLst>
                <a:cxn ang="0">
                  <a:pos x="connsiteX0" y="connsiteY0"/>
                </a:cxn>
                <a:cxn ang="0">
                  <a:pos x="connsiteX1" y="connsiteY1"/>
                </a:cxn>
                <a:cxn ang="0">
                  <a:pos x="connsiteX2" y="connsiteY2"/>
                </a:cxn>
              </a:cxnLst>
              <a:rect l="l" t="t" r="r" b="b"/>
              <a:pathLst>
                <a:path w="292100" h="1524000">
                  <a:moveTo>
                    <a:pt x="0" y="0"/>
                  </a:moveTo>
                  <a:lnTo>
                    <a:pt x="0" y="1524000"/>
                  </a:lnTo>
                  <a:lnTo>
                    <a:pt x="292100" y="1524000"/>
                  </a:lnTo>
                </a:path>
              </a:pathLst>
            </a:cu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600" dirty="0">
                <a:solidFill>
                  <a:srgbClr val="50B3CF"/>
                </a:solidFill>
                <a:latin typeface="+mj-lt"/>
              </a:endParaRPr>
            </a:p>
          </p:txBody>
        </p:sp>
        <p:grpSp>
          <p:nvGrpSpPr>
            <p:cNvPr id="130" name="Group 129"/>
            <p:cNvGrpSpPr/>
            <p:nvPr/>
          </p:nvGrpSpPr>
          <p:grpSpPr>
            <a:xfrm>
              <a:off x="1478677" y="1006615"/>
              <a:ext cx="5875736" cy="1730283"/>
              <a:chOff x="1880275" y="995472"/>
              <a:chExt cx="7906234" cy="2473196"/>
            </a:xfrm>
          </p:grpSpPr>
          <p:sp>
            <p:nvSpPr>
              <p:cNvPr id="286" name="Rectangle 285"/>
              <p:cNvSpPr/>
              <p:nvPr/>
            </p:nvSpPr>
            <p:spPr>
              <a:xfrm rot="16200000">
                <a:off x="5064970" y="-938979"/>
                <a:ext cx="1335024" cy="745236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457189"/>
                <a:endParaRPr lang="en-US" sz="900" dirty="0">
                  <a:solidFill>
                    <a:srgbClr val="141414"/>
                  </a:solidFill>
                  <a:latin typeface="+mj-lt"/>
                </a:endParaRPr>
              </a:p>
            </p:txBody>
          </p:sp>
          <p:sp>
            <p:nvSpPr>
              <p:cNvPr id="287" name="Round Same Side Corner Rectangle 286"/>
              <p:cNvSpPr/>
              <p:nvPr/>
            </p:nvSpPr>
            <p:spPr>
              <a:xfrm rot="16200000">
                <a:off x="1344467" y="2655498"/>
                <a:ext cx="1333082" cy="261466"/>
              </a:xfrm>
              <a:prstGeom prst="round2SameRect">
                <a:avLst>
                  <a:gd name="adj1" fmla="val 24500"/>
                  <a:gd name="adj2" fmla="val 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rIns="0" rtlCol="0" anchor="ctr" anchorCtr="0">
                <a:noAutofit/>
              </a:bodyPr>
              <a:lstStyle/>
              <a:p>
                <a:pPr algn="ctr" defTabSz="457178"/>
                <a:r>
                  <a:rPr lang="en-US" sz="900" b="1" dirty="0">
                    <a:solidFill>
                      <a:prstClr val="white"/>
                    </a:solidFill>
                    <a:latin typeface="+mj-lt"/>
                  </a:rPr>
                  <a:t>Rehost using Tools</a:t>
                </a:r>
              </a:p>
            </p:txBody>
          </p:sp>
          <p:cxnSp>
            <p:nvCxnSpPr>
              <p:cNvPr id="288" name="Elbow Connector 287"/>
              <p:cNvCxnSpPr>
                <a:stCxn id="289" idx="3"/>
                <a:endCxn id="289" idx="1"/>
              </p:cNvCxnSpPr>
              <p:nvPr/>
            </p:nvCxnSpPr>
            <p:spPr>
              <a:xfrm flipH="1">
                <a:off x="2640074" y="2794745"/>
                <a:ext cx="6488166" cy="12700"/>
              </a:xfrm>
              <a:prstGeom prst="bentConnector5">
                <a:avLst>
                  <a:gd name="adj1" fmla="val -3523"/>
                  <a:gd name="adj2" fmla="val 4553094"/>
                  <a:gd name="adj3" fmla="val 103523"/>
                </a:avLst>
              </a:prstGeom>
              <a:ln w="25400">
                <a:solidFill>
                  <a:schemeClr val="bg1">
                    <a:lumMod val="50000"/>
                  </a:schemeClr>
                </a:solidFill>
                <a:headEnd type="non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289" name="TextBox 288"/>
              <p:cNvSpPr txBox="1"/>
              <p:nvPr/>
            </p:nvSpPr>
            <p:spPr>
              <a:xfrm>
                <a:off x="2640074" y="2368902"/>
                <a:ext cx="6488166" cy="851685"/>
              </a:xfrm>
              <a:prstGeom prst="rect">
                <a:avLst/>
              </a:prstGeom>
              <a:solidFill>
                <a:schemeClr val="accent3">
                  <a:lumMod val="20000"/>
                  <a:lumOff val="80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lIns="45720" rIns="45720" rtlCol="0" anchor="t"/>
              <a:lstStyle>
                <a:defPPr>
                  <a:defRPr lang="en-US"/>
                </a:defPPr>
                <a:lvl1pPr algn="ctr">
                  <a:defRPr sz="1000" b="1">
                    <a:solidFill>
                      <a:schemeClr val="accent4"/>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a:endParaRPr lang="en-US" sz="900" dirty="0">
                  <a:solidFill>
                    <a:srgbClr val="00728F"/>
                  </a:solidFill>
                  <a:latin typeface="+mj-lt"/>
                </a:endParaRPr>
              </a:p>
            </p:txBody>
          </p:sp>
          <p:sp>
            <p:nvSpPr>
              <p:cNvPr id="290" name="Rounded Rectangle 289"/>
              <p:cNvSpPr/>
              <p:nvPr/>
            </p:nvSpPr>
            <p:spPr>
              <a:xfrm>
                <a:off x="2723221" y="2474804"/>
                <a:ext cx="822960"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Snapshot</a:t>
                </a:r>
              </a:p>
            </p:txBody>
          </p:sp>
          <p:sp>
            <p:nvSpPr>
              <p:cNvPr id="291" name="Rounded Rectangle 290"/>
              <p:cNvSpPr/>
              <p:nvPr/>
            </p:nvSpPr>
            <p:spPr>
              <a:xfrm>
                <a:off x="5451151" y="2474804"/>
                <a:ext cx="822960"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Provision</a:t>
                </a:r>
              </a:p>
            </p:txBody>
          </p:sp>
          <p:sp>
            <p:nvSpPr>
              <p:cNvPr id="292" name="Rounded Rectangle 291"/>
              <p:cNvSpPr/>
              <p:nvPr/>
            </p:nvSpPr>
            <p:spPr>
              <a:xfrm>
                <a:off x="6815116" y="2474804"/>
                <a:ext cx="822960"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Configure</a:t>
                </a:r>
              </a:p>
            </p:txBody>
          </p:sp>
          <p:sp>
            <p:nvSpPr>
              <p:cNvPr id="293" name="Rounded Rectangle 292"/>
              <p:cNvSpPr/>
              <p:nvPr/>
            </p:nvSpPr>
            <p:spPr>
              <a:xfrm>
                <a:off x="2731884" y="2939624"/>
                <a:ext cx="6270156" cy="182880"/>
              </a:xfrm>
              <a:prstGeom prst="roundRect">
                <a:avLst/>
              </a:prstGeom>
              <a:solidFill>
                <a:srgbClr val="50B3CF">
                  <a:lumMod val="75000"/>
                </a:srgbClr>
              </a:solidFill>
              <a:ln>
                <a:noFill/>
              </a:ln>
              <a:effectLst/>
            </p:spPr>
            <p:txBody>
              <a:bodyPr wrap="square" lIns="45720" rIns="4572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Stage-Gate Verification</a:t>
                </a:r>
              </a:p>
            </p:txBody>
          </p:sp>
          <p:cxnSp>
            <p:nvCxnSpPr>
              <p:cNvPr id="294" name="Straight Arrow Connector 293"/>
              <p:cNvCxnSpPr>
                <a:stCxn id="290" idx="3"/>
                <a:endCxn id="297" idx="1"/>
              </p:cNvCxnSpPr>
              <p:nvPr/>
            </p:nvCxnSpPr>
            <p:spPr>
              <a:xfrm>
                <a:off x="3546181" y="2657684"/>
                <a:ext cx="541005"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95" name="Straight Arrow Connector 294"/>
              <p:cNvCxnSpPr>
                <a:stCxn id="297" idx="3"/>
                <a:endCxn id="291" idx="1"/>
              </p:cNvCxnSpPr>
              <p:nvPr/>
            </p:nvCxnSpPr>
            <p:spPr>
              <a:xfrm>
                <a:off x="4910146" y="2657684"/>
                <a:ext cx="541005"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96" name="Straight Arrow Connector 295"/>
              <p:cNvCxnSpPr>
                <a:stCxn id="291" idx="3"/>
                <a:endCxn id="292" idx="1"/>
              </p:cNvCxnSpPr>
              <p:nvPr/>
            </p:nvCxnSpPr>
            <p:spPr>
              <a:xfrm>
                <a:off x="6274111" y="2657684"/>
                <a:ext cx="541005"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297" name="Rounded Rectangle 296"/>
              <p:cNvSpPr/>
              <p:nvPr/>
            </p:nvSpPr>
            <p:spPr>
              <a:xfrm>
                <a:off x="4087186" y="2474804"/>
                <a:ext cx="822960"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Upload</a:t>
                </a:r>
              </a:p>
            </p:txBody>
          </p:sp>
          <p:sp>
            <p:nvSpPr>
              <p:cNvPr id="298" name="Rounded Rectangle 297"/>
              <p:cNvSpPr/>
              <p:nvPr/>
            </p:nvSpPr>
            <p:spPr>
              <a:xfrm>
                <a:off x="8179080" y="2474804"/>
                <a:ext cx="822960"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Validation</a:t>
                </a:r>
              </a:p>
            </p:txBody>
          </p:sp>
          <p:cxnSp>
            <p:nvCxnSpPr>
              <p:cNvPr id="299" name="Straight Arrow Connector 298"/>
              <p:cNvCxnSpPr>
                <a:stCxn id="292" idx="3"/>
                <a:endCxn id="298" idx="1"/>
              </p:cNvCxnSpPr>
              <p:nvPr/>
            </p:nvCxnSpPr>
            <p:spPr>
              <a:xfrm>
                <a:off x="7638076" y="2657684"/>
                <a:ext cx="541004"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300" name="Rectangle 299"/>
              <p:cNvSpPr/>
              <p:nvPr/>
            </p:nvSpPr>
            <p:spPr>
              <a:xfrm>
                <a:off x="5026911" y="3294180"/>
                <a:ext cx="1997459" cy="1744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457189"/>
                <a:r>
                  <a:rPr lang="en-US" sz="800" dirty="0">
                    <a:solidFill>
                      <a:prstClr val="white"/>
                    </a:solidFill>
                    <a:latin typeface="+mj-lt"/>
                  </a:rPr>
                  <a:t>Repeat for every Move Group</a:t>
                </a:r>
              </a:p>
            </p:txBody>
          </p:sp>
          <p:sp>
            <p:nvSpPr>
              <p:cNvPr id="301" name="Line Callout 1 (Accent Bar) 300"/>
              <p:cNvSpPr/>
              <p:nvPr/>
            </p:nvSpPr>
            <p:spPr>
              <a:xfrm rot="16200000">
                <a:off x="7005015" y="726160"/>
                <a:ext cx="708064" cy="1322664"/>
              </a:xfrm>
              <a:prstGeom prst="accentCallout1">
                <a:avLst>
                  <a:gd name="adj1" fmla="val 49746"/>
                  <a:gd name="adj2" fmla="val 667"/>
                  <a:gd name="adj3" fmla="val 49841"/>
                  <a:gd name="adj4" fmla="val -99541"/>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900" b="1" dirty="0">
                    <a:solidFill>
                      <a:srgbClr val="141414"/>
                    </a:solidFill>
                    <a:latin typeface="+mj-lt"/>
                  </a:rPr>
                  <a:t>Configure</a:t>
                </a:r>
              </a:p>
              <a:p>
                <a:pPr algn="ctr" defTabSz="457189"/>
                <a:r>
                  <a:rPr lang="en-US" sz="900" dirty="0">
                    <a:solidFill>
                      <a:srgbClr val="141414"/>
                    </a:solidFill>
                    <a:latin typeface="+mj-lt"/>
                  </a:rPr>
                  <a:t>Application Plumbing</a:t>
                </a:r>
              </a:p>
            </p:txBody>
          </p:sp>
          <p:sp>
            <p:nvSpPr>
              <p:cNvPr id="302" name="Line Callout 1 (Accent Bar) 301"/>
              <p:cNvSpPr/>
              <p:nvPr/>
            </p:nvSpPr>
            <p:spPr>
              <a:xfrm rot="16200000">
                <a:off x="8607754" y="562766"/>
                <a:ext cx="708064" cy="1649447"/>
              </a:xfrm>
              <a:prstGeom prst="accentCallout1">
                <a:avLst>
                  <a:gd name="adj1" fmla="val 49746"/>
                  <a:gd name="adj2" fmla="val 667"/>
                  <a:gd name="adj3" fmla="val 49841"/>
                  <a:gd name="adj4" fmla="val -99541"/>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900" b="1" dirty="0">
                    <a:solidFill>
                      <a:srgbClr val="141414"/>
                    </a:solidFill>
                    <a:latin typeface="+mj-lt"/>
                  </a:rPr>
                  <a:t>Test Application</a:t>
                </a:r>
              </a:p>
              <a:p>
                <a:pPr algn="ctr" defTabSz="457189"/>
                <a:r>
                  <a:rPr lang="en-US" sz="900" dirty="0">
                    <a:solidFill>
                      <a:srgbClr val="141414"/>
                    </a:solidFill>
                    <a:latin typeface="+mj-lt"/>
                  </a:rPr>
                  <a:t>Sanity Test, Functional Test, Security / Perf Test</a:t>
                </a:r>
              </a:p>
            </p:txBody>
          </p:sp>
          <p:grpSp>
            <p:nvGrpSpPr>
              <p:cNvPr id="303" name="Group 302"/>
              <p:cNvGrpSpPr/>
              <p:nvPr/>
            </p:nvGrpSpPr>
            <p:grpSpPr>
              <a:xfrm>
                <a:off x="3722364" y="995472"/>
                <a:ext cx="1641769" cy="1107719"/>
                <a:chOff x="3722364" y="995472"/>
                <a:chExt cx="1641769" cy="1107719"/>
              </a:xfrm>
            </p:grpSpPr>
            <p:sp>
              <p:nvSpPr>
                <p:cNvPr id="316" name="Line Callout 1 (Accent Bar) 315"/>
                <p:cNvSpPr/>
                <p:nvPr/>
              </p:nvSpPr>
              <p:spPr>
                <a:xfrm rot="16200000">
                  <a:off x="4107329" y="707166"/>
                  <a:ext cx="746052" cy="1322664"/>
                </a:xfrm>
                <a:prstGeom prst="accentCallout1">
                  <a:avLst>
                    <a:gd name="adj1" fmla="val 49746"/>
                    <a:gd name="adj2" fmla="val 667"/>
                    <a:gd name="adj3" fmla="val 49841"/>
                    <a:gd name="adj4" fmla="val -99541"/>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900" b="1" dirty="0">
                      <a:solidFill>
                        <a:srgbClr val="141414"/>
                      </a:solidFill>
                      <a:latin typeface="+mj-lt"/>
                    </a:rPr>
                    <a:t>Upload Tools</a:t>
                  </a:r>
                </a:p>
              </p:txBody>
            </p:sp>
            <p:sp>
              <p:nvSpPr>
                <p:cNvPr id="317" name="TextBox 316"/>
                <p:cNvSpPr txBox="1"/>
                <p:nvPr/>
              </p:nvSpPr>
              <p:spPr>
                <a:xfrm>
                  <a:off x="3722364" y="1329976"/>
                  <a:ext cx="979902" cy="433941"/>
                </a:xfrm>
                <a:prstGeom prst="rect">
                  <a:avLst/>
                </a:prstGeom>
                <a:noFill/>
              </p:spPr>
              <p:txBody>
                <a:bodyPr wrap="square" rtlCol="0">
                  <a:spAutoFit/>
                </a:bodyPr>
                <a:lstStyle/>
                <a:p>
                  <a:pPr algn="ctr" defTabSz="457189"/>
                  <a:r>
                    <a:rPr lang="en-US" sz="700" dirty="0">
                      <a:solidFill>
                        <a:srgbClr val="141414"/>
                      </a:solidFill>
                      <a:latin typeface="+mj-lt"/>
                    </a:rPr>
                    <a:t>AWS VM </a:t>
                  </a:r>
                </a:p>
                <a:p>
                  <a:pPr algn="ctr" defTabSz="457189"/>
                  <a:r>
                    <a:rPr lang="en-US" sz="700" dirty="0">
                      <a:solidFill>
                        <a:srgbClr val="141414"/>
                      </a:solidFill>
                      <a:latin typeface="+mj-lt"/>
                    </a:rPr>
                    <a:t>Import/Export</a:t>
                  </a:r>
                </a:p>
              </p:txBody>
            </p:sp>
            <p:pic>
              <p:nvPicPr>
                <p:cNvPr id="318" name="Picture 8" descr="Image result for racemi"/>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973852" y="1241605"/>
                  <a:ext cx="453152" cy="151923"/>
                </a:xfrm>
                <a:prstGeom prst="rect">
                  <a:avLst/>
                </a:prstGeom>
                <a:solidFill>
                  <a:srgbClr val="50B3CF">
                    <a:lumMod val="75000"/>
                  </a:srgbClr>
                </a:solidFill>
                <a:ln>
                  <a:noFill/>
                </a:ln>
                <a:extLst/>
              </p:spPr>
            </p:pic>
            <p:sp>
              <p:nvSpPr>
                <p:cNvPr id="319" name="TextBox 318"/>
                <p:cNvSpPr txBox="1"/>
                <p:nvPr/>
              </p:nvSpPr>
              <p:spPr>
                <a:xfrm>
                  <a:off x="4517872" y="1234417"/>
                  <a:ext cx="728413" cy="585820"/>
                </a:xfrm>
                <a:prstGeom prst="rect">
                  <a:avLst/>
                </a:prstGeom>
                <a:noFill/>
              </p:spPr>
              <p:txBody>
                <a:bodyPr wrap="square" rtlCol="0">
                  <a:spAutoFit/>
                </a:bodyPr>
                <a:lstStyle/>
                <a:p>
                  <a:pPr algn="ctr" defTabSz="457189"/>
                  <a:r>
                    <a:rPr lang="en-US" sz="700" dirty="0">
                      <a:solidFill>
                        <a:srgbClr val="141414"/>
                      </a:solidFill>
                      <a:latin typeface="+mj-lt"/>
                    </a:rPr>
                    <a:t>Azure Site Recovery</a:t>
                  </a:r>
                </a:p>
              </p:txBody>
            </p:sp>
            <p:sp>
              <p:nvSpPr>
                <p:cNvPr id="320" name="TextBox 319"/>
                <p:cNvSpPr txBox="1"/>
                <p:nvPr/>
              </p:nvSpPr>
              <p:spPr>
                <a:xfrm>
                  <a:off x="4350507" y="1669250"/>
                  <a:ext cx="1013626" cy="433941"/>
                </a:xfrm>
                <a:prstGeom prst="rect">
                  <a:avLst/>
                </a:prstGeom>
                <a:noFill/>
              </p:spPr>
              <p:txBody>
                <a:bodyPr wrap="square" rtlCol="0">
                  <a:spAutoFit/>
                </a:bodyPr>
                <a:lstStyle/>
                <a:p>
                  <a:pPr algn="ctr" defTabSz="457189"/>
                  <a:r>
                    <a:rPr lang="en-US" sz="700" dirty="0">
                      <a:solidFill>
                        <a:srgbClr val="141414"/>
                      </a:solidFill>
                      <a:latin typeface="+mj-lt"/>
                    </a:rPr>
                    <a:t>Azure Import/ Export</a:t>
                  </a:r>
                </a:p>
              </p:txBody>
            </p:sp>
            <p:pic>
              <p:nvPicPr>
                <p:cNvPr id="321" name="Picture 3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6794" y="1121850"/>
                  <a:ext cx="231835" cy="231835"/>
                </a:xfrm>
                <a:prstGeom prst="rect">
                  <a:avLst/>
                </a:prstGeom>
              </p:spPr>
            </p:pic>
          </p:grpSp>
          <p:grpSp>
            <p:nvGrpSpPr>
              <p:cNvPr id="304" name="Group 303"/>
              <p:cNvGrpSpPr/>
              <p:nvPr/>
            </p:nvGrpSpPr>
            <p:grpSpPr>
              <a:xfrm>
                <a:off x="5258369" y="995472"/>
                <a:ext cx="1348684" cy="820919"/>
                <a:chOff x="5258369" y="995472"/>
                <a:chExt cx="1348684" cy="820919"/>
              </a:xfrm>
            </p:grpSpPr>
            <p:grpSp>
              <p:nvGrpSpPr>
                <p:cNvPr id="309" name="Group 308"/>
                <p:cNvGrpSpPr/>
                <p:nvPr/>
              </p:nvGrpSpPr>
              <p:grpSpPr>
                <a:xfrm>
                  <a:off x="5258369" y="995472"/>
                  <a:ext cx="1322664" cy="746052"/>
                  <a:chOff x="5258369" y="995472"/>
                  <a:chExt cx="1322664" cy="746052"/>
                </a:xfrm>
              </p:grpSpPr>
              <p:sp>
                <p:nvSpPr>
                  <p:cNvPr id="314" name="Line Callout 1 (Accent Bar) 313"/>
                  <p:cNvSpPr/>
                  <p:nvPr/>
                </p:nvSpPr>
                <p:spPr>
                  <a:xfrm rot="16200000">
                    <a:off x="5546675" y="707166"/>
                    <a:ext cx="746052" cy="1322664"/>
                  </a:xfrm>
                  <a:prstGeom prst="accentCallout1">
                    <a:avLst>
                      <a:gd name="adj1" fmla="val 49746"/>
                      <a:gd name="adj2" fmla="val 667"/>
                      <a:gd name="adj3" fmla="val 49841"/>
                      <a:gd name="adj4" fmla="val -99541"/>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900" b="1" dirty="0">
                        <a:solidFill>
                          <a:srgbClr val="141414"/>
                        </a:solidFill>
                        <a:latin typeface="+mj-lt"/>
                      </a:rPr>
                      <a:t>Provisioning Tools</a:t>
                    </a:r>
                  </a:p>
                </p:txBody>
              </p:sp>
              <p:pic>
                <p:nvPicPr>
                  <p:cNvPr id="315" name="Picture 3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1344" y="1329586"/>
                    <a:ext cx="257064" cy="253631"/>
                  </a:xfrm>
                  <a:prstGeom prst="rect">
                    <a:avLst/>
                  </a:prstGeom>
                </p:spPr>
              </p:pic>
            </p:grpSp>
            <p:pic>
              <p:nvPicPr>
                <p:cNvPr id="310" name="Picture 30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9385" y="1327473"/>
                  <a:ext cx="235320" cy="263620"/>
                </a:xfrm>
                <a:prstGeom prst="rect">
                  <a:avLst/>
                </a:prstGeom>
              </p:spPr>
            </p:pic>
            <p:sp>
              <p:nvSpPr>
                <p:cNvPr id="311" name="TextBox 310"/>
                <p:cNvSpPr txBox="1"/>
                <p:nvPr/>
              </p:nvSpPr>
              <p:spPr>
                <a:xfrm>
                  <a:off x="5494892" y="1534329"/>
                  <a:ext cx="804305" cy="282062"/>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sz="700" dirty="0">
                      <a:solidFill>
                        <a:srgbClr val="141414"/>
                      </a:solidFill>
                      <a:latin typeface="+mj-lt"/>
                    </a:rPr>
                    <a:t>Powershell</a:t>
                  </a:r>
                </a:p>
              </p:txBody>
            </p:sp>
            <p:pic>
              <p:nvPicPr>
                <p:cNvPr id="312" name="Picture 3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7593" y="1225338"/>
                  <a:ext cx="405699" cy="405699"/>
                </a:xfrm>
                <a:prstGeom prst="rect">
                  <a:avLst/>
                </a:prstGeom>
              </p:spPr>
            </p:pic>
            <p:sp>
              <p:nvSpPr>
                <p:cNvPr id="313" name="TextBox 312"/>
                <p:cNvSpPr txBox="1"/>
                <p:nvPr/>
              </p:nvSpPr>
              <p:spPr>
                <a:xfrm>
                  <a:off x="6113780" y="1530178"/>
                  <a:ext cx="493273" cy="282062"/>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sz="700" dirty="0">
                      <a:solidFill>
                        <a:srgbClr val="141414"/>
                      </a:solidFill>
                      <a:latin typeface="+mj-lt"/>
                    </a:rPr>
                    <a:t>ARM</a:t>
                  </a:r>
                </a:p>
              </p:txBody>
            </p:sp>
          </p:grpSp>
          <p:cxnSp>
            <p:nvCxnSpPr>
              <p:cNvPr id="305" name="Straight Arrow Connector 304"/>
              <p:cNvCxnSpPr/>
              <p:nvPr/>
            </p:nvCxnSpPr>
            <p:spPr>
              <a:xfrm>
                <a:off x="3666696" y="2666221"/>
                <a:ext cx="0" cy="259070"/>
              </a:xfrm>
              <a:prstGeom prst="straightConnector1">
                <a:avLst/>
              </a:pr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cxnSp>
          <p:cxnSp>
            <p:nvCxnSpPr>
              <p:cNvPr id="306" name="Straight Arrow Connector 305"/>
              <p:cNvCxnSpPr/>
              <p:nvPr/>
            </p:nvCxnSpPr>
            <p:spPr>
              <a:xfrm>
                <a:off x="5026911" y="2666221"/>
                <a:ext cx="0" cy="259070"/>
              </a:xfrm>
              <a:prstGeom prst="straightConnector1">
                <a:avLst/>
              </a:pr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cxnSp>
          <p:cxnSp>
            <p:nvCxnSpPr>
              <p:cNvPr id="307" name="Straight Arrow Connector 306"/>
              <p:cNvCxnSpPr/>
              <p:nvPr/>
            </p:nvCxnSpPr>
            <p:spPr>
              <a:xfrm>
                <a:off x="6387126" y="2666221"/>
                <a:ext cx="0" cy="259070"/>
              </a:xfrm>
              <a:prstGeom prst="straightConnector1">
                <a:avLst/>
              </a:pr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cxnSp>
          <p:cxnSp>
            <p:nvCxnSpPr>
              <p:cNvPr id="308" name="Straight Arrow Connector 307"/>
              <p:cNvCxnSpPr/>
              <p:nvPr/>
            </p:nvCxnSpPr>
            <p:spPr>
              <a:xfrm>
                <a:off x="7747341" y="2666221"/>
                <a:ext cx="0" cy="259070"/>
              </a:xfrm>
              <a:prstGeom prst="straightConnector1">
                <a:avLst/>
              </a:pr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cxnSp>
        </p:grpSp>
        <p:grpSp>
          <p:nvGrpSpPr>
            <p:cNvPr id="131" name="Group 130"/>
            <p:cNvGrpSpPr/>
            <p:nvPr/>
          </p:nvGrpSpPr>
          <p:grpSpPr>
            <a:xfrm>
              <a:off x="1478677" y="2916879"/>
              <a:ext cx="5632087" cy="1669658"/>
              <a:chOff x="1880275" y="3725929"/>
              <a:chExt cx="7578387" cy="2386541"/>
            </a:xfrm>
          </p:grpSpPr>
          <p:sp>
            <p:nvSpPr>
              <p:cNvPr id="136" name="Rectangle 135"/>
              <p:cNvSpPr/>
              <p:nvPr/>
            </p:nvSpPr>
            <p:spPr>
              <a:xfrm rot="16200000">
                <a:off x="5064970" y="667261"/>
                <a:ext cx="1335024" cy="745236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457189"/>
                <a:endParaRPr lang="en-US" sz="900" dirty="0">
                  <a:solidFill>
                    <a:srgbClr val="141414"/>
                  </a:solidFill>
                  <a:latin typeface="+mj-lt"/>
                </a:endParaRPr>
              </a:p>
            </p:txBody>
          </p:sp>
          <p:cxnSp>
            <p:nvCxnSpPr>
              <p:cNvPr id="137" name="Elbow Connector 136"/>
              <p:cNvCxnSpPr>
                <a:stCxn id="145" idx="3"/>
                <a:endCxn id="145" idx="1"/>
              </p:cNvCxnSpPr>
              <p:nvPr/>
            </p:nvCxnSpPr>
            <p:spPr>
              <a:xfrm flipH="1">
                <a:off x="2640074" y="4396143"/>
                <a:ext cx="6488166" cy="12700"/>
              </a:xfrm>
              <a:prstGeom prst="bentConnector5">
                <a:avLst>
                  <a:gd name="adj1" fmla="val -3523"/>
                  <a:gd name="adj2" fmla="val 4404126"/>
                  <a:gd name="adj3" fmla="val 103523"/>
                </a:avLst>
              </a:prstGeom>
              <a:ln w="25400">
                <a:solidFill>
                  <a:schemeClr val="bg1">
                    <a:lumMod val="50000"/>
                  </a:schemeClr>
                </a:solidFill>
                <a:headEnd type="non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145" name="TextBox 144"/>
              <p:cNvSpPr txBox="1"/>
              <p:nvPr/>
            </p:nvSpPr>
            <p:spPr>
              <a:xfrm>
                <a:off x="2640074" y="3970169"/>
                <a:ext cx="6488166" cy="851947"/>
              </a:xfrm>
              <a:prstGeom prst="rect">
                <a:avLst/>
              </a:prstGeom>
              <a:solidFill>
                <a:schemeClr val="accent3">
                  <a:lumMod val="20000"/>
                  <a:lumOff val="80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lIns="45720" rIns="45720" rtlCol="0" anchor="t"/>
              <a:lstStyle>
                <a:defPPr>
                  <a:defRPr lang="en-US"/>
                </a:defPPr>
                <a:lvl1pPr algn="ctr">
                  <a:defRPr sz="1000" b="1">
                    <a:solidFill>
                      <a:schemeClr val="accent4"/>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a:endParaRPr lang="en-US" sz="900" dirty="0">
                  <a:solidFill>
                    <a:srgbClr val="00728F"/>
                  </a:solidFill>
                  <a:latin typeface="+mj-lt"/>
                </a:endParaRPr>
              </a:p>
            </p:txBody>
          </p:sp>
          <p:sp>
            <p:nvSpPr>
              <p:cNvPr id="256" name="Rounded Rectangle 255"/>
              <p:cNvSpPr/>
              <p:nvPr/>
            </p:nvSpPr>
            <p:spPr>
              <a:xfrm>
                <a:off x="4087597" y="3974488"/>
                <a:ext cx="945134" cy="467376"/>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Install </a:t>
                </a:r>
              </a:p>
              <a:p>
                <a:pPr algn="ctr" defTabSz="457178"/>
                <a:r>
                  <a:rPr lang="en-US" sz="900" b="1" kern="0" dirty="0">
                    <a:solidFill>
                      <a:prstClr val="white"/>
                    </a:solidFill>
                    <a:latin typeface="+mj-lt"/>
                    <a:ea typeface="Segoe UI" panose="020B0502040204020203" pitchFamily="34" charset="0"/>
                    <a:cs typeface="Calibri" panose="020F0502020204030204" pitchFamily="34" charset="0"/>
                  </a:rPr>
                  <a:t>Middleware</a:t>
                </a:r>
              </a:p>
            </p:txBody>
          </p:sp>
          <p:sp>
            <p:nvSpPr>
              <p:cNvPr id="257" name="Rounded Rectangle 256"/>
              <p:cNvSpPr/>
              <p:nvPr/>
            </p:nvSpPr>
            <p:spPr>
              <a:xfrm>
                <a:off x="6816624" y="3960706"/>
                <a:ext cx="822960" cy="481157"/>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Configure</a:t>
                </a:r>
              </a:p>
            </p:txBody>
          </p:sp>
          <p:cxnSp>
            <p:nvCxnSpPr>
              <p:cNvPr id="258" name="Straight Arrow Connector 257"/>
              <p:cNvCxnSpPr>
                <a:stCxn id="263" idx="3"/>
                <a:endCxn id="256" idx="1"/>
              </p:cNvCxnSpPr>
              <p:nvPr/>
            </p:nvCxnSpPr>
            <p:spPr>
              <a:xfrm>
                <a:off x="3552216" y="4201285"/>
                <a:ext cx="535380" cy="6891"/>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59" name="Straight Arrow Connector 258"/>
              <p:cNvCxnSpPr>
                <a:stCxn id="256" idx="3"/>
                <a:endCxn id="264" idx="1"/>
              </p:cNvCxnSpPr>
              <p:nvPr/>
            </p:nvCxnSpPr>
            <p:spPr>
              <a:xfrm>
                <a:off x="5032731" y="4208176"/>
                <a:ext cx="421438"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60" name="Straight Arrow Connector 259"/>
              <p:cNvCxnSpPr>
                <a:stCxn id="257" idx="3"/>
                <a:endCxn id="266" idx="1"/>
              </p:cNvCxnSpPr>
              <p:nvPr/>
            </p:nvCxnSpPr>
            <p:spPr>
              <a:xfrm>
                <a:off x="7639583" y="4201285"/>
                <a:ext cx="539497"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261" name="Rectangle 260"/>
              <p:cNvSpPr/>
              <p:nvPr/>
            </p:nvSpPr>
            <p:spPr>
              <a:xfrm>
                <a:off x="5026911" y="4870379"/>
                <a:ext cx="1997459" cy="174488"/>
              </a:xfrm>
              <a:prstGeom prst="rect">
                <a:avLst/>
              </a:prstGeom>
              <a:solidFill>
                <a:schemeClr val="bg1">
                  <a:lumMod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457189"/>
                <a:r>
                  <a:rPr lang="en-US" sz="800" dirty="0">
                    <a:solidFill>
                      <a:prstClr val="white"/>
                    </a:solidFill>
                    <a:latin typeface="+mj-lt"/>
                  </a:rPr>
                  <a:t>Repeat for every Move Group</a:t>
                </a:r>
              </a:p>
            </p:txBody>
          </p:sp>
          <p:cxnSp>
            <p:nvCxnSpPr>
              <p:cNvPr id="262" name="Straight Arrow Connector 261"/>
              <p:cNvCxnSpPr>
                <a:stCxn id="264" idx="3"/>
                <a:endCxn id="257" idx="1"/>
              </p:cNvCxnSpPr>
              <p:nvPr/>
            </p:nvCxnSpPr>
            <p:spPr>
              <a:xfrm flipV="1">
                <a:off x="6277128" y="4201285"/>
                <a:ext cx="539496" cy="6891"/>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263" name="Rounded Rectangle 262"/>
              <p:cNvSpPr/>
              <p:nvPr/>
            </p:nvSpPr>
            <p:spPr>
              <a:xfrm>
                <a:off x="2729257" y="3960706"/>
                <a:ext cx="822960" cy="481157"/>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Provision</a:t>
                </a:r>
              </a:p>
            </p:txBody>
          </p:sp>
          <p:sp>
            <p:nvSpPr>
              <p:cNvPr id="264" name="Rounded Rectangle 263"/>
              <p:cNvSpPr/>
              <p:nvPr/>
            </p:nvSpPr>
            <p:spPr>
              <a:xfrm>
                <a:off x="5454168" y="3974488"/>
                <a:ext cx="822960" cy="467376"/>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Migrate</a:t>
                </a:r>
              </a:p>
              <a:p>
                <a:pPr algn="ctr" defTabSz="457178"/>
                <a:r>
                  <a:rPr lang="en-US" sz="900" b="1" kern="0" dirty="0">
                    <a:solidFill>
                      <a:prstClr val="white"/>
                    </a:solidFill>
                    <a:latin typeface="+mj-lt"/>
                    <a:ea typeface="Segoe UI" panose="020B0502040204020203" pitchFamily="34" charset="0"/>
                    <a:cs typeface="Calibri" panose="020F0502020204030204" pitchFamily="34" charset="0"/>
                  </a:rPr>
                  <a:t>Data</a:t>
                </a:r>
              </a:p>
            </p:txBody>
          </p:sp>
          <p:sp>
            <p:nvSpPr>
              <p:cNvPr id="265" name="Rounded Rectangle 264"/>
              <p:cNvSpPr/>
              <p:nvPr/>
            </p:nvSpPr>
            <p:spPr>
              <a:xfrm>
                <a:off x="2729256" y="4542175"/>
                <a:ext cx="6272784" cy="182880"/>
              </a:xfrm>
              <a:prstGeom prst="roundRect">
                <a:avLst/>
              </a:prstGeom>
              <a:solidFill>
                <a:srgbClr val="50B3CF">
                  <a:lumMod val="75000"/>
                </a:srgbClr>
              </a:solidFill>
              <a:ln>
                <a:noFill/>
              </a:ln>
              <a:effectLst/>
            </p:spPr>
            <p:txBody>
              <a:bodyPr wrap="square" lIns="45720" rIns="4572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Stage-Gate Verification</a:t>
                </a:r>
              </a:p>
            </p:txBody>
          </p:sp>
          <p:sp>
            <p:nvSpPr>
              <p:cNvPr id="266" name="Rounded Rectangle 265"/>
              <p:cNvSpPr/>
              <p:nvPr/>
            </p:nvSpPr>
            <p:spPr>
              <a:xfrm>
                <a:off x="8179080" y="3960706"/>
                <a:ext cx="822960" cy="481157"/>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900" b="1" kern="0" dirty="0">
                    <a:solidFill>
                      <a:prstClr val="white"/>
                    </a:solidFill>
                    <a:latin typeface="+mj-lt"/>
                    <a:ea typeface="Segoe UI" panose="020B0502040204020203" pitchFamily="34" charset="0"/>
                    <a:cs typeface="Calibri" panose="020F0502020204030204" pitchFamily="34" charset="0"/>
                  </a:rPr>
                  <a:t>Validation</a:t>
                </a:r>
              </a:p>
            </p:txBody>
          </p:sp>
          <p:sp>
            <p:nvSpPr>
              <p:cNvPr id="267" name="Round Same Side Corner Rectangle 266"/>
              <p:cNvSpPr/>
              <p:nvPr/>
            </p:nvSpPr>
            <p:spPr>
              <a:xfrm rot="16200000">
                <a:off x="1344467" y="4261737"/>
                <a:ext cx="1333082" cy="261466"/>
              </a:xfrm>
              <a:prstGeom prst="round2SameRect">
                <a:avLst>
                  <a:gd name="adj1" fmla="val 24500"/>
                  <a:gd name="adj2" fmla="val 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34290" rIns="34290" rtlCol="0" anchor="ctr" anchorCtr="0">
                <a:noAutofit/>
              </a:bodyPr>
              <a:lstStyle/>
              <a:p>
                <a:pPr algn="ctr" defTabSz="457178"/>
                <a:r>
                  <a:rPr lang="en-US" sz="900" b="1" dirty="0">
                    <a:solidFill>
                      <a:prstClr val="white"/>
                    </a:solidFill>
                    <a:latin typeface="+mj-lt"/>
                  </a:rPr>
                  <a:t>Redeploy-Manual</a:t>
                </a:r>
              </a:p>
            </p:txBody>
          </p:sp>
          <p:sp>
            <p:nvSpPr>
              <p:cNvPr id="268" name="Line Callout 1 (Accent Bar) 267"/>
              <p:cNvSpPr/>
              <p:nvPr/>
            </p:nvSpPr>
            <p:spPr>
              <a:xfrm rot="5400000" flipV="1">
                <a:off x="3952065" y="5016928"/>
                <a:ext cx="708064" cy="1322664"/>
              </a:xfrm>
              <a:prstGeom prst="accentCallout1">
                <a:avLst>
                  <a:gd name="adj1" fmla="val 49746"/>
                  <a:gd name="adj2" fmla="val 667"/>
                  <a:gd name="adj3" fmla="val 49841"/>
                  <a:gd name="adj4" fmla="val -123755"/>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900" b="1" dirty="0">
                    <a:solidFill>
                      <a:srgbClr val="141414"/>
                    </a:solidFill>
                    <a:latin typeface="+mj-lt"/>
                  </a:rPr>
                  <a:t>Install Middleware components &amp; Application</a:t>
                </a:r>
              </a:p>
            </p:txBody>
          </p:sp>
          <p:sp>
            <p:nvSpPr>
              <p:cNvPr id="269" name="Line Callout 1 (Accent Bar) 268"/>
              <p:cNvSpPr/>
              <p:nvPr/>
            </p:nvSpPr>
            <p:spPr>
              <a:xfrm rot="5400000" flipV="1">
                <a:off x="6847091" y="5016928"/>
                <a:ext cx="708064" cy="1322664"/>
              </a:xfrm>
              <a:prstGeom prst="accentCallout1">
                <a:avLst>
                  <a:gd name="adj1" fmla="val 49746"/>
                  <a:gd name="adj2" fmla="val 667"/>
                  <a:gd name="adj3" fmla="val 49841"/>
                  <a:gd name="adj4" fmla="val -123755"/>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900" b="1" dirty="0">
                    <a:solidFill>
                      <a:srgbClr val="141414"/>
                    </a:solidFill>
                    <a:latin typeface="+mj-lt"/>
                  </a:rPr>
                  <a:t>SG Verification</a:t>
                </a:r>
              </a:p>
              <a:p>
                <a:pPr algn="ctr" defTabSz="457189"/>
                <a:r>
                  <a:rPr lang="en-US" sz="900" dirty="0">
                    <a:solidFill>
                      <a:srgbClr val="141414"/>
                    </a:solidFill>
                    <a:latin typeface="+mj-lt"/>
                  </a:rPr>
                  <a:t>Validate at end of each stage</a:t>
                </a:r>
              </a:p>
            </p:txBody>
          </p:sp>
          <p:grpSp>
            <p:nvGrpSpPr>
              <p:cNvPr id="270" name="Group 269"/>
              <p:cNvGrpSpPr/>
              <p:nvPr/>
            </p:nvGrpSpPr>
            <p:grpSpPr>
              <a:xfrm>
                <a:off x="2197252" y="5324228"/>
                <a:ext cx="1363108" cy="788242"/>
                <a:chOff x="2197252" y="5324228"/>
                <a:chExt cx="1363108" cy="788242"/>
              </a:xfrm>
            </p:grpSpPr>
            <p:sp>
              <p:nvSpPr>
                <p:cNvPr id="280" name="Line Callout 1 (Accent Bar) 279"/>
                <p:cNvSpPr/>
                <p:nvPr/>
              </p:nvSpPr>
              <p:spPr>
                <a:xfrm rot="5400000" flipV="1">
                  <a:off x="2504552" y="5016928"/>
                  <a:ext cx="708064" cy="1322664"/>
                </a:xfrm>
                <a:prstGeom prst="accentCallout1">
                  <a:avLst>
                    <a:gd name="adj1" fmla="val 49746"/>
                    <a:gd name="adj2" fmla="val 667"/>
                    <a:gd name="adj3" fmla="val 49841"/>
                    <a:gd name="adj4" fmla="val -123755"/>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900" b="1" dirty="0">
                      <a:solidFill>
                        <a:srgbClr val="141414"/>
                      </a:solidFill>
                      <a:latin typeface="+mj-lt"/>
                    </a:rPr>
                    <a:t>Provisioning Tools</a:t>
                  </a:r>
                </a:p>
              </p:txBody>
            </p:sp>
            <p:pic>
              <p:nvPicPr>
                <p:cNvPr id="281" name="Picture 2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3992" y="5576160"/>
                  <a:ext cx="348539" cy="343887"/>
                </a:xfrm>
                <a:prstGeom prst="rect">
                  <a:avLst/>
                </a:prstGeom>
              </p:spPr>
            </p:pic>
            <p:pic>
              <p:nvPicPr>
                <p:cNvPr id="282" name="Picture 2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2234" y="5613507"/>
                  <a:ext cx="235321" cy="263620"/>
                </a:xfrm>
                <a:prstGeom prst="rect">
                  <a:avLst/>
                </a:prstGeom>
              </p:spPr>
            </p:pic>
            <p:sp>
              <p:nvSpPr>
                <p:cNvPr id="283" name="TextBox 282"/>
                <p:cNvSpPr txBox="1"/>
                <p:nvPr/>
              </p:nvSpPr>
              <p:spPr>
                <a:xfrm>
                  <a:off x="2486303" y="5820946"/>
                  <a:ext cx="804306" cy="282062"/>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sz="700" dirty="0">
                      <a:solidFill>
                        <a:srgbClr val="141414"/>
                      </a:solidFill>
                      <a:latin typeface="+mj-lt"/>
                    </a:rPr>
                    <a:t>Powershell</a:t>
                  </a:r>
                </a:p>
              </p:txBody>
            </p:sp>
            <p:pic>
              <p:nvPicPr>
                <p:cNvPr id="284" name="Picture 28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6100" y="5561920"/>
                  <a:ext cx="335288" cy="335288"/>
                </a:xfrm>
                <a:prstGeom prst="rect">
                  <a:avLst/>
                </a:prstGeom>
              </p:spPr>
            </p:pic>
            <p:sp>
              <p:nvSpPr>
                <p:cNvPr id="285" name="TextBox 284"/>
                <p:cNvSpPr txBox="1"/>
                <p:nvPr/>
              </p:nvSpPr>
              <p:spPr>
                <a:xfrm>
                  <a:off x="3067087" y="5830408"/>
                  <a:ext cx="493273" cy="282062"/>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sz="700" dirty="0">
                      <a:solidFill>
                        <a:srgbClr val="141414"/>
                      </a:solidFill>
                      <a:latin typeface="+mj-lt"/>
                    </a:rPr>
                    <a:t>ARM</a:t>
                  </a:r>
                </a:p>
              </p:txBody>
            </p:sp>
          </p:grpSp>
          <p:grpSp>
            <p:nvGrpSpPr>
              <p:cNvPr id="271" name="Group 270"/>
              <p:cNvGrpSpPr/>
              <p:nvPr/>
            </p:nvGrpSpPr>
            <p:grpSpPr>
              <a:xfrm>
                <a:off x="5092278" y="5324228"/>
                <a:ext cx="1416356" cy="788242"/>
                <a:chOff x="5092278" y="5324228"/>
                <a:chExt cx="1416356" cy="788242"/>
              </a:xfrm>
            </p:grpSpPr>
            <p:sp>
              <p:nvSpPr>
                <p:cNvPr id="276" name="Line Callout 1 (Accent Bar) 275"/>
                <p:cNvSpPr/>
                <p:nvPr/>
              </p:nvSpPr>
              <p:spPr>
                <a:xfrm rot="5400000" flipV="1">
                  <a:off x="5399578" y="5016928"/>
                  <a:ext cx="708064" cy="1322664"/>
                </a:xfrm>
                <a:prstGeom prst="accentCallout1">
                  <a:avLst>
                    <a:gd name="adj1" fmla="val 49746"/>
                    <a:gd name="adj2" fmla="val 667"/>
                    <a:gd name="adj3" fmla="val 49841"/>
                    <a:gd name="adj4" fmla="val -123755"/>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0" tIns="34290" rIns="0" bIns="34290" rtlCol="0" anchor="t" anchorCtr="0"/>
                <a:lstStyle/>
                <a:p>
                  <a:pPr algn="ctr" defTabSz="457189"/>
                  <a:r>
                    <a:rPr lang="en-US" sz="900" b="1" dirty="0">
                      <a:solidFill>
                        <a:srgbClr val="141414"/>
                      </a:solidFill>
                      <a:latin typeface="+mj-lt"/>
                    </a:rPr>
                    <a:t>Data Migration Services </a:t>
                  </a:r>
                </a:p>
              </p:txBody>
            </p:sp>
            <p:pic>
              <p:nvPicPr>
                <p:cNvPr id="277" name="Picture 27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6981" y="5686704"/>
                  <a:ext cx="225049" cy="238629"/>
                </a:xfrm>
                <a:prstGeom prst="rect">
                  <a:avLst/>
                </a:prstGeom>
              </p:spPr>
            </p:pic>
            <p:sp>
              <p:nvSpPr>
                <p:cNvPr id="278" name="TextBox 277"/>
                <p:cNvSpPr txBox="1"/>
                <p:nvPr/>
              </p:nvSpPr>
              <p:spPr>
                <a:xfrm>
                  <a:off x="5193970" y="5830408"/>
                  <a:ext cx="1314664" cy="282062"/>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sz="700" dirty="0">
                      <a:solidFill>
                        <a:srgbClr val="141414"/>
                      </a:solidFill>
                      <a:latin typeface="+mj-lt"/>
                    </a:rPr>
                    <a:t>Azure Import/ Export</a:t>
                  </a:r>
                </a:p>
              </p:txBody>
            </p:sp>
            <p:sp>
              <p:nvSpPr>
                <p:cNvPr id="279" name="TextBox 278"/>
                <p:cNvSpPr txBox="1"/>
                <p:nvPr/>
              </p:nvSpPr>
              <p:spPr>
                <a:xfrm>
                  <a:off x="5347041" y="5603975"/>
                  <a:ext cx="1067901" cy="385123"/>
                </a:xfrm>
                <a:prstGeom prst="rect">
                  <a:avLst/>
                </a:prstGeom>
                <a:noFill/>
              </p:spPr>
              <p:txBody>
                <a:bodyPr wrap="square" rtlCol="0">
                  <a:spAutoFit/>
                </a:bodyPr>
                <a:lstStyle>
                  <a:defPPr>
                    <a:defRPr lang="en-US"/>
                  </a:defPPr>
                  <a:lvl1pPr algn="ctr" defTabSz="609585">
                    <a:defRPr sz="600">
                      <a:solidFill>
                        <a:schemeClr val="tx2"/>
                      </a:solidFill>
                    </a:defRPr>
                  </a:lvl1pPr>
                </a:lstStyle>
                <a:p>
                  <a:pPr>
                    <a:lnSpc>
                      <a:spcPts val="700"/>
                    </a:lnSpc>
                  </a:pPr>
                  <a:r>
                    <a:rPr lang="en-US" sz="700" dirty="0">
                      <a:solidFill>
                        <a:srgbClr val="141414"/>
                      </a:solidFill>
                      <a:latin typeface="+mj-lt"/>
                    </a:rPr>
                    <a:t>Native Database </a:t>
                  </a:r>
                </a:p>
                <a:p>
                  <a:pPr>
                    <a:lnSpc>
                      <a:spcPts val="700"/>
                    </a:lnSpc>
                  </a:pPr>
                  <a:r>
                    <a:rPr lang="en-US" sz="700" dirty="0">
                      <a:solidFill>
                        <a:srgbClr val="141414"/>
                      </a:solidFill>
                      <a:latin typeface="+mj-lt"/>
                    </a:rPr>
                    <a:t>Migration tools</a:t>
                  </a:r>
                </a:p>
              </p:txBody>
            </p:sp>
          </p:grpSp>
          <p:cxnSp>
            <p:nvCxnSpPr>
              <p:cNvPr id="272" name="Straight Arrow Connector 271"/>
              <p:cNvCxnSpPr/>
              <p:nvPr/>
            </p:nvCxnSpPr>
            <p:spPr>
              <a:xfrm>
                <a:off x="3675612" y="4280014"/>
                <a:ext cx="0" cy="274320"/>
              </a:xfrm>
              <a:prstGeom prst="straightConnector1">
                <a:avLst/>
              </a:pr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cxnSp>
          <p:cxnSp>
            <p:nvCxnSpPr>
              <p:cNvPr id="273" name="Straight Arrow Connector 272"/>
              <p:cNvCxnSpPr/>
              <p:nvPr/>
            </p:nvCxnSpPr>
            <p:spPr>
              <a:xfrm>
                <a:off x="5035398" y="4280014"/>
                <a:ext cx="0" cy="274320"/>
              </a:xfrm>
              <a:prstGeom prst="straightConnector1">
                <a:avLst/>
              </a:pr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cxnSp>
          <p:cxnSp>
            <p:nvCxnSpPr>
              <p:cNvPr id="274" name="Straight Arrow Connector 273"/>
              <p:cNvCxnSpPr/>
              <p:nvPr/>
            </p:nvCxnSpPr>
            <p:spPr>
              <a:xfrm>
                <a:off x="6395184" y="4280014"/>
                <a:ext cx="0" cy="274320"/>
              </a:xfrm>
              <a:prstGeom prst="straightConnector1">
                <a:avLst/>
              </a:pr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cxnSp>
          <p:cxnSp>
            <p:nvCxnSpPr>
              <p:cNvPr id="275" name="Straight Arrow Connector 274"/>
              <p:cNvCxnSpPr/>
              <p:nvPr/>
            </p:nvCxnSpPr>
            <p:spPr>
              <a:xfrm>
                <a:off x="7754970" y="4280014"/>
                <a:ext cx="0" cy="274320"/>
              </a:xfrm>
              <a:prstGeom prst="straightConnector1">
                <a:avLst/>
              </a:pr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cxnSp>
        </p:grpSp>
        <p:sp>
          <p:nvSpPr>
            <p:cNvPr id="132" name="Oval 21"/>
            <p:cNvSpPr>
              <a:spLocks noChangeArrowheads="1"/>
            </p:cNvSpPr>
            <p:nvPr/>
          </p:nvSpPr>
          <p:spPr bwMode="auto">
            <a:xfrm>
              <a:off x="590621" y="2211952"/>
              <a:ext cx="320040" cy="320040"/>
            </a:xfrm>
            <a:prstGeom prst="ellipse">
              <a:avLst/>
            </a:prstGeom>
            <a:solidFill>
              <a:srgbClr val="138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57150" tIns="28575" rIns="57150" bIns="28575" numCol="1" anchor="ctr" anchorCtr="1" compatLnSpc="1">
              <a:prstTxWarp prst="textNoShape">
                <a:avLst/>
              </a:prstTxWarp>
            </a:bodyPr>
            <a:lstStyle/>
            <a:p>
              <a:pPr algn="ctr" defTabSz="457189"/>
              <a:r>
                <a:rPr lang="en-US" sz="1000" b="1" dirty="0">
                  <a:solidFill>
                    <a:prstClr val="white"/>
                  </a:solidFill>
                  <a:latin typeface="+mj-lt"/>
                </a:rPr>
                <a:t>R3</a:t>
              </a:r>
            </a:p>
          </p:txBody>
        </p:sp>
        <p:sp>
          <p:nvSpPr>
            <p:cNvPr id="133" name="Oval 21"/>
            <p:cNvSpPr>
              <a:spLocks noChangeArrowheads="1"/>
            </p:cNvSpPr>
            <p:nvPr/>
          </p:nvSpPr>
          <p:spPr bwMode="auto">
            <a:xfrm>
              <a:off x="590621" y="2784283"/>
              <a:ext cx="320040" cy="320040"/>
            </a:xfrm>
            <a:prstGeom prst="ellipse">
              <a:avLst/>
            </a:prstGeom>
            <a:solidFill>
              <a:srgbClr val="138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57150" tIns="28575" rIns="57150" bIns="28575" numCol="1" anchor="ctr" anchorCtr="1" compatLnSpc="1">
              <a:prstTxWarp prst="textNoShape">
                <a:avLst/>
              </a:prstTxWarp>
            </a:bodyPr>
            <a:lstStyle/>
            <a:p>
              <a:pPr algn="ctr" defTabSz="457189"/>
              <a:r>
                <a:rPr lang="en-US" sz="1000" b="1" dirty="0">
                  <a:solidFill>
                    <a:prstClr val="white"/>
                  </a:solidFill>
                  <a:latin typeface="+mj-lt"/>
                </a:rPr>
                <a:t>R4</a:t>
              </a:r>
            </a:p>
          </p:txBody>
        </p:sp>
        <p:sp>
          <p:nvSpPr>
            <p:cNvPr id="134" name="Rectangle 133"/>
            <p:cNvSpPr/>
            <p:nvPr/>
          </p:nvSpPr>
          <p:spPr>
            <a:xfrm>
              <a:off x="449327" y="2501479"/>
              <a:ext cx="602625" cy="242873"/>
            </a:xfrm>
            <a:prstGeom prst="rect">
              <a:avLst/>
            </a:prstGeom>
          </p:spPr>
          <p:txBody>
            <a:bodyPr wrap="none">
              <a:spAutoFit/>
            </a:bodyPr>
            <a:lstStyle/>
            <a:p>
              <a:pPr algn="ctr" defTabSz="457189"/>
              <a:r>
                <a:rPr lang="en-US" sz="1000" b="1" dirty="0">
                  <a:solidFill>
                    <a:srgbClr val="141414"/>
                  </a:solidFill>
                  <a:latin typeface="+mj-lt"/>
                </a:rPr>
                <a:t>Re-host</a:t>
              </a:r>
            </a:p>
          </p:txBody>
        </p:sp>
        <p:sp>
          <p:nvSpPr>
            <p:cNvPr id="135" name="Rectangle 134"/>
            <p:cNvSpPr/>
            <p:nvPr/>
          </p:nvSpPr>
          <p:spPr>
            <a:xfrm>
              <a:off x="331311" y="3084222"/>
              <a:ext cx="838661" cy="242873"/>
            </a:xfrm>
            <a:prstGeom prst="rect">
              <a:avLst/>
            </a:prstGeom>
          </p:spPr>
          <p:txBody>
            <a:bodyPr wrap="none">
              <a:spAutoFit/>
            </a:bodyPr>
            <a:lstStyle/>
            <a:p>
              <a:pPr algn="ctr" defTabSz="457189"/>
              <a:r>
                <a:rPr lang="en-US" sz="1000" b="1" dirty="0">
                  <a:solidFill>
                    <a:srgbClr val="141414"/>
                  </a:solidFill>
                  <a:latin typeface="+mj-lt"/>
                </a:rPr>
                <a:t>Re-Platform</a:t>
              </a:r>
            </a:p>
          </p:txBody>
        </p:sp>
      </p:grpSp>
      <p:sp>
        <p:nvSpPr>
          <p:cNvPr id="324" name="Rectangle 323"/>
          <p:cNvSpPr/>
          <p:nvPr/>
        </p:nvSpPr>
        <p:spPr>
          <a:xfrm>
            <a:off x="332064" y="4399427"/>
            <a:ext cx="8605110" cy="461665"/>
          </a:xfrm>
          <a:prstGeom prst="rect">
            <a:avLst/>
          </a:prstGeom>
          <a:noFill/>
          <a:ln>
            <a:solidFill>
              <a:schemeClr val="bg1">
                <a:lumMod val="75000"/>
              </a:schemeClr>
            </a:solidFill>
          </a:ln>
        </p:spPr>
        <p:txBody>
          <a:bodyPr wrap="square">
            <a:spAutoFit/>
          </a:bodyPr>
          <a:lstStyle/>
          <a:p>
            <a:r>
              <a:rPr lang="en-US" sz="1200" dirty="0">
                <a:solidFill>
                  <a:schemeClr val="tx2"/>
                </a:solidFill>
                <a:latin typeface="+mj-lt"/>
                <a:cs typeface="Arial" panose="020B0604020202020204" pitchFamily="34" charset="0"/>
              </a:rPr>
              <a:t>Cognizant will leverage it’s Cloud Migration Factory powered by ArcTern tool to deliver re-host and re-platform pipeline activities for PJI, by integrating cognizant automation accelerators and other industry tools.</a:t>
            </a:r>
          </a:p>
        </p:txBody>
      </p:sp>
      <p:grpSp>
        <p:nvGrpSpPr>
          <p:cNvPr id="100" name="Group 99"/>
          <p:cNvGrpSpPr/>
          <p:nvPr/>
        </p:nvGrpSpPr>
        <p:grpSpPr>
          <a:xfrm>
            <a:off x="5152634" y="513709"/>
            <a:ext cx="3666400" cy="257744"/>
            <a:chOff x="5213612" y="507153"/>
            <a:chExt cx="3666400" cy="257744"/>
          </a:xfrm>
        </p:grpSpPr>
        <p:sp>
          <p:nvSpPr>
            <p:cNvPr id="101" name="Chevron 100"/>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02" name="Chevron 101"/>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03" name="Chevron 102"/>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104" name="Pentagon 103"/>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114184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Migration Factory – Re-host/Re-platform Pipeline with End to End Automation</a:t>
            </a:r>
            <a:endParaRPr lang="en-US" dirty="0"/>
          </a:p>
        </p:txBody>
      </p:sp>
      <p:grpSp>
        <p:nvGrpSpPr>
          <p:cNvPr id="146" name="Group 145"/>
          <p:cNvGrpSpPr/>
          <p:nvPr/>
        </p:nvGrpSpPr>
        <p:grpSpPr>
          <a:xfrm>
            <a:off x="257739" y="910469"/>
            <a:ext cx="8673498" cy="3796432"/>
            <a:chOff x="301625" y="857504"/>
            <a:chExt cx="8635550" cy="3836484"/>
          </a:xfrm>
        </p:grpSpPr>
        <p:sp>
          <p:nvSpPr>
            <p:cNvPr id="147" name="Pentagon 146"/>
            <p:cNvSpPr/>
            <p:nvPr/>
          </p:nvSpPr>
          <p:spPr>
            <a:xfrm>
              <a:off x="1394129" y="1712805"/>
              <a:ext cx="6341676" cy="2226086"/>
            </a:xfrm>
            <a:prstGeom prst="homePlate">
              <a:avLst>
                <a:gd name="adj" fmla="val 23013"/>
              </a:avLst>
            </a:prstGeom>
            <a:noFill/>
            <a:ln w="28575"/>
            <a:effectLst/>
          </p:spPr>
          <p:style>
            <a:lnRef idx="2">
              <a:schemeClr val="accent6"/>
            </a:lnRef>
            <a:fillRef idx="1">
              <a:schemeClr val="lt1"/>
            </a:fillRef>
            <a:effectRef idx="0">
              <a:schemeClr val="accent6"/>
            </a:effectRef>
            <a:fontRef idx="minor">
              <a:schemeClr val="dk1"/>
            </a:fontRef>
          </p:style>
          <p:txBody>
            <a:bodyPr rtlCol="0" anchor="ctr"/>
            <a:lstStyle/>
            <a:p>
              <a:pPr algn="ctr" defTabSz="457189"/>
              <a:r>
                <a:rPr lang="en-GB" sz="1200" b="1" dirty="0">
                  <a:solidFill>
                    <a:srgbClr val="50B3CF"/>
                  </a:solidFill>
                  <a:latin typeface="+mj-lt"/>
                </a:rPr>
                <a:t>Lift &amp; Optimize Pipeline</a:t>
              </a:r>
            </a:p>
          </p:txBody>
        </p:sp>
        <p:sp>
          <p:nvSpPr>
            <p:cNvPr id="148" name="Pentagon 147"/>
            <p:cNvSpPr/>
            <p:nvPr/>
          </p:nvSpPr>
          <p:spPr>
            <a:xfrm>
              <a:off x="301625" y="1006645"/>
              <a:ext cx="1270712" cy="626514"/>
            </a:xfrm>
            <a:prstGeom prst="homePlate">
              <a:avLst>
                <a:gd name="adj" fmla="val 30136"/>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100" b="1" dirty="0">
                  <a:solidFill>
                    <a:prstClr val="white"/>
                  </a:solidFill>
                  <a:latin typeface="+mj-lt"/>
                </a:rPr>
                <a:t>Define Deployment Architecture</a:t>
              </a:r>
            </a:p>
          </p:txBody>
        </p:sp>
        <p:sp>
          <p:nvSpPr>
            <p:cNvPr id="149" name="TextBox 148"/>
            <p:cNvSpPr txBox="1"/>
            <p:nvPr/>
          </p:nvSpPr>
          <p:spPr>
            <a:xfrm>
              <a:off x="1479457" y="857508"/>
              <a:ext cx="1584428" cy="777559"/>
            </a:xfrm>
            <a:prstGeom prst="rect">
              <a:avLst/>
            </a:prstGeom>
            <a:noFill/>
            <a:ln>
              <a:noFill/>
            </a:ln>
          </p:spPr>
          <p:txBody>
            <a:bodyPr wrap="square" rtlCol="0" anchor="ctr">
              <a:spAutoFit/>
            </a:bodyPr>
            <a:lstStyle/>
            <a:p>
              <a:pPr defTabSz="457189"/>
              <a:r>
                <a:rPr lang="en-GB" sz="800" b="1" dirty="0">
                  <a:solidFill>
                    <a:srgbClr val="141414"/>
                  </a:solidFill>
                  <a:latin typeface="+mj-lt"/>
                </a:rPr>
                <a:t>Deliverables</a:t>
              </a:r>
            </a:p>
            <a:p>
              <a:pPr marL="114300" indent="-114300" defTabSz="457189">
                <a:buFont typeface="Arial" panose="020B0604020202020204" pitchFamily="34" charset="0"/>
                <a:buChar char="•"/>
              </a:pPr>
              <a:r>
                <a:rPr lang="en-US" sz="900" dirty="0">
                  <a:solidFill>
                    <a:srgbClr val="141414"/>
                  </a:solidFill>
                  <a:latin typeface="+mj-lt"/>
                </a:rPr>
                <a:t>Deployment Architecture</a:t>
              </a:r>
            </a:p>
            <a:p>
              <a:pPr marL="114300" indent="-114300" defTabSz="457189">
                <a:buFont typeface="Arial" panose="020B0604020202020204" pitchFamily="34" charset="0"/>
                <a:buChar char="•"/>
              </a:pPr>
              <a:r>
                <a:rPr lang="en-US" sz="900" dirty="0">
                  <a:solidFill>
                    <a:srgbClr val="141414"/>
                  </a:solidFill>
                  <a:latin typeface="+mj-lt"/>
                </a:rPr>
                <a:t>Application Solution Blueprint document  </a:t>
              </a:r>
            </a:p>
            <a:p>
              <a:pPr marL="114300" indent="-114300" defTabSz="457189">
                <a:buFont typeface="Arial" panose="020B0604020202020204" pitchFamily="34" charset="0"/>
                <a:buChar char="•"/>
              </a:pPr>
              <a:r>
                <a:rPr lang="en-US" sz="900" dirty="0">
                  <a:solidFill>
                    <a:srgbClr val="141414"/>
                  </a:solidFill>
                  <a:latin typeface="+mj-lt"/>
                </a:rPr>
                <a:t>Signed off Blueprint</a:t>
              </a:r>
            </a:p>
          </p:txBody>
        </p:sp>
        <p:sp>
          <p:nvSpPr>
            <p:cNvPr id="150" name="Pentagon 149"/>
            <p:cNvSpPr/>
            <p:nvPr/>
          </p:nvSpPr>
          <p:spPr>
            <a:xfrm flipH="1">
              <a:off x="7500171" y="3927514"/>
              <a:ext cx="1270712" cy="626514"/>
            </a:xfrm>
            <a:prstGeom prst="homePlate">
              <a:avLst>
                <a:gd name="adj" fmla="val 30136"/>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GB" sz="1100" b="1" dirty="0">
                  <a:solidFill>
                    <a:prstClr val="white"/>
                  </a:solidFill>
                  <a:latin typeface="+mj-lt"/>
                </a:rPr>
                <a:t>Cutover</a:t>
              </a:r>
            </a:p>
          </p:txBody>
        </p:sp>
        <p:grpSp>
          <p:nvGrpSpPr>
            <p:cNvPr id="151" name="Group 150"/>
            <p:cNvGrpSpPr/>
            <p:nvPr/>
          </p:nvGrpSpPr>
          <p:grpSpPr>
            <a:xfrm>
              <a:off x="7455705" y="1662800"/>
              <a:ext cx="1481470" cy="917520"/>
              <a:chOff x="12169516" y="1901047"/>
              <a:chExt cx="2392111" cy="1573033"/>
            </a:xfrm>
          </p:grpSpPr>
          <p:sp>
            <p:nvSpPr>
              <p:cNvPr id="254" name="TextBox 253"/>
              <p:cNvSpPr txBox="1"/>
              <p:nvPr/>
            </p:nvSpPr>
            <p:spPr>
              <a:xfrm>
                <a:off x="12574291" y="1901047"/>
                <a:ext cx="1987336" cy="1573033"/>
              </a:xfrm>
              <a:prstGeom prst="rect">
                <a:avLst/>
              </a:prstGeom>
              <a:noFill/>
              <a:ln>
                <a:noFill/>
              </a:ln>
            </p:spPr>
            <p:txBody>
              <a:bodyPr wrap="square" rtlCol="0" anchor="ctr">
                <a:spAutoFit/>
              </a:bodyPr>
              <a:lstStyle>
                <a:defPPr>
                  <a:defRPr lang="en-US"/>
                </a:defPPr>
                <a:lvl1pPr defTabSz="609585">
                  <a:defRPr sz="1050" b="1">
                    <a:solidFill>
                      <a:srgbClr val="141414"/>
                    </a:solidFill>
                    <a:latin typeface="+mj-lt"/>
                  </a:defRPr>
                </a:lvl1pPr>
              </a:lstStyle>
              <a:p>
                <a:r>
                  <a:rPr lang="en-GB" sz="800" dirty="0"/>
                  <a:t>Deliverables</a:t>
                </a:r>
              </a:p>
              <a:p>
                <a:pPr marL="114300" indent="-114300" defTabSz="457189">
                  <a:buFont typeface="Arial" panose="020B0604020202020204" pitchFamily="34" charset="0"/>
                  <a:buChar char="•"/>
                </a:pPr>
                <a:r>
                  <a:rPr lang="en-US" sz="900" dirty="0"/>
                  <a:t>Migrated App on Cloud</a:t>
                </a:r>
              </a:p>
              <a:p>
                <a:pPr marL="114300" indent="-114300" defTabSz="457189">
                  <a:buFont typeface="Arial" panose="020B0604020202020204" pitchFamily="34" charset="0"/>
                  <a:buChar char="•"/>
                </a:pPr>
                <a:r>
                  <a:rPr lang="en-US" sz="900" dirty="0"/>
                  <a:t>Basic Operational Checklist</a:t>
                </a:r>
              </a:p>
              <a:p>
                <a:pPr marL="114300" indent="-114300" defTabSz="457189">
                  <a:buFont typeface="Arial" panose="020B0604020202020204" pitchFamily="34" charset="0"/>
                  <a:buChar char="•"/>
                </a:pPr>
                <a:r>
                  <a:rPr lang="en-US" sz="900" dirty="0"/>
                  <a:t>Security Checklist</a:t>
                </a:r>
              </a:p>
            </p:txBody>
          </p:sp>
          <p:cxnSp>
            <p:nvCxnSpPr>
              <p:cNvPr id="255" name="Straight Arrow Connector 254"/>
              <p:cNvCxnSpPr/>
              <p:nvPr/>
            </p:nvCxnSpPr>
            <p:spPr>
              <a:xfrm>
                <a:off x="12169516" y="2673112"/>
                <a:ext cx="442093"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grpSp>
        <p:sp>
          <p:nvSpPr>
            <p:cNvPr id="152" name="Freeform 151"/>
            <p:cNvSpPr/>
            <p:nvPr/>
          </p:nvSpPr>
          <p:spPr>
            <a:xfrm>
              <a:off x="7768838" y="2823293"/>
              <a:ext cx="191126" cy="1106702"/>
            </a:xfrm>
            <a:custGeom>
              <a:avLst/>
              <a:gdLst>
                <a:gd name="connsiteX0" fmla="*/ 0 w 257175"/>
                <a:gd name="connsiteY0" fmla="*/ 0 h 1581150"/>
                <a:gd name="connsiteX1" fmla="*/ 257175 w 257175"/>
                <a:gd name="connsiteY1" fmla="*/ 0 h 1581150"/>
                <a:gd name="connsiteX2" fmla="*/ 257175 w 257175"/>
                <a:gd name="connsiteY2" fmla="*/ 1581150 h 1581150"/>
              </a:gdLst>
              <a:ahLst/>
              <a:cxnLst>
                <a:cxn ang="0">
                  <a:pos x="connsiteX0" y="connsiteY0"/>
                </a:cxn>
                <a:cxn ang="0">
                  <a:pos x="connsiteX1" y="connsiteY1"/>
                </a:cxn>
                <a:cxn ang="0">
                  <a:pos x="connsiteX2" y="connsiteY2"/>
                </a:cxn>
              </a:cxnLst>
              <a:rect l="l" t="t" r="r" b="b"/>
              <a:pathLst>
                <a:path w="257175" h="1581150">
                  <a:moveTo>
                    <a:pt x="0" y="0"/>
                  </a:moveTo>
                  <a:lnTo>
                    <a:pt x="257175" y="0"/>
                  </a:lnTo>
                  <a:lnTo>
                    <a:pt x="257175" y="1581150"/>
                  </a:lnTo>
                </a:path>
              </a:pathLst>
            </a:cu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153" name="Line Callout 1 (Accent Bar) 152"/>
            <p:cNvSpPr/>
            <p:nvPr/>
          </p:nvSpPr>
          <p:spPr>
            <a:xfrm rot="16200000">
              <a:off x="8231615" y="2764907"/>
              <a:ext cx="495599" cy="812375"/>
            </a:xfrm>
            <a:prstGeom prst="accentCallout1">
              <a:avLst>
                <a:gd name="adj1" fmla="val 40564"/>
                <a:gd name="adj2" fmla="val 667"/>
                <a:gd name="adj3" fmla="val 41919"/>
                <a:gd name="adj4" fmla="val -98868"/>
              </a:avLst>
            </a:prstGeom>
            <a:solidFill>
              <a:schemeClr val="bg1">
                <a:lumMod val="85000"/>
              </a:schemeClr>
            </a:solid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ctr" anchorCtr="0"/>
            <a:lstStyle/>
            <a:p>
              <a:pPr algn="ctr" defTabSz="457189"/>
              <a:r>
                <a:rPr lang="en-US" sz="800" dirty="0">
                  <a:solidFill>
                    <a:srgbClr val="141414"/>
                  </a:solidFill>
                  <a:latin typeface="+mj-lt"/>
                </a:rPr>
                <a:t>After successful cutover, on-prem environments are decommissioned</a:t>
              </a:r>
            </a:p>
          </p:txBody>
        </p:sp>
        <p:sp>
          <p:nvSpPr>
            <p:cNvPr id="154" name="Freeform 153"/>
            <p:cNvSpPr/>
            <p:nvPr/>
          </p:nvSpPr>
          <p:spPr>
            <a:xfrm>
              <a:off x="1147832" y="1643255"/>
              <a:ext cx="244128" cy="1180038"/>
            </a:xfrm>
            <a:custGeom>
              <a:avLst/>
              <a:gdLst>
                <a:gd name="connsiteX0" fmla="*/ 0 w 292100"/>
                <a:gd name="connsiteY0" fmla="*/ 0 h 1524000"/>
                <a:gd name="connsiteX1" fmla="*/ 0 w 292100"/>
                <a:gd name="connsiteY1" fmla="*/ 1524000 h 1524000"/>
                <a:gd name="connsiteX2" fmla="*/ 292100 w 292100"/>
                <a:gd name="connsiteY2" fmla="*/ 1524000 h 1524000"/>
              </a:gdLst>
              <a:ahLst/>
              <a:cxnLst>
                <a:cxn ang="0">
                  <a:pos x="connsiteX0" y="connsiteY0"/>
                </a:cxn>
                <a:cxn ang="0">
                  <a:pos x="connsiteX1" y="connsiteY1"/>
                </a:cxn>
                <a:cxn ang="0">
                  <a:pos x="connsiteX2" y="connsiteY2"/>
                </a:cxn>
              </a:cxnLst>
              <a:rect l="l" t="t" r="r" b="b"/>
              <a:pathLst>
                <a:path w="292100" h="1524000">
                  <a:moveTo>
                    <a:pt x="0" y="0"/>
                  </a:moveTo>
                  <a:lnTo>
                    <a:pt x="0" y="1524000"/>
                  </a:lnTo>
                  <a:lnTo>
                    <a:pt x="292100" y="1524000"/>
                  </a:lnTo>
                </a:path>
              </a:pathLst>
            </a:cu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grpSp>
          <p:nvGrpSpPr>
            <p:cNvPr id="155" name="Group 154"/>
            <p:cNvGrpSpPr/>
            <p:nvPr/>
          </p:nvGrpSpPr>
          <p:grpSpPr>
            <a:xfrm>
              <a:off x="1478677" y="857504"/>
              <a:ext cx="5718279" cy="1880217"/>
              <a:chOff x="1880275" y="782394"/>
              <a:chExt cx="7694365" cy="2686274"/>
            </a:xfrm>
          </p:grpSpPr>
          <p:grpSp>
            <p:nvGrpSpPr>
              <p:cNvPr id="215" name="Group 214"/>
              <p:cNvGrpSpPr/>
              <p:nvPr/>
            </p:nvGrpSpPr>
            <p:grpSpPr>
              <a:xfrm>
                <a:off x="1880275" y="2119689"/>
                <a:ext cx="7578387" cy="1348979"/>
                <a:chOff x="1880275" y="2119689"/>
                <a:chExt cx="7578387" cy="1348979"/>
              </a:xfrm>
            </p:grpSpPr>
            <p:sp>
              <p:nvSpPr>
                <p:cNvPr id="228" name="Rectangle 227"/>
                <p:cNvSpPr/>
                <p:nvPr/>
              </p:nvSpPr>
              <p:spPr>
                <a:xfrm rot="16200000">
                  <a:off x="5064970" y="-938979"/>
                  <a:ext cx="1335024" cy="745236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457189"/>
                  <a:endParaRPr lang="en-US" sz="800" dirty="0">
                    <a:solidFill>
                      <a:srgbClr val="141414"/>
                    </a:solidFill>
                    <a:latin typeface="+mj-lt"/>
                  </a:endParaRPr>
                </a:p>
              </p:txBody>
            </p:sp>
            <p:sp>
              <p:nvSpPr>
                <p:cNvPr id="229" name="Round Same Side Corner Rectangle 228"/>
                <p:cNvSpPr/>
                <p:nvPr/>
              </p:nvSpPr>
              <p:spPr>
                <a:xfrm rot="16200000">
                  <a:off x="1344467" y="2655498"/>
                  <a:ext cx="1333082" cy="261466"/>
                </a:xfrm>
                <a:prstGeom prst="round2SameRect">
                  <a:avLst>
                    <a:gd name="adj1" fmla="val 24500"/>
                    <a:gd name="adj2" fmla="val 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34290" rIns="34290" rtlCol="0" anchor="ctr" anchorCtr="0">
                  <a:noAutofit/>
                </a:bodyPr>
                <a:lstStyle/>
                <a:p>
                  <a:pPr algn="ctr" defTabSz="457178"/>
                  <a:r>
                    <a:rPr lang="en-US" sz="800" b="1" dirty="0">
                      <a:solidFill>
                        <a:prstClr val="white"/>
                      </a:solidFill>
                      <a:latin typeface="+mj-lt"/>
                    </a:rPr>
                    <a:t>VM Deploy</a:t>
                  </a:r>
                </a:p>
              </p:txBody>
            </p:sp>
            <p:cxnSp>
              <p:nvCxnSpPr>
                <p:cNvPr id="230" name="Elbow Connector 229"/>
                <p:cNvCxnSpPr>
                  <a:stCxn id="231" idx="3"/>
                  <a:endCxn id="231" idx="1"/>
                </p:cNvCxnSpPr>
                <p:nvPr/>
              </p:nvCxnSpPr>
              <p:spPr>
                <a:xfrm flipH="1">
                  <a:off x="2640074" y="2794745"/>
                  <a:ext cx="6488166" cy="12700"/>
                </a:xfrm>
                <a:prstGeom prst="bentConnector5">
                  <a:avLst>
                    <a:gd name="adj1" fmla="val -3523"/>
                    <a:gd name="adj2" fmla="val 5153094"/>
                    <a:gd name="adj3" fmla="val 103523"/>
                  </a:avLst>
                </a:prstGeom>
                <a:ln w="25400">
                  <a:solidFill>
                    <a:schemeClr val="bg1">
                      <a:lumMod val="50000"/>
                    </a:schemeClr>
                  </a:solidFill>
                  <a:headEnd type="non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231" name="TextBox 230"/>
                <p:cNvSpPr txBox="1"/>
                <p:nvPr/>
              </p:nvSpPr>
              <p:spPr>
                <a:xfrm>
                  <a:off x="2640074" y="2368902"/>
                  <a:ext cx="6488166" cy="851685"/>
                </a:xfrm>
                <a:prstGeom prst="rect">
                  <a:avLst/>
                </a:prstGeom>
                <a:solidFill>
                  <a:schemeClr val="accent3">
                    <a:lumMod val="20000"/>
                    <a:lumOff val="80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lIns="45720" rIns="45720" rtlCol="0" anchor="t"/>
                <a:lstStyle>
                  <a:defPPr>
                    <a:defRPr lang="en-US"/>
                  </a:defPPr>
                  <a:lvl1pPr algn="ctr">
                    <a:defRPr sz="1000" b="1">
                      <a:solidFill>
                        <a:schemeClr val="accent4"/>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a:endParaRPr lang="en-US" sz="800" dirty="0">
                    <a:solidFill>
                      <a:srgbClr val="00728F"/>
                    </a:solidFill>
                    <a:latin typeface="+mj-lt"/>
                  </a:endParaRPr>
                </a:p>
              </p:txBody>
            </p:sp>
            <p:sp>
              <p:nvSpPr>
                <p:cNvPr id="232" name="Rounded Rectangle 231"/>
                <p:cNvSpPr/>
                <p:nvPr/>
              </p:nvSpPr>
              <p:spPr>
                <a:xfrm>
                  <a:off x="2731884" y="2939624"/>
                  <a:ext cx="6270156" cy="182880"/>
                </a:xfrm>
                <a:prstGeom prst="roundRect">
                  <a:avLst/>
                </a:prstGeom>
                <a:solidFill>
                  <a:srgbClr val="50B3CF">
                    <a:lumMod val="75000"/>
                  </a:srgbClr>
                </a:solidFill>
                <a:ln>
                  <a:noFill/>
                </a:ln>
                <a:effectLst/>
              </p:spPr>
              <p:txBody>
                <a:bodyPr wrap="square" lIns="45720" rIns="4572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Stage-Gate Verification</a:t>
                  </a:r>
                </a:p>
              </p:txBody>
            </p:sp>
            <p:sp>
              <p:nvSpPr>
                <p:cNvPr id="233" name="Rectangle 232"/>
                <p:cNvSpPr/>
                <p:nvPr/>
              </p:nvSpPr>
              <p:spPr>
                <a:xfrm>
                  <a:off x="5026911" y="3294180"/>
                  <a:ext cx="1997459" cy="1744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457189"/>
                  <a:r>
                    <a:rPr lang="en-US" sz="700" dirty="0">
                      <a:solidFill>
                        <a:prstClr val="white"/>
                      </a:solidFill>
                      <a:latin typeface="+mj-lt"/>
                    </a:rPr>
                    <a:t>Repeat for every Move Group</a:t>
                  </a:r>
                </a:p>
              </p:txBody>
            </p:sp>
            <p:sp>
              <p:nvSpPr>
                <p:cNvPr id="234" name="Rounded Rectangle 233"/>
                <p:cNvSpPr/>
                <p:nvPr/>
              </p:nvSpPr>
              <p:spPr>
                <a:xfrm>
                  <a:off x="4495473" y="2448751"/>
                  <a:ext cx="559471"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Bake Image</a:t>
                  </a:r>
                </a:p>
              </p:txBody>
            </p:sp>
            <p:sp>
              <p:nvSpPr>
                <p:cNvPr id="235" name="Rounded Rectangle 234"/>
                <p:cNvSpPr/>
                <p:nvPr/>
              </p:nvSpPr>
              <p:spPr>
                <a:xfrm>
                  <a:off x="8398765" y="2448751"/>
                  <a:ext cx="611262"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Validate</a:t>
                  </a:r>
                </a:p>
              </p:txBody>
            </p:sp>
            <p:sp>
              <p:nvSpPr>
                <p:cNvPr id="236" name="Rounded Rectangle 235"/>
                <p:cNvSpPr/>
                <p:nvPr/>
              </p:nvSpPr>
              <p:spPr>
                <a:xfrm>
                  <a:off x="2758288" y="2448751"/>
                  <a:ext cx="572785"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Get </a:t>
                  </a:r>
                </a:p>
                <a:p>
                  <a:pPr algn="ctr" defTabSz="457178"/>
                  <a:r>
                    <a:rPr lang="en-US" sz="800" b="1" kern="0" dirty="0">
                      <a:solidFill>
                        <a:prstClr val="white"/>
                      </a:solidFill>
                      <a:latin typeface="+mj-lt"/>
                      <a:ea typeface="Segoe UI" panose="020B0502040204020203" pitchFamily="34" charset="0"/>
                      <a:cs typeface="Calibri" panose="020F0502020204030204" pitchFamily="34" charset="0"/>
                    </a:rPr>
                    <a:t>Image</a:t>
                  </a:r>
                </a:p>
              </p:txBody>
            </p:sp>
            <p:sp>
              <p:nvSpPr>
                <p:cNvPr id="237" name="Rounded Rectangle 236"/>
                <p:cNvSpPr/>
                <p:nvPr/>
              </p:nvSpPr>
              <p:spPr>
                <a:xfrm>
                  <a:off x="3651221" y="2448751"/>
                  <a:ext cx="524105"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Deploy App</a:t>
                  </a:r>
                </a:p>
              </p:txBody>
            </p:sp>
            <p:sp>
              <p:nvSpPr>
                <p:cNvPr id="238" name="Rounded Rectangle 237"/>
                <p:cNvSpPr/>
                <p:nvPr/>
              </p:nvSpPr>
              <p:spPr>
                <a:xfrm>
                  <a:off x="5375092" y="2448751"/>
                  <a:ext cx="666445"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Migrate</a:t>
                  </a:r>
                </a:p>
                <a:p>
                  <a:pPr algn="ctr" defTabSz="457178"/>
                  <a:r>
                    <a:rPr lang="en-US" sz="800" b="1" kern="0" dirty="0">
                      <a:solidFill>
                        <a:prstClr val="white"/>
                      </a:solidFill>
                      <a:latin typeface="+mj-lt"/>
                      <a:ea typeface="Segoe UI" panose="020B0502040204020203" pitchFamily="34" charset="0"/>
                      <a:cs typeface="Calibri" panose="020F0502020204030204" pitchFamily="34" charset="0"/>
                    </a:rPr>
                    <a:t>Data</a:t>
                  </a:r>
                </a:p>
              </p:txBody>
            </p:sp>
            <p:sp>
              <p:nvSpPr>
                <p:cNvPr id="239" name="Rounded Rectangle 238"/>
                <p:cNvSpPr/>
                <p:nvPr/>
              </p:nvSpPr>
              <p:spPr>
                <a:xfrm>
                  <a:off x="6361683" y="2448751"/>
                  <a:ext cx="626482"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Provis-ion</a:t>
                  </a:r>
                </a:p>
              </p:txBody>
            </p:sp>
            <p:sp>
              <p:nvSpPr>
                <p:cNvPr id="240" name="Rounded Rectangle 239"/>
                <p:cNvSpPr/>
                <p:nvPr/>
              </p:nvSpPr>
              <p:spPr>
                <a:xfrm>
                  <a:off x="7308311" y="2448751"/>
                  <a:ext cx="770305"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Test</a:t>
                  </a:r>
                </a:p>
                <a:p>
                  <a:pPr algn="ctr" defTabSz="457178"/>
                  <a:r>
                    <a:rPr lang="en-US" sz="800" b="1" kern="0" dirty="0">
                      <a:solidFill>
                        <a:prstClr val="white"/>
                      </a:solidFill>
                      <a:latin typeface="+mj-lt"/>
                      <a:ea typeface="Segoe UI" panose="020B0502040204020203" pitchFamily="34" charset="0"/>
                      <a:cs typeface="Calibri" panose="020F0502020204030204" pitchFamily="34" charset="0"/>
                    </a:rPr>
                    <a:t>Automation</a:t>
                  </a:r>
                </a:p>
              </p:txBody>
            </p:sp>
            <p:cxnSp>
              <p:nvCxnSpPr>
                <p:cNvPr id="241" name="Straight Arrow Connector 240"/>
                <p:cNvCxnSpPr>
                  <a:stCxn id="236" idx="3"/>
                  <a:endCxn id="237" idx="1"/>
                </p:cNvCxnSpPr>
                <p:nvPr/>
              </p:nvCxnSpPr>
              <p:spPr>
                <a:xfrm>
                  <a:off x="3331073" y="2631631"/>
                  <a:ext cx="320148"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42" name="Straight Arrow Connector 241"/>
                <p:cNvCxnSpPr>
                  <a:stCxn id="237" idx="3"/>
                  <a:endCxn id="234" idx="1"/>
                </p:cNvCxnSpPr>
                <p:nvPr/>
              </p:nvCxnSpPr>
              <p:spPr>
                <a:xfrm>
                  <a:off x="4175326" y="2631631"/>
                  <a:ext cx="320147"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43" name="Straight Arrow Connector 242"/>
                <p:cNvCxnSpPr>
                  <a:stCxn id="234" idx="3"/>
                  <a:endCxn id="238" idx="1"/>
                </p:cNvCxnSpPr>
                <p:nvPr/>
              </p:nvCxnSpPr>
              <p:spPr>
                <a:xfrm>
                  <a:off x="5054944" y="2631631"/>
                  <a:ext cx="320148"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44" name="Straight Arrow Connector 243"/>
                <p:cNvCxnSpPr>
                  <a:stCxn id="238" idx="3"/>
                  <a:endCxn id="239" idx="1"/>
                </p:cNvCxnSpPr>
                <p:nvPr/>
              </p:nvCxnSpPr>
              <p:spPr>
                <a:xfrm>
                  <a:off x="6041537" y="2631631"/>
                  <a:ext cx="320146"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45" name="Straight Arrow Connector 244"/>
                <p:cNvCxnSpPr>
                  <a:stCxn id="239" idx="3"/>
                  <a:endCxn id="240" idx="1"/>
                </p:cNvCxnSpPr>
                <p:nvPr/>
              </p:nvCxnSpPr>
              <p:spPr>
                <a:xfrm>
                  <a:off x="6988165" y="2631631"/>
                  <a:ext cx="320146"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46" name="Straight Arrow Connector 245"/>
                <p:cNvCxnSpPr>
                  <a:stCxn id="240" idx="3"/>
                  <a:endCxn id="235" idx="1"/>
                </p:cNvCxnSpPr>
                <p:nvPr/>
              </p:nvCxnSpPr>
              <p:spPr>
                <a:xfrm>
                  <a:off x="8078616" y="2631631"/>
                  <a:ext cx="320149"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247" name="Freeform 246"/>
                <p:cNvSpPr/>
                <p:nvPr/>
              </p:nvSpPr>
              <p:spPr>
                <a:xfrm>
                  <a:off x="3443947"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48" name="Freeform 247"/>
                <p:cNvSpPr/>
                <p:nvPr/>
              </p:nvSpPr>
              <p:spPr>
                <a:xfrm>
                  <a:off x="4267859"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49" name="Freeform 248"/>
                <p:cNvSpPr/>
                <p:nvPr/>
              </p:nvSpPr>
              <p:spPr>
                <a:xfrm>
                  <a:off x="5144159"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50" name="Freeform 249"/>
                <p:cNvSpPr/>
                <p:nvPr/>
              </p:nvSpPr>
              <p:spPr>
                <a:xfrm>
                  <a:off x="6168098"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51" name="Freeform 250"/>
                <p:cNvSpPr/>
                <p:nvPr/>
              </p:nvSpPr>
              <p:spPr>
                <a:xfrm>
                  <a:off x="7068209"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52" name="Freeform 251"/>
                <p:cNvSpPr/>
                <p:nvPr/>
              </p:nvSpPr>
              <p:spPr>
                <a:xfrm>
                  <a:off x="8170734"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53" name="TextBox 252"/>
                <p:cNvSpPr txBox="1"/>
                <p:nvPr/>
              </p:nvSpPr>
              <p:spPr>
                <a:xfrm>
                  <a:off x="4918768" y="2160633"/>
                  <a:ext cx="1878636" cy="311053"/>
                </a:xfrm>
                <a:prstGeom prst="rect">
                  <a:avLst/>
                </a:prstGeom>
                <a:noFill/>
              </p:spPr>
              <p:txBody>
                <a:bodyPr wrap="square" rtlCol="0">
                  <a:spAutoFit/>
                </a:bodyPr>
                <a:lstStyle/>
                <a:p>
                  <a:pPr algn="ctr" defTabSz="457189"/>
                  <a:r>
                    <a:rPr lang="en-US" sz="800" b="1" dirty="0">
                      <a:solidFill>
                        <a:srgbClr val="00728F">
                          <a:lumMod val="50000"/>
                        </a:srgbClr>
                      </a:solidFill>
                      <a:latin typeface="+mj-lt"/>
                    </a:rPr>
                    <a:t>VM-based Option</a:t>
                  </a:r>
                </a:p>
              </p:txBody>
            </p:sp>
          </p:grpSp>
          <p:grpSp>
            <p:nvGrpSpPr>
              <p:cNvPr id="216" name="Group 215"/>
              <p:cNvGrpSpPr/>
              <p:nvPr/>
            </p:nvGrpSpPr>
            <p:grpSpPr>
              <a:xfrm>
                <a:off x="3819022" y="782398"/>
                <a:ext cx="1322664" cy="1033783"/>
                <a:chOff x="3819022" y="782398"/>
                <a:chExt cx="1322664" cy="1033783"/>
              </a:xfrm>
            </p:grpSpPr>
            <p:sp>
              <p:nvSpPr>
                <p:cNvPr id="223" name="Line Callout 1 (Accent Bar) 222"/>
                <p:cNvSpPr/>
                <p:nvPr/>
              </p:nvSpPr>
              <p:spPr>
                <a:xfrm rot="16200000">
                  <a:off x="4000791" y="600629"/>
                  <a:ext cx="959126" cy="1322664"/>
                </a:xfrm>
                <a:prstGeom prst="accentCallout1">
                  <a:avLst>
                    <a:gd name="adj1" fmla="val 49746"/>
                    <a:gd name="adj2" fmla="val 667"/>
                    <a:gd name="adj3" fmla="val 10336"/>
                    <a:gd name="adj4" fmla="val -99541"/>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800" b="1" dirty="0">
                      <a:solidFill>
                        <a:srgbClr val="141414"/>
                      </a:solidFill>
                      <a:latin typeface="+mj-lt"/>
                    </a:rPr>
                    <a:t>Deploy Tools</a:t>
                  </a:r>
                </a:p>
              </p:txBody>
            </p:sp>
            <p:pic>
              <p:nvPicPr>
                <p:cNvPr id="224" name="Picture 2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7048" y="1307045"/>
                  <a:ext cx="297626" cy="320844"/>
                </a:xfrm>
                <a:prstGeom prst="rect">
                  <a:avLst/>
                </a:prstGeom>
              </p:spPr>
            </p:pic>
            <p:pic>
              <p:nvPicPr>
                <p:cNvPr id="225" name="Picture 2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389" y="1257634"/>
                  <a:ext cx="324759" cy="324759"/>
                </a:xfrm>
                <a:prstGeom prst="rect">
                  <a:avLst/>
                </a:prstGeom>
              </p:spPr>
            </p:pic>
            <p:sp>
              <p:nvSpPr>
                <p:cNvPr id="226" name="TextBox 225"/>
                <p:cNvSpPr txBox="1"/>
                <p:nvPr/>
              </p:nvSpPr>
              <p:spPr>
                <a:xfrm>
                  <a:off x="4661136" y="1549565"/>
                  <a:ext cx="449261" cy="266616"/>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dirty="0">
                      <a:solidFill>
                        <a:srgbClr val="141414"/>
                      </a:solidFill>
                      <a:latin typeface="+mj-lt"/>
                    </a:rPr>
                    <a:t>VSTS</a:t>
                  </a:r>
                </a:p>
              </p:txBody>
            </p:sp>
            <p:pic>
              <p:nvPicPr>
                <p:cNvPr id="227" name="Picture 4" descr="Image result for jenkins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203" y="1292261"/>
                  <a:ext cx="320701" cy="320701"/>
                </a:xfrm>
                <a:prstGeom prst="rect">
                  <a:avLst/>
                </a:prstGeom>
                <a:solidFill>
                  <a:schemeClr val="bg1"/>
                </a:solidFill>
                <a:extLst/>
              </p:spPr>
            </p:pic>
          </p:grpSp>
          <p:grpSp>
            <p:nvGrpSpPr>
              <p:cNvPr id="217" name="Group 216"/>
              <p:cNvGrpSpPr/>
              <p:nvPr/>
            </p:nvGrpSpPr>
            <p:grpSpPr>
              <a:xfrm>
                <a:off x="6749671" y="782394"/>
                <a:ext cx="1322664" cy="1033787"/>
                <a:chOff x="7032132" y="782394"/>
                <a:chExt cx="1322664" cy="1033787"/>
              </a:xfrm>
            </p:grpSpPr>
            <p:sp>
              <p:nvSpPr>
                <p:cNvPr id="219" name="Line Callout 1 (Accent Bar) 218"/>
                <p:cNvSpPr/>
                <p:nvPr/>
              </p:nvSpPr>
              <p:spPr>
                <a:xfrm rot="16200000">
                  <a:off x="7213899" y="600627"/>
                  <a:ext cx="959129" cy="1322664"/>
                </a:xfrm>
                <a:prstGeom prst="accentCallout1">
                  <a:avLst>
                    <a:gd name="adj1" fmla="val 49746"/>
                    <a:gd name="adj2" fmla="val 667"/>
                    <a:gd name="adj3" fmla="val 50304"/>
                    <a:gd name="adj4" fmla="val -97523"/>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800" b="1" dirty="0">
                      <a:solidFill>
                        <a:srgbClr val="141414"/>
                      </a:solidFill>
                      <a:latin typeface="+mj-lt"/>
                    </a:rPr>
                    <a:t>Test Automation</a:t>
                  </a:r>
                </a:p>
              </p:txBody>
            </p:sp>
            <p:pic>
              <p:nvPicPr>
                <p:cNvPr id="220" name="Picture 2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499" y="1257634"/>
                  <a:ext cx="324759" cy="324759"/>
                </a:xfrm>
                <a:prstGeom prst="rect">
                  <a:avLst/>
                </a:prstGeom>
              </p:spPr>
            </p:pic>
            <p:sp>
              <p:nvSpPr>
                <p:cNvPr id="221" name="TextBox 220"/>
                <p:cNvSpPr txBox="1"/>
                <p:nvPr/>
              </p:nvSpPr>
              <p:spPr>
                <a:xfrm>
                  <a:off x="7874246" y="1549565"/>
                  <a:ext cx="449261" cy="266616"/>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dirty="0">
                      <a:solidFill>
                        <a:srgbClr val="141414"/>
                      </a:solidFill>
                      <a:latin typeface="+mj-lt"/>
                    </a:rPr>
                    <a:t>VSTS</a:t>
                  </a:r>
                </a:p>
              </p:txBody>
            </p:sp>
            <p:pic>
              <p:nvPicPr>
                <p:cNvPr id="222" name="Picture 8"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693" y="1303805"/>
                  <a:ext cx="374770" cy="347138"/>
                </a:xfrm>
                <a:prstGeom prst="rect">
                  <a:avLst/>
                </a:prstGeom>
                <a:noFill/>
                <a:extLst>
                  <a:ext uri="{909E8E84-426E-40DD-AFC4-6F175D3DCCD1}">
                    <a14:hiddenFill xmlns:a14="http://schemas.microsoft.com/office/drawing/2010/main">
                      <a:solidFill>
                        <a:srgbClr val="FFFFFF"/>
                      </a:solidFill>
                    </a14:hiddenFill>
                  </a:ext>
                </a:extLst>
              </p:spPr>
            </p:pic>
          </p:grpSp>
          <p:sp>
            <p:nvSpPr>
              <p:cNvPr id="218" name="Line Callout 1 (Accent Bar) 217"/>
              <p:cNvSpPr/>
              <p:nvPr/>
            </p:nvSpPr>
            <p:spPr>
              <a:xfrm rot="16200000">
                <a:off x="8433744" y="600630"/>
                <a:ext cx="959127" cy="1322664"/>
              </a:xfrm>
              <a:prstGeom prst="accentCallout1">
                <a:avLst>
                  <a:gd name="adj1" fmla="val 49746"/>
                  <a:gd name="adj2" fmla="val 667"/>
                  <a:gd name="adj3" fmla="val 49841"/>
                  <a:gd name="adj4" fmla="val -99541"/>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800" b="1" dirty="0">
                    <a:solidFill>
                      <a:srgbClr val="141414"/>
                    </a:solidFill>
                    <a:latin typeface="+mj-lt"/>
                  </a:rPr>
                  <a:t>Test Application</a:t>
                </a:r>
              </a:p>
              <a:p>
                <a:pPr algn="ctr" defTabSz="457189"/>
                <a:r>
                  <a:rPr lang="en-US" sz="800" dirty="0">
                    <a:solidFill>
                      <a:srgbClr val="141414"/>
                    </a:solidFill>
                    <a:latin typeface="+mj-lt"/>
                  </a:rPr>
                  <a:t>Sanity Test, Functional Test, Security / Perf Test</a:t>
                </a:r>
              </a:p>
            </p:txBody>
          </p:sp>
        </p:grpSp>
        <p:grpSp>
          <p:nvGrpSpPr>
            <p:cNvPr id="156" name="Group 155"/>
            <p:cNvGrpSpPr/>
            <p:nvPr/>
          </p:nvGrpSpPr>
          <p:grpSpPr>
            <a:xfrm>
              <a:off x="1478677" y="2906659"/>
              <a:ext cx="5632087" cy="1787329"/>
              <a:chOff x="1880275" y="3710032"/>
              <a:chExt cx="7578387" cy="2553566"/>
            </a:xfrm>
          </p:grpSpPr>
          <p:grpSp>
            <p:nvGrpSpPr>
              <p:cNvPr id="162" name="Group 161"/>
              <p:cNvGrpSpPr/>
              <p:nvPr/>
            </p:nvGrpSpPr>
            <p:grpSpPr>
              <a:xfrm>
                <a:off x="1880275" y="3710032"/>
                <a:ext cx="7578387" cy="1348979"/>
                <a:chOff x="1880275" y="2119689"/>
                <a:chExt cx="7578387" cy="1348979"/>
              </a:xfrm>
            </p:grpSpPr>
            <p:sp>
              <p:nvSpPr>
                <p:cNvPr id="189" name="Rectangle 188"/>
                <p:cNvSpPr/>
                <p:nvPr/>
              </p:nvSpPr>
              <p:spPr>
                <a:xfrm rot="16200000">
                  <a:off x="5064970" y="-938979"/>
                  <a:ext cx="1335024" cy="7452360"/>
                </a:xfrm>
                <a:prstGeom prst="rect">
                  <a:avLst/>
                </a:prstGeom>
                <a:solidFill>
                  <a:srgbClr val="EAEAEA"/>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457189"/>
                  <a:endParaRPr lang="en-US" sz="800" dirty="0">
                    <a:solidFill>
                      <a:srgbClr val="141414"/>
                    </a:solidFill>
                    <a:latin typeface="+mj-lt"/>
                  </a:endParaRPr>
                </a:p>
              </p:txBody>
            </p:sp>
            <p:sp>
              <p:nvSpPr>
                <p:cNvPr id="190" name="Round Same Side Corner Rectangle 189"/>
                <p:cNvSpPr/>
                <p:nvPr/>
              </p:nvSpPr>
              <p:spPr>
                <a:xfrm rot="16200000">
                  <a:off x="1344467" y="2655498"/>
                  <a:ext cx="1333082" cy="261466"/>
                </a:xfrm>
                <a:prstGeom prst="round2SameRect">
                  <a:avLst>
                    <a:gd name="adj1" fmla="val 24500"/>
                    <a:gd name="adj2" fmla="val 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34290" rIns="34290" rtlCol="0" anchor="ctr" anchorCtr="0">
                  <a:noAutofit/>
                </a:bodyPr>
                <a:lstStyle/>
                <a:p>
                  <a:pPr algn="ctr" defTabSz="457178"/>
                  <a:r>
                    <a:rPr lang="en-US" sz="800" b="1" dirty="0">
                      <a:solidFill>
                        <a:prstClr val="white"/>
                      </a:solidFill>
                      <a:latin typeface="+mj-lt"/>
                    </a:rPr>
                    <a:t>Container Deploy</a:t>
                  </a:r>
                </a:p>
              </p:txBody>
            </p:sp>
            <p:cxnSp>
              <p:nvCxnSpPr>
                <p:cNvPr id="191" name="Elbow Connector 190"/>
                <p:cNvCxnSpPr>
                  <a:stCxn id="192" idx="3"/>
                  <a:endCxn id="192" idx="1"/>
                </p:cNvCxnSpPr>
                <p:nvPr/>
              </p:nvCxnSpPr>
              <p:spPr>
                <a:xfrm flipH="1">
                  <a:off x="2640074" y="2794745"/>
                  <a:ext cx="6488166" cy="12700"/>
                </a:xfrm>
                <a:prstGeom prst="bentConnector5">
                  <a:avLst>
                    <a:gd name="adj1" fmla="val -3523"/>
                    <a:gd name="adj2" fmla="val 5153094"/>
                    <a:gd name="adj3" fmla="val 103523"/>
                  </a:avLst>
                </a:prstGeom>
                <a:ln w="25400">
                  <a:solidFill>
                    <a:schemeClr val="bg1">
                      <a:lumMod val="50000"/>
                    </a:schemeClr>
                  </a:solidFill>
                  <a:headEnd type="none" w="med" len="med"/>
                  <a:tailEnd type="triangle" w="med" len="med"/>
                </a:ln>
                <a:effectLst/>
              </p:spPr>
              <p:style>
                <a:lnRef idx="2">
                  <a:schemeClr val="accent4"/>
                </a:lnRef>
                <a:fillRef idx="0">
                  <a:schemeClr val="accent4"/>
                </a:fillRef>
                <a:effectRef idx="1">
                  <a:schemeClr val="accent4"/>
                </a:effectRef>
                <a:fontRef idx="minor">
                  <a:schemeClr val="tx1"/>
                </a:fontRef>
              </p:style>
            </p:cxnSp>
            <p:sp>
              <p:nvSpPr>
                <p:cNvPr id="192" name="TextBox 191"/>
                <p:cNvSpPr txBox="1"/>
                <p:nvPr/>
              </p:nvSpPr>
              <p:spPr>
                <a:xfrm>
                  <a:off x="2640074" y="2368902"/>
                  <a:ext cx="6488166" cy="851685"/>
                </a:xfrm>
                <a:prstGeom prst="rect">
                  <a:avLst/>
                </a:prstGeom>
                <a:solidFill>
                  <a:schemeClr val="accent3">
                    <a:lumMod val="20000"/>
                    <a:lumOff val="80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lIns="45720" rIns="45720" rtlCol="0" anchor="t"/>
                <a:lstStyle>
                  <a:defPPr>
                    <a:defRPr lang="en-US"/>
                  </a:defPPr>
                  <a:lvl1pPr algn="ctr">
                    <a:defRPr sz="1000" b="1">
                      <a:solidFill>
                        <a:schemeClr val="accent4"/>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a:endParaRPr lang="en-US" sz="800" dirty="0">
                    <a:solidFill>
                      <a:srgbClr val="00728F"/>
                    </a:solidFill>
                    <a:latin typeface="+mj-lt"/>
                  </a:endParaRPr>
                </a:p>
              </p:txBody>
            </p:sp>
            <p:sp>
              <p:nvSpPr>
                <p:cNvPr id="193" name="Rounded Rectangle 192"/>
                <p:cNvSpPr/>
                <p:nvPr/>
              </p:nvSpPr>
              <p:spPr>
                <a:xfrm>
                  <a:off x="2731884" y="2939624"/>
                  <a:ext cx="6270156" cy="182880"/>
                </a:xfrm>
                <a:prstGeom prst="roundRect">
                  <a:avLst/>
                </a:prstGeom>
                <a:solidFill>
                  <a:srgbClr val="50B3CF">
                    <a:lumMod val="75000"/>
                  </a:srgbClr>
                </a:solidFill>
                <a:ln>
                  <a:noFill/>
                </a:ln>
                <a:effectLst/>
              </p:spPr>
              <p:txBody>
                <a:bodyPr wrap="square" lIns="45720" rIns="4572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Stage-Gate Verification</a:t>
                  </a:r>
                </a:p>
              </p:txBody>
            </p:sp>
            <p:sp>
              <p:nvSpPr>
                <p:cNvPr id="194" name="Rectangle 193"/>
                <p:cNvSpPr/>
                <p:nvPr/>
              </p:nvSpPr>
              <p:spPr>
                <a:xfrm>
                  <a:off x="5026911" y="3294180"/>
                  <a:ext cx="1997459" cy="1744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457189"/>
                  <a:r>
                    <a:rPr lang="en-US" sz="700" dirty="0">
                      <a:solidFill>
                        <a:prstClr val="white"/>
                      </a:solidFill>
                      <a:latin typeface="+mj-lt"/>
                    </a:rPr>
                    <a:t>Repeat for every Move Group</a:t>
                  </a:r>
                </a:p>
              </p:txBody>
            </p:sp>
            <p:sp>
              <p:nvSpPr>
                <p:cNvPr id="195" name="Rounded Rectangle 194"/>
                <p:cNvSpPr/>
                <p:nvPr/>
              </p:nvSpPr>
              <p:spPr>
                <a:xfrm>
                  <a:off x="4495473" y="2448751"/>
                  <a:ext cx="559471"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Migrate Data</a:t>
                  </a:r>
                </a:p>
              </p:txBody>
            </p:sp>
            <p:sp>
              <p:nvSpPr>
                <p:cNvPr id="196" name="Rounded Rectangle 195"/>
                <p:cNvSpPr/>
                <p:nvPr/>
              </p:nvSpPr>
              <p:spPr>
                <a:xfrm>
                  <a:off x="8398765" y="2448751"/>
                  <a:ext cx="611262"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Validate</a:t>
                  </a:r>
                </a:p>
              </p:txBody>
            </p:sp>
            <p:sp>
              <p:nvSpPr>
                <p:cNvPr id="197" name="Rounded Rectangle 196"/>
                <p:cNvSpPr/>
                <p:nvPr/>
              </p:nvSpPr>
              <p:spPr>
                <a:xfrm>
                  <a:off x="2758288" y="2448751"/>
                  <a:ext cx="572785"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Get OS Image</a:t>
                  </a:r>
                </a:p>
              </p:txBody>
            </p:sp>
            <p:sp>
              <p:nvSpPr>
                <p:cNvPr id="198" name="Rounded Rectangle 197"/>
                <p:cNvSpPr/>
                <p:nvPr/>
              </p:nvSpPr>
              <p:spPr>
                <a:xfrm>
                  <a:off x="3651221" y="2448751"/>
                  <a:ext cx="524105"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Packa-ge App</a:t>
                  </a:r>
                </a:p>
              </p:txBody>
            </p:sp>
            <p:sp>
              <p:nvSpPr>
                <p:cNvPr id="199" name="Rounded Rectangle 198"/>
                <p:cNvSpPr/>
                <p:nvPr/>
              </p:nvSpPr>
              <p:spPr>
                <a:xfrm>
                  <a:off x="5375092" y="2448751"/>
                  <a:ext cx="666445"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Dockerize Image</a:t>
                  </a:r>
                </a:p>
              </p:txBody>
            </p:sp>
            <p:sp>
              <p:nvSpPr>
                <p:cNvPr id="200" name="Rounded Rectangle 199"/>
                <p:cNvSpPr/>
                <p:nvPr/>
              </p:nvSpPr>
              <p:spPr>
                <a:xfrm>
                  <a:off x="6361683" y="2448751"/>
                  <a:ext cx="626482"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Provis-ion</a:t>
                  </a:r>
                </a:p>
              </p:txBody>
            </p:sp>
            <p:sp>
              <p:nvSpPr>
                <p:cNvPr id="201" name="Rounded Rectangle 200"/>
                <p:cNvSpPr/>
                <p:nvPr/>
              </p:nvSpPr>
              <p:spPr>
                <a:xfrm>
                  <a:off x="7308311" y="2448751"/>
                  <a:ext cx="770305" cy="365760"/>
                </a:xfrm>
                <a:prstGeom prst="roundRect">
                  <a:avLst/>
                </a:prstGeom>
                <a:solidFill>
                  <a:srgbClr val="50B3CF">
                    <a:lumMod val="75000"/>
                  </a:srgbClr>
                </a:solidFill>
                <a:ln>
                  <a:noFill/>
                </a:ln>
                <a:effectLst/>
              </p:spPr>
              <p:txBody>
                <a:bodyPr wrap="square" lIns="34290" tIns="34290" rIns="34290" bIns="34290" rtlCol="0" anchor="ctr">
                  <a:noAutofit/>
                </a:bodyPr>
                <a:lstStyle/>
                <a:p>
                  <a:pPr algn="ctr" defTabSz="457178"/>
                  <a:r>
                    <a:rPr lang="en-US" sz="800" b="1" kern="0" dirty="0">
                      <a:solidFill>
                        <a:prstClr val="white"/>
                      </a:solidFill>
                      <a:latin typeface="+mj-lt"/>
                      <a:ea typeface="Segoe UI" panose="020B0502040204020203" pitchFamily="34" charset="0"/>
                      <a:cs typeface="Calibri" panose="020F0502020204030204" pitchFamily="34" charset="0"/>
                    </a:rPr>
                    <a:t>Test</a:t>
                  </a:r>
                </a:p>
                <a:p>
                  <a:pPr algn="ctr" defTabSz="457178"/>
                  <a:r>
                    <a:rPr lang="en-US" sz="800" b="1" kern="0" dirty="0">
                      <a:solidFill>
                        <a:prstClr val="white"/>
                      </a:solidFill>
                      <a:latin typeface="+mj-lt"/>
                      <a:ea typeface="Segoe UI" panose="020B0502040204020203" pitchFamily="34" charset="0"/>
                      <a:cs typeface="Calibri" panose="020F0502020204030204" pitchFamily="34" charset="0"/>
                    </a:rPr>
                    <a:t>Automation</a:t>
                  </a:r>
                </a:p>
              </p:txBody>
            </p:sp>
            <p:cxnSp>
              <p:nvCxnSpPr>
                <p:cNvPr id="202" name="Straight Arrow Connector 201"/>
                <p:cNvCxnSpPr>
                  <a:stCxn id="197" idx="3"/>
                  <a:endCxn id="198" idx="1"/>
                </p:cNvCxnSpPr>
                <p:nvPr/>
              </p:nvCxnSpPr>
              <p:spPr>
                <a:xfrm>
                  <a:off x="3331073" y="2631631"/>
                  <a:ext cx="320148"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03" name="Straight Arrow Connector 202"/>
                <p:cNvCxnSpPr>
                  <a:stCxn id="198" idx="3"/>
                  <a:endCxn id="195" idx="1"/>
                </p:cNvCxnSpPr>
                <p:nvPr/>
              </p:nvCxnSpPr>
              <p:spPr>
                <a:xfrm>
                  <a:off x="4175326" y="2631631"/>
                  <a:ext cx="320147"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04" name="Straight Arrow Connector 203"/>
                <p:cNvCxnSpPr>
                  <a:stCxn id="195" idx="3"/>
                  <a:endCxn id="199" idx="1"/>
                </p:cNvCxnSpPr>
                <p:nvPr/>
              </p:nvCxnSpPr>
              <p:spPr>
                <a:xfrm>
                  <a:off x="5054944" y="2631631"/>
                  <a:ext cx="320148"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05" name="Straight Arrow Connector 204"/>
                <p:cNvCxnSpPr>
                  <a:stCxn id="199" idx="3"/>
                  <a:endCxn id="200" idx="1"/>
                </p:cNvCxnSpPr>
                <p:nvPr/>
              </p:nvCxnSpPr>
              <p:spPr>
                <a:xfrm>
                  <a:off x="6041537" y="2631631"/>
                  <a:ext cx="320146"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06" name="Straight Arrow Connector 205"/>
                <p:cNvCxnSpPr>
                  <a:stCxn id="200" idx="3"/>
                  <a:endCxn id="201" idx="1"/>
                </p:cNvCxnSpPr>
                <p:nvPr/>
              </p:nvCxnSpPr>
              <p:spPr>
                <a:xfrm>
                  <a:off x="6988165" y="2631631"/>
                  <a:ext cx="320146"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cxnSp>
              <p:nvCxnSpPr>
                <p:cNvPr id="207" name="Straight Arrow Connector 206"/>
                <p:cNvCxnSpPr>
                  <a:stCxn id="201" idx="3"/>
                  <a:endCxn id="196" idx="1"/>
                </p:cNvCxnSpPr>
                <p:nvPr/>
              </p:nvCxnSpPr>
              <p:spPr>
                <a:xfrm>
                  <a:off x="8078616" y="2631631"/>
                  <a:ext cx="320149" cy="0"/>
                </a:xfrm>
                <a:prstGeom prst="straightConnector1">
                  <a:avLst/>
                </a:prstGeom>
                <a:ln>
                  <a:solidFill>
                    <a:schemeClr val="bg1">
                      <a:lumMod val="50000"/>
                    </a:schemeClr>
                  </a:solidFill>
                  <a:tailEnd type="triangle"/>
                </a:ln>
                <a:effectLst/>
              </p:spPr>
              <p:style>
                <a:lnRef idx="2">
                  <a:schemeClr val="dk1"/>
                </a:lnRef>
                <a:fillRef idx="0">
                  <a:schemeClr val="dk1"/>
                </a:fillRef>
                <a:effectRef idx="1">
                  <a:schemeClr val="dk1"/>
                </a:effectRef>
                <a:fontRef idx="minor">
                  <a:schemeClr val="tx1"/>
                </a:fontRef>
              </p:style>
            </p:cxnSp>
            <p:sp>
              <p:nvSpPr>
                <p:cNvPr id="208" name="Freeform 207"/>
                <p:cNvSpPr/>
                <p:nvPr/>
              </p:nvSpPr>
              <p:spPr>
                <a:xfrm>
                  <a:off x="3443947"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09" name="Freeform 208"/>
                <p:cNvSpPr/>
                <p:nvPr/>
              </p:nvSpPr>
              <p:spPr>
                <a:xfrm>
                  <a:off x="4267859"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10" name="Freeform 209"/>
                <p:cNvSpPr/>
                <p:nvPr/>
              </p:nvSpPr>
              <p:spPr>
                <a:xfrm>
                  <a:off x="5144159"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11" name="Freeform 210"/>
                <p:cNvSpPr/>
                <p:nvPr/>
              </p:nvSpPr>
              <p:spPr>
                <a:xfrm>
                  <a:off x="6168098"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12" name="Freeform 211"/>
                <p:cNvSpPr/>
                <p:nvPr/>
              </p:nvSpPr>
              <p:spPr>
                <a:xfrm>
                  <a:off x="7068209"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13" name="Freeform 212"/>
                <p:cNvSpPr/>
                <p:nvPr/>
              </p:nvSpPr>
              <p:spPr>
                <a:xfrm>
                  <a:off x="8170734" y="2647443"/>
                  <a:ext cx="0" cy="294603"/>
                </a:xfrm>
                <a:custGeom>
                  <a:avLst/>
                  <a:gdLst>
                    <a:gd name="connsiteX0" fmla="*/ 0 w 0"/>
                    <a:gd name="connsiteY0" fmla="*/ 0 h 266700"/>
                    <a:gd name="connsiteX1" fmla="*/ 0 w 0"/>
                    <a:gd name="connsiteY1" fmla="*/ 266700 h 266700"/>
                  </a:gdLst>
                  <a:ahLst/>
                  <a:cxnLst>
                    <a:cxn ang="0">
                      <a:pos x="connsiteX0" y="connsiteY0"/>
                    </a:cxn>
                    <a:cxn ang="0">
                      <a:pos x="connsiteX1" y="connsiteY1"/>
                    </a:cxn>
                  </a:cxnLst>
                  <a:rect l="l" t="t" r="r" b="b"/>
                  <a:pathLst>
                    <a:path h="266700">
                      <a:moveTo>
                        <a:pt x="0" y="0"/>
                      </a:moveTo>
                      <a:lnTo>
                        <a:pt x="0" y="266700"/>
                      </a:lnTo>
                    </a:path>
                  </a:pathLst>
                </a:custGeom>
                <a:ln w="19050">
                  <a:solidFill>
                    <a:schemeClr val="bg1">
                      <a:lumMod val="50000"/>
                    </a:schemeClr>
                  </a:solidFill>
                  <a:headEnd type="triangle" w="sm" len="sm"/>
                  <a:tailEnd type="triangle" w="sm" len="sm"/>
                </a:ln>
                <a:effectLst/>
              </p:spPr>
              <p:style>
                <a:lnRef idx="2">
                  <a:schemeClr val="dk1"/>
                </a:lnRef>
                <a:fillRef idx="0">
                  <a:schemeClr val="dk1"/>
                </a:fillRef>
                <a:effectRef idx="1">
                  <a:schemeClr val="dk1"/>
                </a:effectRef>
                <a:fontRef idx="minor">
                  <a:schemeClr val="tx1"/>
                </a:fontRef>
              </p:style>
              <p:txBody>
                <a:bodyPr rtlCol="0" anchor="ctr"/>
                <a:lstStyle/>
                <a:p>
                  <a:pPr algn="ctr" defTabSz="685800"/>
                  <a:endParaRPr lang="en-US" sz="1400" dirty="0">
                    <a:solidFill>
                      <a:srgbClr val="50B3CF"/>
                    </a:solidFill>
                    <a:latin typeface="+mj-lt"/>
                  </a:endParaRPr>
                </a:p>
              </p:txBody>
            </p:sp>
            <p:sp>
              <p:nvSpPr>
                <p:cNvPr id="214" name="TextBox 213"/>
                <p:cNvSpPr txBox="1"/>
                <p:nvPr/>
              </p:nvSpPr>
              <p:spPr>
                <a:xfrm>
                  <a:off x="4918768" y="2160633"/>
                  <a:ext cx="1878635" cy="311053"/>
                </a:xfrm>
                <a:prstGeom prst="rect">
                  <a:avLst/>
                </a:prstGeom>
                <a:noFill/>
              </p:spPr>
              <p:txBody>
                <a:bodyPr wrap="square" rtlCol="0">
                  <a:spAutoFit/>
                </a:bodyPr>
                <a:lstStyle/>
                <a:p>
                  <a:pPr algn="ctr" defTabSz="457189"/>
                  <a:r>
                    <a:rPr lang="en-US" sz="800" b="1" dirty="0">
                      <a:solidFill>
                        <a:srgbClr val="00728F">
                          <a:lumMod val="50000"/>
                        </a:srgbClr>
                      </a:solidFill>
                      <a:latin typeface="+mj-lt"/>
                    </a:rPr>
                    <a:t>Container-based Option</a:t>
                  </a:r>
                </a:p>
              </p:txBody>
            </p:sp>
          </p:grpSp>
          <p:grpSp>
            <p:nvGrpSpPr>
              <p:cNvPr id="163" name="Group 162"/>
              <p:cNvGrpSpPr/>
              <p:nvPr/>
            </p:nvGrpSpPr>
            <p:grpSpPr>
              <a:xfrm>
                <a:off x="5092277" y="5324227"/>
                <a:ext cx="1340565" cy="875802"/>
                <a:chOff x="5092277" y="5324227"/>
                <a:chExt cx="1340565" cy="875802"/>
              </a:xfrm>
            </p:grpSpPr>
            <p:sp>
              <p:nvSpPr>
                <p:cNvPr id="184" name="Line Callout 1 (Accent Bar) 183"/>
                <p:cNvSpPr/>
                <p:nvPr/>
              </p:nvSpPr>
              <p:spPr>
                <a:xfrm rot="5400000" flipV="1">
                  <a:off x="5315709" y="5100795"/>
                  <a:ext cx="875800" cy="1322664"/>
                </a:xfrm>
                <a:prstGeom prst="accentCallout1">
                  <a:avLst>
                    <a:gd name="adj1" fmla="val 49746"/>
                    <a:gd name="adj2" fmla="val 667"/>
                    <a:gd name="adj3" fmla="val 49841"/>
                    <a:gd name="adj4" fmla="val -130212"/>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800" b="1" dirty="0">
                      <a:solidFill>
                        <a:srgbClr val="141414"/>
                      </a:solidFill>
                      <a:latin typeface="+mj-lt"/>
                    </a:rPr>
                    <a:t>Containerization</a:t>
                  </a:r>
                </a:p>
              </p:txBody>
            </p:sp>
            <p:pic>
              <p:nvPicPr>
                <p:cNvPr id="185"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7151" y="5540666"/>
                  <a:ext cx="344086" cy="344086"/>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5060" y="5542762"/>
                  <a:ext cx="338568" cy="341990"/>
                </a:xfrm>
                <a:prstGeom prst="rect">
                  <a:avLst/>
                </a:prstGeom>
              </p:spPr>
            </p:pic>
            <p:pic>
              <p:nvPicPr>
                <p:cNvPr id="187" name="Picture 18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55441" y="5565253"/>
                  <a:ext cx="325751" cy="325751"/>
                </a:xfrm>
                <a:prstGeom prst="rect">
                  <a:avLst/>
                </a:prstGeom>
              </p:spPr>
            </p:pic>
            <p:sp>
              <p:nvSpPr>
                <p:cNvPr id="188" name="TextBox 187"/>
                <p:cNvSpPr txBox="1"/>
                <p:nvPr/>
              </p:nvSpPr>
              <p:spPr>
                <a:xfrm>
                  <a:off x="5658582" y="5800104"/>
                  <a:ext cx="774260" cy="399925"/>
                </a:xfrm>
                <a:prstGeom prst="rect">
                  <a:avLst/>
                </a:prstGeom>
                <a:noFill/>
              </p:spPr>
              <p:txBody>
                <a:bodyPr wrap="square" lIns="0" rIns="0" rtlCol="0">
                  <a:spAutoFit/>
                </a:bodyPr>
                <a:lstStyle>
                  <a:defPPr>
                    <a:defRPr lang="en-US"/>
                  </a:defPPr>
                  <a:lvl1pPr algn="ctr" defTabSz="609585">
                    <a:defRPr sz="600">
                      <a:solidFill>
                        <a:schemeClr val="tx2"/>
                      </a:solidFill>
                    </a:defRPr>
                  </a:lvl1pPr>
                </a:lstStyle>
                <a:p>
                  <a:r>
                    <a:rPr lang="en-US" dirty="0">
                      <a:solidFill>
                        <a:srgbClr val="141414"/>
                      </a:solidFill>
                      <a:latin typeface="+mj-lt"/>
                    </a:rPr>
                    <a:t>Azure</a:t>
                  </a:r>
                  <a:br>
                    <a:rPr lang="en-US" dirty="0">
                      <a:solidFill>
                        <a:srgbClr val="141414"/>
                      </a:solidFill>
                      <a:latin typeface="+mj-lt"/>
                    </a:rPr>
                  </a:br>
                  <a:r>
                    <a:rPr lang="en-US" dirty="0">
                      <a:solidFill>
                        <a:srgbClr val="141414"/>
                      </a:solidFill>
                      <a:latin typeface="+mj-lt"/>
                    </a:rPr>
                    <a:t>Container Service</a:t>
                  </a:r>
                </a:p>
              </p:txBody>
            </p:sp>
          </p:grpSp>
          <p:grpSp>
            <p:nvGrpSpPr>
              <p:cNvPr id="164" name="Group 163"/>
              <p:cNvGrpSpPr/>
              <p:nvPr/>
            </p:nvGrpSpPr>
            <p:grpSpPr>
              <a:xfrm>
                <a:off x="6539792" y="5324229"/>
                <a:ext cx="1359117" cy="875802"/>
                <a:chOff x="6539792" y="5324229"/>
                <a:chExt cx="1359117" cy="875802"/>
              </a:xfrm>
            </p:grpSpPr>
            <p:sp>
              <p:nvSpPr>
                <p:cNvPr id="178" name="Line Callout 1 (Accent Bar) 177"/>
                <p:cNvSpPr/>
                <p:nvPr/>
              </p:nvSpPr>
              <p:spPr>
                <a:xfrm rot="5400000" flipV="1">
                  <a:off x="6763223" y="5100798"/>
                  <a:ext cx="875802" cy="1322664"/>
                </a:xfrm>
                <a:prstGeom prst="accentCallout1">
                  <a:avLst>
                    <a:gd name="adj1" fmla="val 49746"/>
                    <a:gd name="adj2" fmla="val 667"/>
                    <a:gd name="adj3" fmla="val 19115"/>
                    <a:gd name="adj4" fmla="val -130930"/>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800" b="1" dirty="0">
                      <a:solidFill>
                        <a:srgbClr val="141414"/>
                      </a:solidFill>
                      <a:latin typeface="+mj-lt"/>
                    </a:rPr>
                    <a:t>Provisioning Tools</a:t>
                  </a:r>
                </a:p>
              </p:txBody>
            </p:sp>
            <p:pic>
              <p:nvPicPr>
                <p:cNvPr id="179" name="Picture 1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84690" y="5575538"/>
                  <a:ext cx="278604" cy="274884"/>
                </a:xfrm>
                <a:prstGeom prst="rect">
                  <a:avLst/>
                </a:prstGeom>
              </p:spPr>
            </p:pic>
            <p:pic>
              <p:nvPicPr>
                <p:cNvPr id="180" name="Picture 17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4120" y="5574991"/>
                  <a:ext cx="249246" cy="279219"/>
                </a:xfrm>
                <a:prstGeom prst="rect">
                  <a:avLst/>
                </a:prstGeom>
              </p:spPr>
            </p:pic>
            <p:pic>
              <p:nvPicPr>
                <p:cNvPr id="181" name="Picture 18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3510" y="5565253"/>
                  <a:ext cx="262108" cy="270669"/>
                </a:xfrm>
                <a:prstGeom prst="rect">
                  <a:avLst/>
                </a:prstGeom>
              </p:spPr>
            </p:pic>
            <p:pic>
              <p:nvPicPr>
                <p:cNvPr id="182" name="Picture 18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33799" y="5540311"/>
                  <a:ext cx="304807" cy="304807"/>
                </a:xfrm>
                <a:prstGeom prst="rect">
                  <a:avLst/>
                </a:prstGeom>
              </p:spPr>
            </p:pic>
            <p:sp>
              <p:nvSpPr>
                <p:cNvPr id="183" name="TextBox 182"/>
                <p:cNvSpPr txBox="1"/>
                <p:nvPr/>
              </p:nvSpPr>
              <p:spPr>
                <a:xfrm>
                  <a:off x="7447500" y="5822580"/>
                  <a:ext cx="451409" cy="266617"/>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dirty="0">
                      <a:solidFill>
                        <a:srgbClr val="141414"/>
                      </a:solidFill>
                      <a:latin typeface="+mj-lt"/>
                    </a:rPr>
                    <a:t>ARM</a:t>
                  </a:r>
                </a:p>
              </p:txBody>
            </p:sp>
          </p:grpSp>
          <p:grpSp>
            <p:nvGrpSpPr>
              <p:cNvPr id="165" name="Group 164"/>
              <p:cNvGrpSpPr/>
              <p:nvPr/>
            </p:nvGrpSpPr>
            <p:grpSpPr>
              <a:xfrm>
                <a:off x="2197254" y="5324228"/>
                <a:ext cx="1322664" cy="875804"/>
                <a:chOff x="2197254" y="5324228"/>
                <a:chExt cx="1322664" cy="875804"/>
              </a:xfrm>
            </p:grpSpPr>
            <p:sp>
              <p:nvSpPr>
                <p:cNvPr id="173" name="Line Callout 1 (Accent Bar) 172"/>
                <p:cNvSpPr/>
                <p:nvPr/>
              </p:nvSpPr>
              <p:spPr>
                <a:xfrm rot="5400000" flipV="1">
                  <a:off x="2420684" y="5100798"/>
                  <a:ext cx="875804" cy="1322664"/>
                </a:xfrm>
                <a:prstGeom prst="accentCallout1">
                  <a:avLst>
                    <a:gd name="adj1" fmla="val 49746"/>
                    <a:gd name="adj2" fmla="val 667"/>
                    <a:gd name="adj3" fmla="val 126656"/>
                    <a:gd name="adj4" fmla="val -134517"/>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800" b="1" dirty="0">
                      <a:solidFill>
                        <a:srgbClr val="141414"/>
                      </a:solidFill>
                      <a:latin typeface="+mj-lt"/>
                    </a:rPr>
                    <a:t>Package App</a:t>
                  </a:r>
                </a:p>
              </p:txBody>
            </p:sp>
            <p:pic>
              <p:nvPicPr>
                <p:cNvPr id="174" name="Picture 1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5153" y="5605807"/>
                  <a:ext cx="297626" cy="320844"/>
                </a:xfrm>
                <a:prstGeom prst="rect">
                  <a:avLst/>
                </a:prstGeom>
              </p:spPr>
            </p:pic>
            <p:pic>
              <p:nvPicPr>
                <p:cNvPr id="175" name="Picture 1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1494" y="5556396"/>
                  <a:ext cx="324759" cy="324759"/>
                </a:xfrm>
                <a:prstGeom prst="rect">
                  <a:avLst/>
                </a:prstGeom>
              </p:spPr>
            </p:pic>
            <p:sp>
              <p:nvSpPr>
                <p:cNvPr id="176" name="TextBox 175"/>
                <p:cNvSpPr txBox="1"/>
                <p:nvPr/>
              </p:nvSpPr>
              <p:spPr>
                <a:xfrm>
                  <a:off x="3029241" y="5848327"/>
                  <a:ext cx="449261" cy="266617"/>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dirty="0">
                      <a:solidFill>
                        <a:srgbClr val="141414"/>
                      </a:solidFill>
                      <a:latin typeface="+mj-lt"/>
                    </a:rPr>
                    <a:t>VSTS</a:t>
                  </a:r>
                </a:p>
              </p:txBody>
            </p:sp>
            <p:pic>
              <p:nvPicPr>
                <p:cNvPr id="177" name="Picture 4" descr="Image result for jenkins logo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308" y="5591023"/>
                  <a:ext cx="320701" cy="320701"/>
                </a:xfrm>
                <a:prstGeom prst="rect">
                  <a:avLst/>
                </a:prstGeom>
                <a:solidFill>
                  <a:schemeClr val="bg1"/>
                </a:solidFill>
                <a:extLst/>
              </p:spPr>
            </p:pic>
          </p:grpSp>
          <p:grpSp>
            <p:nvGrpSpPr>
              <p:cNvPr id="166" name="Group 165"/>
              <p:cNvGrpSpPr/>
              <p:nvPr/>
            </p:nvGrpSpPr>
            <p:grpSpPr>
              <a:xfrm>
                <a:off x="3568369" y="5324230"/>
                <a:ext cx="1523697" cy="939368"/>
                <a:chOff x="3568369" y="5324230"/>
                <a:chExt cx="1523697" cy="939368"/>
              </a:xfrm>
            </p:grpSpPr>
            <p:sp>
              <p:nvSpPr>
                <p:cNvPr id="167" name="Line Callout 1 (Accent Bar) 166"/>
                <p:cNvSpPr/>
                <p:nvPr/>
              </p:nvSpPr>
              <p:spPr>
                <a:xfrm rot="5400000" flipV="1">
                  <a:off x="3858489" y="5110507"/>
                  <a:ext cx="895219" cy="1322666"/>
                </a:xfrm>
                <a:prstGeom prst="accentCallout1">
                  <a:avLst>
                    <a:gd name="adj1" fmla="val 49746"/>
                    <a:gd name="adj2" fmla="val 667"/>
                    <a:gd name="adj3" fmla="val 79967"/>
                    <a:gd name="adj4" fmla="val -117971"/>
                  </a:avLst>
                </a:prstGeom>
                <a:solidFill>
                  <a:schemeClr val="bg1">
                    <a:lumMod val="85000"/>
                  </a:schemeClr>
                </a:solidFill>
                <a:ln w="127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vert="vert" lIns="34290" tIns="34290" rIns="34290" bIns="34290" rtlCol="0" anchor="t" anchorCtr="0"/>
                <a:lstStyle/>
                <a:p>
                  <a:pPr algn="ctr" defTabSz="457189"/>
                  <a:r>
                    <a:rPr lang="en-US" sz="800" b="1" dirty="0">
                      <a:solidFill>
                        <a:srgbClr val="141414"/>
                      </a:solidFill>
                      <a:latin typeface="+mj-lt"/>
                    </a:rPr>
                    <a:t>Data Migration Service </a:t>
                  </a:r>
                </a:p>
              </p:txBody>
            </p:sp>
            <p:sp>
              <p:nvSpPr>
                <p:cNvPr id="168" name="TextBox 167"/>
                <p:cNvSpPr txBox="1"/>
                <p:nvPr/>
              </p:nvSpPr>
              <p:spPr>
                <a:xfrm>
                  <a:off x="4204200" y="5863673"/>
                  <a:ext cx="870175" cy="399925"/>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dirty="0">
                      <a:solidFill>
                        <a:srgbClr val="141414"/>
                      </a:solidFill>
                      <a:latin typeface="+mj-lt"/>
                    </a:rPr>
                    <a:t>Azure</a:t>
                  </a:r>
                  <a:br>
                    <a:rPr lang="en-US" dirty="0">
                      <a:solidFill>
                        <a:srgbClr val="141414"/>
                      </a:solidFill>
                      <a:latin typeface="+mj-lt"/>
                    </a:rPr>
                  </a:br>
                  <a:r>
                    <a:rPr lang="en-US" dirty="0">
                      <a:solidFill>
                        <a:srgbClr val="141414"/>
                      </a:solidFill>
                      <a:latin typeface="+mj-lt"/>
                    </a:rPr>
                    <a:t>Import/ Export</a:t>
                  </a:r>
                </a:p>
              </p:txBody>
            </p:sp>
            <p:sp>
              <p:nvSpPr>
                <p:cNvPr id="169" name="TextBox 168"/>
                <p:cNvSpPr txBox="1"/>
                <p:nvPr/>
              </p:nvSpPr>
              <p:spPr>
                <a:xfrm>
                  <a:off x="4202563" y="5615411"/>
                  <a:ext cx="889503" cy="399925"/>
                </a:xfrm>
                <a:prstGeom prst="rect">
                  <a:avLst/>
                </a:prstGeom>
                <a:noFill/>
              </p:spPr>
              <p:txBody>
                <a:bodyPr wrap="none" rtlCol="0">
                  <a:spAutoFit/>
                </a:bodyPr>
                <a:lstStyle>
                  <a:defPPr>
                    <a:defRPr lang="en-US"/>
                  </a:defPPr>
                  <a:lvl1pPr algn="ctr" defTabSz="609585">
                    <a:defRPr sz="600">
                      <a:solidFill>
                        <a:schemeClr val="tx2"/>
                      </a:solidFill>
                    </a:defRPr>
                  </a:lvl1pPr>
                </a:lstStyle>
                <a:p>
                  <a:r>
                    <a:rPr lang="en-US" dirty="0">
                      <a:solidFill>
                        <a:srgbClr val="141414"/>
                      </a:solidFill>
                      <a:latin typeface="+mj-lt"/>
                    </a:rPr>
                    <a:t>Native DB</a:t>
                  </a:r>
                </a:p>
                <a:p>
                  <a:r>
                    <a:rPr lang="en-US" dirty="0">
                      <a:solidFill>
                        <a:srgbClr val="141414"/>
                      </a:solidFill>
                      <a:latin typeface="+mj-lt"/>
                    </a:rPr>
                    <a:t>Migration tools</a:t>
                  </a:r>
                </a:p>
              </p:txBody>
            </p:sp>
            <p:pic>
              <p:nvPicPr>
                <p:cNvPr id="170" name="Picture 16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67121" y="5701356"/>
                  <a:ext cx="195961" cy="195961"/>
                </a:xfrm>
                <a:prstGeom prst="rect">
                  <a:avLst/>
                </a:prstGeom>
              </p:spPr>
            </p:pic>
            <p:sp>
              <p:nvSpPr>
                <p:cNvPr id="171" name="TextBox 170"/>
                <p:cNvSpPr txBox="1"/>
                <p:nvPr/>
              </p:nvSpPr>
              <p:spPr>
                <a:xfrm>
                  <a:off x="3568369" y="5863673"/>
                  <a:ext cx="840361" cy="399925"/>
                </a:xfrm>
                <a:prstGeom prst="rect">
                  <a:avLst/>
                </a:prstGeom>
                <a:noFill/>
              </p:spPr>
              <p:txBody>
                <a:bodyPr wrap="square" rtlCol="0">
                  <a:spAutoFit/>
                </a:bodyPr>
                <a:lstStyle>
                  <a:defPPr>
                    <a:defRPr lang="en-US"/>
                  </a:defPPr>
                  <a:lvl1pPr algn="ctr" defTabSz="609585">
                    <a:defRPr sz="600">
                      <a:solidFill>
                        <a:schemeClr val="tx2"/>
                      </a:solidFill>
                    </a:defRPr>
                  </a:lvl1pPr>
                </a:lstStyle>
                <a:p>
                  <a:r>
                    <a:rPr lang="en-US" dirty="0">
                      <a:solidFill>
                        <a:srgbClr val="141414"/>
                      </a:solidFill>
                      <a:latin typeface="+mj-lt"/>
                    </a:rPr>
                    <a:t>Azure</a:t>
                  </a:r>
                  <a:br>
                    <a:rPr lang="en-US" dirty="0">
                      <a:solidFill>
                        <a:srgbClr val="141414"/>
                      </a:solidFill>
                      <a:latin typeface="+mj-lt"/>
                    </a:rPr>
                  </a:br>
                  <a:r>
                    <a:rPr lang="en-US" dirty="0">
                      <a:solidFill>
                        <a:srgbClr val="141414"/>
                      </a:solidFill>
                      <a:latin typeface="+mj-lt"/>
                    </a:rPr>
                    <a:t>Data Factory</a:t>
                  </a:r>
                </a:p>
              </p:txBody>
            </p:sp>
            <p:pic>
              <p:nvPicPr>
                <p:cNvPr id="172" name="Picture 17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67988" y="5672550"/>
                  <a:ext cx="206022" cy="218453"/>
                </a:xfrm>
                <a:prstGeom prst="rect">
                  <a:avLst/>
                </a:prstGeom>
              </p:spPr>
            </p:pic>
          </p:grpSp>
        </p:grpSp>
        <p:sp>
          <p:nvSpPr>
            <p:cNvPr id="157" name="TextBox 156"/>
            <p:cNvSpPr txBox="1"/>
            <p:nvPr/>
          </p:nvSpPr>
          <p:spPr>
            <a:xfrm>
              <a:off x="5969251" y="3978952"/>
              <a:ext cx="1587215" cy="637598"/>
            </a:xfrm>
            <a:prstGeom prst="rect">
              <a:avLst/>
            </a:prstGeom>
            <a:noFill/>
            <a:ln>
              <a:noFill/>
            </a:ln>
          </p:spPr>
          <p:txBody>
            <a:bodyPr wrap="square" rtlCol="0" anchor="ctr">
              <a:spAutoFit/>
            </a:bodyPr>
            <a:lstStyle/>
            <a:p>
              <a:pPr defTabSz="457189"/>
              <a:r>
                <a:rPr lang="en-GB" sz="800" b="1" dirty="0">
                  <a:solidFill>
                    <a:srgbClr val="141414"/>
                  </a:solidFill>
                  <a:latin typeface="+mj-lt"/>
                </a:rPr>
                <a:t>Deliverables</a:t>
              </a:r>
            </a:p>
            <a:p>
              <a:pPr marL="114300" indent="-114300" defTabSz="457189">
                <a:buFont typeface="Arial" panose="020B0604020202020204" pitchFamily="34" charset="0"/>
                <a:buChar char="•"/>
              </a:pPr>
              <a:r>
                <a:rPr lang="en-US" sz="900" dirty="0">
                  <a:solidFill>
                    <a:srgbClr val="141414"/>
                  </a:solidFill>
                  <a:latin typeface="+mj-lt"/>
                </a:rPr>
                <a:t>Go Live </a:t>
              </a:r>
            </a:p>
            <a:p>
              <a:pPr marL="114300" indent="-114300" defTabSz="457189">
                <a:buFont typeface="Arial" panose="020B0604020202020204" pitchFamily="34" charset="0"/>
                <a:buChar char="•"/>
              </a:pPr>
              <a:r>
                <a:rPr lang="en-US" sz="900" dirty="0">
                  <a:solidFill>
                    <a:srgbClr val="141414"/>
                  </a:solidFill>
                  <a:latin typeface="+mj-lt"/>
                </a:rPr>
                <a:t>Hand-off to support team</a:t>
              </a:r>
            </a:p>
            <a:p>
              <a:pPr marL="114300" indent="-114300" defTabSz="457189">
                <a:buFont typeface="Arial" panose="020B0604020202020204" pitchFamily="34" charset="0"/>
                <a:buChar char="•"/>
              </a:pPr>
              <a:r>
                <a:rPr lang="en-US" sz="900" dirty="0">
                  <a:solidFill>
                    <a:srgbClr val="141414"/>
                  </a:solidFill>
                  <a:latin typeface="+mj-lt"/>
                </a:rPr>
                <a:t>Decommission Checklist</a:t>
              </a:r>
            </a:p>
          </p:txBody>
        </p:sp>
        <p:sp>
          <p:nvSpPr>
            <p:cNvPr id="158" name="Oval 21"/>
            <p:cNvSpPr>
              <a:spLocks noChangeArrowheads="1"/>
            </p:cNvSpPr>
            <p:nvPr/>
          </p:nvSpPr>
          <p:spPr bwMode="auto">
            <a:xfrm>
              <a:off x="590621" y="2211952"/>
              <a:ext cx="320040" cy="320040"/>
            </a:xfrm>
            <a:prstGeom prst="ellipse">
              <a:avLst/>
            </a:prstGeom>
            <a:solidFill>
              <a:srgbClr val="138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57150" tIns="28575" rIns="57150" bIns="28575" numCol="1" anchor="ctr" anchorCtr="1" compatLnSpc="1">
              <a:prstTxWarp prst="textNoShape">
                <a:avLst/>
              </a:prstTxWarp>
            </a:bodyPr>
            <a:lstStyle/>
            <a:p>
              <a:pPr algn="ctr" defTabSz="457189"/>
              <a:r>
                <a:rPr lang="en-US" sz="900" b="1" dirty="0">
                  <a:solidFill>
                    <a:prstClr val="white"/>
                  </a:solidFill>
                  <a:latin typeface="+mj-lt"/>
                </a:rPr>
                <a:t>R3</a:t>
              </a:r>
            </a:p>
          </p:txBody>
        </p:sp>
        <p:sp>
          <p:nvSpPr>
            <p:cNvPr id="159" name="Oval 21"/>
            <p:cNvSpPr>
              <a:spLocks noChangeArrowheads="1"/>
            </p:cNvSpPr>
            <p:nvPr/>
          </p:nvSpPr>
          <p:spPr bwMode="auto">
            <a:xfrm>
              <a:off x="590621" y="2784283"/>
              <a:ext cx="320040" cy="320040"/>
            </a:xfrm>
            <a:prstGeom prst="ellipse">
              <a:avLst/>
            </a:prstGeom>
            <a:solidFill>
              <a:srgbClr val="138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57150" tIns="28575" rIns="57150" bIns="28575" numCol="1" anchor="ctr" anchorCtr="1" compatLnSpc="1">
              <a:prstTxWarp prst="textNoShape">
                <a:avLst/>
              </a:prstTxWarp>
            </a:bodyPr>
            <a:lstStyle/>
            <a:p>
              <a:pPr algn="ctr" defTabSz="457189"/>
              <a:r>
                <a:rPr lang="en-US" sz="900" b="1" dirty="0">
                  <a:solidFill>
                    <a:prstClr val="white"/>
                  </a:solidFill>
                  <a:latin typeface="+mj-lt"/>
                </a:rPr>
                <a:t>R4</a:t>
              </a:r>
            </a:p>
          </p:txBody>
        </p:sp>
        <p:sp>
          <p:nvSpPr>
            <p:cNvPr id="160" name="Rectangle 159"/>
            <p:cNvSpPr/>
            <p:nvPr/>
          </p:nvSpPr>
          <p:spPr>
            <a:xfrm>
              <a:off x="474374" y="2501479"/>
              <a:ext cx="552532" cy="233267"/>
            </a:xfrm>
            <a:prstGeom prst="rect">
              <a:avLst/>
            </a:prstGeom>
          </p:spPr>
          <p:txBody>
            <a:bodyPr wrap="none">
              <a:spAutoFit/>
            </a:bodyPr>
            <a:lstStyle/>
            <a:p>
              <a:pPr algn="ctr" defTabSz="457189"/>
              <a:r>
                <a:rPr lang="en-US" sz="900" b="1" dirty="0">
                  <a:solidFill>
                    <a:srgbClr val="141414"/>
                  </a:solidFill>
                  <a:latin typeface="+mj-lt"/>
                </a:rPr>
                <a:t>Re-host</a:t>
              </a:r>
            </a:p>
          </p:txBody>
        </p:sp>
        <p:sp>
          <p:nvSpPr>
            <p:cNvPr id="161" name="Rectangle 160"/>
            <p:cNvSpPr/>
            <p:nvPr/>
          </p:nvSpPr>
          <p:spPr>
            <a:xfrm>
              <a:off x="369040" y="3084222"/>
              <a:ext cx="763201" cy="233267"/>
            </a:xfrm>
            <a:prstGeom prst="rect">
              <a:avLst/>
            </a:prstGeom>
          </p:spPr>
          <p:txBody>
            <a:bodyPr wrap="none">
              <a:spAutoFit/>
            </a:bodyPr>
            <a:lstStyle/>
            <a:p>
              <a:pPr algn="ctr" defTabSz="457189"/>
              <a:r>
                <a:rPr lang="en-US" sz="900" b="1" dirty="0">
                  <a:solidFill>
                    <a:srgbClr val="141414"/>
                  </a:solidFill>
                  <a:latin typeface="+mj-lt"/>
                </a:rPr>
                <a:t>Re-Platform</a:t>
              </a:r>
            </a:p>
          </p:txBody>
        </p:sp>
      </p:grpSp>
      <p:grpSp>
        <p:nvGrpSpPr>
          <p:cNvPr id="122" name="Group 121"/>
          <p:cNvGrpSpPr/>
          <p:nvPr/>
        </p:nvGrpSpPr>
        <p:grpSpPr>
          <a:xfrm>
            <a:off x="5152634" y="513709"/>
            <a:ext cx="3666400" cy="257744"/>
            <a:chOff x="5213612" y="507153"/>
            <a:chExt cx="3666400" cy="257744"/>
          </a:xfrm>
        </p:grpSpPr>
        <p:sp>
          <p:nvSpPr>
            <p:cNvPr id="123" name="Chevron 122"/>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124" name="Chevron 123"/>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125" name="Chevron 124"/>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126" name="Pentagon 125"/>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37058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Cognizant AIX Re-platform Approach</a:t>
            </a:r>
            <a:endParaRPr lang="en-US" dirty="0"/>
          </a:p>
        </p:txBody>
      </p:sp>
      <p:sp>
        <p:nvSpPr>
          <p:cNvPr id="36" name="Rectangle 35"/>
          <p:cNvSpPr/>
          <p:nvPr/>
        </p:nvSpPr>
        <p:spPr>
          <a:xfrm>
            <a:off x="580865" y="4103989"/>
            <a:ext cx="7982270" cy="646331"/>
          </a:xfrm>
          <a:prstGeom prst="rect">
            <a:avLst/>
          </a:prstGeom>
          <a:noFill/>
          <a:ln>
            <a:solidFill>
              <a:schemeClr val="bg1">
                <a:lumMod val="75000"/>
              </a:schemeClr>
            </a:solidFill>
          </a:ln>
        </p:spPr>
        <p:txBody>
          <a:bodyPr wrap="square">
            <a:spAutoFit/>
          </a:bodyPr>
          <a:lstStyle/>
          <a:p>
            <a:r>
              <a:rPr lang="en-US" sz="1200" dirty="0">
                <a:solidFill>
                  <a:schemeClr val="tx2"/>
                </a:solidFill>
                <a:latin typeface="+mj-lt"/>
                <a:cs typeface="Arial" panose="020B0604020202020204" pitchFamily="34" charset="0"/>
              </a:rPr>
              <a:t>Cognizant will leverage it’s Terraform Iac Generator and AIX Runbook automation scripts to create the RHEL environment in the cloud and deploy the application. Cognizant will leverage its performance testing approach to ensure performance of the migrated applications.</a:t>
            </a:r>
          </a:p>
        </p:txBody>
      </p:sp>
      <p:grpSp>
        <p:nvGrpSpPr>
          <p:cNvPr id="22" name="Group 21"/>
          <p:cNvGrpSpPr/>
          <p:nvPr/>
        </p:nvGrpSpPr>
        <p:grpSpPr>
          <a:xfrm>
            <a:off x="580864" y="810084"/>
            <a:ext cx="7982272" cy="3181346"/>
            <a:chOff x="542924" y="1085850"/>
            <a:chExt cx="7982272" cy="3181346"/>
          </a:xfrm>
        </p:grpSpPr>
        <p:sp>
          <p:nvSpPr>
            <p:cNvPr id="23" name="Rectangle 22"/>
            <p:cNvSpPr/>
            <p:nvPr/>
          </p:nvSpPr>
          <p:spPr>
            <a:xfrm>
              <a:off x="542925" y="1085850"/>
              <a:ext cx="2524125" cy="486472"/>
            </a:xfrm>
            <a:prstGeom prst="rect">
              <a:avLst/>
            </a:prstGeom>
            <a:solidFill>
              <a:srgbClr val="0033A0"/>
            </a:solidFill>
            <a:ln>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pPr>
              <a:r>
                <a:rPr lang="en-US" sz="1400" b="1" dirty="0">
                  <a:latin typeface="+mj-lt"/>
                  <a:cs typeface="Arial" panose="020B0604020202020204" pitchFamily="34" charset="0"/>
                </a:rPr>
                <a:t>Prepare</a:t>
              </a:r>
            </a:p>
          </p:txBody>
        </p:sp>
        <p:sp>
          <p:nvSpPr>
            <p:cNvPr id="24" name="Rectangle 23"/>
            <p:cNvSpPr/>
            <p:nvPr/>
          </p:nvSpPr>
          <p:spPr>
            <a:xfrm>
              <a:off x="3271998" y="1085850"/>
              <a:ext cx="2524125" cy="486472"/>
            </a:xfrm>
            <a:prstGeom prst="rect">
              <a:avLst/>
            </a:prstGeom>
            <a:solidFill>
              <a:srgbClr val="E11737"/>
            </a:solidFill>
            <a:ln>
              <a:solidFill>
                <a:srgbClr val="E117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cs typeface="Arial" panose="020B0604020202020204" pitchFamily="34" charset="0"/>
                </a:rPr>
                <a:t>Migrate</a:t>
              </a:r>
            </a:p>
          </p:txBody>
        </p:sp>
        <p:sp>
          <p:nvSpPr>
            <p:cNvPr id="25" name="Rectangle 24"/>
            <p:cNvSpPr/>
            <p:nvPr/>
          </p:nvSpPr>
          <p:spPr>
            <a:xfrm>
              <a:off x="6001071" y="1085850"/>
              <a:ext cx="2524125" cy="486472"/>
            </a:xfrm>
            <a:prstGeom prst="rect">
              <a:avLst/>
            </a:prstGeom>
            <a:solidFill>
              <a:srgbClr val="0033A0"/>
            </a:solidFill>
            <a:ln>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cs typeface="Arial" panose="020B0604020202020204" pitchFamily="34" charset="0"/>
                </a:rPr>
                <a:t>Validate</a:t>
              </a:r>
            </a:p>
          </p:txBody>
        </p:sp>
        <p:sp>
          <p:nvSpPr>
            <p:cNvPr id="26" name="Rectangle 25"/>
            <p:cNvSpPr/>
            <p:nvPr/>
          </p:nvSpPr>
          <p:spPr>
            <a:xfrm>
              <a:off x="542924" y="1579293"/>
              <a:ext cx="2524125" cy="2687903"/>
            </a:xfrm>
            <a:prstGeom prst="rect">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4625" lvl="0" indent="-174625">
                <a:buFont typeface="Arial" panose="020B0604020202020204" pitchFamily="34" charset="0"/>
                <a:buChar char="•"/>
              </a:pPr>
              <a:r>
                <a:rPr lang="en-US" sz="1200" dirty="0">
                  <a:solidFill>
                    <a:schemeClr val="tx2"/>
                  </a:solidFill>
                  <a:latin typeface="+mj-lt"/>
                  <a:cs typeface="Arial" panose="020B0604020202020204" pitchFamily="34" charset="0"/>
                </a:rPr>
                <a:t>Analyze existing AIX environment</a:t>
              </a:r>
            </a:p>
            <a:p>
              <a:pPr marL="174625" lvl="0" indent="-174625">
                <a:buFont typeface="Arial" panose="020B0604020202020204" pitchFamily="34" charset="0"/>
                <a:buChar char="•"/>
              </a:pPr>
              <a:r>
                <a:rPr lang="en-US" sz="1200" dirty="0">
                  <a:solidFill>
                    <a:schemeClr val="tx2"/>
                  </a:solidFill>
                  <a:latin typeface="+mj-lt"/>
                  <a:cs typeface="Arial" panose="020B0604020202020204" pitchFamily="34" charset="0"/>
                </a:rPr>
                <a:t>Collect functional, non-functional and dependency details</a:t>
              </a:r>
            </a:p>
            <a:p>
              <a:pPr marL="174625" lvl="0" indent="-174625">
                <a:buFont typeface="Arial" panose="020B0604020202020204" pitchFamily="34" charset="0"/>
                <a:buChar char="•"/>
              </a:pPr>
              <a:r>
                <a:rPr lang="en-US" sz="1200" dirty="0">
                  <a:solidFill>
                    <a:schemeClr val="tx2"/>
                  </a:solidFill>
                  <a:latin typeface="+mj-lt"/>
                  <a:cs typeface="Arial" panose="020B0604020202020204" pitchFamily="34" charset="0"/>
                </a:rPr>
                <a:t>Baseline the compute, storage requirements and define equivalent cloud resources</a:t>
              </a:r>
            </a:p>
            <a:p>
              <a:pPr marL="174625" lvl="0" indent="-174625">
                <a:buFont typeface="Arial" panose="020B0604020202020204" pitchFamily="34" charset="0"/>
                <a:buChar char="•"/>
              </a:pPr>
              <a:r>
                <a:rPr lang="en-US" sz="1200" dirty="0">
                  <a:solidFill>
                    <a:schemeClr val="tx2"/>
                  </a:solidFill>
                  <a:latin typeface="+mj-lt"/>
                  <a:cs typeface="Arial" panose="020B0604020202020204" pitchFamily="34" charset="0"/>
                </a:rPr>
                <a:t>Baseline performance metrics</a:t>
              </a:r>
            </a:p>
            <a:p>
              <a:pPr marL="174625" lvl="0" indent="-174625">
                <a:buFont typeface="Arial" panose="020B0604020202020204" pitchFamily="34" charset="0"/>
                <a:buChar char="•"/>
              </a:pPr>
              <a:r>
                <a:rPr lang="en-US" sz="1200" dirty="0">
                  <a:solidFill>
                    <a:schemeClr val="tx2"/>
                  </a:solidFill>
                  <a:latin typeface="+mj-lt"/>
                  <a:cs typeface="Arial" panose="020B0604020202020204" pitchFamily="34" charset="0"/>
                </a:rPr>
                <a:t>Classify the application (custom, COTS etc.)</a:t>
              </a:r>
            </a:p>
            <a:p>
              <a:pPr marL="174625" lvl="0" indent="-174625">
                <a:buFont typeface="Arial" panose="020B0604020202020204" pitchFamily="34" charset="0"/>
                <a:buChar char="•"/>
              </a:pPr>
              <a:r>
                <a:rPr lang="en-US" sz="1200" dirty="0">
                  <a:solidFill>
                    <a:schemeClr val="tx2"/>
                  </a:solidFill>
                  <a:latin typeface="+mj-lt"/>
                  <a:cs typeface="Arial" panose="020B0604020202020204" pitchFamily="34" charset="0"/>
                </a:rPr>
                <a:t>Identify the AIX hosted database and analyze configuration</a:t>
              </a:r>
            </a:p>
          </p:txBody>
        </p:sp>
        <p:sp>
          <p:nvSpPr>
            <p:cNvPr id="29" name="Rectangle 28"/>
            <p:cNvSpPr/>
            <p:nvPr/>
          </p:nvSpPr>
          <p:spPr>
            <a:xfrm>
              <a:off x="3271998" y="1579293"/>
              <a:ext cx="2524125" cy="2687903"/>
            </a:xfrm>
            <a:prstGeom prst="rect">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Create the RHEL environment in pubic cloud</a:t>
              </a:r>
            </a:p>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Configure SSD storage, High availability and DR</a:t>
              </a:r>
            </a:p>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Configure/install application on RHEL cloud infrastructure</a:t>
              </a:r>
            </a:p>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Port JVM applications to the new RHEL environment</a:t>
              </a:r>
            </a:p>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Port and re-compile natives applications in the new RHEL </a:t>
              </a:r>
            </a:p>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Configure the database in the target environment</a:t>
              </a:r>
            </a:p>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Configure high availability for Oracle database</a:t>
              </a:r>
            </a:p>
          </p:txBody>
        </p:sp>
        <p:sp>
          <p:nvSpPr>
            <p:cNvPr id="35" name="Rectangle 34"/>
            <p:cNvSpPr/>
            <p:nvPr/>
          </p:nvSpPr>
          <p:spPr>
            <a:xfrm>
              <a:off x="6001070" y="1579293"/>
              <a:ext cx="2524125" cy="2687903"/>
            </a:xfrm>
            <a:prstGeom prst="rect">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Run smoke testing to ensure application health</a:t>
              </a:r>
            </a:p>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Run environment validation for the migrated app and compare against the baseline metrics</a:t>
              </a:r>
            </a:p>
            <a:p>
              <a:pPr marL="174625" indent="-174625">
                <a:buFont typeface="Arial" panose="020B0604020202020204" pitchFamily="34" charset="0"/>
                <a:buChar char="•"/>
              </a:pPr>
              <a:r>
                <a:rPr lang="en-US" sz="1200" dirty="0">
                  <a:solidFill>
                    <a:schemeClr val="tx2"/>
                  </a:solidFill>
                  <a:latin typeface="+mj-lt"/>
                  <a:cs typeface="Arial" panose="020B0604020202020204" pitchFamily="34" charset="0"/>
                </a:rPr>
                <a:t>Roll out and cut over to the AIX application</a:t>
              </a:r>
            </a:p>
          </p:txBody>
        </p:sp>
      </p:grpSp>
      <p:grpSp>
        <p:nvGrpSpPr>
          <p:cNvPr id="37" name="Group 36"/>
          <p:cNvGrpSpPr/>
          <p:nvPr/>
        </p:nvGrpSpPr>
        <p:grpSpPr>
          <a:xfrm>
            <a:off x="5152634" y="513709"/>
            <a:ext cx="3666400" cy="257744"/>
            <a:chOff x="5213612" y="507153"/>
            <a:chExt cx="3666400" cy="257744"/>
          </a:xfrm>
        </p:grpSpPr>
        <p:sp>
          <p:nvSpPr>
            <p:cNvPr id="38" name="Chevron 37"/>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39" name="Chevron 38"/>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40" name="Chevron 39"/>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41" name="Pentagon 40"/>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185598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Straight Arrow Connector 91"/>
          <p:cNvCxnSpPr/>
          <p:nvPr/>
        </p:nvCxnSpPr>
        <p:spPr>
          <a:xfrm>
            <a:off x="5465579" y="2489586"/>
            <a:ext cx="0" cy="1285542"/>
          </a:xfrm>
          <a:prstGeom prst="straightConnector1">
            <a:avLst/>
          </a:prstGeom>
          <a:noFill/>
          <a:ln w="19050" cap="flat" cmpd="sng" algn="ctr">
            <a:solidFill>
              <a:schemeClr val="accent1"/>
            </a:solidFill>
            <a:prstDash val="solid"/>
            <a:miter lim="800000"/>
            <a:tailEnd type="triangle"/>
          </a:ln>
          <a:effectLst/>
        </p:spPr>
      </p:cxnSp>
      <p:sp>
        <p:nvSpPr>
          <p:cNvPr id="2" name="Title 1"/>
          <p:cNvSpPr>
            <a:spLocks noGrp="1"/>
          </p:cNvSpPr>
          <p:nvPr>
            <p:ph type="title"/>
          </p:nvPr>
        </p:nvSpPr>
        <p:spPr/>
        <p:txBody>
          <a:bodyPr/>
          <a:lstStyle/>
          <a:p>
            <a:r>
              <a:rPr lang="en-US"/>
              <a:t>AIX To Linux Migration Strategy</a:t>
            </a:r>
            <a:endParaRPr lang="en-US" dirty="0"/>
          </a:p>
        </p:txBody>
      </p:sp>
      <p:sp>
        <p:nvSpPr>
          <p:cNvPr id="39" name="Rectangle 38"/>
          <p:cNvSpPr/>
          <p:nvPr/>
        </p:nvSpPr>
        <p:spPr>
          <a:xfrm>
            <a:off x="235425" y="1637732"/>
            <a:ext cx="1203574" cy="847924"/>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LPAR Mgmt. (6)</a:t>
            </a:r>
          </a:p>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DC – 6</a:t>
            </a:r>
          </a:p>
        </p:txBody>
      </p:sp>
      <p:sp>
        <p:nvSpPr>
          <p:cNvPr id="40" name="Rectangle 39"/>
          <p:cNvSpPr/>
          <p:nvPr/>
        </p:nvSpPr>
        <p:spPr>
          <a:xfrm>
            <a:off x="6800216" y="1643090"/>
            <a:ext cx="1787638" cy="846972"/>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Oracle DB (44)</a:t>
            </a:r>
          </a:p>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DC – 37; DR - 7</a:t>
            </a:r>
          </a:p>
        </p:txBody>
      </p:sp>
      <p:cxnSp>
        <p:nvCxnSpPr>
          <p:cNvPr id="42" name="Straight Connector 41"/>
          <p:cNvCxnSpPr/>
          <p:nvPr/>
        </p:nvCxnSpPr>
        <p:spPr>
          <a:xfrm flipV="1">
            <a:off x="826002" y="1301231"/>
            <a:ext cx="6916091" cy="1407"/>
          </a:xfrm>
          <a:prstGeom prst="line">
            <a:avLst/>
          </a:prstGeom>
          <a:noFill/>
          <a:ln w="6350" cap="flat" cmpd="sng" algn="ctr">
            <a:solidFill>
              <a:schemeClr val="accent1"/>
            </a:solidFill>
            <a:prstDash val="solid"/>
            <a:miter lim="800000"/>
          </a:ln>
          <a:effectLst/>
        </p:spPr>
      </p:cxnSp>
      <p:sp>
        <p:nvSpPr>
          <p:cNvPr id="45" name="Rectangle 44"/>
          <p:cNvSpPr/>
          <p:nvPr/>
        </p:nvSpPr>
        <p:spPr>
          <a:xfrm>
            <a:off x="3115417" y="1642614"/>
            <a:ext cx="1314644" cy="847924"/>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Manhattan Store App  (4)</a:t>
            </a:r>
          </a:p>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DC - 4</a:t>
            </a:r>
          </a:p>
        </p:txBody>
      </p:sp>
      <p:sp>
        <p:nvSpPr>
          <p:cNvPr id="46" name="Rectangle 45"/>
          <p:cNvSpPr/>
          <p:nvPr/>
        </p:nvSpPr>
        <p:spPr>
          <a:xfrm>
            <a:off x="4697311" y="1642614"/>
            <a:ext cx="1757966" cy="847925"/>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PeopleSoft WebLogic (27)</a:t>
            </a:r>
          </a:p>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DC – 22; DR - 5</a:t>
            </a:r>
          </a:p>
        </p:txBody>
      </p:sp>
      <p:cxnSp>
        <p:nvCxnSpPr>
          <p:cNvPr id="52" name="Straight Arrow Connector 51"/>
          <p:cNvCxnSpPr/>
          <p:nvPr/>
        </p:nvCxnSpPr>
        <p:spPr>
          <a:xfrm>
            <a:off x="3648416" y="1316476"/>
            <a:ext cx="0" cy="323450"/>
          </a:xfrm>
          <a:prstGeom prst="straightConnector1">
            <a:avLst/>
          </a:prstGeom>
          <a:noFill/>
          <a:ln w="19050" cap="flat" cmpd="sng" algn="ctr">
            <a:solidFill>
              <a:schemeClr val="accent1"/>
            </a:solidFill>
            <a:prstDash val="solid"/>
            <a:miter lim="800000"/>
            <a:tailEnd type="triangle"/>
          </a:ln>
          <a:effectLst/>
        </p:spPr>
      </p:cxnSp>
      <p:sp>
        <p:nvSpPr>
          <p:cNvPr id="59" name="Rectangle 58"/>
          <p:cNvSpPr/>
          <p:nvPr/>
        </p:nvSpPr>
        <p:spPr>
          <a:xfrm>
            <a:off x="235425" y="3795769"/>
            <a:ext cx="1203574" cy="1004831"/>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000" kern="0" dirty="0">
                <a:solidFill>
                  <a:schemeClr val="tx2"/>
                </a:solidFill>
                <a:latin typeface="+mj-lt"/>
                <a:ea typeface="Calibri" panose="020F0502020204030204" pitchFamily="34" charset="0"/>
                <a:cs typeface="Times New Roman" panose="02020603050405020304" pitchFamily="18" charset="0"/>
              </a:rPr>
              <a:t>Retire</a:t>
            </a:r>
          </a:p>
        </p:txBody>
      </p:sp>
      <p:cxnSp>
        <p:nvCxnSpPr>
          <p:cNvPr id="60" name="Straight Arrow Connector 59"/>
          <p:cNvCxnSpPr/>
          <p:nvPr/>
        </p:nvCxnSpPr>
        <p:spPr>
          <a:xfrm flipH="1">
            <a:off x="837212" y="2495892"/>
            <a:ext cx="1" cy="1289473"/>
          </a:xfrm>
          <a:prstGeom prst="straightConnector1">
            <a:avLst/>
          </a:prstGeom>
          <a:noFill/>
          <a:ln w="19050" cap="flat" cmpd="sng" algn="ctr">
            <a:solidFill>
              <a:schemeClr val="accent1"/>
            </a:solidFill>
            <a:prstDash val="solid"/>
            <a:miter lim="800000"/>
            <a:tailEnd type="triangle"/>
          </a:ln>
          <a:effectLst/>
        </p:spPr>
      </p:cxnSp>
      <p:cxnSp>
        <p:nvCxnSpPr>
          <p:cNvPr id="68" name="Straight Arrow Connector 67"/>
          <p:cNvCxnSpPr/>
          <p:nvPr/>
        </p:nvCxnSpPr>
        <p:spPr>
          <a:xfrm>
            <a:off x="4354103" y="833523"/>
            <a:ext cx="0" cy="485137"/>
          </a:xfrm>
          <a:prstGeom prst="straightConnector1">
            <a:avLst/>
          </a:prstGeom>
          <a:noFill/>
          <a:ln w="19050" cap="flat" cmpd="sng" algn="ctr">
            <a:solidFill>
              <a:schemeClr val="accent1"/>
            </a:solidFill>
            <a:prstDash val="solid"/>
            <a:miter lim="800000"/>
            <a:tailEnd type="triangle"/>
          </a:ln>
          <a:effectLst/>
        </p:spPr>
      </p:cxnSp>
      <p:cxnSp>
        <p:nvCxnSpPr>
          <p:cNvPr id="73" name="Straight Arrow Connector 72"/>
          <p:cNvCxnSpPr/>
          <p:nvPr/>
        </p:nvCxnSpPr>
        <p:spPr>
          <a:xfrm>
            <a:off x="7742093" y="1314919"/>
            <a:ext cx="0" cy="323450"/>
          </a:xfrm>
          <a:prstGeom prst="straightConnector1">
            <a:avLst/>
          </a:prstGeom>
          <a:noFill/>
          <a:ln w="19050" cap="flat" cmpd="sng" algn="ctr">
            <a:solidFill>
              <a:schemeClr val="accent1"/>
            </a:solidFill>
            <a:prstDash val="solid"/>
            <a:miter lim="800000"/>
            <a:tailEnd type="triangle"/>
          </a:ln>
          <a:effectLst/>
        </p:spPr>
      </p:cxnSp>
      <p:cxnSp>
        <p:nvCxnSpPr>
          <p:cNvPr id="90" name="Straight Arrow Connector 89"/>
          <p:cNvCxnSpPr/>
          <p:nvPr/>
        </p:nvCxnSpPr>
        <p:spPr>
          <a:xfrm>
            <a:off x="3648376" y="2496085"/>
            <a:ext cx="40" cy="1311641"/>
          </a:xfrm>
          <a:prstGeom prst="straightConnector1">
            <a:avLst/>
          </a:prstGeom>
          <a:noFill/>
          <a:ln w="19050" cap="flat" cmpd="sng" algn="ctr">
            <a:solidFill>
              <a:schemeClr val="accent1"/>
            </a:solidFill>
            <a:prstDash val="solid"/>
            <a:miter lim="800000"/>
            <a:tailEnd type="triangle"/>
          </a:ln>
          <a:effectLst/>
        </p:spPr>
      </p:cxnSp>
      <p:sp>
        <p:nvSpPr>
          <p:cNvPr id="94" name="Rectangle 93"/>
          <p:cNvSpPr/>
          <p:nvPr/>
        </p:nvSpPr>
        <p:spPr>
          <a:xfrm>
            <a:off x="3115417" y="3807726"/>
            <a:ext cx="1314644" cy="992875"/>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000" kern="0" dirty="0">
                <a:solidFill>
                  <a:schemeClr val="tx2"/>
                </a:solidFill>
                <a:latin typeface="+mj-lt"/>
                <a:ea typeface="Calibri" panose="020F0502020204030204" pitchFamily="34" charset="0"/>
                <a:cs typeface="Times New Roman" panose="02020603050405020304" pitchFamily="18" charset="0"/>
              </a:rPr>
              <a:t>New Build and Install Linux compatible Store App</a:t>
            </a:r>
          </a:p>
        </p:txBody>
      </p:sp>
      <p:sp>
        <p:nvSpPr>
          <p:cNvPr id="95" name="Rectangle 94"/>
          <p:cNvSpPr/>
          <p:nvPr/>
        </p:nvSpPr>
        <p:spPr>
          <a:xfrm>
            <a:off x="4697311" y="3797659"/>
            <a:ext cx="1757966" cy="1002941"/>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000" kern="0" dirty="0">
                <a:solidFill>
                  <a:schemeClr val="tx2"/>
                </a:solidFill>
                <a:latin typeface="+mj-lt"/>
                <a:ea typeface="Calibri" panose="020F0502020204030204" pitchFamily="34" charset="0"/>
                <a:cs typeface="Times New Roman" panose="02020603050405020304" pitchFamily="18" charset="0"/>
              </a:rPr>
              <a:t>New Build and App team install Linux compatible WebLogic Application</a:t>
            </a:r>
          </a:p>
          <a:p>
            <a:pPr algn="ctr">
              <a:lnSpc>
                <a:spcPct val="107000"/>
              </a:lnSpc>
              <a:spcAft>
                <a:spcPts val="600"/>
              </a:spcAft>
            </a:pPr>
            <a:r>
              <a:rPr lang="en-US" sz="1000" kern="0" dirty="0">
                <a:solidFill>
                  <a:schemeClr val="tx2"/>
                </a:solidFill>
                <a:latin typeface="+mj-lt"/>
                <a:ea typeface="Calibri" panose="020F0502020204030204" pitchFamily="34" charset="0"/>
                <a:cs typeface="Times New Roman" panose="02020603050405020304" pitchFamily="18" charset="0"/>
              </a:rPr>
              <a:t>DR – Replicate</a:t>
            </a:r>
          </a:p>
        </p:txBody>
      </p:sp>
      <p:sp>
        <p:nvSpPr>
          <p:cNvPr id="96" name="Rectangle 95"/>
          <p:cNvSpPr/>
          <p:nvPr/>
        </p:nvSpPr>
        <p:spPr>
          <a:xfrm>
            <a:off x="6800216" y="3790222"/>
            <a:ext cx="1889996" cy="1010378"/>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800">
              <a:lnSpc>
                <a:spcPct val="107000"/>
              </a:lnSpc>
              <a:spcAft>
                <a:spcPts val="600"/>
              </a:spcAft>
              <a:defRPr/>
            </a:pPr>
            <a:r>
              <a:rPr lang="en-US" sz="1000" kern="0" dirty="0">
                <a:solidFill>
                  <a:schemeClr val="tx2"/>
                </a:solidFill>
                <a:latin typeface="+mj-lt"/>
                <a:ea typeface="Calibri" panose="020F0502020204030204" pitchFamily="34" charset="0"/>
                <a:cs typeface="Times New Roman" panose="02020603050405020304" pitchFamily="18" charset="0"/>
              </a:rPr>
              <a:t>New Build of VM, Oracle / PaaS DB instances</a:t>
            </a:r>
          </a:p>
          <a:p>
            <a:pPr algn="ctr" defTabSz="685800">
              <a:lnSpc>
                <a:spcPct val="107000"/>
              </a:lnSpc>
              <a:spcAft>
                <a:spcPts val="600"/>
              </a:spcAft>
              <a:defRPr/>
            </a:pPr>
            <a:r>
              <a:rPr lang="en-US" sz="1000" kern="0" dirty="0">
                <a:solidFill>
                  <a:schemeClr val="tx2"/>
                </a:solidFill>
                <a:latin typeface="+mj-lt"/>
                <a:ea typeface="Calibri" panose="020F0502020204030204" pitchFamily="34" charset="0"/>
                <a:cs typeface="Times New Roman" panose="02020603050405020304" pitchFamily="18" charset="0"/>
              </a:rPr>
              <a:t>DR –  Replicate</a:t>
            </a:r>
          </a:p>
        </p:txBody>
      </p:sp>
      <p:cxnSp>
        <p:nvCxnSpPr>
          <p:cNvPr id="98" name="Straight Arrow Connector 97"/>
          <p:cNvCxnSpPr/>
          <p:nvPr/>
        </p:nvCxnSpPr>
        <p:spPr>
          <a:xfrm>
            <a:off x="7504213" y="2489586"/>
            <a:ext cx="0" cy="1285542"/>
          </a:xfrm>
          <a:prstGeom prst="straightConnector1">
            <a:avLst/>
          </a:prstGeom>
          <a:noFill/>
          <a:ln w="19050" cap="flat" cmpd="sng" algn="ctr">
            <a:solidFill>
              <a:schemeClr val="accent1"/>
            </a:solidFill>
            <a:prstDash val="solid"/>
            <a:miter lim="800000"/>
            <a:tailEnd type="triangle"/>
          </a:ln>
          <a:effectLst/>
        </p:spPr>
      </p:cxnSp>
      <p:cxnSp>
        <p:nvCxnSpPr>
          <p:cNvPr id="104" name="Straight Arrow Connector 103"/>
          <p:cNvCxnSpPr/>
          <p:nvPr/>
        </p:nvCxnSpPr>
        <p:spPr>
          <a:xfrm>
            <a:off x="826002" y="1302488"/>
            <a:ext cx="0" cy="323450"/>
          </a:xfrm>
          <a:prstGeom prst="straightConnector1">
            <a:avLst/>
          </a:prstGeom>
          <a:noFill/>
          <a:ln w="19050" cap="flat" cmpd="sng" algn="ctr">
            <a:solidFill>
              <a:schemeClr val="accent1"/>
            </a:solidFill>
            <a:prstDash val="solid"/>
            <a:miter lim="800000"/>
            <a:tailEnd type="triangle"/>
          </a:ln>
          <a:effectLst/>
        </p:spPr>
      </p:cxnSp>
      <p:sp>
        <p:nvSpPr>
          <p:cNvPr id="113" name="Rectangle 112"/>
          <p:cNvSpPr/>
          <p:nvPr/>
        </p:nvSpPr>
        <p:spPr>
          <a:xfrm>
            <a:off x="1710778" y="1637732"/>
            <a:ext cx="1163159" cy="847924"/>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Infra Apps (4)</a:t>
            </a:r>
          </a:p>
          <a:p>
            <a:pPr algn="ctr" defTabSz="685800">
              <a:lnSpc>
                <a:spcPct val="107000"/>
              </a:lnSpc>
              <a:spcAft>
                <a:spcPts val="600"/>
              </a:spcAft>
              <a:defRPr/>
            </a:pPr>
            <a:r>
              <a:rPr lang="en-US" sz="1100" kern="0" dirty="0">
                <a:solidFill>
                  <a:schemeClr val="tx2"/>
                </a:solidFill>
                <a:latin typeface="+mj-lt"/>
                <a:ea typeface="Calibri" panose="020F0502020204030204" pitchFamily="34" charset="0"/>
                <a:cs typeface="Times New Roman" panose="02020603050405020304" pitchFamily="18" charset="0"/>
              </a:rPr>
              <a:t>DC – 3; DR - 1</a:t>
            </a:r>
          </a:p>
        </p:txBody>
      </p:sp>
      <p:cxnSp>
        <p:nvCxnSpPr>
          <p:cNvPr id="123" name="Straight Arrow Connector 122"/>
          <p:cNvCxnSpPr/>
          <p:nvPr/>
        </p:nvCxnSpPr>
        <p:spPr>
          <a:xfrm>
            <a:off x="2168600" y="1325155"/>
            <a:ext cx="0" cy="323450"/>
          </a:xfrm>
          <a:prstGeom prst="straightConnector1">
            <a:avLst/>
          </a:prstGeom>
          <a:noFill/>
          <a:ln w="19050" cap="flat" cmpd="sng" algn="ctr">
            <a:solidFill>
              <a:schemeClr val="accent1"/>
            </a:solidFill>
            <a:prstDash val="solid"/>
            <a:miter lim="800000"/>
            <a:tailEnd type="triangle"/>
          </a:ln>
          <a:effectLst/>
        </p:spPr>
      </p:cxnSp>
      <p:sp>
        <p:nvSpPr>
          <p:cNvPr id="140" name="Rectangle 139"/>
          <p:cNvSpPr/>
          <p:nvPr/>
        </p:nvSpPr>
        <p:spPr>
          <a:xfrm>
            <a:off x="1706249" y="3795769"/>
            <a:ext cx="1167688" cy="1004831"/>
          </a:xfrm>
          <a:prstGeom prst="rect">
            <a:avLst/>
          </a:prstGeom>
          <a:solidFill>
            <a:schemeClr val="bg1">
              <a:lumMod val="85000"/>
            </a:schemeClr>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a:lnSpc>
                <a:spcPct val="107000"/>
              </a:lnSpc>
              <a:spcAft>
                <a:spcPts val="600"/>
              </a:spcAft>
            </a:pPr>
            <a:r>
              <a:rPr lang="en-US" sz="1000" kern="0" dirty="0">
                <a:solidFill>
                  <a:schemeClr val="tx2"/>
                </a:solidFill>
                <a:latin typeface="+mj-lt"/>
                <a:ea typeface="Calibri" panose="020F0502020204030204" pitchFamily="34" charset="0"/>
                <a:cs typeface="Times New Roman" panose="02020603050405020304" pitchFamily="18" charset="0"/>
              </a:rPr>
              <a:t>New build with equivalent Infra Apps if required</a:t>
            </a:r>
          </a:p>
          <a:p>
            <a:pPr algn="ctr">
              <a:lnSpc>
                <a:spcPct val="107000"/>
              </a:lnSpc>
              <a:spcAft>
                <a:spcPts val="600"/>
              </a:spcAft>
            </a:pPr>
            <a:r>
              <a:rPr lang="en-US" sz="1000" kern="0" dirty="0">
                <a:solidFill>
                  <a:schemeClr val="tx2"/>
                </a:solidFill>
                <a:latin typeface="+mj-lt"/>
                <a:ea typeface="Calibri" panose="020F0502020204030204" pitchFamily="34" charset="0"/>
                <a:cs typeface="Times New Roman" panose="02020603050405020304" pitchFamily="18" charset="0"/>
              </a:rPr>
              <a:t>DR – Replicate</a:t>
            </a:r>
          </a:p>
        </p:txBody>
      </p:sp>
      <p:cxnSp>
        <p:nvCxnSpPr>
          <p:cNvPr id="141" name="Straight Arrow Connector 140"/>
          <p:cNvCxnSpPr/>
          <p:nvPr/>
        </p:nvCxnSpPr>
        <p:spPr>
          <a:xfrm>
            <a:off x="2243965" y="2463487"/>
            <a:ext cx="40" cy="1311641"/>
          </a:xfrm>
          <a:prstGeom prst="straightConnector1">
            <a:avLst/>
          </a:prstGeom>
          <a:noFill/>
          <a:ln w="19050" cap="flat" cmpd="sng" algn="ctr">
            <a:solidFill>
              <a:schemeClr val="accent1"/>
            </a:solidFill>
            <a:prstDash val="solid"/>
            <a:miter lim="800000"/>
            <a:tailEnd type="triangle"/>
          </a:ln>
          <a:effectLst/>
        </p:spPr>
      </p:cxnSp>
      <p:cxnSp>
        <p:nvCxnSpPr>
          <p:cNvPr id="143" name="Straight Arrow Connector 142"/>
          <p:cNvCxnSpPr/>
          <p:nvPr/>
        </p:nvCxnSpPr>
        <p:spPr>
          <a:xfrm>
            <a:off x="5471748" y="1319164"/>
            <a:ext cx="0" cy="323450"/>
          </a:xfrm>
          <a:prstGeom prst="straightConnector1">
            <a:avLst/>
          </a:prstGeom>
          <a:noFill/>
          <a:ln w="19050" cap="flat" cmpd="sng" algn="ctr">
            <a:solidFill>
              <a:schemeClr val="accent1"/>
            </a:solidFill>
            <a:prstDash val="solid"/>
            <a:miter lim="800000"/>
            <a:tailEnd type="triangle"/>
          </a:ln>
          <a:effectLst/>
        </p:spPr>
      </p:cxnSp>
      <p:sp>
        <p:nvSpPr>
          <p:cNvPr id="38" name="Rectangle 37"/>
          <p:cNvSpPr/>
          <p:nvPr/>
        </p:nvSpPr>
        <p:spPr>
          <a:xfrm>
            <a:off x="3573295" y="842399"/>
            <a:ext cx="1561616" cy="269642"/>
          </a:xfrm>
          <a:prstGeom prst="rect">
            <a:avLst/>
          </a:prstGeom>
          <a:solidFill>
            <a:schemeClr val="accent2"/>
          </a:solidFill>
          <a:ln w="12700" cap="flat" cmpd="sng" algn="ctr">
            <a:solidFill>
              <a:srgbClr val="5B9BD5">
                <a:shade val="50000"/>
              </a:srgbClr>
            </a:solid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800">
              <a:lnSpc>
                <a:spcPct val="107000"/>
              </a:lnSpc>
              <a:spcAft>
                <a:spcPts val="600"/>
              </a:spcAft>
              <a:defRPr/>
            </a:pPr>
            <a:r>
              <a:rPr lang="en-US" sz="1200" kern="0" dirty="0">
                <a:solidFill>
                  <a:srgbClr val="FFFFFF"/>
                </a:solidFill>
                <a:latin typeface="+mj-lt"/>
                <a:ea typeface="Calibri" panose="020F0502020204030204" pitchFamily="34" charset="0"/>
                <a:cs typeface="Times New Roman" panose="02020603050405020304" pitchFamily="18" charset="0"/>
              </a:rPr>
              <a:t>AIX Servers - 85</a:t>
            </a:r>
            <a:endParaRPr lang="en-US" sz="1200" kern="0" dirty="0">
              <a:solidFill>
                <a:sysClr val="window" lastClr="FFFFFF"/>
              </a:solidFill>
              <a:latin typeface="+mj-lt"/>
              <a:ea typeface="Calibri" panose="020F0502020204030204" pitchFamily="34" charset="0"/>
              <a:cs typeface="Times New Roman" panose="02020603050405020304" pitchFamily="18" charset="0"/>
            </a:endParaRPr>
          </a:p>
        </p:txBody>
      </p:sp>
      <p:grpSp>
        <p:nvGrpSpPr>
          <p:cNvPr id="36" name="Group 35"/>
          <p:cNvGrpSpPr/>
          <p:nvPr/>
        </p:nvGrpSpPr>
        <p:grpSpPr>
          <a:xfrm>
            <a:off x="5152634" y="513709"/>
            <a:ext cx="3666400" cy="257744"/>
            <a:chOff x="5213612" y="507153"/>
            <a:chExt cx="3666400" cy="257744"/>
          </a:xfrm>
        </p:grpSpPr>
        <p:sp>
          <p:nvSpPr>
            <p:cNvPr id="37" name="Chevron 36"/>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41" name="Chevron 40"/>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43" name="Chevron 42"/>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44" name="Pentagon 43"/>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
        <p:nvSpPr>
          <p:cNvPr id="88" name="Rectangle 87"/>
          <p:cNvSpPr/>
          <p:nvPr/>
        </p:nvSpPr>
        <p:spPr>
          <a:xfrm>
            <a:off x="1710778" y="2716894"/>
            <a:ext cx="6877076" cy="249068"/>
          </a:xfrm>
          <a:prstGeom prst="rect">
            <a:avLst/>
          </a:prstGeom>
          <a:solidFill>
            <a:srgbClr val="E11737"/>
          </a:solidFill>
          <a:ln w="12700" cap="flat" cmpd="sng" algn="ctr">
            <a:noFill/>
            <a:prstDash val="solid"/>
            <a:miter lim="800000"/>
          </a:ln>
          <a:effectLst/>
        </p:spPr>
        <p:txBody>
          <a:bodyPr rot="0" spcFirstLastPara="0" vert="horz" wrap="square" lIns="68580" tIns="34290" rIns="68580" bIns="34290" numCol="1" spcCol="0" rtlCol="0" fromWordArt="0" anchor="ctr" anchorCtr="0" forceAA="0" compatLnSpc="1">
            <a:prstTxWarp prst="textNoShape">
              <a:avLst/>
            </a:prstTxWarp>
            <a:noAutofit/>
          </a:bodyPr>
          <a:lstStyle/>
          <a:p>
            <a:pPr algn="ctr" defTabSz="685800">
              <a:lnSpc>
                <a:spcPct val="107000"/>
              </a:lnSpc>
              <a:spcAft>
                <a:spcPts val="600"/>
              </a:spcAft>
              <a:defRPr/>
            </a:pPr>
            <a:r>
              <a:rPr lang="en-US" sz="1200" kern="0" dirty="0">
                <a:solidFill>
                  <a:sysClr val="window" lastClr="FFFFFF"/>
                </a:solidFill>
                <a:latin typeface="+mj-lt"/>
                <a:ea typeface="Calibri" panose="020F0502020204030204" pitchFamily="34" charset="0"/>
                <a:cs typeface="Times New Roman" panose="02020603050405020304" pitchFamily="18" charset="0"/>
              </a:rPr>
              <a:t>Re-platform to Linux (x86)</a:t>
            </a:r>
          </a:p>
        </p:txBody>
      </p:sp>
    </p:spTree>
    <p:extLst>
      <p:ext uri="{BB962C8B-B14F-4D97-AF65-F5344CB8AC3E}">
        <p14:creationId xmlns:p14="http://schemas.microsoft.com/office/powerpoint/2010/main" val="37533334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Migration Approach</a:t>
            </a:r>
            <a:endParaRPr lang="en-US" dirty="0"/>
          </a:p>
        </p:txBody>
      </p:sp>
      <p:sp>
        <p:nvSpPr>
          <p:cNvPr id="5" name="Rectangle 4"/>
          <p:cNvSpPr/>
          <p:nvPr/>
        </p:nvSpPr>
        <p:spPr>
          <a:xfrm>
            <a:off x="322626" y="1104289"/>
            <a:ext cx="1746460" cy="31155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70" name="Rectangle 69"/>
          <p:cNvSpPr/>
          <p:nvPr/>
        </p:nvSpPr>
        <p:spPr>
          <a:xfrm>
            <a:off x="693760" y="1209016"/>
            <a:ext cx="1038773" cy="34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chemeClr val="tx2"/>
                </a:solidFill>
                <a:latin typeface="+mj-lt"/>
                <a:cs typeface="Calibri" panose="020F0502020204030204" pitchFamily="34" charset="0"/>
              </a:rPr>
              <a:t>Source Databases</a:t>
            </a:r>
          </a:p>
        </p:txBody>
      </p:sp>
      <p:pic>
        <p:nvPicPr>
          <p:cNvPr id="71" name="Picture 4" descr="C:\Users\admin\AppData\Local\Microsoft\Windows\Temporary Internet Files\Content.IE5\XV6BFP8S\Oracle_Databas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472" y="1831492"/>
            <a:ext cx="304424" cy="42985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6" descr="Image result for MSSQL 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5856" y="1891329"/>
            <a:ext cx="389991" cy="3899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472" y="2541610"/>
            <a:ext cx="668965" cy="485000"/>
          </a:xfrm>
          <a:prstGeom prst="rect">
            <a:avLst/>
          </a:prstGeom>
        </p:spPr>
      </p:pic>
      <p:sp>
        <p:nvSpPr>
          <p:cNvPr id="73" name="Rectangle 72"/>
          <p:cNvSpPr/>
          <p:nvPr/>
        </p:nvSpPr>
        <p:spPr>
          <a:xfrm>
            <a:off x="2469709" y="1104289"/>
            <a:ext cx="2086886" cy="311554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74" name="Rectangle 73"/>
          <p:cNvSpPr/>
          <p:nvPr/>
        </p:nvSpPr>
        <p:spPr>
          <a:xfrm>
            <a:off x="2893469" y="1209016"/>
            <a:ext cx="1038773" cy="34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chemeClr val="tx2"/>
                </a:solidFill>
                <a:latin typeface="+mj-lt"/>
                <a:cs typeface="Calibri" panose="020F0502020204030204" pitchFamily="34" charset="0"/>
              </a:rPr>
              <a:t>Database Migration</a:t>
            </a:r>
          </a:p>
        </p:txBody>
      </p:sp>
      <p:sp>
        <p:nvSpPr>
          <p:cNvPr id="8" name="Rectangle 7"/>
          <p:cNvSpPr/>
          <p:nvPr/>
        </p:nvSpPr>
        <p:spPr>
          <a:xfrm>
            <a:off x="2570658" y="1644544"/>
            <a:ext cx="1884988" cy="313661"/>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Database Schema Migration</a:t>
            </a:r>
          </a:p>
        </p:txBody>
      </p:sp>
      <p:sp>
        <p:nvSpPr>
          <p:cNvPr id="78" name="Rectangle 77"/>
          <p:cNvSpPr/>
          <p:nvPr/>
        </p:nvSpPr>
        <p:spPr>
          <a:xfrm>
            <a:off x="2558123" y="2094372"/>
            <a:ext cx="1910059" cy="313661"/>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Database Migration</a:t>
            </a:r>
          </a:p>
        </p:txBody>
      </p:sp>
      <p:sp>
        <p:nvSpPr>
          <p:cNvPr id="79" name="Rectangle 78"/>
          <p:cNvSpPr/>
          <p:nvPr/>
        </p:nvSpPr>
        <p:spPr>
          <a:xfrm>
            <a:off x="2558123" y="2550167"/>
            <a:ext cx="1910059" cy="313661"/>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Database Synchronization</a:t>
            </a:r>
          </a:p>
        </p:txBody>
      </p:sp>
      <p:sp>
        <p:nvSpPr>
          <p:cNvPr id="80" name="Rectangle 79"/>
          <p:cNvSpPr/>
          <p:nvPr/>
        </p:nvSpPr>
        <p:spPr>
          <a:xfrm>
            <a:off x="2558123" y="3423247"/>
            <a:ext cx="1910059" cy="521320"/>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Cloud Native Database Migration</a:t>
            </a:r>
          </a:p>
        </p:txBody>
      </p:sp>
      <p:sp>
        <p:nvSpPr>
          <p:cNvPr id="81" name="Rectangle 80"/>
          <p:cNvSpPr/>
          <p:nvPr/>
        </p:nvSpPr>
        <p:spPr>
          <a:xfrm>
            <a:off x="2558123" y="2978024"/>
            <a:ext cx="1910059" cy="313661"/>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Data Migration (Import/Export)</a:t>
            </a:r>
          </a:p>
        </p:txBody>
      </p:sp>
      <p:sp>
        <p:nvSpPr>
          <p:cNvPr id="83" name="Rectangle 82"/>
          <p:cNvSpPr/>
          <p:nvPr/>
        </p:nvSpPr>
        <p:spPr>
          <a:xfrm>
            <a:off x="4815549" y="1104288"/>
            <a:ext cx="2086886" cy="311554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84" name="Rectangle 83"/>
          <p:cNvSpPr/>
          <p:nvPr/>
        </p:nvSpPr>
        <p:spPr>
          <a:xfrm>
            <a:off x="5239309" y="1209015"/>
            <a:ext cx="1038773" cy="34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chemeClr val="tx2"/>
                </a:solidFill>
                <a:latin typeface="+mj-lt"/>
                <a:cs typeface="Calibri" panose="020F0502020204030204" pitchFamily="34" charset="0"/>
              </a:rPr>
              <a:t>Application Remediation and Validation</a:t>
            </a:r>
          </a:p>
        </p:txBody>
      </p:sp>
      <p:sp>
        <p:nvSpPr>
          <p:cNvPr id="85" name="Rectangle 84"/>
          <p:cNvSpPr/>
          <p:nvPr/>
        </p:nvSpPr>
        <p:spPr>
          <a:xfrm>
            <a:off x="4903444" y="1644543"/>
            <a:ext cx="1911096" cy="313661"/>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Database Remediation's</a:t>
            </a:r>
          </a:p>
        </p:txBody>
      </p:sp>
      <p:sp>
        <p:nvSpPr>
          <p:cNvPr id="87" name="Rectangle 86"/>
          <p:cNvSpPr/>
          <p:nvPr/>
        </p:nvSpPr>
        <p:spPr>
          <a:xfrm>
            <a:off x="4903444" y="2094371"/>
            <a:ext cx="1911096" cy="313661"/>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Application Remediation's</a:t>
            </a:r>
          </a:p>
        </p:txBody>
      </p:sp>
      <p:sp>
        <p:nvSpPr>
          <p:cNvPr id="88" name="Rectangle 87"/>
          <p:cNvSpPr/>
          <p:nvPr/>
        </p:nvSpPr>
        <p:spPr>
          <a:xfrm>
            <a:off x="4903444" y="2550166"/>
            <a:ext cx="1911096" cy="313661"/>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Functional Validation</a:t>
            </a:r>
          </a:p>
        </p:txBody>
      </p:sp>
      <p:sp>
        <p:nvSpPr>
          <p:cNvPr id="89" name="Rectangle 88"/>
          <p:cNvSpPr/>
          <p:nvPr/>
        </p:nvSpPr>
        <p:spPr>
          <a:xfrm>
            <a:off x="4903444" y="3423246"/>
            <a:ext cx="1911096" cy="521320"/>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Cut-over and roll out</a:t>
            </a:r>
          </a:p>
        </p:txBody>
      </p:sp>
      <p:sp>
        <p:nvSpPr>
          <p:cNvPr id="90" name="Rectangle 89"/>
          <p:cNvSpPr/>
          <p:nvPr/>
        </p:nvSpPr>
        <p:spPr>
          <a:xfrm>
            <a:off x="4903444" y="2978023"/>
            <a:ext cx="1911096" cy="313661"/>
          </a:xfrm>
          <a:prstGeom prst="rect">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rgbClr val="FFFFFF"/>
                </a:solidFill>
                <a:latin typeface="+mj-lt"/>
                <a:cs typeface="Calibri" panose="020F0502020204030204" pitchFamily="34" charset="0"/>
              </a:rPr>
              <a:t>Performance Validation</a:t>
            </a:r>
          </a:p>
        </p:txBody>
      </p:sp>
      <p:sp>
        <p:nvSpPr>
          <p:cNvPr id="91" name="Rectangle 90"/>
          <p:cNvSpPr/>
          <p:nvPr/>
        </p:nvSpPr>
        <p:spPr>
          <a:xfrm>
            <a:off x="7136323" y="1104289"/>
            <a:ext cx="1746460" cy="31155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92" name="Rectangle 91"/>
          <p:cNvSpPr/>
          <p:nvPr/>
        </p:nvSpPr>
        <p:spPr>
          <a:xfrm>
            <a:off x="7507457" y="1209016"/>
            <a:ext cx="1038773" cy="342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b="1" dirty="0">
                <a:solidFill>
                  <a:schemeClr val="tx2"/>
                </a:solidFill>
                <a:latin typeface="+mj-lt"/>
                <a:cs typeface="Calibri" panose="020F0502020204030204" pitchFamily="34" charset="0"/>
              </a:rPr>
              <a:t>Target Databases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4376" y="1758720"/>
            <a:ext cx="716052" cy="575399"/>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9296" y="2506267"/>
            <a:ext cx="879401" cy="628586"/>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8646" y="3272646"/>
            <a:ext cx="861300" cy="624443"/>
          </a:xfrm>
          <a:prstGeom prst="rect">
            <a:avLst/>
          </a:prstGeom>
        </p:spPr>
      </p:pic>
      <p:sp>
        <p:nvSpPr>
          <p:cNvPr id="13" name="Right Arrow 12"/>
          <p:cNvSpPr/>
          <p:nvPr/>
        </p:nvSpPr>
        <p:spPr>
          <a:xfrm>
            <a:off x="2069086" y="2506267"/>
            <a:ext cx="400623" cy="200729"/>
          </a:xfrm>
          <a:prstGeom prst="rightArrow">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14" name="Right Arrow 13"/>
          <p:cNvSpPr/>
          <p:nvPr/>
        </p:nvSpPr>
        <p:spPr>
          <a:xfrm>
            <a:off x="4581661" y="2506267"/>
            <a:ext cx="233888" cy="200729"/>
          </a:xfrm>
          <a:prstGeom prst="rightArrow">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15" name="Right Arrow 14"/>
          <p:cNvSpPr/>
          <p:nvPr/>
        </p:nvSpPr>
        <p:spPr>
          <a:xfrm>
            <a:off x="6902435" y="2541610"/>
            <a:ext cx="233888" cy="242500"/>
          </a:xfrm>
          <a:prstGeom prst="rightArrow">
            <a:avLst/>
          </a:prstGeom>
          <a:solidFill>
            <a:srgbClr val="2C67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3" name="Rectangle 2"/>
          <p:cNvSpPr/>
          <p:nvPr/>
        </p:nvSpPr>
        <p:spPr>
          <a:xfrm>
            <a:off x="1263262" y="4222570"/>
            <a:ext cx="7104574" cy="461665"/>
          </a:xfrm>
          <a:prstGeom prst="rect">
            <a:avLst/>
          </a:prstGeom>
        </p:spPr>
        <p:txBody>
          <a:bodyPr wrap="square">
            <a:spAutoFit/>
          </a:bodyPr>
          <a:lstStyle/>
          <a:p>
            <a:r>
              <a:rPr lang="en-US" sz="1200" b="1" dirty="0">
                <a:solidFill>
                  <a:schemeClr val="tx2"/>
                </a:solidFill>
                <a:latin typeface="+mj-lt"/>
              </a:rPr>
              <a:t>PJI has mentioned in the RFP the 'desire to move away from Oracle DB'. Cognizant will address this during the analysis phase recommend the right DB migration approach, keeping in mind the overall TCO/ROI</a:t>
            </a:r>
            <a:endParaRPr lang="en-US" sz="1200" b="1" i="0" dirty="0">
              <a:solidFill>
                <a:schemeClr val="tx2"/>
              </a:solidFill>
              <a:effectLst/>
              <a:latin typeface="+mj-lt"/>
            </a:endParaRPr>
          </a:p>
        </p:txBody>
      </p:sp>
      <p:grpSp>
        <p:nvGrpSpPr>
          <p:cNvPr id="42" name="Group 41"/>
          <p:cNvGrpSpPr/>
          <p:nvPr/>
        </p:nvGrpSpPr>
        <p:grpSpPr>
          <a:xfrm>
            <a:off x="5152634" y="513709"/>
            <a:ext cx="3666400" cy="257744"/>
            <a:chOff x="5213612" y="507153"/>
            <a:chExt cx="3666400" cy="257744"/>
          </a:xfrm>
        </p:grpSpPr>
        <p:sp>
          <p:nvSpPr>
            <p:cNvPr id="43" name="Chevron 42"/>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44" name="Chevron 43"/>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45" name="Chevron 44"/>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46" name="Pentagon 45"/>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8623490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Database Solution Approach To Meet PJI’s Requirements </a:t>
            </a:r>
            <a:endParaRPr lang="en-US" dirty="0"/>
          </a:p>
        </p:txBody>
      </p:sp>
      <p:sp>
        <p:nvSpPr>
          <p:cNvPr id="32" name="TextBox 31"/>
          <p:cNvSpPr txBox="1"/>
          <p:nvPr/>
        </p:nvSpPr>
        <p:spPr>
          <a:xfrm>
            <a:off x="3389181" y="825851"/>
            <a:ext cx="5147154" cy="969496"/>
          </a:xfrm>
          <a:prstGeom prst="rect">
            <a:avLst/>
          </a:prstGeom>
          <a:solidFill>
            <a:schemeClr val="tx1">
              <a:lumMod val="20000"/>
              <a:lumOff val="80000"/>
            </a:schemeClr>
          </a:solidFill>
        </p:spPr>
        <p:txBody>
          <a:bodyPr wrap="square" lIns="0" tIns="0" rIns="0" bIns="0" rtlCol="0">
            <a:spAutoFit/>
          </a:bodyPr>
          <a:lstStyle/>
          <a:p>
            <a:r>
              <a:rPr lang="en-US" sz="900" i="1" dirty="0">
                <a:solidFill>
                  <a:schemeClr val="tx2"/>
                </a:solidFill>
                <a:latin typeface="+mj-lt"/>
                <a:cs typeface="Arial" panose="020B0604020202020204" pitchFamily="34" charset="0"/>
              </a:rPr>
              <a:t>7 Large sized DB’s are Oracle</a:t>
            </a:r>
          </a:p>
          <a:p>
            <a:r>
              <a:rPr lang="en-US" sz="900" i="1" dirty="0">
                <a:solidFill>
                  <a:schemeClr val="tx2"/>
                </a:solidFill>
                <a:latin typeface="+mj-lt"/>
                <a:cs typeface="Arial" panose="020B0604020202020204" pitchFamily="34" charset="0"/>
              </a:rPr>
              <a:t>17 Medium sized DB’s are 11 Oracle &amp; 1 SQL</a:t>
            </a:r>
          </a:p>
          <a:p>
            <a:r>
              <a:rPr lang="en-US" sz="900" i="1" dirty="0">
                <a:solidFill>
                  <a:schemeClr val="tx2"/>
                </a:solidFill>
                <a:latin typeface="+mj-lt"/>
                <a:cs typeface="Arial" panose="020B0604020202020204" pitchFamily="34" charset="0"/>
              </a:rPr>
              <a:t>112 Small sized DB’s are 65 Oracle, 34 MSSQL &amp; 13 Postgres</a:t>
            </a:r>
          </a:p>
          <a:p>
            <a:endParaRPr lang="en-US" sz="900" i="1" dirty="0">
              <a:solidFill>
                <a:schemeClr val="tx2"/>
              </a:solidFill>
              <a:latin typeface="+mj-lt"/>
              <a:cs typeface="Arial" panose="020B0604020202020204" pitchFamily="34" charset="0"/>
            </a:endParaRPr>
          </a:p>
          <a:p>
            <a:r>
              <a:rPr lang="en-US" sz="900" i="1" dirty="0">
                <a:solidFill>
                  <a:schemeClr val="tx2"/>
                </a:solidFill>
                <a:latin typeface="+mj-lt"/>
                <a:cs typeface="Arial" panose="020B0604020202020204" pitchFamily="34" charset="0"/>
              </a:rPr>
              <a:t>On a thorough assessment of the application environment and its dependencies on features and technologies of their underlying databases; landing zones shall be defined and appropriately migrated leveraging </a:t>
            </a:r>
            <a:r>
              <a:rPr lang="en-US" sz="900" b="1" i="1" dirty="0">
                <a:solidFill>
                  <a:schemeClr val="tx2"/>
                </a:solidFill>
                <a:latin typeface="+mj-lt"/>
                <a:cs typeface="Arial" panose="020B0604020202020204" pitchFamily="34" charset="0"/>
              </a:rPr>
              <a:t>the existing tools as much as possible</a:t>
            </a:r>
            <a:r>
              <a:rPr lang="en-US" sz="900" i="1" dirty="0">
                <a:solidFill>
                  <a:schemeClr val="tx2"/>
                </a:solidFill>
                <a:latin typeface="+mj-lt"/>
                <a:cs typeface="Arial" panose="020B0604020202020204" pitchFamily="34" charset="0"/>
              </a:rPr>
              <a:t>, such as </a:t>
            </a:r>
            <a:r>
              <a:rPr lang="en-US" sz="900" b="1" i="1" dirty="0">
                <a:solidFill>
                  <a:schemeClr val="tx2"/>
                </a:solidFill>
                <a:latin typeface="+mj-lt"/>
                <a:cs typeface="Arial" panose="020B0604020202020204" pitchFamily="34" charset="0"/>
              </a:rPr>
              <a:t>Oracle Dataguard</a:t>
            </a:r>
            <a:r>
              <a:rPr lang="en-US" sz="900" i="1" dirty="0">
                <a:solidFill>
                  <a:schemeClr val="tx2"/>
                </a:solidFill>
                <a:latin typeface="+mj-lt"/>
                <a:cs typeface="Arial" panose="020B0604020202020204" pitchFamily="34" charset="0"/>
              </a:rPr>
              <a:t>, when Enterprise editions are used.</a:t>
            </a:r>
          </a:p>
        </p:txBody>
      </p:sp>
      <p:sp>
        <p:nvSpPr>
          <p:cNvPr id="45" name="Right Arrow 44"/>
          <p:cNvSpPr/>
          <p:nvPr/>
        </p:nvSpPr>
        <p:spPr>
          <a:xfrm>
            <a:off x="4102229" y="2580334"/>
            <a:ext cx="393445" cy="351806"/>
          </a:xfrm>
          <a:prstGeom prst="rightArrow">
            <a:avLst/>
          </a:prstGeom>
          <a:solidFill>
            <a:schemeClr val="bg1">
              <a:lumMod val="95000"/>
            </a:schemeClr>
          </a:solidFill>
          <a:ln>
            <a:solidFill>
              <a:schemeClr val="tx2">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46" name="Right Arrow 45"/>
          <p:cNvSpPr/>
          <p:nvPr/>
        </p:nvSpPr>
        <p:spPr>
          <a:xfrm>
            <a:off x="4130433" y="3820008"/>
            <a:ext cx="393445" cy="351806"/>
          </a:xfrm>
          <a:prstGeom prst="rightArrow">
            <a:avLst/>
          </a:prstGeom>
          <a:solidFill>
            <a:schemeClr val="bg1">
              <a:lumMod val="95000"/>
            </a:schemeClr>
          </a:solidFill>
          <a:ln>
            <a:solidFill>
              <a:schemeClr val="tx2">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47" name="Right Arrow 46"/>
          <p:cNvSpPr/>
          <p:nvPr/>
        </p:nvSpPr>
        <p:spPr>
          <a:xfrm>
            <a:off x="4093322" y="3239600"/>
            <a:ext cx="393445" cy="351806"/>
          </a:xfrm>
          <a:prstGeom prst="rightArrow">
            <a:avLst/>
          </a:prstGeom>
          <a:solidFill>
            <a:schemeClr val="bg1">
              <a:lumMod val="95000"/>
            </a:schemeClr>
          </a:solidFill>
          <a:ln>
            <a:solidFill>
              <a:schemeClr val="tx2">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grpSp>
        <p:nvGrpSpPr>
          <p:cNvPr id="4" name="Group 3"/>
          <p:cNvGrpSpPr/>
          <p:nvPr/>
        </p:nvGrpSpPr>
        <p:grpSpPr>
          <a:xfrm>
            <a:off x="127194" y="2038120"/>
            <a:ext cx="3897958" cy="2747877"/>
            <a:chOff x="1168740" y="2158548"/>
            <a:chExt cx="2856412" cy="2627449"/>
          </a:xfrm>
        </p:grpSpPr>
        <p:sp>
          <p:nvSpPr>
            <p:cNvPr id="31" name="Slide Number Placeholder 22">
              <a:extLst>
                <a:ext uri="{FF2B5EF4-FFF2-40B4-BE49-F238E27FC236}">
                  <a16:creationId xmlns:a16="http://schemas.microsoft.com/office/drawing/2014/main" id="{327E78A3-5842-9C4B-9FEB-A4DC6AB2200D}"/>
                </a:ext>
              </a:extLst>
            </p:cNvPr>
            <p:cNvSpPr txBox="1">
              <a:spLocks/>
            </p:cNvSpPr>
            <p:nvPr/>
          </p:nvSpPr>
          <p:spPr>
            <a:xfrm>
              <a:off x="1401119" y="4566862"/>
              <a:ext cx="171450" cy="9233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dirty="0">
                <a:latin typeface="+mj-lt"/>
              </a:endParaRPr>
            </a:p>
          </p:txBody>
        </p:sp>
        <p:sp>
          <p:nvSpPr>
            <p:cNvPr id="33" name="Rectangle 32"/>
            <p:cNvSpPr/>
            <p:nvPr/>
          </p:nvSpPr>
          <p:spPr>
            <a:xfrm>
              <a:off x="1168740" y="2158548"/>
              <a:ext cx="2856412" cy="2627449"/>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35" name="Rectangle 34"/>
            <p:cNvSpPr/>
            <p:nvPr/>
          </p:nvSpPr>
          <p:spPr>
            <a:xfrm>
              <a:off x="1238554" y="2467893"/>
              <a:ext cx="2697686" cy="48202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50" dirty="0">
                  <a:solidFill>
                    <a:schemeClr val="tx2"/>
                  </a:solidFill>
                  <a:latin typeface="+mj-lt"/>
                  <a:cs typeface="Calibri" panose="020F0502020204030204" pitchFamily="34" charset="0"/>
                </a:rPr>
                <a:t>Current data model and technological features matches perfectly with Cloud provider’s offerings, without any  Re-factoring, Re-architecting or Re-platforming</a:t>
              </a:r>
            </a:p>
            <a:p>
              <a:r>
                <a:rPr lang="en-US" sz="750" dirty="0">
                  <a:solidFill>
                    <a:srgbClr val="C00000"/>
                  </a:solidFill>
                  <a:latin typeface="+mj-lt"/>
                  <a:cs typeface="Calibri" panose="020F0502020204030204" pitchFamily="34" charset="0"/>
                </a:rPr>
                <a:t>Most DB’s in PJI may fall in this category</a:t>
              </a:r>
            </a:p>
          </p:txBody>
        </p:sp>
        <p:sp>
          <p:nvSpPr>
            <p:cNvPr id="36" name="Rectangle 35"/>
            <p:cNvSpPr/>
            <p:nvPr/>
          </p:nvSpPr>
          <p:spPr>
            <a:xfrm>
              <a:off x="1238554" y="2975441"/>
              <a:ext cx="2697686" cy="61223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50" dirty="0">
                  <a:solidFill>
                    <a:schemeClr val="tx2"/>
                  </a:solidFill>
                  <a:latin typeface="+mj-lt"/>
                  <a:cs typeface="Calibri" panose="020F0502020204030204" pitchFamily="34" charset="0"/>
                </a:rPr>
                <a:t>Current databases primarily uses technological features common to all RDMS vendor, but differ slightly with that of the Cloud providers offerings</a:t>
              </a:r>
            </a:p>
            <a:p>
              <a:r>
                <a:rPr lang="en-US" sz="750" dirty="0">
                  <a:solidFill>
                    <a:srgbClr val="C00000"/>
                  </a:solidFill>
                  <a:latin typeface="+mj-lt"/>
                  <a:cs typeface="Calibri" panose="020F0502020204030204" pitchFamily="34" charset="0"/>
                </a:rPr>
                <a:t>Some DB’s on Standard Edition in the Mainstream support of the vendor may fall in this category</a:t>
              </a:r>
            </a:p>
          </p:txBody>
        </p:sp>
        <p:sp>
          <p:nvSpPr>
            <p:cNvPr id="37" name="Rectangle 36"/>
            <p:cNvSpPr/>
            <p:nvPr/>
          </p:nvSpPr>
          <p:spPr>
            <a:xfrm>
              <a:off x="1238554" y="3613199"/>
              <a:ext cx="2697686" cy="625694"/>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50" dirty="0">
                  <a:solidFill>
                    <a:schemeClr val="tx2"/>
                  </a:solidFill>
                  <a:latin typeface="+mj-lt"/>
                  <a:cs typeface="Calibri" panose="020F0502020204030204" pitchFamily="34" charset="0"/>
                </a:rPr>
                <a:t>Current database model needs Re-factoring, Re-Architecting and Re-Platforming based on the Cost-Benefit-Analysis from a larger perspective of Applications above them</a:t>
              </a:r>
              <a:r>
                <a:rPr lang="en-US" sz="700" dirty="0">
                  <a:solidFill>
                    <a:schemeClr val="tx2"/>
                  </a:solidFill>
                  <a:latin typeface="+mj-lt"/>
                  <a:cs typeface="Calibri" panose="020F0502020204030204" pitchFamily="34" charset="0"/>
                </a:rPr>
                <a:t>.</a:t>
              </a:r>
            </a:p>
            <a:p>
              <a:r>
                <a:rPr lang="en-US" sz="700" dirty="0">
                  <a:solidFill>
                    <a:srgbClr val="C00000"/>
                  </a:solidFill>
                  <a:latin typeface="+mj-lt"/>
                  <a:cs typeface="Calibri" panose="020F0502020204030204" pitchFamily="34" charset="0"/>
                </a:rPr>
                <a:t>Some of the Oracle databases running on AIX may fall here</a:t>
              </a:r>
            </a:p>
          </p:txBody>
        </p:sp>
        <p:sp>
          <p:nvSpPr>
            <p:cNvPr id="41" name="Rectangle 40"/>
            <p:cNvSpPr/>
            <p:nvPr/>
          </p:nvSpPr>
          <p:spPr>
            <a:xfrm>
              <a:off x="1168740" y="2220893"/>
              <a:ext cx="1073545" cy="254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1350" b="1" dirty="0">
                  <a:solidFill>
                    <a:schemeClr val="bg1"/>
                  </a:solidFill>
                  <a:latin typeface="+mj-lt"/>
                  <a:cs typeface="Arial" panose="020B0604020202020204" pitchFamily="34" charset="0"/>
                </a:rPr>
                <a:t>If..</a:t>
              </a:r>
            </a:p>
          </p:txBody>
        </p:sp>
        <p:sp>
          <p:nvSpPr>
            <p:cNvPr id="42" name="Right Triangle 41"/>
            <p:cNvSpPr/>
            <p:nvPr/>
          </p:nvSpPr>
          <p:spPr>
            <a:xfrm rot="5400000">
              <a:off x="2237713" y="2220893"/>
              <a:ext cx="254975" cy="25497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48" name="Rectangle 47"/>
            <p:cNvSpPr/>
            <p:nvPr/>
          </p:nvSpPr>
          <p:spPr>
            <a:xfrm>
              <a:off x="1238554" y="4264412"/>
              <a:ext cx="2697686" cy="47558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50" dirty="0">
                  <a:solidFill>
                    <a:schemeClr val="tx2"/>
                  </a:solidFill>
                  <a:latin typeface="+mj-lt"/>
                  <a:cs typeface="Calibri" panose="020F0502020204030204" pitchFamily="34" charset="0"/>
                </a:rPr>
                <a:t>Current database model heavily uses proprietary technologies and has a large number of un-resolved dependencies</a:t>
              </a:r>
            </a:p>
            <a:p>
              <a:r>
                <a:rPr lang="en-US" sz="750" dirty="0">
                  <a:solidFill>
                    <a:srgbClr val="C00000"/>
                  </a:solidFill>
                  <a:latin typeface="+mj-lt"/>
                  <a:cs typeface="Calibri" panose="020F0502020204030204" pitchFamily="34" charset="0"/>
                </a:rPr>
                <a:t>Some of the Oracle databases running on AIX may fall here</a:t>
              </a:r>
            </a:p>
          </p:txBody>
        </p:sp>
      </p:grpSp>
      <p:sp>
        <p:nvSpPr>
          <p:cNvPr id="49" name="Right Arrow 48"/>
          <p:cNvSpPr/>
          <p:nvPr/>
        </p:nvSpPr>
        <p:spPr>
          <a:xfrm>
            <a:off x="4102229" y="4352908"/>
            <a:ext cx="393445" cy="351806"/>
          </a:xfrm>
          <a:prstGeom prst="rightArrow">
            <a:avLst/>
          </a:prstGeom>
          <a:solidFill>
            <a:schemeClr val="bg1">
              <a:lumMod val="95000"/>
            </a:schemeClr>
          </a:solidFill>
          <a:ln>
            <a:solidFill>
              <a:schemeClr val="tx2">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grpSp>
        <p:nvGrpSpPr>
          <p:cNvPr id="7" name="Group 6"/>
          <p:cNvGrpSpPr/>
          <p:nvPr/>
        </p:nvGrpSpPr>
        <p:grpSpPr>
          <a:xfrm>
            <a:off x="4636278" y="2025935"/>
            <a:ext cx="3907968" cy="2760062"/>
            <a:chOff x="4592047" y="2158548"/>
            <a:chExt cx="2860907" cy="2627448"/>
          </a:xfrm>
        </p:grpSpPr>
        <p:sp>
          <p:nvSpPr>
            <p:cNvPr id="34" name="Rectangle 33"/>
            <p:cNvSpPr/>
            <p:nvPr/>
          </p:nvSpPr>
          <p:spPr>
            <a:xfrm>
              <a:off x="4592047" y="2158548"/>
              <a:ext cx="2860907" cy="2627448"/>
            </a:xfrm>
            <a:prstGeom prst="rect">
              <a:avLst/>
            </a:pr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38" name="Rectangle 37"/>
            <p:cNvSpPr/>
            <p:nvPr/>
          </p:nvSpPr>
          <p:spPr>
            <a:xfrm>
              <a:off x="4684759" y="2543409"/>
              <a:ext cx="2679209" cy="448149"/>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2"/>
                  </a:solidFill>
                  <a:latin typeface="+mj-lt"/>
                  <a:cs typeface="Calibri" panose="020F0502020204030204" pitchFamily="34" charset="0"/>
                </a:rPr>
                <a:t>Databases will be migrated without any changes as a part of “Application Move Group” using Cloud Providers Migration services</a:t>
              </a:r>
            </a:p>
          </p:txBody>
        </p:sp>
        <p:sp>
          <p:nvSpPr>
            <p:cNvPr id="39" name="Rectangle 38"/>
            <p:cNvSpPr/>
            <p:nvPr/>
          </p:nvSpPr>
          <p:spPr>
            <a:xfrm>
              <a:off x="4666283" y="3149912"/>
              <a:ext cx="2697686" cy="44725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2"/>
                  </a:solidFill>
                  <a:latin typeface="+mj-lt"/>
                  <a:cs typeface="Calibri" panose="020F0502020204030204" pitchFamily="34" charset="0"/>
                </a:rPr>
                <a:t>Minor Database changes will be made in concurrence with the application’s desired functionality  and then migrated as a part of Move group </a:t>
              </a:r>
            </a:p>
          </p:txBody>
        </p:sp>
        <p:sp>
          <p:nvSpPr>
            <p:cNvPr id="40" name="Rectangle 39"/>
            <p:cNvSpPr/>
            <p:nvPr/>
          </p:nvSpPr>
          <p:spPr>
            <a:xfrm>
              <a:off x="4693666" y="3754694"/>
              <a:ext cx="2670303" cy="447405"/>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2"/>
                  </a:solidFill>
                  <a:latin typeface="+mj-lt"/>
                  <a:cs typeface="Calibri" panose="020F0502020204030204" pitchFamily="34" charset="0"/>
                </a:rPr>
                <a:t>Databases will be first upgraded to the Mainstream support and then Platform-Migrated to x86_64 based platform. Finally as a part of Move Group they will be migrated to Cloud Providers services.</a:t>
              </a:r>
            </a:p>
          </p:txBody>
        </p:sp>
        <p:sp>
          <p:nvSpPr>
            <p:cNvPr id="43" name="Rectangle 42"/>
            <p:cNvSpPr/>
            <p:nvPr/>
          </p:nvSpPr>
          <p:spPr>
            <a:xfrm>
              <a:off x="4592048" y="2220893"/>
              <a:ext cx="1073545" cy="254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tlCol="0" anchor="ctr"/>
            <a:lstStyle/>
            <a:p>
              <a:r>
                <a:rPr lang="en-US" sz="1350" b="1" dirty="0">
                  <a:solidFill>
                    <a:schemeClr val="bg1"/>
                  </a:solidFill>
                  <a:latin typeface="+mj-lt"/>
                  <a:cs typeface="Arial" panose="020B0604020202020204" pitchFamily="34" charset="0"/>
                </a:rPr>
                <a:t>..Then </a:t>
              </a:r>
            </a:p>
          </p:txBody>
        </p:sp>
        <p:sp>
          <p:nvSpPr>
            <p:cNvPr id="44" name="Right Triangle 43"/>
            <p:cNvSpPr/>
            <p:nvPr/>
          </p:nvSpPr>
          <p:spPr>
            <a:xfrm rot="5400000">
              <a:off x="5665593" y="2220893"/>
              <a:ext cx="254975" cy="25497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50" name="Rectangle 49"/>
            <p:cNvSpPr/>
            <p:nvPr/>
          </p:nvSpPr>
          <p:spPr>
            <a:xfrm>
              <a:off x="4654257" y="4266641"/>
              <a:ext cx="2697686" cy="44788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tx2"/>
                  </a:solidFill>
                  <a:latin typeface="+mj-lt"/>
                  <a:cs typeface="Calibri" panose="020F0502020204030204" pitchFamily="34" charset="0"/>
                </a:rPr>
                <a:t>Databases will be retained as-is in an On-Premise Datacenter / IaaS as the case may be</a:t>
              </a:r>
            </a:p>
          </p:txBody>
        </p:sp>
      </p:gr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94" y="736171"/>
            <a:ext cx="3070342" cy="1250984"/>
          </a:xfrm>
          <a:prstGeom prst="rect">
            <a:avLst/>
          </a:prstGeom>
        </p:spPr>
      </p:pic>
      <p:grpSp>
        <p:nvGrpSpPr>
          <p:cNvPr id="55" name="Group 54"/>
          <p:cNvGrpSpPr/>
          <p:nvPr/>
        </p:nvGrpSpPr>
        <p:grpSpPr>
          <a:xfrm>
            <a:off x="5152634" y="513709"/>
            <a:ext cx="3666400" cy="257744"/>
            <a:chOff x="5213612" y="507153"/>
            <a:chExt cx="3666400" cy="257744"/>
          </a:xfrm>
        </p:grpSpPr>
        <p:sp>
          <p:nvSpPr>
            <p:cNvPr id="56" name="Chevron 55"/>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57" name="Chevron 56"/>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58" name="Chevron 57"/>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59" name="Pentagon 58"/>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Tree>
    <p:extLst>
      <p:ext uri="{BB962C8B-B14F-4D97-AF65-F5344CB8AC3E}">
        <p14:creationId xmlns:p14="http://schemas.microsoft.com/office/powerpoint/2010/main" val="3707533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Application Execution Approach – Replatform / Refactor</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786313660"/>
              </p:ext>
            </p:extLst>
          </p:nvPr>
        </p:nvGraphicFramePr>
        <p:xfrm>
          <a:off x="928359" y="950749"/>
          <a:ext cx="2519835" cy="3893004"/>
        </p:xfrm>
        <a:graphic>
          <a:graphicData uri="http://schemas.openxmlformats.org/drawingml/2006/table">
            <a:tbl>
              <a:tblPr>
                <a:tableStyleId>{5C22544A-7EE6-4342-B048-85BDC9FD1C3A}</a:tableStyleId>
              </a:tblPr>
              <a:tblGrid>
                <a:gridCol w="2519835">
                  <a:extLst>
                    <a:ext uri="{9D8B030D-6E8A-4147-A177-3AD203B41FA5}">
                      <a16:colId xmlns:a16="http://schemas.microsoft.com/office/drawing/2014/main" val="3129325847"/>
                    </a:ext>
                  </a:extLst>
                </a:gridCol>
              </a:tblGrid>
              <a:tr h="1005552">
                <a:tc>
                  <a:txBody>
                    <a:bodyPr/>
                    <a:lstStyle/>
                    <a:p>
                      <a:pPr marL="171450" indent="-171450" algn="l">
                        <a:lnSpc>
                          <a:spcPct val="100000"/>
                        </a:lnSpc>
                        <a:spcBef>
                          <a:spcPts val="0"/>
                        </a:spcBef>
                        <a:spcAft>
                          <a:spcPts val="800"/>
                        </a:spcAft>
                        <a:buFont typeface="Arial" panose="020B0604020202020204" pitchFamily="34" charset="0"/>
                        <a:buChar char="•"/>
                      </a:pPr>
                      <a:r>
                        <a:rPr lang="en-US" sz="1000" baseline="0" dirty="0">
                          <a:solidFill>
                            <a:schemeClr val="tx2"/>
                          </a:solidFill>
                          <a:latin typeface="Arial" panose="020B0604020202020204" pitchFamily="34" charset="0"/>
                          <a:cs typeface="Arial" panose="020B0604020202020204" pitchFamily="34" charset="0"/>
                        </a:rPr>
                        <a:t>Replatform &amp; Refactor end state disposition application inventory</a:t>
                      </a:r>
                    </a:p>
                    <a:p>
                      <a:pPr marL="171450" indent="-171450" algn="l">
                        <a:lnSpc>
                          <a:spcPct val="100000"/>
                        </a:lnSpc>
                        <a:spcBef>
                          <a:spcPts val="0"/>
                        </a:spcBef>
                        <a:spcAft>
                          <a:spcPts val="800"/>
                        </a:spcAft>
                        <a:buFont typeface="Arial" panose="020B0604020202020204" pitchFamily="34" charset="0"/>
                        <a:buChar char="•"/>
                      </a:pPr>
                      <a:r>
                        <a:rPr lang="en-US" sz="1000" baseline="0" dirty="0">
                          <a:solidFill>
                            <a:schemeClr val="tx2"/>
                          </a:solidFill>
                          <a:latin typeface="Arial" panose="020B0604020202020204" pitchFamily="34" charset="0"/>
                          <a:cs typeface="Arial" panose="020B0604020202020204" pitchFamily="34" charset="0"/>
                        </a:rPr>
                        <a:t>Application dependencies and other non-functional inputs</a:t>
                      </a:r>
                    </a:p>
                  </a:txBody>
                  <a:tcPr marL="90311" marR="90311" marT="45156" marB="45156">
                    <a:solidFill>
                      <a:schemeClr val="bg1">
                        <a:lumMod val="95000"/>
                      </a:schemeClr>
                    </a:solidFill>
                  </a:tcPr>
                </a:tc>
                <a:extLst>
                  <a:ext uri="{0D108BD9-81ED-4DB2-BD59-A6C34878D82A}">
                    <a16:rowId xmlns:a16="http://schemas.microsoft.com/office/drawing/2014/main" val="1535582419"/>
                  </a:ext>
                </a:extLst>
              </a:tr>
              <a:tr h="1912564">
                <a:tc>
                  <a:txBody>
                    <a:bodyPr/>
                    <a:lstStyle>
                      <a:lvl1pPr marL="0" algn="l" defTabSz="1203992" rtl="0" eaLnBrk="1" latinLnBrk="0" hangingPunct="1">
                        <a:defRPr sz="2370" kern="1200">
                          <a:solidFill>
                            <a:schemeClr val="dk1"/>
                          </a:solidFill>
                          <a:latin typeface="Helvetica"/>
                          <a:ea typeface="Helvetica"/>
                          <a:cs typeface="Helvetica"/>
                        </a:defRPr>
                      </a:lvl1pPr>
                      <a:lvl2pPr marL="601997" algn="l" defTabSz="1203992" rtl="0" eaLnBrk="1" latinLnBrk="0" hangingPunct="1">
                        <a:defRPr sz="2370" kern="1200">
                          <a:solidFill>
                            <a:schemeClr val="dk1"/>
                          </a:solidFill>
                          <a:latin typeface="Helvetica"/>
                          <a:ea typeface="Helvetica"/>
                          <a:cs typeface="Helvetica"/>
                        </a:defRPr>
                      </a:lvl2pPr>
                      <a:lvl3pPr marL="1203992" algn="l" defTabSz="1203992" rtl="0" eaLnBrk="1" latinLnBrk="0" hangingPunct="1">
                        <a:defRPr sz="2370" kern="1200">
                          <a:solidFill>
                            <a:schemeClr val="dk1"/>
                          </a:solidFill>
                          <a:latin typeface="Helvetica"/>
                          <a:ea typeface="Helvetica"/>
                          <a:cs typeface="Helvetica"/>
                        </a:defRPr>
                      </a:lvl3pPr>
                      <a:lvl4pPr marL="1805988" algn="l" defTabSz="1203992" rtl="0" eaLnBrk="1" latinLnBrk="0" hangingPunct="1">
                        <a:defRPr sz="2370" kern="1200">
                          <a:solidFill>
                            <a:schemeClr val="dk1"/>
                          </a:solidFill>
                          <a:latin typeface="Helvetica"/>
                          <a:ea typeface="Helvetica"/>
                          <a:cs typeface="Helvetica"/>
                        </a:defRPr>
                      </a:lvl4pPr>
                      <a:lvl5pPr marL="2407983" algn="l" defTabSz="1203992" rtl="0" eaLnBrk="1" latinLnBrk="0" hangingPunct="1">
                        <a:defRPr sz="2370" kern="1200">
                          <a:solidFill>
                            <a:schemeClr val="dk1"/>
                          </a:solidFill>
                          <a:latin typeface="Helvetica"/>
                          <a:ea typeface="Helvetica"/>
                          <a:cs typeface="Helvetica"/>
                        </a:defRPr>
                      </a:lvl5pPr>
                      <a:lvl6pPr marL="3009980" algn="l" defTabSz="1203992" rtl="0" eaLnBrk="1" latinLnBrk="0" hangingPunct="1">
                        <a:defRPr sz="2370" kern="1200">
                          <a:solidFill>
                            <a:schemeClr val="dk1"/>
                          </a:solidFill>
                          <a:latin typeface="Helvetica"/>
                          <a:ea typeface="Helvetica"/>
                          <a:cs typeface="Helvetica"/>
                        </a:defRPr>
                      </a:lvl6pPr>
                      <a:lvl7pPr marL="3611975" algn="l" defTabSz="1203992" rtl="0" eaLnBrk="1" latinLnBrk="0" hangingPunct="1">
                        <a:defRPr sz="2370" kern="1200">
                          <a:solidFill>
                            <a:schemeClr val="dk1"/>
                          </a:solidFill>
                          <a:latin typeface="Helvetica"/>
                          <a:ea typeface="Helvetica"/>
                          <a:cs typeface="Helvetica"/>
                        </a:defRPr>
                      </a:lvl7pPr>
                      <a:lvl8pPr marL="4213971" algn="l" defTabSz="1203992" rtl="0" eaLnBrk="1" latinLnBrk="0" hangingPunct="1">
                        <a:defRPr sz="2370" kern="1200">
                          <a:solidFill>
                            <a:schemeClr val="dk1"/>
                          </a:solidFill>
                          <a:latin typeface="Helvetica"/>
                          <a:ea typeface="Helvetica"/>
                          <a:cs typeface="Helvetica"/>
                        </a:defRPr>
                      </a:lvl8pPr>
                      <a:lvl9pPr marL="4815967" algn="l" defTabSz="1203992" rtl="0" eaLnBrk="1" latinLnBrk="0" hangingPunct="1">
                        <a:defRPr sz="2370" kern="1200">
                          <a:solidFill>
                            <a:schemeClr val="dk1"/>
                          </a:solidFill>
                          <a:latin typeface="Helvetica"/>
                          <a:ea typeface="Helvetica"/>
                          <a:cs typeface="Helvetica"/>
                        </a:defRPr>
                      </a:lvl9pPr>
                    </a:lstStyle>
                    <a:p>
                      <a:pPr marL="171450" marR="0" lvl="0" indent="-171450" algn="l" defTabSz="1203992"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000" kern="1200" dirty="0">
                          <a:solidFill>
                            <a:schemeClr val="tx2"/>
                          </a:solidFill>
                          <a:latin typeface="Arial" panose="020B0604020202020204" pitchFamily="34" charset="0"/>
                          <a:ea typeface="Helvetica"/>
                          <a:cs typeface="Arial" panose="020B0604020202020204" pitchFamily="34" charset="0"/>
                        </a:rPr>
                        <a:t>Layout the findings and create migration timeline</a:t>
                      </a:r>
                    </a:p>
                    <a:p>
                      <a:pPr marL="171450" marR="0" lvl="0" indent="-171450" algn="l" defTabSz="1203992"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000" kern="1200" dirty="0">
                          <a:solidFill>
                            <a:schemeClr val="tx2"/>
                          </a:solidFill>
                          <a:latin typeface="Arial" panose="020B0604020202020204" pitchFamily="34" charset="0"/>
                          <a:ea typeface="Helvetica"/>
                          <a:cs typeface="Arial" panose="020B0604020202020204" pitchFamily="34" charset="0"/>
                        </a:rPr>
                        <a:t>Agree on blocking/pending issues that need to be addressed before the migration or agree on workarounds </a:t>
                      </a:r>
                    </a:p>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dirty="0">
                          <a:solidFill>
                            <a:schemeClr val="tx2"/>
                          </a:solidFill>
                          <a:latin typeface="Arial" panose="020B0604020202020204" pitchFamily="34" charset="0"/>
                          <a:ea typeface="Helvetica"/>
                          <a:cs typeface="Arial" panose="020B0604020202020204" pitchFamily="34" charset="0"/>
                        </a:rPr>
                        <a:t>Create and agree with Papa Johns on</a:t>
                      </a:r>
                      <a:r>
                        <a:rPr lang="en-US" sz="1000" kern="1200" baseline="0" dirty="0">
                          <a:solidFill>
                            <a:schemeClr val="tx2"/>
                          </a:solidFill>
                          <a:latin typeface="Arial" panose="020B0604020202020204" pitchFamily="34" charset="0"/>
                          <a:ea typeface="Helvetica"/>
                          <a:cs typeface="Arial" panose="020B0604020202020204" pitchFamily="34" charset="0"/>
                        </a:rPr>
                        <a:t> the </a:t>
                      </a:r>
                      <a:r>
                        <a:rPr lang="en-US" sz="1000" kern="1200" dirty="0">
                          <a:solidFill>
                            <a:schemeClr val="tx2"/>
                          </a:solidFill>
                          <a:latin typeface="Arial" panose="020B0604020202020204" pitchFamily="34" charset="0"/>
                          <a:ea typeface="Helvetica"/>
                          <a:cs typeface="Arial" panose="020B0604020202020204" pitchFamily="34" charset="0"/>
                        </a:rPr>
                        <a:t>schedule for migration</a:t>
                      </a:r>
                    </a:p>
                  </a:txBody>
                  <a:tcPr marL="90311" marR="90311" marT="45156" marB="45156">
                    <a:solidFill>
                      <a:schemeClr val="bg1">
                        <a:lumMod val="95000"/>
                      </a:schemeClr>
                    </a:solidFill>
                  </a:tcPr>
                </a:tc>
                <a:extLst>
                  <a:ext uri="{0D108BD9-81ED-4DB2-BD59-A6C34878D82A}">
                    <a16:rowId xmlns:a16="http://schemas.microsoft.com/office/drawing/2014/main" val="1860261595"/>
                  </a:ext>
                </a:extLst>
              </a:tr>
              <a:tr h="974888">
                <a:tc>
                  <a:txBody>
                    <a:bodyPr/>
                    <a:lstStyle>
                      <a:lvl1pPr marL="0" algn="l" defTabSz="1203992" rtl="0" eaLnBrk="1" latinLnBrk="0" hangingPunct="1">
                        <a:defRPr sz="2370" kern="1200">
                          <a:solidFill>
                            <a:schemeClr val="dk1"/>
                          </a:solidFill>
                          <a:latin typeface="Helvetica"/>
                          <a:ea typeface="Helvetica"/>
                          <a:cs typeface="Helvetica"/>
                        </a:defRPr>
                      </a:lvl1pPr>
                      <a:lvl2pPr marL="601997" algn="l" defTabSz="1203992" rtl="0" eaLnBrk="1" latinLnBrk="0" hangingPunct="1">
                        <a:defRPr sz="2370" kern="1200">
                          <a:solidFill>
                            <a:schemeClr val="dk1"/>
                          </a:solidFill>
                          <a:latin typeface="Helvetica"/>
                          <a:ea typeface="Helvetica"/>
                          <a:cs typeface="Helvetica"/>
                        </a:defRPr>
                      </a:lvl2pPr>
                      <a:lvl3pPr marL="1203992" algn="l" defTabSz="1203992" rtl="0" eaLnBrk="1" latinLnBrk="0" hangingPunct="1">
                        <a:defRPr sz="2370" kern="1200">
                          <a:solidFill>
                            <a:schemeClr val="dk1"/>
                          </a:solidFill>
                          <a:latin typeface="Helvetica"/>
                          <a:ea typeface="Helvetica"/>
                          <a:cs typeface="Helvetica"/>
                        </a:defRPr>
                      </a:lvl3pPr>
                      <a:lvl4pPr marL="1805988" algn="l" defTabSz="1203992" rtl="0" eaLnBrk="1" latinLnBrk="0" hangingPunct="1">
                        <a:defRPr sz="2370" kern="1200">
                          <a:solidFill>
                            <a:schemeClr val="dk1"/>
                          </a:solidFill>
                          <a:latin typeface="Helvetica"/>
                          <a:ea typeface="Helvetica"/>
                          <a:cs typeface="Helvetica"/>
                        </a:defRPr>
                      </a:lvl4pPr>
                      <a:lvl5pPr marL="2407983" algn="l" defTabSz="1203992" rtl="0" eaLnBrk="1" latinLnBrk="0" hangingPunct="1">
                        <a:defRPr sz="2370" kern="1200">
                          <a:solidFill>
                            <a:schemeClr val="dk1"/>
                          </a:solidFill>
                          <a:latin typeface="Helvetica"/>
                          <a:ea typeface="Helvetica"/>
                          <a:cs typeface="Helvetica"/>
                        </a:defRPr>
                      </a:lvl5pPr>
                      <a:lvl6pPr marL="3009980" algn="l" defTabSz="1203992" rtl="0" eaLnBrk="1" latinLnBrk="0" hangingPunct="1">
                        <a:defRPr sz="2370" kern="1200">
                          <a:solidFill>
                            <a:schemeClr val="dk1"/>
                          </a:solidFill>
                          <a:latin typeface="Helvetica"/>
                          <a:ea typeface="Helvetica"/>
                          <a:cs typeface="Helvetica"/>
                        </a:defRPr>
                      </a:lvl6pPr>
                      <a:lvl7pPr marL="3611975" algn="l" defTabSz="1203992" rtl="0" eaLnBrk="1" latinLnBrk="0" hangingPunct="1">
                        <a:defRPr sz="2370" kern="1200">
                          <a:solidFill>
                            <a:schemeClr val="dk1"/>
                          </a:solidFill>
                          <a:latin typeface="Helvetica"/>
                          <a:ea typeface="Helvetica"/>
                          <a:cs typeface="Helvetica"/>
                        </a:defRPr>
                      </a:lvl7pPr>
                      <a:lvl8pPr marL="4213971" algn="l" defTabSz="1203992" rtl="0" eaLnBrk="1" latinLnBrk="0" hangingPunct="1">
                        <a:defRPr sz="2370" kern="1200">
                          <a:solidFill>
                            <a:schemeClr val="dk1"/>
                          </a:solidFill>
                          <a:latin typeface="Helvetica"/>
                          <a:ea typeface="Helvetica"/>
                          <a:cs typeface="Helvetica"/>
                        </a:defRPr>
                      </a:lvl8pPr>
                      <a:lvl9pPr marL="4815967" algn="l" defTabSz="1203992" rtl="0" eaLnBrk="1" latinLnBrk="0" hangingPunct="1">
                        <a:defRPr sz="2370" kern="1200">
                          <a:solidFill>
                            <a:schemeClr val="dk1"/>
                          </a:solidFill>
                          <a:latin typeface="Helvetica"/>
                          <a:ea typeface="Helvetica"/>
                          <a:cs typeface="Helvetica"/>
                        </a:defRPr>
                      </a:lvl9pPr>
                    </a:lstStyle>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dirty="0">
                          <a:solidFill>
                            <a:schemeClr val="tx2"/>
                          </a:solidFill>
                          <a:latin typeface="Arial" panose="020B0604020202020204" pitchFamily="34" charset="0"/>
                          <a:ea typeface="Helvetica"/>
                          <a:cs typeface="Arial" panose="020B0604020202020204" pitchFamily="34" charset="0"/>
                        </a:rPr>
                        <a:t>Migration</a:t>
                      </a:r>
                      <a:r>
                        <a:rPr lang="en-US" sz="1000" kern="1200" baseline="0" dirty="0">
                          <a:solidFill>
                            <a:schemeClr val="tx2"/>
                          </a:solidFill>
                          <a:latin typeface="Arial" panose="020B0604020202020204" pitchFamily="34" charset="0"/>
                          <a:ea typeface="Helvetica"/>
                          <a:cs typeface="Arial" panose="020B0604020202020204" pitchFamily="34" charset="0"/>
                        </a:rPr>
                        <a:t> plan</a:t>
                      </a:r>
                    </a:p>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baseline="0" dirty="0">
                          <a:solidFill>
                            <a:schemeClr val="tx2"/>
                          </a:solidFill>
                          <a:latin typeface="Arial" panose="020B0604020202020204" pitchFamily="34" charset="0"/>
                          <a:ea typeface="Helvetica"/>
                          <a:cs typeface="Arial" panose="020B0604020202020204" pitchFamily="34" charset="0"/>
                        </a:rPr>
                        <a:t>Migration cookbook</a:t>
                      </a:r>
                      <a:endParaRPr lang="en-US" sz="1000" kern="1200" dirty="0">
                        <a:solidFill>
                          <a:schemeClr val="tx2"/>
                        </a:solidFill>
                        <a:latin typeface="Arial" panose="020B0604020202020204" pitchFamily="34" charset="0"/>
                        <a:ea typeface="Helvetica"/>
                        <a:cs typeface="Arial" panose="020B0604020202020204" pitchFamily="34" charset="0"/>
                      </a:endParaRPr>
                    </a:p>
                  </a:txBody>
                  <a:tcPr marL="90311" marR="90311" marT="45156" marB="45156">
                    <a:solidFill>
                      <a:schemeClr val="bg1">
                        <a:lumMod val="95000"/>
                      </a:schemeClr>
                    </a:solidFill>
                  </a:tcPr>
                </a:tc>
                <a:extLst>
                  <a:ext uri="{0D108BD9-81ED-4DB2-BD59-A6C34878D82A}">
                    <a16:rowId xmlns:a16="http://schemas.microsoft.com/office/drawing/2014/main" val="2115756684"/>
                  </a:ext>
                </a:extLst>
              </a:tr>
            </a:tbl>
          </a:graphicData>
        </a:graphic>
      </p:graphicFrame>
      <p:sp>
        <p:nvSpPr>
          <p:cNvPr id="287" name="Round Same Side Corner Rectangle 286">
            <a:extLst>
              <a:ext uri="{FF2B5EF4-FFF2-40B4-BE49-F238E27FC236}">
                <a16:creationId xmlns:a16="http://schemas.microsoft.com/office/drawing/2014/main" id="{5B73C5A0-FD0F-664A-8C50-1E039C65ABB1}"/>
              </a:ext>
            </a:extLst>
          </p:cNvPr>
          <p:cNvSpPr/>
          <p:nvPr/>
        </p:nvSpPr>
        <p:spPr>
          <a:xfrm rot="16200000">
            <a:off x="197157" y="4150197"/>
            <a:ext cx="982630" cy="405179"/>
          </a:xfrm>
          <a:prstGeom prst="round2SameRect">
            <a:avLst/>
          </a:prstGeom>
          <a:solidFill>
            <a:schemeClr val="tx1"/>
          </a:solidFill>
          <a:ln w="25400" cap="flat" cmpd="sng" algn="ctr">
            <a:noFill/>
            <a:prstDash val="solid"/>
          </a:ln>
          <a:effectLst/>
        </p:spPr>
        <p:txBody>
          <a:bodyPr rtlCol="0" anchor="ctr"/>
          <a:lstStyle/>
          <a:p>
            <a:pPr algn="ctr" defTabSz="601996">
              <a:defRPr/>
            </a:pPr>
            <a:r>
              <a:rPr lang="en-US" sz="1000" b="1" kern="0" dirty="0">
                <a:solidFill>
                  <a:srgbClr val="FFFFFF"/>
                </a:solidFill>
                <a:latin typeface="+mj-lt"/>
                <a:cs typeface="Arial" panose="020B0604020202020204" pitchFamily="34" charset="0"/>
                <a:sym typeface="Arial"/>
              </a:rPr>
              <a:t>Deliverables</a:t>
            </a:r>
          </a:p>
        </p:txBody>
      </p:sp>
      <p:sp>
        <p:nvSpPr>
          <p:cNvPr id="288" name="Round Same Side Corner Rectangle 287">
            <a:extLst>
              <a:ext uri="{FF2B5EF4-FFF2-40B4-BE49-F238E27FC236}">
                <a16:creationId xmlns:a16="http://schemas.microsoft.com/office/drawing/2014/main" id="{8CECF8D4-57F5-5240-B4F3-06FA0A0E312E}"/>
              </a:ext>
            </a:extLst>
          </p:cNvPr>
          <p:cNvSpPr/>
          <p:nvPr/>
        </p:nvSpPr>
        <p:spPr>
          <a:xfrm rot="16200000">
            <a:off x="-252758" y="2699108"/>
            <a:ext cx="1891615" cy="405179"/>
          </a:xfrm>
          <a:prstGeom prst="round2SameRect">
            <a:avLst/>
          </a:prstGeom>
          <a:solidFill>
            <a:schemeClr val="tx1"/>
          </a:solidFill>
          <a:ln w="25400" cap="flat" cmpd="sng" algn="ctr">
            <a:noFill/>
            <a:prstDash val="solid"/>
          </a:ln>
          <a:effectLst/>
        </p:spPr>
        <p:txBody>
          <a:bodyPr rtlCol="0" anchor="ctr"/>
          <a:lstStyle/>
          <a:p>
            <a:pPr algn="ctr" defTabSz="601996">
              <a:defRPr/>
            </a:pPr>
            <a:r>
              <a:rPr lang="en-US" sz="1000" b="1" kern="0" dirty="0">
                <a:solidFill>
                  <a:srgbClr val="FFFFFF"/>
                </a:solidFill>
                <a:latin typeface="+mj-lt"/>
                <a:cs typeface="Arial" panose="020B0604020202020204" pitchFamily="34" charset="0"/>
                <a:sym typeface="Arial"/>
              </a:rPr>
              <a:t>Activities</a:t>
            </a:r>
          </a:p>
        </p:txBody>
      </p:sp>
      <p:sp>
        <p:nvSpPr>
          <p:cNvPr id="290" name="Round Same Side Corner Rectangle 289">
            <a:extLst>
              <a:ext uri="{FF2B5EF4-FFF2-40B4-BE49-F238E27FC236}">
                <a16:creationId xmlns:a16="http://schemas.microsoft.com/office/drawing/2014/main" id="{8CECF8D4-57F5-5240-B4F3-06FA0A0E312E}"/>
              </a:ext>
            </a:extLst>
          </p:cNvPr>
          <p:cNvSpPr/>
          <p:nvPr/>
        </p:nvSpPr>
        <p:spPr>
          <a:xfrm rot="16200000">
            <a:off x="196373" y="1240257"/>
            <a:ext cx="984198" cy="405179"/>
          </a:xfrm>
          <a:prstGeom prst="round2SameRect">
            <a:avLst/>
          </a:prstGeom>
          <a:solidFill>
            <a:schemeClr val="tx1"/>
          </a:solidFill>
          <a:ln w="25400" cap="flat" cmpd="sng" algn="ctr">
            <a:noFill/>
            <a:prstDash val="solid"/>
          </a:ln>
          <a:effectLst/>
        </p:spPr>
        <p:txBody>
          <a:bodyPr rtlCol="0" anchor="ctr"/>
          <a:lstStyle/>
          <a:p>
            <a:pPr algn="ctr" defTabSz="601996">
              <a:defRPr/>
            </a:pPr>
            <a:r>
              <a:rPr lang="en-US" sz="1000" b="1" kern="0" dirty="0">
                <a:solidFill>
                  <a:srgbClr val="FFFFFF"/>
                </a:solidFill>
                <a:latin typeface="+mj-lt"/>
                <a:cs typeface="Arial" panose="020B0604020202020204" pitchFamily="34" charset="0"/>
                <a:sym typeface="Arial"/>
              </a:rPr>
              <a:t>Inputs</a:t>
            </a:r>
          </a:p>
        </p:txBody>
      </p:sp>
      <p:grpSp>
        <p:nvGrpSpPr>
          <p:cNvPr id="7" name="Group 6"/>
          <p:cNvGrpSpPr/>
          <p:nvPr/>
        </p:nvGrpSpPr>
        <p:grpSpPr>
          <a:xfrm>
            <a:off x="928359" y="490654"/>
            <a:ext cx="7696070" cy="440158"/>
            <a:chOff x="928359" y="463530"/>
            <a:chExt cx="7696070" cy="467282"/>
          </a:xfrm>
        </p:grpSpPr>
        <p:sp>
          <p:nvSpPr>
            <p:cNvPr id="19" name="Round Same Side Corner Rectangle 18">
              <a:extLst>
                <a:ext uri="{FF2B5EF4-FFF2-40B4-BE49-F238E27FC236}">
                  <a16:creationId xmlns:a16="http://schemas.microsoft.com/office/drawing/2014/main" id="{B8433E36-49EC-814E-BE15-40644441D1F8}"/>
                </a:ext>
              </a:extLst>
            </p:cNvPr>
            <p:cNvSpPr/>
            <p:nvPr/>
          </p:nvSpPr>
          <p:spPr>
            <a:xfrm>
              <a:off x="928359" y="464569"/>
              <a:ext cx="2519835" cy="465277"/>
            </a:xfrm>
            <a:prstGeom prst="round2SameRect">
              <a:avLst/>
            </a:prstGeom>
            <a:solidFill>
              <a:schemeClr val="bg1"/>
            </a:solidFill>
            <a:ln w="12700" cap="flat" cmpd="sng" algn="ctr">
              <a:solidFill>
                <a:srgbClr val="0033A0"/>
              </a:solidFill>
              <a:prstDash val="solid"/>
            </a:ln>
            <a:effectLst/>
          </p:spPr>
          <p:txBody>
            <a:bodyPr rtlCol="0" anchor="ctr"/>
            <a:lstStyle/>
            <a:p>
              <a:pPr marL="0" marR="0" lvl="0" indent="0" defTabSz="601996"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mj-lt"/>
                  <a:cs typeface="Arial" panose="020B0604020202020204" pitchFamily="34" charset="0"/>
                  <a:sym typeface="Arial"/>
                </a:rPr>
                <a:t>Plan</a:t>
              </a:r>
            </a:p>
          </p:txBody>
        </p:sp>
        <p:sp>
          <p:nvSpPr>
            <p:cNvPr id="20" name="Round Same Side Corner Rectangle 19">
              <a:extLst>
                <a:ext uri="{FF2B5EF4-FFF2-40B4-BE49-F238E27FC236}">
                  <a16:creationId xmlns:a16="http://schemas.microsoft.com/office/drawing/2014/main" id="{9CDF9192-5942-A545-A17F-D4888A05C225}"/>
                </a:ext>
              </a:extLst>
            </p:cNvPr>
            <p:cNvSpPr/>
            <p:nvPr/>
          </p:nvSpPr>
          <p:spPr>
            <a:xfrm>
              <a:off x="3535015" y="465535"/>
              <a:ext cx="2501296" cy="465277"/>
            </a:xfrm>
            <a:prstGeom prst="round2SameRect">
              <a:avLst/>
            </a:prstGeom>
            <a:solidFill>
              <a:schemeClr val="bg1"/>
            </a:solidFill>
            <a:ln w="12700" cap="flat" cmpd="sng" algn="ctr">
              <a:solidFill>
                <a:srgbClr val="0033A0"/>
              </a:solidFill>
              <a:prstDash val="solid"/>
            </a:ln>
            <a:effectLst/>
          </p:spPr>
          <p:txBody>
            <a:bodyPr rtlCol="0" anchor="ctr"/>
            <a:lstStyle/>
            <a:p>
              <a:pPr marL="0" marR="0" lvl="0" indent="0" defTabSz="601996"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mj-lt"/>
                  <a:cs typeface="Arial" panose="020B0604020202020204" pitchFamily="34" charset="0"/>
                  <a:sym typeface="Arial"/>
                </a:rPr>
                <a:t>Execute</a:t>
              </a:r>
            </a:p>
          </p:txBody>
        </p:sp>
        <p:sp>
          <p:nvSpPr>
            <p:cNvPr id="21" name="Round Same Side Corner Rectangle 20">
              <a:extLst>
                <a:ext uri="{FF2B5EF4-FFF2-40B4-BE49-F238E27FC236}">
                  <a16:creationId xmlns:a16="http://schemas.microsoft.com/office/drawing/2014/main" id="{64EA5823-88F0-1544-A745-6E25041C3A22}"/>
                </a:ext>
              </a:extLst>
            </p:cNvPr>
            <p:cNvSpPr/>
            <p:nvPr/>
          </p:nvSpPr>
          <p:spPr>
            <a:xfrm>
              <a:off x="6116393" y="463530"/>
              <a:ext cx="2508036" cy="465277"/>
            </a:xfrm>
            <a:prstGeom prst="round2SameRect">
              <a:avLst/>
            </a:prstGeom>
            <a:solidFill>
              <a:schemeClr val="bg1"/>
            </a:solidFill>
            <a:ln w="12700" cap="flat" cmpd="sng" algn="ctr">
              <a:solidFill>
                <a:srgbClr val="0033A0"/>
              </a:solidFill>
              <a:prstDash val="solid"/>
            </a:ln>
            <a:effectLst/>
          </p:spPr>
          <p:txBody>
            <a:bodyPr rtlCol="0" anchor="ctr"/>
            <a:lstStyle/>
            <a:p>
              <a:pPr marL="0" marR="0" lvl="0" indent="0" defTabSz="601996"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tx2"/>
                  </a:solidFill>
                  <a:effectLst/>
                  <a:uLnTx/>
                  <a:uFillTx/>
                  <a:latin typeface="+mj-lt"/>
                  <a:cs typeface="Arial" panose="020B0604020202020204" pitchFamily="34" charset="0"/>
                  <a:sym typeface="Arial"/>
                </a:rPr>
                <a:t>Verify</a:t>
              </a:r>
            </a:p>
          </p:txBody>
        </p:sp>
        <p:pic>
          <p:nvPicPr>
            <p:cNvPr id="22" name="Picture 4" descr="Data Migration Icons - Download Free Vector Icons | Noun Project"/>
            <p:cNvPicPr>
              <a:picLocks noChangeAspect="1" noChangeArrowheads="1"/>
            </p:cNvPicPr>
            <p:nvPr/>
          </p:nvPicPr>
          <p:blipFill>
            <a:blip r:embed="rId3" cstate="screen">
              <a:biLevel thresh="5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020665" y="495610"/>
              <a:ext cx="376895" cy="37689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Execution Icons - Download Free Vector Icons | Noun Project"/>
            <p:cNvPicPr>
              <a:picLocks noChangeAspect="1" noChangeArrowheads="1"/>
            </p:cNvPicPr>
            <p:nvPr/>
          </p:nvPicPr>
          <p:blipFill>
            <a:blip r:embed="rId5" cstate="screen">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603543" y="487870"/>
              <a:ext cx="391615" cy="3916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Check, confirm, tick, verified, verify icon"/>
            <p:cNvPicPr>
              <a:picLocks noChangeAspect="1" noChangeArrowheads="1"/>
            </p:cNvPicPr>
            <p:nvPr/>
          </p:nvPicPr>
          <p:blipFill>
            <a:blip r:embed="rId7" cstate="screen">
              <a:biLevel thresh="50000"/>
              <a:extLst>
                <a:ext uri="{28A0092B-C50C-407E-A947-70E740481C1C}">
                  <a14:useLocalDpi xmlns:a14="http://schemas.microsoft.com/office/drawing/2010/main" val="0"/>
                </a:ext>
              </a:extLst>
            </a:blip>
            <a:srcRect/>
            <a:stretch>
              <a:fillRect/>
            </a:stretch>
          </p:blipFill>
          <p:spPr bwMode="auto">
            <a:xfrm>
              <a:off x="8239847" y="532503"/>
              <a:ext cx="307431" cy="307431"/>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5" name="Table 24"/>
          <p:cNvGraphicFramePr>
            <a:graphicFrameLocks noGrp="1"/>
          </p:cNvGraphicFramePr>
          <p:nvPr>
            <p:extLst>
              <p:ext uri="{D42A27DB-BD31-4B8C-83A1-F6EECF244321}">
                <p14:modId xmlns:p14="http://schemas.microsoft.com/office/powerpoint/2010/main" val="2481943412"/>
              </p:ext>
            </p:extLst>
          </p:nvPr>
        </p:nvGraphicFramePr>
        <p:xfrm>
          <a:off x="3516476" y="950749"/>
          <a:ext cx="2519835" cy="3893004"/>
        </p:xfrm>
        <a:graphic>
          <a:graphicData uri="http://schemas.openxmlformats.org/drawingml/2006/table">
            <a:tbl>
              <a:tblPr>
                <a:tableStyleId>{5C22544A-7EE6-4342-B048-85BDC9FD1C3A}</a:tableStyleId>
              </a:tblPr>
              <a:tblGrid>
                <a:gridCol w="2519835">
                  <a:extLst>
                    <a:ext uri="{9D8B030D-6E8A-4147-A177-3AD203B41FA5}">
                      <a16:colId xmlns:a16="http://schemas.microsoft.com/office/drawing/2014/main" val="3129325847"/>
                    </a:ext>
                  </a:extLst>
                </a:gridCol>
              </a:tblGrid>
              <a:tr h="1005552">
                <a:tc>
                  <a:txBody>
                    <a:bodyPr/>
                    <a:lstStyle/>
                    <a:p>
                      <a:pPr marL="171450" marR="0" lvl="0" indent="-1714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000" dirty="0">
                          <a:solidFill>
                            <a:schemeClr val="tx2"/>
                          </a:solidFill>
                          <a:latin typeface="Arial" panose="020B0604020202020204" pitchFamily="34" charset="0"/>
                          <a:cs typeface="Arial" panose="020B0604020202020204" pitchFamily="34" charset="0"/>
                        </a:rPr>
                        <a:t>Migration Plan and sequence</a:t>
                      </a:r>
                    </a:p>
                  </a:txBody>
                  <a:tcPr marL="90311" marR="90311" marT="45156" marB="45156">
                    <a:solidFill>
                      <a:schemeClr val="bg1">
                        <a:lumMod val="95000"/>
                      </a:schemeClr>
                    </a:solidFill>
                  </a:tcPr>
                </a:tc>
                <a:extLst>
                  <a:ext uri="{0D108BD9-81ED-4DB2-BD59-A6C34878D82A}">
                    <a16:rowId xmlns:a16="http://schemas.microsoft.com/office/drawing/2014/main" val="1535582419"/>
                  </a:ext>
                </a:extLst>
              </a:tr>
              <a:tr h="1912564">
                <a:tc>
                  <a:txBody>
                    <a:bodyPr/>
                    <a:lstStyle>
                      <a:lvl1pPr marL="0" algn="l" defTabSz="1203992" rtl="0" eaLnBrk="1" latinLnBrk="0" hangingPunct="1">
                        <a:defRPr sz="2370" kern="1200">
                          <a:solidFill>
                            <a:schemeClr val="dk1"/>
                          </a:solidFill>
                          <a:latin typeface="Helvetica"/>
                          <a:ea typeface="Helvetica"/>
                          <a:cs typeface="Helvetica"/>
                        </a:defRPr>
                      </a:lvl1pPr>
                      <a:lvl2pPr marL="601997" algn="l" defTabSz="1203992" rtl="0" eaLnBrk="1" latinLnBrk="0" hangingPunct="1">
                        <a:defRPr sz="2370" kern="1200">
                          <a:solidFill>
                            <a:schemeClr val="dk1"/>
                          </a:solidFill>
                          <a:latin typeface="Helvetica"/>
                          <a:ea typeface="Helvetica"/>
                          <a:cs typeface="Helvetica"/>
                        </a:defRPr>
                      </a:lvl2pPr>
                      <a:lvl3pPr marL="1203992" algn="l" defTabSz="1203992" rtl="0" eaLnBrk="1" latinLnBrk="0" hangingPunct="1">
                        <a:defRPr sz="2370" kern="1200">
                          <a:solidFill>
                            <a:schemeClr val="dk1"/>
                          </a:solidFill>
                          <a:latin typeface="Helvetica"/>
                          <a:ea typeface="Helvetica"/>
                          <a:cs typeface="Helvetica"/>
                        </a:defRPr>
                      </a:lvl3pPr>
                      <a:lvl4pPr marL="1805988" algn="l" defTabSz="1203992" rtl="0" eaLnBrk="1" latinLnBrk="0" hangingPunct="1">
                        <a:defRPr sz="2370" kern="1200">
                          <a:solidFill>
                            <a:schemeClr val="dk1"/>
                          </a:solidFill>
                          <a:latin typeface="Helvetica"/>
                          <a:ea typeface="Helvetica"/>
                          <a:cs typeface="Helvetica"/>
                        </a:defRPr>
                      </a:lvl4pPr>
                      <a:lvl5pPr marL="2407983" algn="l" defTabSz="1203992" rtl="0" eaLnBrk="1" latinLnBrk="0" hangingPunct="1">
                        <a:defRPr sz="2370" kern="1200">
                          <a:solidFill>
                            <a:schemeClr val="dk1"/>
                          </a:solidFill>
                          <a:latin typeface="Helvetica"/>
                          <a:ea typeface="Helvetica"/>
                          <a:cs typeface="Helvetica"/>
                        </a:defRPr>
                      </a:lvl5pPr>
                      <a:lvl6pPr marL="3009980" algn="l" defTabSz="1203992" rtl="0" eaLnBrk="1" latinLnBrk="0" hangingPunct="1">
                        <a:defRPr sz="2370" kern="1200">
                          <a:solidFill>
                            <a:schemeClr val="dk1"/>
                          </a:solidFill>
                          <a:latin typeface="Helvetica"/>
                          <a:ea typeface="Helvetica"/>
                          <a:cs typeface="Helvetica"/>
                        </a:defRPr>
                      </a:lvl6pPr>
                      <a:lvl7pPr marL="3611975" algn="l" defTabSz="1203992" rtl="0" eaLnBrk="1" latinLnBrk="0" hangingPunct="1">
                        <a:defRPr sz="2370" kern="1200">
                          <a:solidFill>
                            <a:schemeClr val="dk1"/>
                          </a:solidFill>
                          <a:latin typeface="Helvetica"/>
                          <a:ea typeface="Helvetica"/>
                          <a:cs typeface="Helvetica"/>
                        </a:defRPr>
                      </a:lvl7pPr>
                      <a:lvl8pPr marL="4213971" algn="l" defTabSz="1203992" rtl="0" eaLnBrk="1" latinLnBrk="0" hangingPunct="1">
                        <a:defRPr sz="2370" kern="1200">
                          <a:solidFill>
                            <a:schemeClr val="dk1"/>
                          </a:solidFill>
                          <a:latin typeface="Helvetica"/>
                          <a:ea typeface="Helvetica"/>
                          <a:cs typeface="Helvetica"/>
                        </a:defRPr>
                      </a:lvl8pPr>
                      <a:lvl9pPr marL="4815967" algn="l" defTabSz="1203992" rtl="0" eaLnBrk="1" latinLnBrk="0" hangingPunct="1">
                        <a:defRPr sz="2370" kern="1200">
                          <a:solidFill>
                            <a:schemeClr val="dk1"/>
                          </a:solidFill>
                          <a:latin typeface="Helvetica"/>
                          <a:ea typeface="Helvetica"/>
                          <a:cs typeface="Helvetica"/>
                        </a:defRPr>
                      </a:lvl9pPr>
                    </a:lstStyle>
                    <a:p>
                      <a:pPr marL="171450" marR="0" lvl="0" indent="-171450" algn="l" defTabSz="1203992"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000" kern="1200" dirty="0">
                          <a:solidFill>
                            <a:schemeClr val="tx2"/>
                          </a:solidFill>
                          <a:latin typeface="Arial" panose="020B0604020202020204" pitchFamily="34" charset="0"/>
                          <a:ea typeface="Helvetica"/>
                          <a:cs typeface="Arial" panose="020B0604020202020204" pitchFamily="34" charset="0"/>
                        </a:rPr>
                        <a:t>Deep-dive with Papa John’s application owners on 15-factor issues and recommended remediation</a:t>
                      </a:r>
                    </a:p>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dirty="0">
                          <a:solidFill>
                            <a:schemeClr val="tx2"/>
                          </a:solidFill>
                          <a:latin typeface="Arial" panose="020B0604020202020204" pitchFamily="34" charset="0"/>
                          <a:ea typeface="Helvetica"/>
                          <a:cs typeface="Arial" panose="020B0604020202020204" pitchFamily="34" charset="0"/>
                        </a:rPr>
                        <a:t>Tool based (FEGO) and manual code changes for anti-patterns fixes</a:t>
                      </a:r>
                    </a:p>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dirty="0">
                          <a:solidFill>
                            <a:schemeClr val="tx2"/>
                          </a:solidFill>
                          <a:latin typeface="Arial" panose="020B0604020202020204" pitchFamily="34" charset="0"/>
                          <a:ea typeface="Helvetica"/>
                          <a:cs typeface="Arial" panose="020B0604020202020204" pitchFamily="34" charset="0"/>
                        </a:rPr>
                        <a:t>Code review and Unit test results review</a:t>
                      </a:r>
                    </a:p>
                  </a:txBody>
                  <a:tcPr marL="90311" marR="90311" marT="45156" marB="45156">
                    <a:solidFill>
                      <a:schemeClr val="bg1">
                        <a:lumMod val="95000"/>
                      </a:schemeClr>
                    </a:solidFill>
                  </a:tcPr>
                </a:tc>
                <a:extLst>
                  <a:ext uri="{0D108BD9-81ED-4DB2-BD59-A6C34878D82A}">
                    <a16:rowId xmlns:a16="http://schemas.microsoft.com/office/drawing/2014/main" val="1860261595"/>
                  </a:ext>
                </a:extLst>
              </a:tr>
              <a:tr h="974888">
                <a:tc>
                  <a:txBody>
                    <a:bodyPr/>
                    <a:lstStyle>
                      <a:lvl1pPr marL="0" algn="l" defTabSz="1203992" rtl="0" eaLnBrk="1" latinLnBrk="0" hangingPunct="1">
                        <a:defRPr sz="2370" kern="1200">
                          <a:solidFill>
                            <a:schemeClr val="dk1"/>
                          </a:solidFill>
                          <a:latin typeface="Helvetica"/>
                          <a:ea typeface="Helvetica"/>
                          <a:cs typeface="Helvetica"/>
                        </a:defRPr>
                      </a:lvl1pPr>
                      <a:lvl2pPr marL="601997" algn="l" defTabSz="1203992" rtl="0" eaLnBrk="1" latinLnBrk="0" hangingPunct="1">
                        <a:defRPr sz="2370" kern="1200">
                          <a:solidFill>
                            <a:schemeClr val="dk1"/>
                          </a:solidFill>
                          <a:latin typeface="Helvetica"/>
                          <a:ea typeface="Helvetica"/>
                          <a:cs typeface="Helvetica"/>
                        </a:defRPr>
                      </a:lvl2pPr>
                      <a:lvl3pPr marL="1203992" algn="l" defTabSz="1203992" rtl="0" eaLnBrk="1" latinLnBrk="0" hangingPunct="1">
                        <a:defRPr sz="2370" kern="1200">
                          <a:solidFill>
                            <a:schemeClr val="dk1"/>
                          </a:solidFill>
                          <a:latin typeface="Helvetica"/>
                          <a:ea typeface="Helvetica"/>
                          <a:cs typeface="Helvetica"/>
                        </a:defRPr>
                      </a:lvl3pPr>
                      <a:lvl4pPr marL="1805988" algn="l" defTabSz="1203992" rtl="0" eaLnBrk="1" latinLnBrk="0" hangingPunct="1">
                        <a:defRPr sz="2370" kern="1200">
                          <a:solidFill>
                            <a:schemeClr val="dk1"/>
                          </a:solidFill>
                          <a:latin typeface="Helvetica"/>
                          <a:ea typeface="Helvetica"/>
                          <a:cs typeface="Helvetica"/>
                        </a:defRPr>
                      </a:lvl4pPr>
                      <a:lvl5pPr marL="2407983" algn="l" defTabSz="1203992" rtl="0" eaLnBrk="1" latinLnBrk="0" hangingPunct="1">
                        <a:defRPr sz="2370" kern="1200">
                          <a:solidFill>
                            <a:schemeClr val="dk1"/>
                          </a:solidFill>
                          <a:latin typeface="Helvetica"/>
                          <a:ea typeface="Helvetica"/>
                          <a:cs typeface="Helvetica"/>
                        </a:defRPr>
                      </a:lvl5pPr>
                      <a:lvl6pPr marL="3009980" algn="l" defTabSz="1203992" rtl="0" eaLnBrk="1" latinLnBrk="0" hangingPunct="1">
                        <a:defRPr sz="2370" kern="1200">
                          <a:solidFill>
                            <a:schemeClr val="dk1"/>
                          </a:solidFill>
                          <a:latin typeface="Helvetica"/>
                          <a:ea typeface="Helvetica"/>
                          <a:cs typeface="Helvetica"/>
                        </a:defRPr>
                      </a:lvl6pPr>
                      <a:lvl7pPr marL="3611975" algn="l" defTabSz="1203992" rtl="0" eaLnBrk="1" latinLnBrk="0" hangingPunct="1">
                        <a:defRPr sz="2370" kern="1200">
                          <a:solidFill>
                            <a:schemeClr val="dk1"/>
                          </a:solidFill>
                          <a:latin typeface="Helvetica"/>
                          <a:ea typeface="Helvetica"/>
                          <a:cs typeface="Helvetica"/>
                        </a:defRPr>
                      </a:lvl7pPr>
                      <a:lvl8pPr marL="4213971" algn="l" defTabSz="1203992" rtl="0" eaLnBrk="1" latinLnBrk="0" hangingPunct="1">
                        <a:defRPr sz="2370" kern="1200">
                          <a:solidFill>
                            <a:schemeClr val="dk1"/>
                          </a:solidFill>
                          <a:latin typeface="Helvetica"/>
                          <a:ea typeface="Helvetica"/>
                          <a:cs typeface="Helvetica"/>
                        </a:defRPr>
                      </a:lvl8pPr>
                      <a:lvl9pPr marL="4815967" algn="l" defTabSz="1203992" rtl="0" eaLnBrk="1" latinLnBrk="0" hangingPunct="1">
                        <a:defRPr sz="2370" kern="1200">
                          <a:solidFill>
                            <a:schemeClr val="dk1"/>
                          </a:solidFill>
                          <a:latin typeface="Helvetica"/>
                          <a:ea typeface="Helvetica"/>
                          <a:cs typeface="Helvetica"/>
                        </a:defRPr>
                      </a:lvl9pPr>
                    </a:lstStyle>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dirty="0">
                          <a:solidFill>
                            <a:schemeClr val="tx2"/>
                          </a:solidFill>
                          <a:latin typeface="Arial" panose="020B0604020202020204" pitchFamily="34" charset="0"/>
                          <a:ea typeface="Helvetica"/>
                          <a:cs typeface="Arial" panose="020B0604020202020204" pitchFamily="34" charset="0"/>
                        </a:rPr>
                        <a:t>Containerize application (Docker Image etc.)</a:t>
                      </a:r>
                    </a:p>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dirty="0">
                          <a:solidFill>
                            <a:schemeClr val="tx2"/>
                          </a:solidFill>
                          <a:latin typeface="Arial" panose="020B0604020202020204" pitchFamily="34" charset="0"/>
                          <a:ea typeface="Helvetica"/>
                          <a:cs typeface="Arial" panose="020B0604020202020204" pitchFamily="34" charset="0"/>
                        </a:rPr>
                        <a:t>Migrate to cloud environment</a:t>
                      </a:r>
                    </a:p>
                  </a:txBody>
                  <a:tcPr marL="90311" marR="90311" marT="45156" marB="45156">
                    <a:solidFill>
                      <a:schemeClr val="bg1">
                        <a:lumMod val="95000"/>
                      </a:schemeClr>
                    </a:solidFill>
                  </a:tcPr>
                </a:tc>
                <a:extLst>
                  <a:ext uri="{0D108BD9-81ED-4DB2-BD59-A6C34878D82A}">
                    <a16:rowId xmlns:a16="http://schemas.microsoft.com/office/drawing/2014/main" val="2115756684"/>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2377199493"/>
              </p:ext>
            </p:extLst>
          </p:nvPr>
        </p:nvGraphicFramePr>
        <p:xfrm>
          <a:off x="6104593" y="950749"/>
          <a:ext cx="2519835" cy="3893004"/>
        </p:xfrm>
        <a:graphic>
          <a:graphicData uri="http://schemas.openxmlformats.org/drawingml/2006/table">
            <a:tbl>
              <a:tblPr>
                <a:tableStyleId>{5C22544A-7EE6-4342-B048-85BDC9FD1C3A}</a:tableStyleId>
              </a:tblPr>
              <a:tblGrid>
                <a:gridCol w="2519835">
                  <a:extLst>
                    <a:ext uri="{9D8B030D-6E8A-4147-A177-3AD203B41FA5}">
                      <a16:colId xmlns:a16="http://schemas.microsoft.com/office/drawing/2014/main" val="3129325847"/>
                    </a:ext>
                  </a:extLst>
                </a:gridCol>
              </a:tblGrid>
              <a:tr h="1005552">
                <a:tc>
                  <a:txBody>
                    <a:bodyPr/>
                    <a:lstStyle/>
                    <a:p>
                      <a:pPr marL="171450" indent="-171450" algn="l">
                        <a:lnSpc>
                          <a:spcPct val="100000"/>
                        </a:lnSpc>
                        <a:spcBef>
                          <a:spcPts val="0"/>
                        </a:spcBef>
                        <a:spcAft>
                          <a:spcPts val="800"/>
                        </a:spcAft>
                        <a:buFont typeface="Arial" panose="020B0604020202020204" pitchFamily="34" charset="0"/>
                        <a:buChar char="•"/>
                      </a:pPr>
                      <a:r>
                        <a:rPr lang="en-US" sz="1000" baseline="0" dirty="0">
                          <a:solidFill>
                            <a:schemeClr val="tx2"/>
                          </a:solidFill>
                          <a:latin typeface="Arial" panose="020B0604020202020204" pitchFamily="34" charset="0"/>
                          <a:cs typeface="Arial" panose="020B0604020202020204" pitchFamily="34" charset="0"/>
                        </a:rPr>
                        <a:t>Code deployed to DEV / TEST / QA environments</a:t>
                      </a:r>
                    </a:p>
                  </a:txBody>
                  <a:tcPr marL="90311" marR="90311" marT="45156" marB="45156">
                    <a:solidFill>
                      <a:schemeClr val="bg1">
                        <a:lumMod val="95000"/>
                      </a:schemeClr>
                    </a:solidFill>
                  </a:tcPr>
                </a:tc>
                <a:extLst>
                  <a:ext uri="{0D108BD9-81ED-4DB2-BD59-A6C34878D82A}">
                    <a16:rowId xmlns:a16="http://schemas.microsoft.com/office/drawing/2014/main" val="1535582419"/>
                  </a:ext>
                </a:extLst>
              </a:tr>
              <a:tr h="1912564">
                <a:tc>
                  <a:txBody>
                    <a:bodyPr/>
                    <a:lstStyle>
                      <a:lvl1pPr marL="0" algn="l" defTabSz="1203992" rtl="0" eaLnBrk="1" latinLnBrk="0" hangingPunct="1">
                        <a:defRPr sz="2370" kern="1200">
                          <a:solidFill>
                            <a:schemeClr val="dk1"/>
                          </a:solidFill>
                          <a:latin typeface="Helvetica"/>
                          <a:ea typeface="Helvetica"/>
                          <a:cs typeface="Helvetica"/>
                        </a:defRPr>
                      </a:lvl1pPr>
                      <a:lvl2pPr marL="601997" algn="l" defTabSz="1203992" rtl="0" eaLnBrk="1" latinLnBrk="0" hangingPunct="1">
                        <a:defRPr sz="2370" kern="1200">
                          <a:solidFill>
                            <a:schemeClr val="dk1"/>
                          </a:solidFill>
                          <a:latin typeface="Helvetica"/>
                          <a:ea typeface="Helvetica"/>
                          <a:cs typeface="Helvetica"/>
                        </a:defRPr>
                      </a:lvl2pPr>
                      <a:lvl3pPr marL="1203992" algn="l" defTabSz="1203992" rtl="0" eaLnBrk="1" latinLnBrk="0" hangingPunct="1">
                        <a:defRPr sz="2370" kern="1200">
                          <a:solidFill>
                            <a:schemeClr val="dk1"/>
                          </a:solidFill>
                          <a:latin typeface="Helvetica"/>
                          <a:ea typeface="Helvetica"/>
                          <a:cs typeface="Helvetica"/>
                        </a:defRPr>
                      </a:lvl3pPr>
                      <a:lvl4pPr marL="1805988" algn="l" defTabSz="1203992" rtl="0" eaLnBrk="1" latinLnBrk="0" hangingPunct="1">
                        <a:defRPr sz="2370" kern="1200">
                          <a:solidFill>
                            <a:schemeClr val="dk1"/>
                          </a:solidFill>
                          <a:latin typeface="Helvetica"/>
                          <a:ea typeface="Helvetica"/>
                          <a:cs typeface="Helvetica"/>
                        </a:defRPr>
                      </a:lvl4pPr>
                      <a:lvl5pPr marL="2407983" algn="l" defTabSz="1203992" rtl="0" eaLnBrk="1" latinLnBrk="0" hangingPunct="1">
                        <a:defRPr sz="2370" kern="1200">
                          <a:solidFill>
                            <a:schemeClr val="dk1"/>
                          </a:solidFill>
                          <a:latin typeface="Helvetica"/>
                          <a:ea typeface="Helvetica"/>
                          <a:cs typeface="Helvetica"/>
                        </a:defRPr>
                      </a:lvl5pPr>
                      <a:lvl6pPr marL="3009980" algn="l" defTabSz="1203992" rtl="0" eaLnBrk="1" latinLnBrk="0" hangingPunct="1">
                        <a:defRPr sz="2370" kern="1200">
                          <a:solidFill>
                            <a:schemeClr val="dk1"/>
                          </a:solidFill>
                          <a:latin typeface="Helvetica"/>
                          <a:ea typeface="Helvetica"/>
                          <a:cs typeface="Helvetica"/>
                        </a:defRPr>
                      </a:lvl6pPr>
                      <a:lvl7pPr marL="3611975" algn="l" defTabSz="1203992" rtl="0" eaLnBrk="1" latinLnBrk="0" hangingPunct="1">
                        <a:defRPr sz="2370" kern="1200">
                          <a:solidFill>
                            <a:schemeClr val="dk1"/>
                          </a:solidFill>
                          <a:latin typeface="Helvetica"/>
                          <a:ea typeface="Helvetica"/>
                          <a:cs typeface="Helvetica"/>
                        </a:defRPr>
                      </a:lvl7pPr>
                      <a:lvl8pPr marL="4213971" algn="l" defTabSz="1203992" rtl="0" eaLnBrk="1" latinLnBrk="0" hangingPunct="1">
                        <a:defRPr sz="2370" kern="1200">
                          <a:solidFill>
                            <a:schemeClr val="dk1"/>
                          </a:solidFill>
                          <a:latin typeface="Helvetica"/>
                          <a:ea typeface="Helvetica"/>
                          <a:cs typeface="Helvetica"/>
                        </a:defRPr>
                      </a:lvl8pPr>
                      <a:lvl9pPr marL="4815967" algn="l" defTabSz="1203992" rtl="0" eaLnBrk="1" latinLnBrk="0" hangingPunct="1">
                        <a:defRPr sz="2370" kern="1200">
                          <a:solidFill>
                            <a:schemeClr val="dk1"/>
                          </a:solidFill>
                          <a:latin typeface="Helvetica"/>
                          <a:ea typeface="Helvetica"/>
                          <a:cs typeface="Helvetica"/>
                        </a:defRPr>
                      </a:lvl9pPr>
                    </a:lstStyle>
                    <a:p>
                      <a:pPr marL="171450" marR="0" lvl="0" indent="-171450" algn="l" defTabSz="1203992"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000" kern="1200" dirty="0">
                          <a:solidFill>
                            <a:schemeClr val="tx2"/>
                          </a:solidFill>
                          <a:latin typeface="Arial" panose="020B0604020202020204" pitchFamily="34" charset="0"/>
                          <a:ea typeface="Helvetica"/>
                          <a:cs typeface="Arial" panose="020B0604020202020204" pitchFamily="34" charset="0"/>
                        </a:rPr>
                        <a:t>Functional sanity testing of the applications</a:t>
                      </a:r>
                    </a:p>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dirty="0">
                          <a:solidFill>
                            <a:schemeClr val="tx2"/>
                          </a:solidFill>
                          <a:latin typeface="Arial" panose="020B0604020202020204" pitchFamily="34" charset="0"/>
                          <a:ea typeface="Helvetica"/>
                          <a:cs typeface="Arial" panose="020B0604020202020204" pitchFamily="34" charset="0"/>
                        </a:rPr>
                        <a:t>Troubleshoot and remediate any issues reported during functional testing by Papa Johns SMEs</a:t>
                      </a:r>
                    </a:p>
                    <a:p>
                      <a:pPr marL="171450" marR="0" lvl="0" indent="-171450" algn="l" defTabSz="1203992"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000" baseline="0" dirty="0">
                          <a:solidFill>
                            <a:schemeClr val="tx2"/>
                          </a:solidFill>
                          <a:latin typeface="Arial" panose="020B0604020202020204" pitchFamily="34" charset="0"/>
                          <a:cs typeface="Arial" panose="020B0604020202020204" pitchFamily="34" charset="0"/>
                        </a:rPr>
                        <a:t>Support rollout to production and cut-over DC workload</a:t>
                      </a:r>
                    </a:p>
                  </a:txBody>
                  <a:tcPr marL="90311" marR="90311" marT="45156" marB="45156">
                    <a:solidFill>
                      <a:schemeClr val="bg1">
                        <a:lumMod val="95000"/>
                      </a:schemeClr>
                    </a:solidFill>
                  </a:tcPr>
                </a:tc>
                <a:extLst>
                  <a:ext uri="{0D108BD9-81ED-4DB2-BD59-A6C34878D82A}">
                    <a16:rowId xmlns:a16="http://schemas.microsoft.com/office/drawing/2014/main" val="1860261595"/>
                  </a:ext>
                </a:extLst>
              </a:tr>
              <a:tr h="974888">
                <a:tc>
                  <a:txBody>
                    <a:bodyPr/>
                    <a:lstStyle>
                      <a:lvl1pPr marL="0" algn="l" defTabSz="1203992" rtl="0" eaLnBrk="1" latinLnBrk="0" hangingPunct="1">
                        <a:defRPr sz="2370" kern="1200">
                          <a:solidFill>
                            <a:schemeClr val="dk1"/>
                          </a:solidFill>
                          <a:latin typeface="Helvetica"/>
                          <a:ea typeface="Helvetica"/>
                          <a:cs typeface="Helvetica"/>
                        </a:defRPr>
                      </a:lvl1pPr>
                      <a:lvl2pPr marL="601997" algn="l" defTabSz="1203992" rtl="0" eaLnBrk="1" latinLnBrk="0" hangingPunct="1">
                        <a:defRPr sz="2370" kern="1200">
                          <a:solidFill>
                            <a:schemeClr val="dk1"/>
                          </a:solidFill>
                          <a:latin typeface="Helvetica"/>
                          <a:ea typeface="Helvetica"/>
                          <a:cs typeface="Helvetica"/>
                        </a:defRPr>
                      </a:lvl2pPr>
                      <a:lvl3pPr marL="1203992" algn="l" defTabSz="1203992" rtl="0" eaLnBrk="1" latinLnBrk="0" hangingPunct="1">
                        <a:defRPr sz="2370" kern="1200">
                          <a:solidFill>
                            <a:schemeClr val="dk1"/>
                          </a:solidFill>
                          <a:latin typeface="Helvetica"/>
                          <a:ea typeface="Helvetica"/>
                          <a:cs typeface="Helvetica"/>
                        </a:defRPr>
                      </a:lvl3pPr>
                      <a:lvl4pPr marL="1805988" algn="l" defTabSz="1203992" rtl="0" eaLnBrk="1" latinLnBrk="0" hangingPunct="1">
                        <a:defRPr sz="2370" kern="1200">
                          <a:solidFill>
                            <a:schemeClr val="dk1"/>
                          </a:solidFill>
                          <a:latin typeface="Helvetica"/>
                          <a:ea typeface="Helvetica"/>
                          <a:cs typeface="Helvetica"/>
                        </a:defRPr>
                      </a:lvl4pPr>
                      <a:lvl5pPr marL="2407983" algn="l" defTabSz="1203992" rtl="0" eaLnBrk="1" latinLnBrk="0" hangingPunct="1">
                        <a:defRPr sz="2370" kern="1200">
                          <a:solidFill>
                            <a:schemeClr val="dk1"/>
                          </a:solidFill>
                          <a:latin typeface="Helvetica"/>
                          <a:ea typeface="Helvetica"/>
                          <a:cs typeface="Helvetica"/>
                        </a:defRPr>
                      </a:lvl5pPr>
                      <a:lvl6pPr marL="3009980" algn="l" defTabSz="1203992" rtl="0" eaLnBrk="1" latinLnBrk="0" hangingPunct="1">
                        <a:defRPr sz="2370" kern="1200">
                          <a:solidFill>
                            <a:schemeClr val="dk1"/>
                          </a:solidFill>
                          <a:latin typeface="Helvetica"/>
                          <a:ea typeface="Helvetica"/>
                          <a:cs typeface="Helvetica"/>
                        </a:defRPr>
                      </a:lvl6pPr>
                      <a:lvl7pPr marL="3611975" algn="l" defTabSz="1203992" rtl="0" eaLnBrk="1" latinLnBrk="0" hangingPunct="1">
                        <a:defRPr sz="2370" kern="1200">
                          <a:solidFill>
                            <a:schemeClr val="dk1"/>
                          </a:solidFill>
                          <a:latin typeface="Helvetica"/>
                          <a:ea typeface="Helvetica"/>
                          <a:cs typeface="Helvetica"/>
                        </a:defRPr>
                      </a:lvl7pPr>
                      <a:lvl8pPr marL="4213971" algn="l" defTabSz="1203992" rtl="0" eaLnBrk="1" latinLnBrk="0" hangingPunct="1">
                        <a:defRPr sz="2370" kern="1200">
                          <a:solidFill>
                            <a:schemeClr val="dk1"/>
                          </a:solidFill>
                          <a:latin typeface="Helvetica"/>
                          <a:ea typeface="Helvetica"/>
                          <a:cs typeface="Helvetica"/>
                        </a:defRPr>
                      </a:lvl8pPr>
                      <a:lvl9pPr marL="4815967" algn="l" defTabSz="1203992" rtl="0" eaLnBrk="1" latinLnBrk="0" hangingPunct="1">
                        <a:defRPr sz="2370" kern="1200">
                          <a:solidFill>
                            <a:schemeClr val="dk1"/>
                          </a:solidFill>
                          <a:latin typeface="Helvetica"/>
                          <a:ea typeface="Helvetica"/>
                          <a:cs typeface="Helvetica"/>
                        </a:defRPr>
                      </a:lvl9pPr>
                    </a:lstStyle>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dirty="0">
                          <a:solidFill>
                            <a:schemeClr val="tx2"/>
                          </a:solidFill>
                          <a:latin typeface="Arial" panose="020B0604020202020204" pitchFamily="34" charset="0"/>
                          <a:ea typeface="Helvetica"/>
                          <a:cs typeface="Arial" panose="020B0604020202020204" pitchFamily="34" charset="0"/>
                        </a:rPr>
                        <a:t>Handover applications to Papa John’s SMEs for functional testing</a:t>
                      </a:r>
                    </a:p>
                    <a:p>
                      <a:pPr marL="171450" indent="-171450" algn="l" defTabSz="1203992" rtl="0" eaLnBrk="1" latinLnBrk="0" hangingPunct="1">
                        <a:lnSpc>
                          <a:spcPct val="100000"/>
                        </a:lnSpc>
                        <a:spcBef>
                          <a:spcPts val="0"/>
                        </a:spcBef>
                        <a:spcAft>
                          <a:spcPts val="800"/>
                        </a:spcAft>
                        <a:buFont typeface="Arial" panose="020B0604020202020204" pitchFamily="34" charset="0"/>
                        <a:buChar char="•"/>
                      </a:pPr>
                      <a:r>
                        <a:rPr lang="en-US" sz="1000" kern="1200" dirty="0">
                          <a:solidFill>
                            <a:schemeClr val="tx2"/>
                          </a:solidFill>
                          <a:latin typeface="Arial" panose="020B0604020202020204" pitchFamily="34" charset="0"/>
                          <a:ea typeface="Helvetica"/>
                          <a:cs typeface="Arial" panose="020B0604020202020204" pitchFamily="34" charset="0"/>
                        </a:rPr>
                        <a:t>Production deployed code and cut-over existing DC workload</a:t>
                      </a:r>
                    </a:p>
                  </a:txBody>
                  <a:tcPr marL="90311" marR="90311" marT="45156" marB="45156">
                    <a:solidFill>
                      <a:schemeClr val="bg1">
                        <a:lumMod val="95000"/>
                      </a:schemeClr>
                    </a:solidFill>
                  </a:tcPr>
                </a:tc>
                <a:extLst>
                  <a:ext uri="{0D108BD9-81ED-4DB2-BD59-A6C34878D82A}">
                    <a16:rowId xmlns:a16="http://schemas.microsoft.com/office/drawing/2014/main" val="2115756684"/>
                  </a:ext>
                </a:extLst>
              </a:tr>
            </a:tbl>
          </a:graphicData>
        </a:graphic>
      </p:graphicFrame>
    </p:spTree>
    <p:extLst>
      <p:ext uri="{BB962C8B-B14F-4D97-AF65-F5344CB8AC3E}">
        <p14:creationId xmlns:p14="http://schemas.microsoft.com/office/powerpoint/2010/main" val="2336425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PJI’s Objective to Cognizant’s Solution Mapping</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635937746"/>
              </p:ext>
            </p:extLst>
          </p:nvPr>
        </p:nvGraphicFramePr>
        <p:xfrm>
          <a:off x="147638" y="598512"/>
          <a:ext cx="8848725" cy="4095708"/>
        </p:xfrm>
        <a:graphic>
          <a:graphicData uri="http://schemas.openxmlformats.org/drawingml/2006/table">
            <a:tbl>
              <a:tblPr firstRow="1" bandRow="1">
                <a:tableStyleId>{93296810-A885-4BE3-A3E7-6D5BEEA58F35}</a:tableStyleId>
              </a:tblPr>
              <a:tblGrid>
                <a:gridCol w="2949575">
                  <a:extLst>
                    <a:ext uri="{9D8B030D-6E8A-4147-A177-3AD203B41FA5}">
                      <a16:colId xmlns:a16="http://schemas.microsoft.com/office/drawing/2014/main" val="1275981389"/>
                    </a:ext>
                  </a:extLst>
                </a:gridCol>
                <a:gridCol w="2949575">
                  <a:extLst>
                    <a:ext uri="{9D8B030D-6E8A-4147-A177-3AD203B41FA5}">
                      <a16:colId xmlns:a16="http://schemas.microsoft.com/office/drawing/2014/main" val="1114753765"/>
                    </a:ext>
                  </a:extLst>
                </a:gridCol>
                <a:gridCol w="2949575">
                  <a:extLst>
                    <a:ext uri="{9D8B030D-6E8A-4147-A177-3AD203B41FA5}">
                      <a16:colId xmlns:a16="http://schemas.microsoft.com/office/drawing/2014/main" val="4225229719"/>
                    </a:ext>
                  </a:extLst>
                </a:gridCol>
              </a:tblGrid>
              <a:tr h="423543">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200" dirty="0">
                          <a:solidFill>
                            <a:schemeClr val="bg1"/>
                          </a:solidFill>
                        </a:rPr>
                        <a:t>Papa John’s Cloud Migration Program Key Objective</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57B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200" dirty="0">
                          <a:solidFill>
                            <a:schemeClr val="bg1"/>
                          </a:solidFill>
                        </a:rPr>
                        <a:t>Cognizant Solutions Lever to meet PJI’s Objective</a:t>
                      </a: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57B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200" dirty="0">
                          <a:solidFill>
                            <a:schemeClr val="bg1"/>
                          </a:solidFill>
                        </a:rPr>
                        <a:t>Benefits/Value to Papa Johns</a:t>
                      </a:r>
                    </a:p>
                    <a:p>
                      <a:pPr algn="ctr"/>
                      <a:endParaRPr lang="en-US" sz="1200" dirty="0">
                        <a:solidFill>
                          <a:schemeClr val="bg1"/>
                        </a:solidFill>
                        <a:latin typeface="Arial" panose="020B0604020202020204" pitchFamily="34" charset="0"/>
                        <a:cs typeface="Arial" panose="020B060402020202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57B1"/>
                    </a:solidFill>
                  </a:tcPr>
                </a:tc>
                <a:extLst>
                  <a:ext uri="{0D108BD9-81ED-4DB2-BD59-A6C34878D82A}">
                    <a16:rowId xmlns:a16="http://schemas.microsoft.com/office/drawing/2014/main" val="3416132785"/>
                  </a:ext>
                </a:extLst>
              </a:tr>
              <a:tr h="172390">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Migration DCs to Cloud by June 2021</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Our factory based accelerated migration model bundled with our Cloud partners and familiarity</a:t>
                      </a:r>
                      <a:r>
                        <a:rPr lang="en-US" sz="1100" baseline="0" dirty="0">
                          <a:solidFill>
                            <a:schemeClr val="tx2"/>
                          </a:solidFill>
                        </a:rPr>
                        <a:t> with PJI’s applications</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Migration completed within schedule with minimal risks. </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76148621"/>
                  </a:ext>
                </a:extLst>
              </a:tr>
              <a:tr h="43623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Engaging an experienced cloud migration partner</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Our vast experience in DC migration to cloud</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Proven methodology, process based on prior experience</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16019247"/>
                  </a:ext>
                </a:extLst>
              </a:tr>
              <a:tr h="0">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Multi-Cloud landing zone strategy</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Leveraging multi-cloud approach in assess, plan, manage and migrate</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Multi-cloud experience and strong partnership  benefits (Azure, GCP, AWS, Oracle)</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55695146"/>
                  </a:ext>
                </a:extLst>
              </a:tr>
              <a:tr h="43623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Dashboard driven transparent migration approach</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Leveraging Cognizant KPI driven, Arc-Tern dashboard for migration</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Clear visibility into migration, operational governance</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7168430"/>
                  </a:ext>
                </a:extLst>
              </a:tr>
              <a:tr h="43623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Readiness to star the assessment phase in a week</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100" dirty="0">
                          <a:solidFill>
                            <a:schemeClr val="tx2"/>
                          </a:solidFill>
                        </a:rPr>
                        <a:t>Day-1,</a:t>
                      </a:r>
                      <a:r>
                        <a:rPr lang="en-US" sz="1100" baseline="0" dirty="0">
                          <a:solidFill>
                            <a:schemeClr val="tx2"/>
                          </a:solidFill>
                        </a:rPr>
                        <a:t> ready to go, team to start the assessment immediately</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100" dirty="0">
                          <a:solidFill>
                            <a:schemeClr val="tx2"/>
                          </a:solidFill>
                        </a:rPr>
                        <a:t>Kick</a:t>
                      </a:r>
                      <a:r>
                        <a:rPr lang="en-US" sz="1100" baseline="0" dirty="0">
                          <a:solidFill>
                            <a:schemeClr val="tx2"/>
                          </a:solidFill>
                        </a:rPr>
                        <a:t> starting the migration program and assessment quickly to meet the timelines.</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28522425"/>
                  </a:ext>
                </a:extLst>
              </a:tr>
              <a:tr h="43623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Identify the TCO/ROI model for cloud migration</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Comprehensive TCO/ROI framework showcase benefits</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Accurate TCO/ROI analysis clear benefits</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39359084"/>
                  </a:ext>
                </a:extLst>
              </a:tr>
              <a:tr h="43623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Migration approach for AIX workloads to cloud</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Leveraging Cognizant AIX migration pipeline and tools</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Proven, repeatable approach for AIX migration with consistent outcomes</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11185622"/>
                  </a:ext>
                </a:extLst>
              </a:tr>
              <a:tr h="43623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Enabling/skilling of PJI resource for ongoing cloud management</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Leveraging Cognizant’s proven, comprehensive OCM framework with respect to handover</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1100" dirty="0">
                          <a:solidFill>
                            <a:schemeClr val="tx2"/>
                          </a:solidFill>
                        </a:rPr>
                        <a:t>PJI’s resources enabled on cloud with mapped skills.</a:t>
                      </a:r>
                      <a:endParaRPr lang="en-US" sz="1100" dirty="0">
                        <a:solidFill>
                          <a:schemeClr val="tx2"/>
                        </a:solidFill>
                        <a:latin typeface="Arial Regular"/>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97329190"/>
                  </a:ext>
                </a:extLst>
              </a:tr>
            </a:tbl>
          </a:graphicData>
        </a:graphic>
      </p:graphicFrame>
    </p:spTree>
    <p:extLst>
      <p:ext uri="{BB962C8B-B14F-4D97-AF65-F5344CB8AC3E}">
        <p14:creationId xmlns:p14="http://schemas.microsoft.com/office/powerpoint/2010/main" val="1493176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Environment Validation Approach</a:t>
            </a:r>
            <a:endParaRPr lang="en-US" dirty="0"/>
          </a:p>
        </p:txBody>
      </p:sp>
      <p:grpSp>
        <p:nvGrpSpPr>
          <p:cNvPr id="58" name="Group 57"/>
          <p:cNvGrpSpPr/>
          <p:nvPr/>
        </p:nvGrpSpPr>
        <p:grpSpPr>
          <a:xfrm>
            <a:off x="5152634" y="513709"/>
            <a:ext cx="3666400" cy="257744"/>
            <a:chOff x="5213612" y="507153"/>
            <a:chExt cx="3666400" cy="257744"/>
          </a:xfrm>
        </p:grpSpPr>
        <p:sp>
          <p:nvSpPr>
            <p:cNvPr id="59" name="Chevron 58"/>
            <p:cNvSpPr/>
            <p:nvPr/>
          </p:nvSpPr>
          <p:spPr>
            <a:xfrm>
              <a:off x="7874172" y="508116"/>
              <a:ext cx="1005840" cy="256032"/>
            </a:xfrm>
            <a:prstGeom prst="chevron">
              <a:avLst/>
            </a:prstGeom>
            <a:solidFill>
              <a:srgbClr val="000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MIGRATE</a:t>
              </a:r>
            </a:p>
          </p:txBody>
        </p:sp>
        <p:sp>
          <p:nvSpPr>
            <p:cNvPr id="60" name="Chevron 59"/>
            <p:cNvSpPr/>
            <p:nvPr/>
          </p:nvSpPr>
          <p:spPr>
            <a:xfrm>
              <a:off x="6990591" y="50886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MANAGE</a:t>
              </a:r>
            </a:p>
          </p:txBody>
        </p:sp>
        <p:sp>
          <p:nvSpPr>
            <p:cNvPr id="62" name="Chevron 61"/>
            <p:cNvSpPr/>
            <p:nvPr/>
          </p:nvSpPr>
          <p:spPr>
            <a:xfrm>
              <a:off x="6105812" y="508115"/>
              <a:ext cx="1005840" cy="256032"/>
            </a:xfrm>
            <a:prstGeom prst="chevron">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latin typeface="+mj-lt"/>
                </a:rPr>
                <a:t>PLAN</a:t>
              </a:r>
            </a:p>
          </p:txBody>
        </p:sp>
        <p:sp>
          <p:nvSpPr>
            <p:cNvPr id="63" name="Pentagon 62"/>
            <p:cNvSpPr/>
            <p:nvPr/>
          </p:nvSpPr>
          <p:spPr>
            <a:xfrm>
              <a:off x="5213612" y="507153"/>
              <a:ext cx="1005840" cy="256032"/>
            </a:xfrm>
            <a:prstGeom prst="homePlat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latin typeface="+mj-lt"/>
                </a:rPr>
                <a:t>ASSESSMENT</a:t>
              </a:r>
            </a:p>
          </p:txBody>
        </p:sp>
      </p:grpSp>
      <p:sp>
        <p:nvSpPr>
          <p:cNvPr id="47" name="Rectangle 46"/>
          <p:cNvSpPr/>
          <p:nvPr/>
        </p:nvSpPr>
        <p:spPr bwMode="auto">
          <a:xfrm>
            <a:off x="395248" y="1224093"/>
            <a:ext cx="2405574" cy="342061"/>
          </a:xfrm>
          <a:prstGeom prst="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en-US"/>
            </a:defPPr>
            <a:lvl1pPr algn="l" rtl="0" fontAlgn="base">
              <a:spcBef>
                <a:spcPct val="0"/>
              </a:spcBef>
              <a:spcAft>
                <a:spcPct val="0"/>
              </a:spcAft>
              <a:defRPr sz="2400" b="1" kern="1200">
                <a:solidFill>
                  <a:schemeClr val="tx1"/>
                </a:solidFill>
                <a:latin typeface="Arial" pitchFamily="34" charset="0"/>
                <a:ea typeface="ＭＳ Ｐゴシック"/>
                <a:cs typeface="ＭＳ Ｐゴシック"/>
              </a:defRPr>
            </a:lvl1pPr>
            <a:lvl2pPr marL="457200" algn="l" rtl="0" fontAlgn="base">
              <a:spcBef>
                <a:spcPct val="0"/>
              </a:spcBef>
              <a:spcAft>
                <a:spcPct val="0"/>
              </a:spcAft>
              <a:defRPr sz="2400" b="1" kern="1200">
                <a:solidFill>
                  <a:schemeClr val="tx1"/>
                </a:solidFill>
                <a:latin typeface="Arial" pitchFamily="34" charset="0"/>
                <a:ea typeface="ＭＳ Ｐゴシック"/>
                <a:cs typeface="ＭＳ Ｐゴシック"/>
              </a:defRPr>
            </a:lvl2pPr>
            <a:lvl3pPr marL="914400" algn="l" rtl="0" fontAlgn="base">
              <a:spcBef>
                <a:spcPct val="0"/>
              </a:spcBef>
              <a:spcAft>
                <a:spcPct val="0"/>
              </a:spcAft>
              <a:defRPr sz="2400" b="1" kern="1200">
                <a:solidFill>
                  <a:schemeClr val="tx1"/>
                </a:solidFill>
                <a:latin typeface="Arial" pitchFamily="34" charset="0"/>
                <a:ea typeface="ＭＳ Ｐゴシック"/>
                <a:cs typeface="ＭＳ Ｐゴシック"/>
              </a:defRPr>
            </a:lvl3pPr>
            <a:lvl4pPr marL="1371600" algn="l" rtl="0" fontAlgn="base">
              <a:spcBef>
                <a:spcPct val="0"/>
              </a:spcBef>
              <a:spcAft>
                <a:spcPct val="0"/>
              </a:spcAft>
              <a:defRPr sz="2400" b="1" kern="1200">
                <a:solidFill>
                  <a:schemeClr val="tx1"/>
                </a:solidFill>
                <a:latin typeface="Arial" pitchFamily="34" charset="0"/>
                <a:ea typeface="ＭＳ Ｐゴシック"/>
                <a:cs typeface="ＭＳ Ｐゴシック"/>
              </a:defRPr>
            </a:lvl4pPr>
            <a:lvl5pPr marL="1828800" algn="l" rtl="0" fontAlgn="base">
              <a:spcBef>
                <a:spcPct val="0"/>
              </a:spcBef>
              <a:spcAft>
                <a:spcPct val="0"/>
              </a:spcAft>
              <a:defRPr sz="2400" b="1" kern="1200">
                <a:solidFill>
                  <a:schemeClr val="tx1"/>
                </a:solidFill>
                <a:latin typeface="Arial" pitchFamily="34" charset="0"/>
                <a:ea typeface="ＭＳ Ｐゴシック"/>
                <a:cs typeface="ＭＳ Ｐゴシック"/>
              </a:defRPr>
            </a:lvl5pPr>
            <a:lvl6pPr marL="2286000" algn="l" defTabSz="914400" rtl="0" eaLnBrk="1" latinLnBrk="0" hangingPunct="1">
              <a:defRPr sz="2400" b="1" kern="1200">
                <a:solidFill>
                  <a:schemeClr val="tx1"/>
                </a:solidFill>
                <a:latin typeface="Arial" pitchFamily="34" charset="0"/>
                <a:ea typeface="ＭＳ Ｐゴシック"/>
                <a:cs typeface="ＭＳ Ｐゴシック"/>
              </a:defRPr>
            </a:lvl6pPr>
            <a:lvl7pPr marL="2743200" algn="l" defTabSz="914400" rtl="0" eaLnBrk="1" latinLnBrk="0" hangingPunct="1">
              <a:defRPr sz="2400" b="1" kern="1200">
                <a:solidFill>
                  <a:schemeClr val="tx1"/>
                </a:solidFill>
                <a:latin typeface="Arial" pitchFamily="34" charset="0"/>
                <a:ea typeface="ＭＳ Ｐゴシック"/>
                <a:cs typeface="ＭＳ Ｐゴシック"/>
              </a:defRPr>
            </a:lvl7pPr>
            <a:lvl8pPr marL="3200400" algn="l" defTabSz="914400" rtl="0" eaLnBrk="1" latinLnBrk="0" hangingPunct="1">
              <a:defRPr sz="2400" b="1" kern="1200">
                <a:solidFill>
                  <a:schemeClr val="tx1"/>
                </a:solidFill>
                <a:latin typeface="Arial" pitchFamily="34" charset="0"/>
                <a:ea typeface="ＭＳ Ｐゴシック"/>
                <a:cs typeface="ＭＳ Ｐゴシック"/>
              </a:defRPr>
            </a:lvl8pPr>
            <a:lvl9pPr marL="3657600" algn="l" defTabSz="914400" rtl="0" eaLnBrk="1" latinLnBrk="0" hangingPunct="1">
              <a:defRPr sz="2400" b="1" kern="1200">
                <a:solidFill>
                  <a:schemeClr val="tx1"/>
                </a:solidFill>
                <a:latin typeface="Arial" pitchFamily="34" charset="0"/>
                <a:ea typeface="ＭＳ Ｐゴシック"/>
                <a:cs typeface="ＭＳ Ｐゴシック"/>
              </a:defRPr>
            </a:lvl9pPr>
          </a:lstStyle>
          <a:p>
            <a:pPr lvl="0" algn="ctr" defTabSz="914400" eaLnBrk="0" hangingPunct="0"/>
            <a:r>
              <a:rPr lang="en-US" altLang="en-US" sz="900" dirty="0">
                <a:solidFill>
                  <a:srgbClr val="FFFFFF"/>
                </a:solidFill>
                <a:ea typeface="MS PGothic" panose="020B0600070205080204" pitchFamily="34" charset="-128"/>
                <a:cs typeface="Arial" panose="020B0604020202020204" pitchFamily="34" charset="0"/>
              </a:rPr>
              <a:t>Requirements Analysis</a:t>
            </a:r>
            <a:endParaRPr lang="en-US" altLang="en-US" sz="900" b="0" dirty="0">
              <a:cs typeface="Arial" panose="020B0604020202020204" pitchFamily="34" charset="0"/>
            </a:endParaRPr>
          </a:p>
        </p:txBody>
      </p:sp>
      <p:sp>
        <p:nvSpPr>
          <p:cNvPr id="51" name="Rounded Rectangle 50"/>
          <p:cNvSpPr/>
          <p:nvPr/>
        </p:nvSpPr>
        <p:spPr bwMode="auto">
          <a:xfrm>
            <a:off x="174928" y="1599162"/>
            <a:ext cx="8768801" cy="1557707"/>
          </a:xfrm>
          <a:prstGeom prst="roundRect">
            <a:avLst>
              <a:gd name="adj" fmla="val 10314"/>
            </a:avLst>
          </a:prstGeom>
          <a:solidFill>
            <a:schemeClr val="bg1"/>
          </a:solidFill>
          <a:ln w="9525" cap="flat" cmpd="sng" algn="ctr">
            <a:solidFill>
              <a:schemeClr val="accent1"/>
            </a:solidFill>
            <a:prstDash val="solid"/>
            <a:round/>
            <a:headEnd type="none" w="med" len="med"/>
            <a:tailEnd type="none" w="med" len="med"/>
          </a:ln>
          <a:effectLst/>
        </p:spPr>
        <p:txBody>
          <a:bodyPr/>
          <a:lstStyle>
            <a:defPPr>
              <a:defRPr lang="en-US"/>
            </a:defPPr>
            <a:lvl1pPr algn="l" rtl="0" fontAlgn="base">
              <a:spcBef>
                <a:spcPct val="0"/>
              </a:spcBef>
              <a:spcAft>
                <a:spcPct val="0"/>
              </a:spcAft>
              <a:defRPr sz="2400" b="1" kern="1200">
                <a:solidFill>
                  <a:schemeClr val="tx1"/>
                </a:solidFill>
                <a:latin typeface="Arial" pitchFamily="34" charset="0"/>
                <a:ea typeface="ＭＳ Ｐゴシック"/>
                <a:cs typeface="ＭＳ Ｐゴシック"/>
              </a:defRPr>
            </a:lvl1pPr>
            <a:lvl2pPr marL="457200" algn="l" rtl="0" fontAlgn="base">
              <a:spcBef>
                <a:spcPct val="0"/>
              </a:spcBef>
              <a:spcAft>
                <a:spcPct val="0"/>
              </a:spcAft>
              <a:defRPr sz="2400" b="1" kern="1200">
                <a:solidFill>
                  <a:schemeClr val="tx1"/>
                </a:solidFill>
                <a:latin typeface="Arial" pitchFamily="34" charset="0"/>
                <a:ea typeface="ＭＳ Ｐゴシック"/>
                <a:cs typeface="ＭＳ Ｐゴシック"/>
              </a:defRPr>
            </a:lvl2pPr>
            <a:lvl3pPr marL="914400" algn="l" rtl="0" fontAlgn="base">
              <a:spcBef>
                <a:spcPct val="0"/>
              </a:spcBef>
              <a:spcAft>
                <a:spcPct val="0"/>
              </a:spcAft>
              <a:defRPr sz="2400" b="1" kern="1200">
                <a:solidFill>
                  <a:schemeClr val="tx1"/>
                </a:solidFill>
                <a:latin typeface="Arial" pitchFamily="34" charset="0"/>
                <a:ea typeface="ＭＳ Ｐゴシック"/>
                <a:cs typeface="ＭＳ Ｐゴシック"/>
              </a:defRPr>
            </a:lvl3pPr>
            <a:lvl4pPr marL="1371600" algn="l" rtl="0" fontAlgn="base">
              <a:spcBef>
                <a:spcPct val="0"/>
              </a:spcBef>
              <a:spcAft>
                <a:spcPct val="0"/>
              </a:spcAft>
              <a:defRPr sz="2400" b="1" kern="1200">
                <a:solidFill>
                  <a:schemeClr val="tx1"/>
                </a:solidFill>
                <a:latin typeface="Arial" pitchFamily="34" charset="0"/>
                <a:ea typeface="ＭＳ Ｐゴシック"/>
                <a:cs typeface="ＭＳ Ｐゴシック"/>
              </a:defRPr>
            </a:lvl4pPr>
            <a:lvl5pPr marL="1828800" algn="l" rtl="0" fontAlgn="base">
              <a:spcBef>
                <a:spcPct val="0"/>
              </a:spcBef>
              <a:spcAft>
                <a:spcPct val="0"/>
              </a:spcAft>
              <a:defRPr sz="2400" b="1" kern="1200">
                <a:solidFill>
                  <a:schemeClr val="tx1"/>
                </a:solidFill>
                <a:latin typeface="Arial" pitchFamily="34" charset="0"/>
                <a:ea typeface="ＭＳ Ｐゴシック"/>
                <a:cs typeface="ＭＳ Ｐゴシック"/>
              </a:defRPr>
            </a:lvl5pPr>
            <a:lvl6pPr marL="2286000" algn="l" defTabSz="914400" rtl="0" eaLnBrk="1" latinLnBrk="0" hangingPunct="1">
              <a:defRPr sz="2400" b="1" kern="1200">
                <a:solidFill>
                  <a:schemeClr val="tx1"/>
                </a:solidFill>
                <a:latin typeface="Arial" pitchFamily="34" charset="0"/>
                <a:ea typeface="ＭＳ Ｐゴシック"/>
                <a:cs typeface="ＭＳ Ｐゴシック"/>
              </a:defRPr>
            </a:lvl6pPr>
            <a:lvl7pPr marL="2743200" algn="l" defTabSz="914400" rtl="0" eaLnBrk="1" latinLnBrk="0" hangingPunct="1">
              <a:defRPr sz="2400" b="1" kern="1200">
                <a:solidFill>
                  <a:schemeClr val="tx1"/>
                </a:solidFill>
                <a:latin typeface="Arial" pitchFamily="34" charset="0"/>
                <a:ea typeface="ＭＳ Ｐゴシック"/>
                <a:cs typeface="ＭＳ Ｐゴシック"/>
              </a:defRPr>
            </a:lvl7pPr>
            <a:lvl8pPr marL="3200400" algn="l" defTabSz="914400" rtl="0" eaLnBrk="1" latinLnBrk="0" hangingPunct="1">
              <a:defRPr sz="2400" b="1" kern="1200">
                <a:solidFill>
                  <a:schemeClr val="tx1"/>
                </a:solidFill>
                <a:latin typeface="Arial" pitchFamily="34" charset="0"/>
                <a:ea typeface="ＭＳ Ｐゴシック"/>
                <a:cs typeface="ＭＳ Ｐゴシック"/>
              </a:defRPr>
            </a:lvl8pPr>
            <a:lvl9pPr marL="3657600" algn="l" defTabSz="914400" rtl="0" eaLnBrk="1" latinLnBrk="0" hangingPunct="1">
              <a:defRPr sz="2400" b="1" kern="1200">
                <a:solidFill>
                  <a:schemeClr val="tx1"/>
                </a:solidFill>
                <a:latin typeface="Arial" pitchFamily="34" charset="0"/>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400" i="0" u="none" strike="noStrike" kern="1200" cap="none" spc="0" normalizeH="0" baseline="0" noProof="0" dirty="0">
              <a:ln>
                <a:noFill/>
              </a:ln>
              <a:solidFill>
                <a:sysClr val="windowText" lastClr="000000"/>
              </a:solidFill>
              <a:effectLst/>
              <a:uLnTx/>
              <a:uFillTx/>
              <a:cs typeface="Arial" panose="020B0604020202020204" pitchFamily="34" charset="0"/>
            </a:endParaRPr>
          </a:p>
        </p:txBody>
      </p:sp>
      <p:sp>
        <p:nvSpPr>
          <p:cNvPr id="53" name="Rectangle 52"/>
          <p:cNvSpPr/>
          <p:nvPr/>
        </p:nvSpPr>
        <p:spPr>
          <a:xfrm>
            <a:off x="389413" y="1615579"/>
            <a:ext cx="2489936" cy="1523734"/>
          </a:xfrm>
          <a:prstGeom prst="rect">
            <a:avLst/>
          </a:prstGeom>
          <a:noFill/>
          <a:ln w="25400" cap="flat" cmpd="sng" algn="ctr">
            <a:noFill/>
            <a:prstDash val="solid"/>
          </a:ln>
          <a:effectLst/>
        </p:spPr>
        <p:txBody>
          <a:bodyPr rtlCol="0" anchor="t"/>
          <a:lstStyle/>
          <a:p>
            <a:pPr marL="171450" lvl="0" indent="-171450" algn="just" defTabSz="684086" eaLnBrk="0" fontAlgn="base" hangingPunct="0">
              <a:spcBef>
                <a:spcPct val="0"/>
              </a:spcBef>
              <a:spcAft>
                <a:spcPct val="0"/>
              </a:spcAft>
              <a:buFont typeface="Wingdings" panose="05000000000000000000" pitchFamily="2" charset="2"/>
              <a:buChar char="§"/>
              <a:tabLst>
                <a:tab pos="342043" algn="l"/>
              </a:tabLst>
              <a:defRPr/>
            </a:pPr>
            <a:r>
              <a:rPr lang="en-US" altLang="en-US" sz="800" kern="0" dirty="0">
                <a:solidFill>
                  <a:sysClr val="windowText" lastClr="000000"/>
                </a:solidFill>
                <a:ea typeface="Times New Roman" panose="02020603050405020304" pitchFamily="18" charset="0"/>
                <a:cs typeface="Arial" panose="020B0604020202020204" pitchFamily="34" charset="0"/>
              </a:rPr>
              <a:t>Gather </a:t>
            </a:r>
            <a:r>
              <a:rPr lang="en-US" altLang="en-US" sz="800" b="1" kern="0" dirty="0">
                <a:solidFill>
                  <a:sysClr val="windowText" lastClr="000000"/>
                </a:solidFill>
                <a:ea typeface="Times New Roman" panose="02020603050405020304" pitchFamily="18" charset="0"/>
                <a:cs typeface="Arial" panose="020B0604020202020204" pitchFamily="34" charset="0"/>
              </a:rPr>
              <a:t>Performance and OAT  NFR’s</a:t>
            </a:r>
            <a:r>
              <a:rPr lang="en-US" altLang="en-US" sz="800" kern="0" dirty="0">
                <a:solidFill>
                  <a:sysClr val="windowText" lastClr="000000"/>
                </a:solidFill>
                <a:ea typeface="Times New Roman" panose="02020603050405020304" pitchFamily="18" charset="0"/>
                <a:cs typeface="Arial" panose="020B0604020202020204" pitchFamily="34" charset="0"/>
              </a:rPr>
              <a:t> for in scope applications with help of PJI team</a:t>
            </a:r>
          </a:p>
          <a:p>
            <a:pPr marL="171450" lvl="0" indent="-171450" algn="just" defTabSz="684086" eaLnBrk="0" fontAlgn="base" hangingPunct="0">
              <a:spcBef>
                <a:spcPct val="0"/>
              </a:spcBef>
              <a:spcAft>
                <a:spcPct val="0"/>
              </a:spcAft>
              <a:buFont typeface="Wingdings" panose="05000000000000000000" pitchFamily="2" charset="2"/>
              <a:buChar char="§"/>
              <a:tabLst>
                <a:tab pos="342043" algn="l"/>
              </a:tabLst>
              <a:defRPr/>
            </a:pPr>
            <a:r>
              <a:rPr lang="en-US" altLang="en-US" sz="800" kern="0" dirty="0">
                <a:solidFill>
                  <a:sysClr val="windowText" lastClr="000000"/>
                </a:solidFill>
                <a:ea typeface="Times New Roman" panose="02020603050405020304" pitchFamily="18" charset="0"/>
                <a:cs typeface="Arial" panose="020B0604020202020204" pitchFamily="34" charset="0"/>
              </a:rPr>
              <a:t>Draft the brief </a:t>
            </a:r>
            <a:r>
              <a:rPr lang="en-US" altLang="en-US" sz="800" b="1" kern="0" dirty="0">
                <a:solidFill>
                  <a:sysClr val="windowText" lastClr="000000"/>
                </a:solidFill>
                <a:ea typeface="Times New Roman" panose="02020603050405020304" pitchFamily="18" charset="0"/>
                <a:cs typeface="Arial" panose="020B0604020202020204" pitchFamily="34" charset="0"/>
              </a:rPr>
              <a:t>test plan </a:t>
            </a:r>
            <a:r>
              <a:rPr lang="en-US" altLang="en-US" sz="800" kern="0" dirty="0">
                <a:solidFill>
                  <a:sysClr val="windowText" lastClr="000000"/>
                </a:solidFill>
                <a:ea typeface="Times New Roman" panose="02020603050405020304" pitchFamily="18" charset="0"/>
                <a:cs typeface="Arial" panose="020B0604020202020204" pitchFamily="34" charset="0"/>
              </a:rPr>
              <a:t>with all test prerequisites and dependencies ,approach etc.</a:t>
            </a:r>
          </a:p>
          <a:p>
            <a:pPr marL="171450" lvl="0" indent="-171450" algn="just" defTabSz="684086" eaLnBrk="0" fontAlgn="base" hangingPunct="0">
              <a:spcBef>
                <a:spcPct val="0"/>
              </a:spcBef>
              <a:spcAft>
                <a:spcPct val="0"/>
              </a:spcAft>
              <a:buFont typeface="Wingdings" panose="05000000000000000000" pitchFamily="2" charset="2"/>
              <a:buChar char="§"/>
              <a:tabLst>
                <a:tab pos="342043" algn="l"/>
              </a:tabLst>
              <a:defRPr/>
            </a:pPr>
            <a:r>
              <a:rPr lang="en-US" altLang="en-US" sz="800" kern="0" dirty="0">
                <a:solidFill>
                  <a:sysClr val="windowText" lastClr="000000"/>
                </a:solidFill>
                <a:ea typeface="Times New Roman" panose="02020603050405020304" pitchFamily="18" charset="0"/>
                <a:cs typeface="Arial" panose="020B0604020202020204" pitchFamily="34" charset="0"/>
              </a:rPr>
              <a:t> </a:t>
            </a:r>
            <a:r>
              <a:rPr kumimoji="0" lang="en-US" sz="800" b="0" i="0" u="none" strike="noStrike" kern="0" cap="none" spc="0" normalizeH="0" baseline="0" noProof="0" dirty="0">
                <a:ln>
                  <a:noFill/>
                </a:ln>
                <a:solidFill>
                  <a:sysClr val="windowText" lastClr="000000"/>
                </a:solidFill>
                <a:effectLst/>
                <a:uLnTx/>
                <a:uFillTx/>
                <a:ea typeface="Verdana" pitchFamily="34" charset="0"/>
                <a:cs typeface="Arial" panose="020B0604020202020204" pitchFamily="34" charset="0"/>
              </a:rPr>
              <a:t>Determine existing Scripts  availability (if any  from online</a:t>
            </a:r>
            <a:r>
              <a:rPr kumimoji="0" lang="en-US" sz="800" b="0" i="0" u="none" strike="noStrike" kern="0" cap="none" spc="0" normalizeH="0" noProof="0" dirty="0">
                <a:ln>
                  <a:noFill/>
                </a:ln>
                <a:solidFill>
                  <a:sysClr val="windowText" lastClr="000000"/>
                </a:solidFill>
                <a:effectLst/>
                <a:uLnTx/>
                <a:uFillTx/>
                <a:ea typeface="Verdana" pitchFamily="34" charset="0"/>
                <a:cs typeface="Arial" panose="020B0604020202020204" pitchFamily="34" charset="0"/>
              </a:rPr>
              <a:t> flows, Order entry, POBS.GDD </a:t>
            </a:r>
            <a:r>
              <a:rPr kumimoji="0" lang="en-US" sz="800" b="0" i="0" u="none" strike="noStrike" kern="0" cap="none" spc="0" normalizeH="0" noProof="0" dirty="0" err="1">
                <a:ln>
                  <a:noFill/>
                </a:ln>
                <a:solidFill>
                  <a:sysClr val="windowText" lastClr="000000"/>
                </a:solidFill>
                <a:effectLst/>
                <a:uLnTx/>
                <a:uFillTx/>
                <a:ea typeface="Verdana" pitchFamily="34" charset="0"/>
                <a:cs typeface="Arial" panose="020B0604020202020204" pitchFamily="34" charset="0"/>
              </a:rPr>
              <a:t>etc</a:t>
            </a:r>
            <a:r>
              <a:rPr lang="en-US" sz="800" kern="0" dirty="0">
                <a:solidFill>
                  <a:sysClr val="windowText" lastClr="000000"/>
                </a:solidFill>
                <a:ea typeface="Verdana" pitchFamily="34" charset="0"/>
                <a:cs typeface="Arial" panose="020B0604020202020204" pitchFamily="34" charset="0"/>
              </a:rPr>
              <a:t>.</a:t>
            </a:r>
            <a:r>
              <a:rPr kumimoji="0" lang="en-US" sz="800" b="0" i="0" u="none" strike="noStrike" kern="0" cap="none" spc="0" normalizeH="0" baseline="0" noProof="0" dirty="0">
                <a:ln>
                  <a:noFill/>
                </a:ln>
                <a:solidFill>
                  <a:sysClr val="windowText" lastClr="000000"/>
                </a:solidFill>
                <a:effectLst/>
                <a:uLnTx/>
                <a:uFillTx/>
                <a:ea typeface="Verdana" pitchFamily="34" charset="0"/>
                <a:cs typeface="Arial" panose="020B0604020202020204" pitchFamily="34" charset="0"/>
              </a:rPr>
              <a:t>)</a:t>
            </a:r>
          </a:p>
          <a:p>
            <a:pPr marL="90488" marR="0" lvl="0" indent="-90488" defTabSz="914400" eaLnBrk="1" fontAlgn="base" latinLnBrk="0" hangingPunct="1">
              <a:lnSpc>
                <a:spcPct val="100000"/>
              </a:lnSpc>
              <a:spcBef>
                <a:spcPct val="0"/>
              </a:spcBef>
              <a:spcAft>
                <a:spcPts val="75"/>
              </a:spcAft>
              <a:buClrTx/>
              <a:buSzTx/>
              <a:buFont typeface="Wingdings" pitchFamily="2" charset="2"/>
              <a:buChar char="§"/>
              <a:tabLst/>
              <a:defRPr/>
            </a:pPr>
            <a:r>
              <a:rPr kumimoji="0" lang="en-US" sz="800" b="0" i="0" u="none" strike="noStrike" kern="0" cap="none" spc="0" normalizeH="0" baseline="0" noProof="0" dirty="0">
                <a:ln>
                  <a:noFill/>
                </a:ln>
                <a:solidFill>
                  <a:sysClr val="windowText" lastClr="000000"/>
                </a:solidFill>
                <a:effectLst/>
                <a:uLnTx/>
                <a:uFillTx/>
                <a:ea typeface="Verdana" pitchFamily="34" charset="0"/>
                <a:cs typeface="Arial" panose="020B0604020202020204" pitchFamily="34" charset="0"/>
              </a:rPr>
              <a:t>  Performance Environment planning</a:t>
            </a:r>
          </a:p>
          <a:p>
            <a:pPr marL="90488" lvl="0" indent="-90488" defTabSz="914400" fontAlgn="base">
              <a:spcBef>
                <a:spcPct val="0"/>
              </a:spcBef>
              <a:spcAft>
                <a:spcPts val="75"/>
              </a:spcAft>
              <a:buFont typeface="Wingdings" pitchFamily="2" charset="2"/>
              <a:buChar char="§"/>
              <a:defRPr/>
            </a:pPr>
            <a:r>
              <a:rPr lang="en-US" sz="800" dirty="0">
                <a:solidFill>
                  <a:schemeClr val="tx2"/>
                </a:solidFill>
              </a:rPr>
              <a:t>NFR determination for Manhattan Warehouse Management and web based PeopleSoft implementation layers</a:t>
            </a:r>
            <a:endParaRPr kumimoji="0" lang="en-US" sz="800" i="0" u="none" strike="noStrike" kern="0" cap="none" spc="0" normalizeH="0" baseline="0" noProof="0" dirty="0">
              <a:ln>
                <a:noFill/>
              </a:ln>
              <a:solidFill>
                <a:schemeClr val="tx2"/>
              </a:solidFill>
              <a:effectLst/>
              <a:uLnTx/>
              <a:uFillTx/>
              <a:ea typeface="Verdana" pitchFamily="34" charset="0"/>
              <a:cs typeface="Arial" panose="020B0604020202020204" pitchFamily="34" charset="0"/>
            </a:endParaRPr>
          </a:p>
          <a:p>
            <a:pPr marL="90488" marR="0" lvl="0" indent="-90488" defTabSz="914400" eaLnBrk="1" fontAlgn="base" latinLnBrk="0" hangingPunct="1">
              <a:lnSpc>
                <a:spcPct val="100000"/>
              </a:lnSpc>
              <a:spcBef>
                <a:spcPct val="0"/>
              </a:spcBef>
              <a:spcAft>
                <a:spcPts val="75"/>
              </a:spcAft>
              <a:buClrTx/>
              <a:buSzTx/>
              <a:buFont typeface="Wingdings" pitchFamily="2" charset="2"/>
              <a:buChar char="§"/>
              <a:tabLst/>
              <a:defRPr/>
            </a:pPr>
            <a:r>
              <a:rPr kumimoji="0" lang="en-US" sz="800" b="0" i="0" u="none" strike="noStrike" kern="0" cap="none" spc="0" normalizeH="0" baseline="0" noProof="0" dirty="0">
                <a:ln>
                  <a:noFill/>
                </a:ln>
                <a:solidFill>
                  <a:sysClr val="windowText" lastClr="000000"/>
                </a:solidFill>
                <a:effectLst/>
                <a:uLnTx/>
                <a:uFillTx/>
                <a:ea typeface="Verdana" pitchFamily="34" charset="0"/>
                <a:cs typeface="Arial" panose="020B0604020202020204" pitchFamily="34" charset="0"/>
              </a:rPr>
              <a:t>  Tool access </a:t>
            </a:r>
          </a:p>
        </p:txBody>
      </p:sp>
      <p:sp>
        <p:nvSpPr>
          <p:cNvPr id="54" name="Rectangle 53"/>
          <p:cNvSpPr/>
          <p:nvPr/>
        </p:nvSpPr>
        <p:spPr>
          <a:xfrm>
            <a:off x="3162836" y="1698721"/>
            <a:ext cx="2718145" cy="1280160"/>
          </a:xfrm>
          <a:prstGeom prst="rect">
            <a:avLst/>
          </a:prstGeom>
          <a:noFill/>
          <a:ln w="25400" cap="flat" cmpd="sng" algn="ctr">
            <a:noFill/>
            <a:prstDash val="solid"/>
          </a:ln>
          <a:effectLst/>
        </p:spPr>
        <p:txBody>
          <a:bodyPr rtlCol="0" anchor="t"/>
          <a:lstStyle/>
          <a:p>
            <a:pPr marL="128588" marR="0" lvl="0" indent="-128588" defTabSz="914400" eaLnBrk="1" fontAlgn="base" latinLnBrk="0" hangingPunct="1">
              <a:lnSpc>
                <a:spcPct val="100000"/>
              </a:lnSpc>
              <a:spcBef>
                <a:spcPts val="0"/>
              </a:spcBef>
              <a:spcAft>
                <a:spcPts val="75"/>
              </a:spcAft>
              <a:buClrTx/>
              <a:buSzTx/>
              <a:buFont typeface="Arial" panose="020B0604020202020204" pitchFamily="34" charset="0"/>
              <a:buChar char="•"/>
              <a:tabLst/>
              <a:defRPr/>
            </a:pPr>
            <a:r>
              <a:rPr kumimoji="0" lang="en-US" sz="800" b="0" i="0" u="none" strike="noStrike" kern="0" cap="none" spc="0" normalizeH="0" baseline="0" noProof="0" dirty="0">
                <a:ln>
                  <a:noFill/>
                </a:ln>
                <a:solidFill>
                  <a:sysClr val="windowText" lastClr="000000"/>
                </a:solidFill>
                <a:effectLst/>
                <a:uLnTx/>
                <a:uFillTx/>
                <a:latin typeface="Arial" panose="020B0604020202020204" pitchFamily="34" charset="0"/>
                <a:ea typeface="Verdana" pitchFamily="34" charset="0"/>
                <a:cs typeface="Arial" panose="020B0604020202020204" pitchFamily="34" charset="0"/>
              </a:rPr>
              <a:t>Test script creation for performance critical</a:t>
            </a:r>
            <a:r>
              <a:rPr kumimoji="0" lang="en-US" sz="800" b="0" i="0" u="none" strike="noStrike" kern="0" cap="none" spc="0" normalizeH="0" noProof="0" dirty="0">
                <a:ln>
                  <a:noFill/>
                </a:ln>
                <a:solidFill>
                  <a:sysClr val="windowText" lastClr="000000"/>
                </a:solidFill>
                <a:effectLst/>
                <a:uLnTx/>
                <a:uFillTx/>
                <a:latin typeface="Arial" panose="020B0604020202020204" pitchFamily="34" charset="0"/>
                <a:ea typeface="Verdana" pitchFamily="34" charset="0"/>
                <a:cs typeface="Arial" panose="020B0604020202020204" pitchFamily="34" charset="0"/>
              </a:rPr>
              <a:t> application </a:t>
            </a:r>
          </a:p>
          <a:p>
            <a:pPr marL="128588" indent="-128588" defTabSz="914400" fontAlgn="base">
              <a:spcAft>
                <a:spcPts val="75"/>
              </a:spcAft>
              <a:buFont typeface="Arial" panose="020B0604020202020204" pitchFamily="34" charset="0"/>
              <a:buChar char="•"/>
              <a:defRPr/>
            </a:pPr>
            <a:r>
              <a:rPr lang="en-US" sz="800" kern="0" baseline="0" dirty="0">
                <a:solidFill>
                  <a:sysClr val="windowText" lastClr="000000"/>
                </a:solidFill>
                <a:latin typeface="Arial" panose="020B0604020202020204" pitchFamily="34" charset="0"/>
                <a:ea typeface="Verdana" pitchFamily="34" charset="0"/>
                <a:cs typeface="Arial" panose="020B0604020202020204" pitchFamily="34" charset="0"/>
              </a:rPr>
              <a:t>Test data validation</a:t>
            </a:r>
            <a:r>
              <a:rPr lang="en-US" sz="800" kern="0" dirty="0">
                <a:solidFill>
                  <a:sysClr val="windowText" lastClr="000000"/>
                </a:solidFill>
                <a:latin typeface="Arial" panose="020B0604020202020204" pitchFamily="34" charset="0"/>
                <a:ea typeface="Verdana" pitchFamily="34" charset="0"/>
                <a:cs typeface="Arial" panose="020B0604020202020204" pitchFamily="34" charset="0"/>
              </a:rPr>
              <a:t> with help of PJI</a:t>
            </a:r>
          </a:p>
          <a:p>
            <a:pPr marL="128588" indent="-128588" defTabSz="914400" fontAlgn="base">
              <a:spcAft>
                <a:spcPts val="75"/>
              </a:spcAft>
              <a:buFont typeface="Arial" panose="020B0604020202020204" pitchFamily="34" charset="0"/>
              <a:buChar char="•"/>
              <a:defRPr/>
            </a:pPr>
            <a:r>
              <a:rPr lang="en-US" sz="800" b="1" kern="0" dirty="0">
                <a:solidFill>
                  <a:sysClr val="windowText" lastClr="000000"/>
                </a:solidFill>
                <a:latin typeface="Arial" panose="020B0604020202020204" pitchFamily="34" charset="0"/>
                <a:ea typeface="Verdana" pitchFamily="34" charset="0"/>
                <a:cs typeface="Arial" panose="020B0604020202020204" pitchFamily="34" charset="0"/>
              </a:rPr>
              <a:t> 1 round of Pre Migration Baseline load /SLA definition test</a:t>
            </a:r>
          </a:p>
          <a:p>
            <a:pPr marL="128588" marR="0" lvl="0" indent="-128588" defTabSz="914400" eaLnBrk="1" fontAlgn="base" latinLnBrk="0" hangingPunct="1">
              <a:lnSpc>
                <a:spcPct val="100000"/>
              </a:lnSpc>
              <a:spcBef>
                <a:spcPts val="0"/>
              </a:spcBef>
              <a:spcAft>
                <a:spcPts val="75"/>
              </a:spcAft>
              <a:buClrTx/>
              <a:buSzTx/>
              <a:buFont typeface="Arial" panose="020B0604020202020204" pitchFamily="34" charset="0"/>
              <a:buChar char="•"/>
              <a:tabLst/>
              <a:defRPr/>
            </a:pPr>
            <a:r>
              <a:rPr kumimoji="0" lang="en-US" sz="800" b="0" i="0" u="none" strike="noStrike" kern="0" cap="none" spc="0" normalizeH="0" baseline="0" noProof="0" dirty="0">
                <a:ln>
                  <a:noFill/>
                </a:ln>
                <a:solidFill>
                  <a:sysClr val="windowText" lastClr="000000"/>
                </a:solidFill>
                <a:effectLst/>
                <a:uLnTx/>
                <a:uFillTx/>
                <a:latin typeface="Arial" panose="020B0604020202020204" pitchFamily="34" charset="0"/>
                <a:ea typeface="Verdana" pitchFamily="34" charset="0"/>
                <a:cs typeface="Arial" panose="020B0604020202020204" pitchFamily="34" charset="0"/>
              </a:rPr>
              <a:t>Baseline system health metrics as needed</a:t>
            </a:r>
          </a:p>
        </p:txBody>
      </p:sp>
      <p:sp>
        <p:nvSpPr>
          <p:cNvPr id="55" name="Rectangle 54"/>
          <p:cNvSpPr/>
          <p:nvPr/>
        </p:nvSpPr>
        <p:spPr>
          <a:xfrm>
            <a:off x="6019821" y="1616941"/>
            <a:ext cx="2990476" cy="1695329"/>
          </a:xfrm>
          <a:prstGeom prst="rect">
            <a:avLst/>
          </a:prstGeom>
          <a:noFill/>
          <a:ln w="25400" cap="flat" cmpd="sng" algn="ctr">
            <a:noFill/>
            <a:prstDash val="solid"/>
          </a:ln>
          <a:effectLst/>
        </p:spPr>
        <p:txBody>
          <a:bodyPr rtlCol="0" anchor="t"/>
          <a:lstStyle/>
          <a:p>
            <a:pPr marL="89297" lvl="0" indent="-89297" defTabSz="914400" fontAlgn="base">
              <a:spcAft>
                <a:spcPts val="75"/>
              </a:spcAft>
              <a:buFont typeface="Wingdings"/>
              <a:buChar char=""/>
              <a:defRPr/>
            </a:pPr>
            <a:r>
              <a:rPr lang="en-US" sz="800" kern="0" dirty="0">
                <a:solidFill>
                  <a:sysClr val="windowText" lastClr="000000"/>
                </a:solidFill>
                <a:latin typeface="Arial" panose="020B0604020202020204" pitchFamily="34" charset="0"/>
                <a:ea typeface="Calibri"/>
                <a:cs typeface="Arial" panose="020B0604020202020204" pitchFamily="34" charset="0"/>
              </a:rPr>
              <a:t>Smoke test to validate system sanity</a:t>
            </a:r>
          </a:p>
          <a:p>
            <a:pPr marL="89297" lvl="0" indent="-89297" defTabSz="914400" fontAlgn="base">
              <a:spcAft>
                <a:spcPts val="75"/>
              </a:spcAft>
              <a:buFont typeface="Wingdings"/>
              <a:buChar char=""/>
              <a:defRPr/>
            </a:pPr>
            <a:r>
              <a:rPr lang="en-US" sz="800" b="1" kern="0" dirty="0">
                <a:solidFill>
                  <a:sysClr val="windowText" lastClr="000000"/>
                </a:solidFill>
                <a:latin typeface="Arial" panose="020B0604020202020204" pitchFamily="34" charset="0"/>
                <a:ea typeface="Calibri"/>
                <a:cs typeface="Arial" panose="020B0604020202020204" pitchFamily="34" charset="0"/>
              </a:rPr>
              <a:t>1 round of Post Migration Baseline load /SLA validation test</a:t>
            </a:r>
          </a:p>
          <a:p>
            <a:pPr marL="89297" lvl="0" indent="-89297" defTabSz="914400" fontAlgn="base">
              <a:spcAft>
                <a:spcPts val="75"/>
              </a:spcAft>
              <a:buFont typeface="Wingdings"/>
              <a:buChar char=""/>
              <a:defRPr/>
            </a:pPr>
            <a:r>
              <a:rPr lang="en-US" sz="800" b="1" kern="0" dirty="0">
                <a:solidFill>
                  <a:sysClr val="windowText" lastClr="000000"/>
                </a:solidFill>
                <a:latin typeface="Arial" panose="020B0604020202020204" pitchFamily="34" charset="0"/>
                <a:ea typeface="Calibri"/>
                <a:cs typeface="Arial" panose="020B0604020202020204" pitchFamily="34" charset="0"/>
              </a:rPr>
              <a:t>1 round of  Stress test for scalability / cloud capacity determination </a:t>
            </a:r>
          </a:p>
          <a:p>
            <a:pPr marL="89297" lvl="0" indent="-89297" defTabSz="914400" fontAlgn="base">
              <a:spcAft>
                <a:spcPts val="75"/>
              </a:spcAft>
              <a:buFont typeface="Wingdings"/>
              <a:buChar char=""/>
              <a:defRPr/>
            </a:pPr>
            <a:r>
              <a:rPr lang="en-US" sz="800" b="1" kern="0" dirty="0">
                <a:solidFill>
                  <a:sysClr val="windowText" lastClr="000000"/>
                </a:solidFill>
                <a:latin typeface="Arial" panose="020B0604020202020204" pitchFamily="34" charset="0"/>
                <a:ea typeface="Calibri"/>
                <a:cs typeface="Arial" panose="020B0604020202020204" pitchFamily="34" charset="0"/>
              </a:rPr>
              <a:t>1 round of  Endurance  test for memory leak identification</a:t>
            </a:r>
          </a:p>
          <a:p>
            <a:pPr marL="89297" lvl="0" indent="-89297" defTabSz="914400" fontAlgn="base">
              <a:spcAft>
                <a:spcPts val="75"/>
              </a:spcAft>
              <a:buFont typeface="Wingdings"/>
              <a:buChar char=""/>
              <a:defRPr/>
            </a:pPr>
            <a:r>
              <a:rPr lang="en-US" sz="800" b="1" kern="0" dirty="0">
                <a:solidFill>
                  <a:sysClr val="windowText" lastClr="000000"/>
                </a:solidFill>
                <a:latin typeface="Arial" panose="020B0604020202020204" pitchFamily="34" charset="0"/>
                <a:ea typeface="Calibri"/>
                <a:cs typeface="Arial" panose="020B0604020202020204" pitchFamily="34" charset="0"/>
              </a:rPr>
              <a:t>2 round of  Failover /Disaster recovery   test for identifying service disruption / sudden application Scale up-Scale down impact etc.</a:t>
            </a:r>
          </a:p>
          <a:p>
            <a:pPr marL="89297" lvl="0" indent="-89297" defTabSz="914400" fontAlgn="base">
              <a:spcAft>
                <a:spcPts val="75"/>
              </a:spcAft>
              <a:buFont typeface="Wingdings"/>
              <a:buChar char=""/>
              <a:defRPr/>
            </a:pPr>
            <a:r>
              <a:rPr lang="en-US" sz="800" kern="0" dirty="0">
                <a:solidFill>
                  <a:sysClr val="windowText" lastClr="000000"/>
                </a:solidFill>
                <a:latin typeface="Arial" panose="020B0604020202020204" pitchFamily="34" charset="0"/>
                <a:ea typeface="Calibri"/>
                <a:cs typeface="Arial" panose="020B0604020202020204" pitchFamily="34" charset="0"/>
              </a:rPr>
              <a:t>Monitor server utilization for Performance monitoring</a:t>
            </a:r>
            <a:endParaRPr kumimoji="0" lang="en-US" sz="800" b="0" i="0" u="none" strike="noStrike" kern="0" cap="none" spc="0" normalizeH="0" baseline="0" noProof="0" dirty="0">
              <a:ln>
                <a:noFill/>
              </a:ln>
              <a:solidFill>
                <a:sysClr val="windowText" lastClr="000000"/>
              </a:solidFill>
              <a:effectLst/>
              <a:uLnTx/>
              <a:uFillTx/>
              <a:latin typeface="Arial" panose="020B0604020202020204" pitchFamily="34" charset="0"/>
              <a:ea typeface="Calibri"/>
              <a:cs typeface="Arial" panose="020B0604020202020204" pitchFamily="34" charset="0"/>
            </a:endParaRPr>
          </a:p>
        </p:txBody>
      </p:sp>
      <p:sp>
        <p:nvSpPr>
          <p:cNvPr id="56" name="Rectangle 55"/>
          <p:cNvSpPr/>
          <p:nvPr/>
        </p:nvSpPr>
        <p:spPr bwMode="auto">
          <a:xfrm>
            <a:off x="3212719" y="1228589"/>
            <a:ext cx="2651603" cy="321148"/>
          </a:xfrm>
          <a:prstGeom prst="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en-US"/>
            </a:defPPr>
            <a:lvl1pPr algn="l" rtl="0" fontAlgn="base">
              <a:spcBef>
                <a:spcPct val="0"/>
              </a:spcBef>
              <a:spcAft>
                <a:spcPct val="0"/>
              </a:spcAft>
              <a:defRPr sz="2400" b="1" kern="1200">
                <a:solidFill>
                  <a:schemeClr val="tx1"/>
                </a:solidFill>
                <a:latin typeface="Arial" pitchFamily="34" charset="0"/>
                <a:ea typeface="ＭＳ Ｐゴシック"/>
                <a:cs typeface="ＭＳ Ｐゴシック"/>
              </a:defRPr>
            </a:lvl1pPr>
            <a:lvl2pPr marL="457200" algn="l" rtl="0" fontAlgn="base">
              <a:spcBef>
                <a:spcPct val="0"/>
              </a:spcBef>
              <a:spcAft>
                <a:spcPct val="0"/>
              </a:spcAft>
              <a:defRPr sz="2400" b="1" kern="1200">
                <a:solidFill>
                  <a:schemeClr val="tx1"/>
                </a:solidFill>
                <a:latin typeface="Arial" pitchFamily="34" charset="0"/>
                <a:ea typeface="ＭＳ Ｐゴシック"/>
                <a:cs typeface="ＭＳ Ｐゴシック"/>
              </a:defRPr>
            </a:lvl2pPr>
            <a:lvl3pPr marL="914400" algn="l" rtl="0" fontAlgn="base">
              <a:spcBef>
                <a:spcPct val="0"/>
              </a:spcBef>
              <a:spcAft>
                <a:spcPct val="0"/>
              </a:spcAft>
              <a:defRPr sz="2400" b="1" kern="1200">
                <a:solidFill>
                  <a:schemeClr val="tx1"/>
                </a:solidFill>
                <a:latin typeface="Arial" pitchFamily="34" charset="0"/>
                <a:ea typeface="ＭＳ Ｐゴシック"/>
                <a:cs typeface="ＭＳ Ｐゴシック"/>
              </a:defRPr>
            </a:lvl3pPr>
            <a:lvl4pPr marL="1371600" algn="l" rtl="0" fontAlgn="base">
              <a:spcBef>
                <a:spcPct val="0"/>
              </a:spcBef>
              <a:spcAft>
                <a:spcPct val="0"/>
              </a:spcAft>
              <a:defRPr sz="2400" b="1" kern="1200">
                <a:solidFill>
                  <a:schemeClr val="tx1"/>
                </a:solidFill>
                <a:latin typeface="Arial" pitchFamily="34" charset="0"/>
                <a:ea typeface="ＭＳ Ｐゴシック"/>
                <a:cs typeface="ＭＳ Ｐゴシック"/>
              </a:defRPr>
            </a:lvl4pPr>
            <a:lvl5pPr marL="1828800" algn="l" rtl="0" fontAlgn="base">
              <a:spcBef>
                <a:spcPct val="0"/>
              </a:spcBef>
              <a:spcAft>
                <a:spcPct val="0"/>
              </a:spcAft>
              <a:defRPr sz="2400" b="1" kern="1200">
                <a:solidFill>
                  <a:schemeClr val="tx1"/>
                </a:solidFill>
                <a:latin typeface="Arial" pitchFamily="34" charset="0"/>
                <a:ea typeface="ＭＳ Ｐゴシック"/>
                <a:cs typeface="ＭＳ Ｐゴシック"/>
              </a:defRPr>
            </a:lvl5pPr>
            <a:lvl6pPr marL="2286000" algn="l" defTabSz="914400" rtl="0" eaLnBrk="1" latinLnBrk="0" hangingPunct="1">
              <a:defRPr sz="2400" b="1" kern="1200">
                <a:solidFill>
                  <a:schemeClr val="tx1"/>
                </a:solidFill>
                <a:latin typeface="Arial" pitchFamily="34" charset="0"/>
                <a:ea typeface="ＭＳ Ｐゴシック"/>
                <a:cs typeface="ＭＳ Ｐゴシック"/>
              </a:defRPr>
            </a:lvl6pPr>
            <a:lvl7pPr marL="2743200" algn="l" defTabSz="914400" rtl="0" eaLnBrk="1" latinLnBrk="0" hangingPunct="1">
              <a:defRPr sz="2400" b="1" kern="1200">
                <a:solidFill>
                  <a:schemeClr val="tx1"/>
                </a:solidFill>
                <a:latin typeface="Arial" pitchFamily="34" charset="0"/>
                <a:ea typeface="ＭＳ Ｐゴシック"/>
                <a:cs typeface="ＭＳ Ｐゴシック"/>
              </a:defRPr>
            </a:lvl7pPr>
            <a:lvl8pPr marL="3200400" algn="l" defTabSz="914400" rtl="0" eaLnBrk="1" latinLnBrk="0" hangingPunct="1">
              <a:defRPr sz="2400" b="1" kern="1200">
                <a:solidFill>
                  <a:schemeClr val="tx1"/>
                </a:solidFill>
                <a:latin typeface="Arial" pitchFamily="34" charset="0"/>
                <a:ea typeface="ＭＳ Ｐゴシック"/>
                <a:cs typeface="ＭＳ Ｐゴシック"/>
              </a:defRPr>
            </a:lvl8pPr>
            <a:lvl9pPr marL="3657600" algn="l" defTabSz="914400" rtl="0" eaLnBrk="1" latinLnBrk="0" hangingPunct="1">
              <a:defRPr sz="2400" b="1" kern="1200">
                <a:solidFill>
                  <a:schemeClr val="tx1"/>
                </a:solidFill>
                <a:latin typeface="Arial" pitchFamily="34" charset="0"/>
                <a:ea typeface="ＭＳ Ｐゴシック"/>
                <a:cs typeface="ＭＳ Ｐゴシック"/>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FFFFFF"/>
                </a:solidFill>
                <a:effectLst/>
                <a:uLnTx/>
                <a:uFillTx/>
                <a:ea typeface="ＭＳ Ｐゴシック" pitchFamily="-12" charset="-128"/>
                <a:cs typeface="Arial" panose="020B0604020202020204" pitchFamily="34" charset="0"/>
              </a:rPr>
              <a:t>Pre</a:t>
            </a:r>
            <a:r>
              <a:rPr kumimoji="0" lang="en-US" sz="900" b="1" i="0" u="none" strike="noStrike" kern="1200" cap="none" spc="0" normalizeH="0" noProof="0" dirty="0">
                <a:ln>
                  <a:noFill/>
                </a:ln>
                <a:solidFill>
                  <a:srgbClr val="FFFFFF"/>
                </a:solidFill>
                <a:effectLst/>
                <a:uLnTx/>
                <a:uFillTx/>
                <a:ea typeface="ＭＳ Ｐゴシック" pitchFamily="-12" charset="-128"/>
                <a:cs typeface="Arial" panose="020B0604020202020204" pitchFamily="34" charset="0"/>
              </a:rPr>
              <a:t> Migration</a:t>
            </a:r>
            <a:endParaRPr kumimoji="0" lang="en-US" sz="900" b="1" i="0" u="none" strike="noStrike" kern="1200" cap="none" spc="0" normalizeH="0" baseline="0" noProof="0" dirty="0">
              <a:ln>
                <a:noFill/>
              </a:ln>
              <a:solidFill>
                <a:srgbClr val="FFFFFF"/>
              </a:solidFill>
              <a:effectLst/>
              <a:uLnTx/>
              <a:uFillTx/>
              <a:ea typeface="ＭＳ Ｐゴシック" pitchFamily="-12" charset="-128"/>
              <a:cs typeface="Arial" panose="020B0604020202020204" pitchFamily="34" charset="0"/>
            </a:endParaRPr>
          </a:p>
        </p:txBody>
      </p:sp>
      <p:sp>
        <p:nvSpPr>
          <p:cNvPr id="57" name="Rectangle 56"/>
          <p:cNvSpPr/>
          <p:nvPr/>
        </p:nvSpPr>
        <p:spPr bwMode="auto">
          <a:xfrm>
            <a:off x="6326944" y="1177368"/>
            <a:ext cx="2405574" cy="360566"/>
          </a:xfrm>
          <a:prstGeom prst="rect">
            <a:avLst/>
          </a:prstGeom>
          <a:solidFill>
            <a:schemeClr val="accent2"/>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defPPr>
              <a:defRPr lang="en-US"/>
            </a:defPPr>
            <a:lvl1pPr algn="l" rtl="0" fontAlgn="base">
              <a:spcBef>
                <a:spcPct val="0"/>
              </a:spcBef>
              <a:spcAft>
                <a:spcPct val="0"/>
              </a:spcAft>
              <a:defRPr sz="2400" b="1" kern="1200">
                <a:solidFill>
                  <a:schemeClr val="tx1"/>
                </a:solidFill>
                <a:latin typeface="Arial" pitchFamily="34" charset="0"/>
                <a:ea typeface="ＭＳ Ｐゴシック"/>
                <a:cs typeface="ＭＳ Ｐゴシック"/>
              </a:defRPr>
            </a:lvl1pPr>
            <a:lvl2pPr marL="457200" algn="l" rtl="0" fontAlgn="base">
              <a:spcBef>
                <a:spcPct val="0"/>
              </a:spcBef>
              <a:spcAft>
                <a:spcPct val="0"/>
              </a:spcAft>
              <a:defRPr sz="2400" b="1" kern="1200">
                <a:solidFill>
                  <a:schemeClr val="tx1"/>
                </a:solidFill>
                <a:latin typeface="Arial" pitchFamily="34" charset="0"/>
                <a:ea typeface="ＭＳ Ｐゴシック"/>
                <a:cs typeface="ＭＳ Ｐゴシック"/>
              </a:defRPr>
            </a:lvl2pPr>
            <a:lvl3pPr marL="914400" algn="l" rtl="0" fontAlgn="base">
              <a:spcBef>
                <a:spcPct val="0"/>
              </a:spcBef>
              <a:spcAft>
                <a:spcPct val="0"/>
              </a:spcAft>
              <a:defRPr sz="2400" b="1" kern="1200">
                <a:solidFill>
                  <a:schemeClr val="tx1"/>
                </a:solidFill>
                <a:latin typeface="Arial" pitchFamily="34" charset="0"/>
                <a:ea typeface="ＭＳ Ｐゴシック"/>
                <a:cs typeface="ＭＳ Ｐゴシック"/>
              </a:defRPr>
            </a:lvl3pPr>
            <a:lvl4pPr marL="1371600" algn="l" rtl="0" fontAlgn="base">
              <a:spcBef>
                <a:spcPct val="0"/>
              </a:spcBef>
              <a:spcAft>
                <a:spcPct val="0"/>
              </a:spcAft>
              <a:defRPr sz="2400" b="1" kern="1200">
                <a:solidFill>
                  <a:schemeClr val="tx1"/>
                </a:solidFill>
                <a:latin typeface="Arial" pitchFamily="34" charset="0"/>
                <a:ea typeface="ＭＳ Ｐゴシック"/>
                <a:cs typeface="ＭＳ Ｐゴシック"/>
              </a:defRPr>
            </a:lvl4pPr>
            <a:lvl5pPr marL="1828800" algn="l" rtl="0" fontAlgn="base">
              <a:spcBef>
                <a:spcPct val="0"/>
              </a:spcBef>
              <a:spcAft>
                <a:spcPct val="0"/>
              </a:spcAft>
              <a:defRPr sz="2400" b="1" kern="1200">
                <a:solidFill>
                  <a:schemeClr val="tx1"/>
                </a:solidFill>
                <a:latin typeface="Arial" pitchFamily="34" charset="0"/>
                <a:ea typeface="ＭＳ Ｐゴシック"/>
                <a:cs typeface="ＭＳ Ｐゴシック"/>
              </a:defRPr>
            </a:lvl5pPr>
            <a:lvl6pPr marL="2286000" algn="l" defTabSz="914400" rtl="0" eaLnBrk="1" latinLnBrk="0" hangingPunct="1">
              <a:defRPr sz="2400" b="1" kern="1200">
                <a:solidFill>
                  <a:schemeClr val="tx1"/>
                </a:solidFill>
                <a:latin typeface="Arial" pitchFamily="34" charset="0"/>
                <a:ea typeface="ＭＳ Ｐゴシック"/>
                <a:cs typeface="ＭＳ Ｐゴシック"/>
              </a:defRPr>
            </a:lvl6pPr>
            <a:lvl7pPr marL="2743200" algn="l" defTabSz="914400" rtl="0" eaLnBrk="1" latinLnBrk="0" hangingPunct="1">
              <a:defRPr sz="2400" b="1" kern="1200">
                <a:solidFill>
                  <a:schemeClr val="tx1"/>
                </a:solidFill>
                <a:latin typeface="Arial" pitchFamily="34" charset="0"/>
                <a:ea typeface="ＭＳ Ｐゴシック"/>
                <a:cs typeface="ＭＳ Ｐゴシック"/>
              </a:defRPr>
            </a:lvl7pPr>
            <a:lvl8pPr marL="3200400" algn="l" defTabSz="914400" rtl="0" eaLnBrk="1" latinLnBrk="0" hangingPunct="1">
              <a:defRPr sz="2400" b="1" kern="1200">
                <a:solidFill>
                  <a:schemeClr val="tx1"/>
                </a:solidFill>
                <a:latin typeface="Arial" pitchFamily="34" charset="0"/>
                <a:ea typeface="ＭＳ Ｐゴシック"/>
                <a:cs typeface="ＭＳ Ｐゴシック"/>
              </a:defRPr>
            </a:lvl8pPr>
            <a:lvl9pPr marL="3657600" algn="l" defTabSz="914400" rtl="0" eaLnBrk="1" latinLnBrk="0" hangingPunct="1">
              <a:defRPr sz="2400" b="1" kern="1200">
                <a:solidFill>
                  <a:schemeClr val="tx1"/>
                </a:solidFill>
                <a:latin typeface="Arial" pitchFamily="34" charset="0"/>
                <a:ea typeface="ＭＳ Ｐゴシック"/>
                <a:cs typeface="ＭＳ Ｐゴシック"/>
              </a:defRPr>
            </a:lvl9pPr>
          </a:lstStyle>
          <a:p>
            <a:pPr lvl="0" algn="ctr" defTabSz="685800" eaLnBrk="0" hangingPunct="0">
              <a:defRPr/>
            </a:pPr>
            <a:r>
              <a:rPr lang="en-US" sz="900" dirty="0">
                <a:solidFill>
                  <a:srgbClr val="FFFFFF"/>
                </a:solidFill>
                <a:ea typeface="ＭＳ Ｐゴシック" pitchFamily="-12" charset="-128"/>
                <a:cs typeface="Arial" panose="020B0604020202020204" pitchFamily="34" charset="0"/>
              </a:rPr>
              <a:t>Post Migration on cloud</a:t>
            </a:r>
            <a:endParaRPr kumimoji="0" lang="en-US" sz="900" b="1" i="0" u="none" strike="noStrike" kern="1200" cap="none" spc="0" normalizeH="0" baseline="0" noProof="0" dirty="0">
              <a:ln>
                <a:noFill/>
              </a:ln>
              <a:solidFill>
                <a:srgbClr val="FFFFFF"/>
              </a:solidFill>
              <a:effectLst/>
              <a:uLnTx/>
              <a:uFillTx/>
              <a:ea typeface="ＭＳ Ｐゴシック" pitchFamily="-12" charset="-128"/>
              <a:cs typeface="Arial" panose="020B0604020202020204" pitchFamily="34" charset="0"/>
            </a:endParaRPr>
          </a:p>
        </p:txBody>
      </p:sp>
      <p:sp>
        <p:nvSpPr>
          <p:cNvPr id="64" name="Freeform 63"/>
          <p:cNvSpPr/>
          <p:nvPr/>
        </p:nvSpPr>
        <p:spPr>
          <a:xfrm>
            <a:off x="2837478" y="1222087"/>
            <a:ext cx="365403" cy="282893"/>
          </a:xfrm>
          <a:custGeom>
            <a:avLst/>
            <a:gdLst>
              <a:gd name="connsiteX0" fmla="*/ 0 w 443049"/>
              <a:gd name="connsiteY0" fmla="*/ 68644 h 343222"/>
              <a:gd name="connsiteX1" fmla="*/ 271438 w 443049"/>
              <a:gd name="connsiteY1" fmla="*/ 68644 h 343222"/>
              <a:gd name="connsiteX2" fmla="*/ 271438 w 443049"/>
              <a:gd name="connsiteY2" fmla="*/ 0 h 343222"/>
              <a:gd name="connsiteX3" fmla="*/ 443049 w 443049"/>
              <a:gd name="connsiteY3" fmla="*/ 171611 h 343222"/>
              <a:gd name="connsiteX4" fmla="*/ 271438 w 443049"/>
              <a:gd name="connsiteY4" fmla="*/ 343222 h 343222"/>
              <a:gd name="connsiteX5" fmla="*/ 271438 w 443049"/>
              <a:gd name="connsiteY5" fmla="*/ 274578 h 343222"/>
              <a:gd name="connsiteX6" fmla="*/ 0 w 443049"/>
              <a:gd name="connsiteY6" fmla="*/ 274578 h 343222"/>
              <a:gd name="connsiteX7" fmla="*/ 0 w 443049"/>
              <a:gd name="connsiteY7" fmla="*/ 68644 h 3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049" h="343222">
                <a:moveTo>
                  <a:pt x="0" y="68644"/>
                </a:moveTo>
                <a:lnTo>
                  <a:pt x="271438" y="68644"/>
                </a:lnTo>
                <a:lnTo>
                  <a:pt x="271438" y="0"/>
                </a:lnTo>
                <a:lnTo>
                  <a:pt x="443049" y="171611"/>
                </a:lnTo>
                <a:lnTo>
                  <a:pt x="271438" y="343222"/>
                </a:lnTo>
                <a:lnTo>
                  <a:pt x="271438" y="274578"/>
                </a:lnTo>
                <a:lnTo>
                  <a:pt x="0" y="274578"/>
                </a:lnTo>
                <a:lnTo>
                  <a:pt x="0" y="68644"/>
                </a:lnTo>
                <a:close/>
              </a:path>
            </a:pathLst>
          </a:custGeom>
          <a:solidFill>
            <a:schemeClr val="tx2"/>
          </a:solidFill>
          <a:ln>
            <a:noFill/>
          </a:ln>
          <a:effectLst/>
        </p:spPr>
        <p:txBody>
          <a:bodyPr lIns="0" tIns="51483" rIns="77225" bIns="51483" spcCol="1270" anchor="ctr"/>
          <a:lstStyle/>
          <a:p>
            <a:pPr marL="0" marR="0" lvl="0" indent="0" algn="ctr" defTabSz="466725" eaLnBrk="1" fontAlgn="base" latinLnBrk="0" hangingPunct="1">
              <a:lnSpc>
                <a:spcPct val="90000"/>
              </a:lnSpc>
              <a:spcBef>
                <a:spcPct val="0"/>
              </a:spcBef>
              <a:spcAft>
                <a:spcPct val="35000"/>
              </a:spcAft>
              <a:buClrTx/>
              <a:buSzTx/>
              <a:buFontTx/>
              <a:buNone/>
              <a:tabLst/>
              <a:defRPr/>
            </a:pPr>
            <a:endParaRPr kumimoji="0" lang="en-US" sz="1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65" name="Rounded Rectangle 64"/>
          <p:cNvSpPr/>
          <p:nvPr/>
        </p:nvSpPr>
        <p:spPr bwMode="auto">
          <a:xfrm>
            <a:off x="3202881" y="717114"/>
            <a:ext cx="2160241" cy="248230"/>
          </a:xfrm>
          <a:prstGeom prst="roundRect">
            <a:avLst/>
          </a:prstGeom>
          <a:solidFill>
            <a:schemeClr val="accent3">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sz="1000" b="1" dirty="0">
                <a:solidFill>
                  <a:schemeClr val="bg1"/>
                </a:solidFill>
                <a:latin typeface="Arial" panose="020B0604020202020204" pitchFamily="34" charset="0"/>
                <a:cs typeface="Arial" panose="020B0604020202020204" pitchFamily="34" charset="0"/>
              </a:rPr>
              <a:t>Performance Assessment</a:t>
            </a:r>
            <a:endParaRPr lang="en-US" sz="1000" b="1" dirty="0">
              <a:solidFill>
                <a:schemeClr val="bg1"/>
              </a:solidFill>
              <a:latin typeface="Arial" panose="020B0604020202020204" pitchFamily="34" charset="0"/>
              <a:ea typeface="ＭＳ Ｐゴシック" pitchFamily="-12" charset="-128"/>
              <a:cs typeface="Arial" panose="020B0604020202020204" pitchFamily="34" charset="0"/>
            </a:endParaRPr>
          </a:p>
        </p:txBody>
      </p:sp>
      <p:sp>
        <p:nvSpPr>
          <p:cNvPr id="66" name="Freeform 65"/>
          <p:cNvSpPr/>
          <p:nvPr/>
        </p:nvSpPr>
        <p:spPr>
          <a:xfrm>
            <a:off x="5913835" y="1228008"/>
            <a:ext cx="365403" cy="282893"/>
          </a:xfrm>
          <a:custGeom>
            <a:avLst/>
            <a:gdLst>
              <a:gd name="connsiteX0" fmla="*/ 0 w 443049"/>
              <a:gd name="connsiteY0" fmla="*/ 68644 h 343222"/>
              <a:gd name="connsiteX1" fmla="*/ 271438 w 443049"/>
              <a:gd name="connsiteY1" fmla="*/ 68644 h 343222"/>
              <a:gd name="connsiteX2" fmla="*/ 271438 w 443049"/>
              <a:gd name="connsiteY2" fmla="*/ 0 h 343222"/>
              <a:gd name="connsiteX3" fmla="*/ 443049 w 443049"/>
              <a:gd name="connsiteY3" fmla="*/ 171611 h 343222"/>
              <a:gd name="connsiteX4" fmla="*/ 271438 w 443049"/>
              <a:gd name="connsiteY4" fmla="*/ 343222 h 343222"/>
              <a:gd name="connsiteX5" fmla="*/ 271438 w 443049"/>
              <a:gd name="connsiteY5" fmla="*/ 274578 h 343222"/>
              <a:gd name="connsiteX6" fmla="*/ 0 w 443049"/>
              <a:gd name="connsiteY6" fmla="*/ 274578 h 343222"/>
              <a:gd name="connsiteX7" fmla="*/ 0 w 443049"/>
              <a:gd name="connsiteY7" fmla="*/ 68644 h 3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3049" h="343222">
                <a:moveTo>
                  <a:pt x="0" y="68644"/>
                </a:moveTo>
                <a:lnTo>
                  <a:pt x="271438" y="68644"/>
                </a:lnTo>
                <a:lnTo>
                  <a:pt x="271438" y="0"/>
                </a:lnTo>
                <a:lnTo>
                  <a:pt x="443049" y="171611"/>
                </a:lnTo>
                <a:lnTo>
                  <a:pt x="271438" y="343222"/>
                </a:lnTo>
                <a:lnTo>
                  <a:pt x="271438" y="274578"/>
                </a:lnTo>
                <a:lnTo>
                  <a:pt x="0" y="274578"/>
                </a:lnTo>
                <a:lnTo>
                  <a:pt x="0" y="68644"/>
                </a:lnTo>
                <a:close/>
              </a:path>
            </a:pathLst>
          </a:custGeom>
          <a:solidFill>
            <a:schemeClr val="tx2"/>
          </a:solidFill>
          <a:ln>
            <a:noFill/>
          </a:ln>
          <a:effectLst/>
        </p:spPr>
        <p:txBody>
          <a:bodyPr lIns="0" tIns="51483" rIns="77225" bIns="51483" spcCol="1270" anchor="ctr"/>
          <a:lstStyle/>
          <a:p>
            <a:pPr marL="0" marR="0" lvl="0" indent="0" algn="ctr" defTabSz="466725" eaLnBrk="1" fontAlgn="base" latinLnBrk="0" hangingPunct="1">
              <a:lnSpc>
                <a:spcPct val="90000"/>
              </a:lnSpc>
              <a:spcBef>
                <a:spcPct val="0"/>
              </a:spcBef>
              <a:spcAft>
                <a:spcPct val="35000"/>
              </a:spcAft>
              <a:buClrTx/>
              <a:buSzTx/>
              <a:buFontTx/>
              <a:buNone/>
              <a:tabLst/>
              <a:defRPr/>
            </a:pPr>
            <a:endParaRPr kumimoji="0" lang="en-US" sz="1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71" name="Rectangle 70"/>
          <p:cNvSpPr/>
          <p:nvPr/>
        </p:nvSpPr>
        <p:spPr>
          <a:xfrm>
            <a:off x="3087247" y="936553"/>
            <a:ext cx="2668819" cy="230832"/>
          </a:xfrm>
          <a:prstGeom prst="rect">
            <a:avLst/>
          </a:prstGeom>
        </p:spPr>
        <p:txBody>
          <a:bodyPr wrap="square">
            <a:spAutoFit/>
          </a:bodyPr>
          <a:lstStyle/>
          <a:p>
            <a:r>
              <a:rPr lang="en-US" sz="900" b="1" dirty="0">
                <a:latin typeface="Arial" panose="020B0604020202020204" pitchFamily="34" charset="0"/>
                <a:cs typeface="Arial" panose="020B0604020202020204" pitchFamily="34" charset="0"/>
              </a:rPr>
              <a:t>Identified  performance critical Application </a:t>
            </a:r>
          </a:p>
        </p:txBody>
      </p:sp>
      <p:sp>
        <p:nvSpPr>
          <p:cNvPr id="72" name="Down Arrow 71"/>
          <p:cNvSpPr/>
          <p:nvPr/>
        </p:nvSpPr>
        <p:spPr>
          <a:xfrm>
            <a:off x="5779919" y="949125"/>
            <a:ext cx="199096" cy="191615"/>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9924" tIns="59962" rIns="119924" bIns="59962" rtlCol="0" anchor="ctr"/>
          <a:lstStyle/>
          <a:p>
            <a:pPr algn="ctr"/>
            <a:endParaRPr lang="en-US" sz="20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3" name="Down Arrow 72"/>
          <p:cNvSpPr/>
          <p:nvPr/>
        </p:nvSpPr>
        <p:spPr>
          <a:xfrm>
            <a:off x="2686536" y="942767"/>
            <a:ext cx="199096" cy="191615"/>
          </a:xfrm>
          <a:prstGeom prst="down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9924" tIns="59962" rIns="119924" bIns="59962" rtlCol="0" anchor="ctr"/>
          <a:lstStyle/>
          <a:p>
            <a:pPr algn="ctr"/>
            <a:endParaRPr lang="en-US" sz="2000" dirty="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74" name="Straight Connector 73"/>
          <p:cNvCxnSpPr/>
          <p:nvPr/>
        </p:nvCxnSpPr>
        <p:spPr>
          <a:xfrm>
            <a:off x="2994115" y="1659777"/>
            <a:ext cx="0" cy="1463040"/>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995748" y="1623404"/>
            <a:ext cx="0" cy="1463040"/>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26500" y="3223422"/>
            <a:ext cx="8842410" cy="849158"/>
            <a:chOff x="126500" y="3223420"/>
            <a:chExt cx="8842410" cy="701092"/>
          </a:xfrm>
        </p:grpSpPr>
        <p:sp>
          <p:nvSpPr>
            <p:cNvPr id="82" name="Rounded Rectangle 81"/>
            <p:cNvSpPr/>
            <p:nvPr/>
          </p:nvSpPr>
          <p:spPr bwMode="auto">
            <a:xfrm>
              <a:off x="127194" y="3223420"/>
              <a:ext cx="8780706" cy="692592"/>
            </a:xfrm>
            <a:prstGeom prst="roundRect">
              <a:avLst>
                <a:gd name="adj" fmla="val 10314"/>
              </a:avLst>
            </a:prstGeom>
            <a:solidFill>
              <a:schemeClr val="bg1"/>
            </a:solidFill>
            <a:ln w="9525" cap="flat" cmpd="sng" algn="ctr">
              <a:solidFill>
                <a:schemeClr val="accent1"/>
              </a:solidFill>
              <a:prstDash val="solid"/>
              <a:round/>
              <a:headEnd type="none" w="med" len="med"/>
              <a:tailEnd type="none" w="med" len="med"/>
            </a:ln>
            <a:effectLst/>
          </p:spPr>
          <p:txBody>
            <a:bodyPr/>
            <a:lstStyle>
              <a:defPPr>
                <a:defRPr lang="en-US"/>
              </a:defPPr>
              <a:lvl1pPr algn="l" rtl="0" fontAlgn="base">
                <a:spcBef>
                  <a:spcPct val="0"/>
                </a:spcBef>
                <a:spcAft>
                  <a:spcPct val="0"/>
                </a:spcAft>
                <a:defRPr sz="2400" b="1" kern="1200">
                  <a:solidFill>
                    <a:schemeClr val="tx1"/>
                  </a:solidFill>
                  <a:latin typeface="Arial" pitchFamily="34" charset="0"/>
                  <a:ea typeface="ＭＳ Ｐゴシック"/>
                  <a:cs typeface="ＭＳ Ｐゴシック"/>
                </a:defRPr>
              </a:lvl1pPr>
              <a:lvl2pPr marL="457200" algn="l" rtl="0" fontAlgn="base">
                <a:spcBef>
                  <a:spcPct val="0"/>
                </a:spcBef>
                <a:spcAft>
                  <a:spcPct val="0"/>
                </a:spcAft>
                <a:defRPr sz="2400" b="1" kern="1200">
                  <a:solidFill>
                    <a:schemeClr val="tx1"/>
                  </a:solidFill>
                  <a:latin typeface="Arial" pitchFamily="34" charset="0"/>
                  <a:ea typeface="ＭＳ Ｐゴシック"/>
                  <a:cs typeface="ＭＳ Ｐゴシック"/>
                </a:defRPr>
              </a:lvl2pPr>
              <a:lvl3pPr marL="914400" algn="l" rtl="0" fontAlgn="base">
                <a:spcBef>
                  <a:spcPct val="0"/>
                </a:spcBef>
                <a:spcAft>
                  <a:spcPct val="0"/>
                </a:spcAft>
                <a:defRPr sz="2400" b="1" kern="1200">
                  <a:solidFill>
                    <a:schemeClr val="tx1"/>
                  </a:solidFill>
                  <a:latin typeface="Arial" pitchFamily="34" charset="0"/>
                  <a:ea typeface="ＭＳ Ｐゴシック"/>
                  <a:cs typeface="ＭＳ Ｐゴシック"/>
                </a:defRPr>
              </a:lvl3pPr>
              <a:lvl4pPr marL="1371600" algn="l" rtl="0" fontAlgn="base">
                <a:spcBef>
                  <a:spcPct val="0"/>
                </a:spcBef>
                <a:spcAft>
                  <a:spcPct val="0"/>
                </a:spcAft>
                <a:defRPr sz="2400" b="1" kern="1200">
                  <a:solidFill>
                    <a:schemeClr val="tx1"/>
                  </a:solidFill>
                  <a:latin typeface="Arial" pitchFamily="34" charset="0"/>
                  <a:ea typeface="ＭＳ Ｐゴシック"/>
                  <a:cs typeface="ＭＳ Ｐゴシック"/>
                </a:defRPr>
              </a:lvl4pPr>
              <a:lvl5pPr marL="1828800" algn="l" rtl="0" fontAlgn="base">
                <a:spcBef>
                  <a:spcPct val="0"/>
                </a:spcBef>
                <a:spcAft>
                  <a:spcPct val="0"/>
                </a:spcAft>
                <a:defRPr sz="2400" b="1" kern="1200">
                  <a:solidFill>
                    <a:schemeClr val="tx1"/>
                  </a:solidFill>
                  <a:latin typeface="Arial" pitchFamily="34" charset="0"/>
                  <a:ea typeface="ＭＳ Ｐゴシック"/>
                  <a:cs typeface="ＭＳ Ｐゴシック"/>
                </a:defRPr>
              </a:lvl5pPr>
              <a:lvl6pPr marL="2286000" algn="l" defTabSz="914400" rtl="0" eaLnBrk="1" latinLnBrk="0" hangingPunct="1">
                <a:defRPr sz="2400" b="1" kern="1200">
                  <a:solidFill>
                    <a:schemeClr val="tx1"/>
                  </a:solidFill>
                  <a:latin typeface="Arial" pitchFamily="34" charset="0"/>
                  <a:ea typeface="ＭＳ Ｐゴシック"/>
                  <a:cs typeface="ＭＳ Ｐゴシック"/>
                </a:defRPr>
              </a:lvl6pPr>
              <a:lvl7pPr marL="2743200" algn="l" defTabSz="914400" rtl="0" eaLnBrk="1" latinLnBrk="0" hangingPunct="1">
                <a:defRPr sz="2400" b="1" kern="1200">
                  <a:solidFill>
                    <a:schemeClr val="tx1"/>
                  </a:solidFill>
                  <a:latin typeface="Arial" pitchFamily="34" charset="0"/>
                  <a:ea typeface="ＭＳ Ｐゴシック"/>
                  <a:cs typeface="ＭＳ Ｐゴシック"/>
                </a:defRPr>
              </a:lvl7pPr>
              <a:lvl8pPr marL="3200400" algn="l" defTabSz="914400" rtl="0" eaLnBrk="1" latinLnBrk="0" hangingPunct="1">
                <a:defRPr sz="2400" b="1" kern="1200">
                  <a:solidFill>
                    <a:schemeClr val="tx1"/>
                  </a:solidFill>
                  <a:latin typeface="Arial" pitchFamily="34" charset="0"/>
                  <a:ea typeface="ＭＳ Ｐゴシック"/>
                  <a:cs typeface="ＭＳ Ｐゴシック"/>
                </a:defRPr>
              </a:lvl8pPr>
              <a:lvl9pPr marL="3657600" algn="l" defTabSz="914400" rtl="0" eaLnBrk="1" latinLnBrk="0" hangingPunct="1">
                <a:defRPr sz="2400" b="1" kern="1200">
                  <a:solidFill>
                    <a:schemeClr val="tx1"/>
                  </a:solidFill>
                  <a:latin typeface="Arial" pitchFamily="34" charset="0"/>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400" i="0" u="none" strike="noStrike" kern="1200" cap="none" spc="0" normalizeH="0" baseline="0" noProof="0" dirty="0">
                <a:ln>
                  <a:noFill/>
                </a:ln>
                <a:solidFill>
                  <a:sysClr val="windowText" lastClr="000000"/>
                </a:solidFill>
                <a:effectLst/>
                <a:uLnTx/>
                <a:uFillTx/>
                <a:cs typeface="Arial" panose="020B0604020202020204" pitchFamily="34" charset="0"/>
              </a:endParaRPr>
            </a:p>
          </p:txBody>
        </p:sp>
        <p:sp>
          <p:nvSpPr>
            <p:cNvPr id="83" name="TextBox 82"/>
            <p:cNvSpPr txBox="1"/>
            <p:nvPr/>
          </p:nvSpPr>
          <p:spPr>
            <a:xfrm>
              <a:off x="2994115" y="3320679"/>
              <a:ext cx="2771357" cy="391754"/>
            </a:xfrm>
            <a:prstGeom prst="rect">
              <a:avLst/>
            </a:prstGeom>
            <a:solidFill>
              <a:schemeClr val="bg1"/>
            </a:solidFill>
          </p:spPr>
          <p:txBody>
            <a:bodyPr wrap="square" rtlCol="0">
              <a:spAutoFit/>
            </a:bodyPr>
            <a:lstStyle/>
            <a:p>
              <a:pPr marL="90488" indent="-90488" defTabSz="914400" fontAlgn="base">
                <a:spcBef>
                  <a:spcPct val="0"/>
                </a:spcBef>
                <a:spcAft>
                  <a:spcPts val="75"/>
                </a:spcAft>
                <a:buFont typeface="Wingdings" pitchFamily="2" charset="2"/>
                <a:buChar char="§"/>
                <a:defRPr/>
              </a:pPr>
              <a:r>
                <a:rPr lang="en-US" sz="800" kern="0" dirty="0">
                  <a:solidFill>
                    <a:sysClr val="windowText" lastClr="000000"/>
                  </a:solidFill>
                  <a:latin typeface="Arial" panose="020B0604020202020204" pitchFamily="34" charset="0"/>
                  <a:ea typeface="Verdana" pitchFamily="34" charset="0"/>
                  <a:cs typeface="Arial" panose="020B0604020202020204" pitchFamily="34" charset="0"/>
                </a:rPr>
                <a:t>Baseline performance reports which can be used for comparison after migration.</a:t>
              </a:r>
            </a:p>
            <a:p>
              <a:pPr marL="90488" indent="-90488" defTabSz="914400" fontAlgn="base">
                <a:spcBef>
                  <a:spcPct val="0"/>
                </a:spcBef>
                <a:spcAft>
                  <a:spcPts val="75"/>
                </a:spcAft>
                <a:buFont typeface="Wingdings" pitchFamily="2" charset="2"/>
                <a:buChar char="§"/>
                <a:defRPr/>
              </a:pPr>
              <a:r>
                <a:rPr lang="en-US" sz="800" kern="0" dirty="0">
                  <a:solidFill>
                    <a:sysClr val="windowText" lastClr="000000"/>
                  </a:solidFill>
                  <a:latin typeface="Arial" panose="020B0604020202020204" pitchFamily="34" charset="0"/>
                  <a:ea typeface="Verdana" pitchFamily="34" charset="0"/>
                  <a:cs typeface="Arial" panose="020B0604020202020204" pitchFamily="34" charset="0"/>
                </a:rPr>
                <a:t>Define the SLA for  different application </a:t>
              </a:r>
            </a:p>
          </p:txBody>
        </p:sp>
        <p:sp>
          <p:nvSpPr>
            <p:cNvPr id="84" name="TextBox 83"/>
            <p:cNvSpPr txBox="1"/>
            <p:nvPr/>
          </p:nvSpPr>
          <p:spPr>
            <a:xfrm>
              <a:off x="381000" y="3330882"/>
              <a:ext cx="2255594" cy="279521"/>
            </a:xfrm>
            <a:prstGeom prst="rect">
              <a:avLst/>
            </a:prstGeom>
            <a:solidFill>
              <a:schemeClr val="bg1"/>
            </a:solidFill>
          </p:spPr>
          <p:txBody>
            <a:bodyPr wrap="square" rtlCol="0">
              <a:spAutoFit/>
            </a:bodyPr>
            <a:lstStyle/>
            <a:p>
              <a:pPr marL="90488" indent="-90488" defTabSz="914400" fontAlgn="base">
                <a:spcBef>
                  <a:spcPct val="0"/>
                </a:spcBef>
                <a:spcAft>
                  <a:spcPts val="75"/>
                </a:spcAft>
                <a:buFont typeface="Wingdings" pitchFamily="2" charset="2"/>
                <a:buChar char="§"/>
                <a:defRPr/>
              </a:pPr>
              <a:r>
                <a:rPr lang="en-US" sz="800" kern="0" dirty="0">
                  <a:solidFill>
                    <a:sysClr val="windowText" lastClr="000000"/>
                  </a:solidFill>
                  <a:latin typeface="Arial" panose="020B0604020202020204" pitchFamily="34" charset="0"/>
                  <a:ea typeface="Verdana" pitchFamily="34" charset="0"/>
                  <a:cs typeface="Arial" panose="020B0604020202020204" pitchFamily="34" charset="0"/>
                </a:rPr>
                <a:t>Determine NFR for each performance critical application</a:t>
              </a:r>
            </a:p>
          </p:txBody>
        </p:sp>
        <p:sp>
          <p:nvSpPr>
            <p:cNvPr id="85" name="TextBox 84"/>
            <p:cNvSpPr txBox="1">
              <a:spLocks/>
            </p:cNvSpPr>
            <p:nvPr/>
          </p:nvSpPr>
          <p:spPr>
            <a:xfrm>
              <a:off x="6022035" y="3298820"/>
              <a:ext cx="2946875" cy="503986"/>
            </a:xfrm>
            <a:prstGeom prst="rect">
              <a:avLst/>
            </a:prstGeom>
            <a:noFill/>
          </p:spPr>
          <p:txBody>
            <a:bodyPr wrap="square" rtlCol="0">
              <a:spAutoFit/>
            </a:bodyPr>
            <a:lstStyle>
              <a:defPPr>
                <a:defRPr lang="en-US"/>
              </a:defPPr>
              <a:lvl1pPr marL="171450" lvl="0" indent="-171450">
                <a:buFont typeface="Arial" panose="020B0604020202020204" pitchFamily="34" charset="0"/>
                <a:buChar char="•"/>
                <a:defRPr kumimoji="0" sz="800" b="0" i="0" u="none" strike="noStrike" kern="0" cap="none" spc="0" normalizeH="0" baseline="0">
                  <a:ln>
                    <a:noFill/>
                  </a:ln>
                  <a:effectLst/>
                  <a:uLnTx/>
                  <a:uFillTx/>
                  <a:latin typeface="Calibri" panose="020F0502020204030204" pitchFamily="34" charset="0"/>
                </a:defRPr>
              </a:lvl1pPr>
            </a:lstStyle>
            <a:p>
              <a:pPr marL="90488" indent="-90488" defTabSz="914400" fontAlgn="base">
                <a:spcBef>
                  <a:spcPct val="0"/>
                </a:spcBef>
                <a:spcAft>
                  <a:spcPts val="75"/>
                </a:spcAft>
                <a:buFont typeface="Wingdings" pitchFamily="2" charset="2"/>
                <a:buChar char="§"/>
                <a:defRPr/>
              </a:pPr>
              <a:r>
                <a:rPr lang="en-US" dirty="0">
                  <a:solidFill>
                    <a:sysClr val="windowText" lastClr="000000"/>
                  </a:solidFill>
                  <a:latin typeface="Arial" panose="020B0604020202020204" pitchFamily="34" charset="0"/>
                  <a:ea typeface="Verdana" pitchFamily="34" charset="0"/>
                  <a:cs typeface="Arial" panose="020B0604020202020204" pitchFamily="34" charset="0"/>
                </a:rPr>
                <a:t>Performance test results comparable to Per-migration baseline SLA</a:t>
              </a:r>
            </a:p>
            <a:p>
              <a:pPr marL="90488" indent="-90488" defTabSz="914400" fontAlgn="base">
                <a:spcBef>
                  <a:spcPct val="0"/>
                </a:spcBef>
                <a:spcAft>
                  <a:spcPts val="75"/>
                </a:spcAft>
                <a:buFont typeface="Wingdings" pitchFamily="2" charset="2"/>
                <a:buChar char="§"/>
                <a:defRPr/>
              </a:pPr>
              <a:r>
                <a:rPr lang="en-US" dirty="0">
                  <a:solidFill>
                    <a:sysClr val="windowText" lastClr="000000"/>
                  </a:solidFill>
                  <a:latin typeface="Arial" panose="020B0604020202020204" pitchFamily="34" charset="0"/>
                  <a:ea typeface="Verdana" pitchFamily="34" charset="0"/>
                  <a:cs typeface="Arial" panose="020B0604020202020204" pitchFamily="34" charset="0"/>
                </a:rPr>
                <a:t>Cloud Scalability </a:t>
              </a:r>
            </a:p>
            <a:p>
              <a:pPr marL="90488" indent="-90488" defTabSz="914400" fontAlgn="base">
                <a:spcBef>
                  <a:spcPct val="0"/>
                </a:spcBef>
                <a:spcAft>
                  <a:spcPts val="75"/>
                </a:spcAft>
                <a:buFont typeface="Wingdings" pitchFamily="2" charset="2"/>
                <a:buChar char="§"/>
                <a:defRPr/>
              </a:pPr>
              <a:r>
                <a:rPr lang="en-US" dirty="0">
                  <a:solidFill>
                    <a:sysClr val="windowText" lastClr="000000"/>
                  </a:solidFill>
                  <a:latin typeface="Arial" panose="020B0604020202020204" pitchFamily="34" charset="0"/>
                  <a:ea typeface="Verdana" pitchFamily="34" charset="0"/>
                  <a:cs typeface="Arial" panose="020B0604020202020204" pitchFamily="34" charset="0"/>
                </a:rPr>
                <a:t>Identifying performance bottleneck in respect to cloud </a:t>
              </a:r>
            </a:p>
          </p:txBody>
        </p:sp>
        <p:sp>
          <p:nvSpPr>
            <p:cNvPr id="86" name="Rounded Rectangle 85"/>
            <p:cNvSpPr/>
            <p:nvPr/>
          </p:nvSpPr>
          <p:spPr>
            <a:xfrm>
              <a:off x="126500" y="3231436"/>
              <a:ext cx="229321" cy="693076"/>
            </a:xfrm>
            <a:prstGeom prst="round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r>
                <a:rPr lang="en-US" sz="900" b="1" dirty="0">
                  <a:solidFill>
                    <a:srgbClr val="FFFFFF"/>
                  </a:solidFill>
                  <a:latin typeface="Arial" panose="020B0604020202020204" pitchFamily="34" charset="0"/>
                  <a:cs typeface="Arial" panose="020B0604020202020204" pitchFamily="34" charset="0"/>
                </a:rPr>
                <a:t>Deliverables</a:t>
              </a:r>
            </a:p>
          </p:txBody>
        </p:sp>
      </p:grpSp>
      <p:grpSp>
        <p:nvGrpSpPr>
          <p:cNvPr id="87" name="Group 86"/>
          <p:cNvGrpSpPr/>
          <p:nvPr/>
        </p:nvGrpSpPr>
        <p:grpSpPr>
          <a:xfrm>
            <a:off x="126501" y="4082287"/>
            <a:ext cx="8768430" cy="710772"/>
            <a:chOff x="126501" y="4082287"/>
            <a:chExt cx="8768430" cy="710772"/>
          </a:xfrm>
        </p:grpSpPr>
        <p:sp>
          <p:nvSpPr>
            <p:cNvPr id="88" name="Rounded Rectangle 87"/>
            <p:cNvSpPr/>
            <p:nvPr/>
          </p:nvSpPr>
          <p:spPr bwMode="auto">
            <a:xfrm>
              <a:off x="127194" y="4100969"/>
              <a:ext cx="8767737" cy="692090"/>
            </a:xfrm>
            <a:prstGeom prst="roundRect">
              <a:avLst>
                <a:gd name="adj" fmla="val 10314"/>
              </a:avLst>
            </a:prstGeom>
            <a:solidFill>
              <a:schemeClr val="bg1"/>
            </a:solidFill>
            <a:ln w="9525" cap="flat" cmpd="sng" algn="ctr">
              <a:solidFill>
                <a:schemeClr val="accent1"/>
              </a:solidFill>
              <a:prstDash val="solid"/>
              <a:round/>
              <a:headEnd type="none" w="med" len="med"/>
              <a:tailEnd type="none" w="med" len="med"/>
            </a:ln>
            <a:effectLst/>
          </p:spPr>
          <p:txBody>
            <a:bodyPr/>
            <a:lstStyle>
              <a:defPPr>
                <a:defRPr lang="en-US"/>
              </a:defPPr>
              <a:lvl1pPr algn="l" rtl="0" fontAlgn="base">
                <a:spcBef>
                  <a:spcPct val="0"/>
                </a:spcBef>
                <a:spcAft>
                  <a:spcPct val="0"/>
                </a:spcAft>
                <a:defRPr sz="2400" b="1" kern="1200">
                  <a:solidFill>
                    <a:schemeClr val="tx1"/>
                  </a:solidFill>
                  <a:latin typeface="Arial" pitchFamily="34" charset="0"/>
                  <a:ea typeface="ＭＳ Ｐゴシック"/>
                  <a:cs typeface="ＭＳ Ｐゴシック"/>
                </a:defRPr>
              </a:lvl1pPr>
              <a:lvl2pPr marL="457200" algn="l" rtl="0" fontAlgn="base">
                <a:spcBef>
                  <a:spcPct val="0"/>
                </a:spcBef>
                <a:spcAft>
                  <a:spcPct val="0"/>
                </a:spcAft>
                <a:defRPr sz="2400" b="1" kern="1200">
                  <a:solidFill>
                    <a:schemeClr val="tx1"/>
                  </a:solidFill>
                  <a:latin typeface="Arial" pitchFamily="34" charset="0"/>
                  <a:ea typeface="ＭＳ Ｐゴシック"/>
                  <a:cs typeface="ＭＳ Ｐゴシック"/>
                </a:defRPr>
              </a:lvl2pPr>
              <a:lvl3pPr marL="914400" algn="l" rtl="0" fontAlgn="base">
                <a:spcBef>
                  <a:spcPct val="0"/>
                </a:spcBef>
                <a:spcAft>
                  <a:spcPct val="0"/>
                </a:spcAft>
                <a:defRPr sz="2400" b="1" kern="1200">
                  <a:solidFill>
                    <a:schemeClr val="tx1"/>
                  </a:solidFill>
                  <a:latin typeface="Arial" pitchFamily="34" charset="0"/>
                  <a:ea typeface="ＭＳ Ｐゴシック"/>
                  <a:cs typeface="ＭＳ Ｐゴシック"/>
                </a:defRPr>
              </a:lvl3pPr>
              <a:lvl4pPr marL="1371600" algn="l" rtl="0" fontAlgn="base">
                <a:spcBef>
                  <a:spcPct val="0"/>
                </a:spcBef>
                <a:spcAft>
                  <a:spcPct val="0"/>
                </a:spcAft>
                <a:defRPr sz="2400" b="1" kern="1200">
                  <a:solidFill>
                    <a:schemeClr val="tx1"/>
                  </a:solidFill>
                  <a:latin typeface="Arial" pitchFamily="34" charset="0"/>
                  <a:ea typeface="ＭＳ Ｐゴシック"/>
                  <a:cs typeface="ＭＳ Ｐゴシック"/>
                </a:defRPr>
              </a:lvl4pPr>
              <a:lvl5pPr marL="1828800" algn="l" rtl="0" fontAlgn="base">
                <a:spcBef>
                  <a:spcPct val="0"/>
                </a:spcBef>
                <a:spcAft>
                  <a:spcPct val="0"/>
                </a:spcAft>
                <a:defRPr sz="2400" b="1" kern="1200">
                  <a:solidFill>
                    <a:schemeClr val="tx1"/>
                  </a:solidFill>
                  <a:latin typeface="Arial" pitchFamily="34" charset="0"/>
                  <a:ea typeface="ＭＳ Ｐゴシック"/>
                  <a:cs typeface="ＭＳ Ｐゴシック"/>
                </a:defRPr>
              </a:lvl5pPr>
              <a:lvl6pPr marL="2286000" algn="l" defTabSz="914400" rtl="0" eaLnBrk="1" latinLnBrk="0" hangingPunct="1">
                <a:defRPr sz="2400" b="1" kern="1200">
                  <a:solidFill>
                    <a:schemeClr val="tx1"/>
                  </a:solidFill>
                  <a:latin typeface="Arial" pitchFamily="34" charset="0"/>
                  <a:ea typeface="ＭＳ Ｐゴシック"/>
                  <a:cs typeface="ＭＳ Ｐゴシック"/>
                </a:defRPr>
              </a:lvl6pPr>
              <a:lvl7pPr marL="2743200" algn="l" defTabSz="914400" rtl="0" eaLnBrk="1" latinLnBrk="0" hangingPunct="1">
                <a:defRPr sz="2400" b="1" kern="1200">
                  <a:solidFill>
                    <a:schemeClr val="tx1"/>
                  </a:solidFill>
                  <a:latin typeface="Arial" pitchFamily="34" charset="0"/>
                  <a:ea typeface="ＭＳ Ｐゴシック"/>
                  <a:cs typeface="ＭＳ Ｐゴシック"/>
                </a:defRPr>
              </a:lvl7pPr>
              <a:lvl8pPr marL="3200400" algn="l" defTabSz="914400" rtl="0" eaLnBrk="1" latinLnBrk="0" hangingPunct="1">
                <a:defRPr sz="2400" b="1" kern="1200">
                  <a:solidFill>
                    <a:schemeClr val="tx1"/>
                  </a:solidFill>
                  <a:latin typeface="Arial" pitchFamily="34" charset="0"/>
                  <a:ea typeface="ＭＳ Ｐゴシック"/>
                  <a:cs typeface="ＭＳ Ｐゴシック"/>
                </a:defRPr>
              </a:lvl8pPr>
              <a:lvl9pPr marL="3657600" algn="l" defTabSz="914400" rtl="0" eaLnBrk="1" latinLnBrk="0" hangingPunct="1">
                <a:defRPr sz="2400" b="1" kern="1200">
                  <a:solidFill>
                    <a:schemeClr val="tx1"/>
                  </a:solidFill>
                  <a:latin typeface="Arial" pitchFamily="34" charset="0"/>
                  <a:ea typeface="ＭＳ Ｐゴシック"/>
                  <a:cs typeface="ＭＳ Ｐゴシック"/>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400" i="0" u="none" strike="noStrike" kern="1200" cap="none" spc="0" normalizeH="0" baseline="0" noProof="0" dirty="0">
                <a:ln>
                  <a:noFill/>
                </a:ln>
                <a:solidFill>
                  <a:sysClr val="windowText" lastClr="000000"/>
                </a:solidFill>
                <a:effectLst/>
                <a:uLnTx/>
                <a:uFillTx/>
                <a:cs typeface="Arial" panose="020B0604020202020204" pitchFamily="34" charset="0"/>
              </a:endParaRPr>
            </a:p>
          </p:txBody>
        </p:sp>
        <p:sp>
          <p:nvSpPr>
            <p:cNvPr id="89" name="Rounded Rectangle 88"/>
            <p:cNvSpPr/>
            <p:nvPr/>
          </p:nvSpPr>
          <p:spPr>
            <a:xfrm>
              <a:off x="126501" y="4082287"/>
              <a:ext cx="229320" cy="710771"/>
            </a:xfrm>
            <a:prstGeom prst="round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r>
                <a:rPr lang="en-US" sz="900" b="1" dirty="0">
                  <a:solidFill>
                    <a:srgbClr val="FFFFFF"/>
                  </a:solidFill>
                  <a:latin typeface="Arial" panose="020B0604020202020204" pitchFamily="34" charset="0"/>
                  <a:cs typeface="Arial" panose="020B0604020202020204" pitchFamily="34" charset="0"/>
                </a:rPr>
                <a:t>Tools</a:t>
              </a:r>
            </a:p>
          </p:txBody>
        </p:sp>
      </p:grpSp>
      <p:sp>
        <p:nvSpPr>
          <p:cNvPr id="90" name="Rounded Rectangle 89"/>
          <p:cNvSpPr/>
          <p:nvPr/>
        </p:nvSpPr>
        <p:spPr>
          <a:xfrm>
            <a:off x="126501" y="1599162"/>
            <a:ext cx="262912" cy="1593618"/>
          </a:xfrm>
          <a:prstGeom prst="roundRect">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r>
              <a:rPr lang="en-US" sz="900" b="1" dirty="0">
                <a:solidFill>
                  <a:srgbClr val="FFFFFF"/>
                </a:solidFill>
                <a:latin typeface="Arial" panose="020B0604020202020204" pitchFamily="34" charset="0"/>
                <a:cs typeface="Arial" panose="020B0604020202020204" pitchFamily="34" charset="0"/>
              </a:rPr>
              <a:t>Activities</a:t>
            </a:r>
          </a:p>
        </p:txBody>
      </p:sp>
      <p:grpSp>
        <p:nvGrpSpPr>
          <p:cNvPr id="91" name="Group 90"/>
          <p:cNvGrpSpPr/>
          <p:nvPr/>
        </p:nvGrpSpPr>
        <p:grpSpPr>
          <a:xfrm>
            <a:off x="1805452" y="4140880"/>
            <a:ext cx="7058832" cy="568070"/>
            <a:chOff x="2394214" y="3484939"/>
            <a:chExt cx="5748463" cy="441411"/>
          </a:xfrm>
        </p:grpSpPr>
        <p:sp>
          <p:nvSpPr>
            <p:cNvPr id="92" name="Rectangle 91"/>
            <p:cNvSpPr/>
            <p:nvPr/>
          </p:nvSpPr>
          <p:spPr>
            <a:xfrm>
              <a:off x="2394214" y="3510982"/>
              <a:ext cx="1221990" cy="394603"/>
            </a:xfrm>
            <a:prstGeom prst="rect">
              <a:avLst/>
            </a:prstGeom>
          </p:spPr>
          <p:txBody>
            <a:bodyPr wrap="square">
              <a:spAutoFit/>
            </a:bodyPr>
            <a:lstStyle/>
            <a:p>
              <a:pPr lvl="0" algn="ctr" defTabSz="914378">
                <a:defRPr/>
              </a:pPr>
              <a:r>
                <a:rPr lang="en-US" sz="900" dirty="0">
                  <a:latin typeface="Arial" panose="020B0604020202020204" pitchFamily="34" charset="0"/>
                  <a:cs typeface="Arial" panose="020B0604020202020204" pitchFamily="34" charset="0"/>
                </a:rPr>
                <a:t>Existing Load Runner /J meter</a:t>
              </a:r>
            </a:p>
            <a:p>
              <a:pPr lvl="0" algn="ctr" defTabSz="914378">
                <a:defRPr/>
              </a:pPr>
              <a:r>
                <a:rPr lang="en-US" sz="900" b="1" dirty="0">
                  <a:latin typeface="Arial" panose="020B0604020202020204" pitchFamily="34" charset="0"/>
                  <a:cs typeface="Arial" panose="020B0604020202020204" pitchFamily="34" charset="0"/>
                </a:rPr>
                <a:t>Load Simulation </a:t>
              </a:r>
              <a:endParaRPr lang="en-US" sz="900" dirty="0">
                <a:latin typeface="Arial" panose="020B0604020202020204" pitchFamily="34" charset="0"/>
                <a:cs typeface="Arial" panose="020B0604020202020204" pitchFamily="34" charset="0"/>
              </a:endParaRPr>
            </a:p>
          </p:txBody>
        </p:sp>
        <p:sp>
          <p:nvSpPr>
            <p:cNvPr id="93" name="Rectangle 92"/>
            <p:cNvSpPr/>
            <p:nvPr/>
          </p:nvSpPr>
          <p:spPr>
            <a:xfrm>
              <a:off x="3543769" y="3492546"/>
              <a:ext cx="2038115" cy="286984"/>
            </a:xfrm>
            <a:prstGeom prst="rect">
              <a:avLst/>
            </a:prstGeom>
          </p:spPr>
          <p:txBody>
            <a:bodyPr wrap="square">
              <a:spAutoFit/>
            </a:bodyPr>
            <a:lstStyle/>
            <a:p>
              <a:pPr algn="ctr" defTabSz="914378">
                <a:defRPr/>
              </a:pPr>
              <a:r>
                <a:rPr lang="en-US" sz="900" dirty="0">
                  <a:latin typeface="Arial" panose="020B0604020202020204" pitchFamily="34" charset="0"/>
                  <a:cs typeface="Arial" panose="020B0604020202020204" pitchFamily="34" charset="0"/>
                </a:rPr>
                <a:t>Open source Plugins for Chaos simulation</a:t>
              </a:r>
            </a:p>
            <a:p>
              <a:pPr algn="ctr" defTabSz="914378">
                <a:defRPr/>
              </a:pPr>
              <a:r>
                <a:rPr lang="en-US" sz="900" b="1" dirty="0">
                  <a:latin typeface="Arial" panose="020B0604020202020204" pitchFamily="34" charset="0"/>
                  <a:cs typeface="Arial" panose="020B0604020202020204" pitchFamily="34" charset="0"/>
                </a:rPr>
                <a:t>Failover/ Disaster recovery  Testing</a:t>
              </a:r>
            </a:p>
          </p:txBody>
        </p:sp>
        <p:sp>
          <p:nvSpPr>
            <p:cNvPr id="94" name="Rectangle 93"/>
            <p:cNvSpPr/>
            <p:nvPr/>
          </p:nvSpPr>
          <p:spPr>
            <a:xfrm>
              <a:off x="5419892" y="3506998"/>
              <a:ext cx="1508639" cy="394603"/>
            </a:xfrm>
            <a:prstGeom prst="rect">
              <a:avLst/>
            </a:prstGeom>
          </p:spPr>
          <p:txBody>
            <a:bodyPr wrap="square">
              <a:spAutoFit/>
            </a:bodyPr>
            <a:lstStyle/>
            <a:p>
              <a:pPr algn="ctr"/>
              <a:r>
                <a:rPr lang="en-US" sz="900" dirty="0">
                  <a:latin typeface="Arial" panose="020B0604020202020204" pitchFamily="34" charset="0"/>
                  <a:cs typeface="Arial" panose="020B0604020202020204" pitchFamily="34" charset="0"/>
                </a:rPr>
                <a:t>Azure/AWS/GCP application Insights</a:t>
              </a:r>
            </a:p>
            <a:p>
              <a:pPr algn="ctr"/>
              <a:r>
                <a:rPr lang="en-US" sz="900" b="1" dirty="0">
                  <a:latin typeface="Arial" panose="020B0604020202020204" pitchFamily="34" charset="0"/>
                  <a:cs typeface="Arial" panose="020B0604020202020204" pitchFamily="34" charset="0"/>
                </a:rPr>
                <a:t>Cloud Monitoring             </a:t>
              </a:r>
              <a:endParaRPr lang="en-US" sz="900" dirty="0">
                <a:latin typeface="Arial" panose="020B0604020202020204" pitchFamily="34" charset="0"/>
                <a:cs typeface="Arial" panose="020B0604020202020204" pitchFamily="34" charset="0"/>
              </a:endParaRPr>
            </a:p>
          </p:txBody>
        </p:sp>
        <p:sp>
          <p:nvSpPr>
            <p:cNvPr id="95" name="Rectangle 94"/>
            <p:cNvSpPr/>
            <p:nvPr/>
          </p:nvSpPr>
          <p:spPr>
            <a:xfrm>
              <a:off x="6818492" y="3484939"/>
              <a:ext cx="1324185" cy="286984"/>
            </a:xfrm>
            <a:prstGeom prst="rect">
              <a:avLst/>
            </a:prstGeom>
          </p:spPr>
          <p:txBody>
            <a:bodyPr wrap="square">
              <a:spAutoFit/>
            </a:bodyPr>
            <a:lstStyle/>
            <a:p>
              <a:pPr algn="ctr"/>
              <a:r>
                <a:rPr lang="en-US" sz="900" dirty="0">
                  <a:latin typeface="Arial" panose="020B0604020202020204" pitchFamily="34" charset="0"/>
                  <a:cs typeface="Arial" panose="020B0604020202020204" pitchFamily="34" charset="0"/>
                </a:rPr>
                <a:t>Existing APM tools</a:t>
              </a:r>
            </a:p>
            <a:p>
              <a:pPr algn="ctr"/>
              <a:r>
                <a:rPr lang="en-US" sz="900" b="1" dirty="0">
                  <a:latin typeface="Arial" panose="020B0604020202020204" pitchFamily="34" charset="0"/>
                  <a:cs typeface="Arial" panose="020B0604020202020204" pitchFamily="34" charset="0"/>
                </a:rPr>
                <a:t>On-Premises  Monitoring</a:t>
              </a:r>
            </a:p>
          </p:txBody>
        </p:sp>
        <p:cxnSp>
          <p:nvCxnSpPr>
            <p:cNvPr id="96" name="Straight Connector 95"/>
            <p:cNvCxnSpPr/>
            <p:nvPr/>
          </p:nvCxnSpPr>
          <p:spPr>
            <a:xfrm>
              <a:off x="2422521" y="3519283"/>
              <a:ext cx="0" cy="407067"/>
            </a:xfrm>
            <a:prstGeom prst="line">
              <a:avLst/>
            </a:prstGeom>
            <a:ln w="19050">
              <a:solidFill>
                <a:srgbClr val="17A576"/>
              </a:solidFill>
            </a:ln>
          </p:spPr>
          <p:style>
            <a:lnRef idx="1">
              <a:schemeClr val="accent2"/>
            </a:lnRef>
            <a:fillRef idx="0">
              <a:schemeClr val="accent2"/>
            </a:fillRef>
            <a:effectRef idx="0">
              <a:schemeClr val="accent2"/>
            </a:effectRef>
            <a:fontRef idx="minor">
              <a:schemeClr val="tx1"/>
            </a:fontRef>
          </p:style>
        </p:cxnSp>
        <p:cxnSp>
          <p:nvCxnSpPr>
            <p:cNvPr id="97" name="Straight Connector 96"/>
            <p:cNvCxnSpPr/>
            <p:nvPr/>
          </p:nvCxnSpPr>
          <p:spPr>
            <a:xfrm>
              <a:off x="5478403" y="3500366"/>
              <a:ext cx="0" cy="407067"/>
            </a:xfrm>
            <a:prstGeom prst="line">
              <a:avLst/>
            </a:prstGeom>
            <a:ln w="19050">
              <a:solidFill>
                <a:srgbClr val="17A576"/>
              </a:solidFill>
            </a:ln>
          </p:spPr>
          <p:style>
            <a:lnRef idx="1">
              <a:schemeClr val="accent2"/>
            </a:lnRef>
            <a:fillRef idx="0">
              <a:schemeClr val="accent2"/>
            </a:fillRef>
            <a:effectRef idx="0">
              <a:schemeClr val="accent2"/>
            </a:effectRef>
            <a:fontRef idx="minor">
              <a:schemeClr val="tx1"/>
            </a:fontRef>
          </p:style>
        </p:cxnSp>
      </p:grpSp>
      <p:sp>
        <p:nvSpPr>
          <p:cNvPr id="98" name="Rectangle 97"/>
          <p:cNvSpPr/>
          <p:nvPr/>
        </p:nvSpPr>
        <p:spPr>
          <a:xfrm>
            <a:off x="236220" y="4192439"/>
            <a:ext cx="1684020" cy="507831"/>
          </a:xfrm>
          <a:prstGeom prst="rect">
            <a:avLst/>
          </a:prstGeom>
        </p:spPr>
        <p:txBody>
          <a:bodyPr wrap="square">
            <a:spAutoFit/>
          </a:bodyPr>
          <a:lstStyle/>
          <a:p>
            <a:pPr lvl="0" algn="ctr" defTabSz="914378">
              <a:defRPr/>
            </a:pPr>
            <a:r>
              <a:rPr lang="en-US" sz="900" dirty="0">
                <a:latin typeface="Arial" panose="020B0604020202020204" pitchFamily="34" charset="0"/>
                <a:cs typeface="Arial" panose="020B0604020202020204" pitchFamily="34" charset="0"/>
              </a:rPr>
              <a:t>Performance Center (assuming)   </a:t>
            </a:r>
            <a:br>
              <a:rPr lang="en-US" sz="900" dirty="0">
                <a:latin typeface="Arial" panose="020B0604020202020204" pitchFamily="34" charset="0"/>
                <a:cs typeface="Arial" panose="020B0604020202020204" pitchFamily="34" charset="0"/>
              </a:rPr>
            </a:br>
            <a:r>
              <a:rPr lang="en-US" sz="900" b="1" dirty="0">
                <a:latin typeface="Arial" panose="020B0604020202020204" pitchFamily="34" charset="0"/>
                <a:cs typeface="Arial" panose="020B0604020202020204" pitchFamily="34" charset="0"/>
              </a:rPr>
              <a:t>Cloud Load Simulation </a:t>
            </a:r>
          </a:p>
        </p:txBody>
      </p:sp>
      <p:cxnSp>
        <p:nvCxnSpPr>
          <p:cNvPr id="99" name="Straight Connector 98"/>
          <p:cNvCxnSpPr/>
          <p:nvPr/>
        </p:nvCxnSpPr>
        <p:spPr>
          <a:xfrm>
            <a:off x="3305996" y="4159387"/>
            <a:ext cx="0" cy="523871"/>
          </a:xfrm>
          <a:prstGeom prst="line">
            <a:avLst/>
          </a:prstGeom>
          <a:ln w="19050">
            <a:solidFill>
              <a:srgbClr val="17A576"/>
            </a:solidFill>
          </a:ln>
        </p:spPr>
        <p:style>
          <a:lnRef idx="1">
            <a:schemeClr val="accent2"/>
          </a:lnRef>
          <a:fillRef idx="0">
            <a:schemeClr val="accent2"/>
          </a:fillRef>
          <a:effectRef idx="0">
            <a:schemeClr val="accent2"/>
          </a:effectRef>
          <a:fontRef idx="minor">
            <a:schemeClr val="tx1"/>
          </a:fontRef>
        </p:style>
      </p:cxnSp>
      <p:cxnSp>
        <p:nvCxnSpPr>
          <p:cNvPr id="100" name="Straight Connector 99"/>
          <p:cNvCxnSpPr/>
          <p:nvPr/>
        </p:nvCxnSpPr>
        <p:spPr>
          <a:xfrm>
            <a:off x="7303072" y="4150670"/>
            <a:ext cx="0" cy="523871"/>
          </a:xfrm>
          <a:prstGeom prst="line">
            <a:avLst/>
          </a:prstGeom>
          <a:ln w="19050">
            <a:solidFill>
              <a:srgbClr val="17A57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54038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Schedule, Risk &amp; Assumption</a:t>
            </a:r>
            <a:endParaRPr lang="en-US" dirty="0"/>
          </a:p>
        </p:txBody>
      </p:sp>
    </p:spTree>
    <p:extLst>
      <p:ext uri="{BB962C8B-B14F-4D97-AF65-F5344CB8AC3E}">
        <p14:creationId xmlns:p14="http://schemas.microsoft.com/office/powerpoint/2010/main" val="2518395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224725103"/>
              </p:ext>
            </p:extLst>
          </p:nvPr>
        </p:nvGraphicFramePr>
        <p:xfrm>
          <a:off x="1276583" y="520533"/>
          <a:ext cx="7635256" cy="448514"/>
        </p:xfrm>
        <a:graphic>
          <a:graphicData uri="http://schemas.openxmlformats.org/drawingml/2006/table">
            <a:tbl>
              <a:tblPr/>
              <a:tblGrid>
                <a:gridCol w="244721">
                  <a:extLst>
                    <a:ext uri="{9D8B030D-6E8A-4147-A177-3AD203B41FA5}">
                      <a16:colId xmlns:a16="http://schemas.microsoft.com/office/drawing/2014/main" val="1553269193"/>
                    </a:ext>
                  </a:extLst>
                </a:gridCol>
                <a:gridCol w="244721">
                  <a:extLst>
                    <a:ext uri="{9D8B030D-6E8A-4147-A177-3AD203B41FA5}">
                      <a16:colId xmlns:a16="http://schemas.microsoft.com/office/drawing/2014/main" val="83151047"/>
                    </a:ext>
                  </a:extLst>
                </a:gridCol>
                <a:gridCol w="244721">
                  <a:extLst>
                    <a:ext uri="{9D8B030D-6E8A-4147-A177-3AD203B41FA5}">
                      <a16:colId xmlns:a16="http://schemas.microsoft.com/office/drawing/2014/main" val="1807995563"/>
                    </a:ext>
                  </a:extLst>
                </a:gridCol>
                <a:gridCol w="244721">
                  <a:extLst>
                    <a:ext uri="{9D8B030D-6E8A-4147-A177-3AD203B41FA5}">
                      <a16:colId xmlns:a16="http://schemas.microsoft.com/office/drawing/2014/main" val="4061142026"/>
                    </a:ext>
                  </a:extLst>
                </a:gridCol>
                <a:gridCol w="244721">
                  <a:extLst>
                    <a:ext uri="{9D8B030D-6E8A-4147-A177-3AD203B41FA5}">
                      <a16:colId xmlns:a16="http://schemas.microsoft.com/office/drawing/2014/main" val="1268039037"/>
                    </a:ext>
                  </a:extLst>
                </a:gridCol>
                <a:gridCol w="244721">
                  <a:extLst>
                    <a:ext uri="{9D8B030D-6E8A-4147-A177-3AD203B41FA5}">
                      <a16:colId xmlns:a16="http://schemas.microsoft.com/office/drawing/2014/main" val="1282043141"/>
                    </a:ext>
                  </a:extLst>
                </a:gridCol>
                <a:gridCol w="244721">
                  <a:extLst>
                    <a:ext uri="{9D8B030D-6E8A-4147-A177-3AD203B41FA5}">
                      <a16:colId xmlns:a16="http://schemas.microsoft.com/office/drawing/2014/main" val="2991815856"/>
                    </a:ext>
                  </a:extLst>
                </a:gridCol>
                <a:gridCol w="244721">
                  <a:extLst>
                    <a:ext uri="{9D8B030D-6E8A-4147-A177-3AD203B41FA5}">
                      <a16:colId xmlns:a16="http://schemas.microsoft.com/office/drawing/2014/main" val="3201164948"/>
                    </a:ext>
                  </a:extLst>
                </a:gridCol>
                <a:gridCol w="236562">
                  <a:extLst>
                    <a:ext uri="{9D8B030D-6E8A-4147-A177-3AD203B41FA5}">
                      <a16:colId xmlns:a16="http://schemas.microsoft.com/office/drawing/2014/main" val="3027461291"/>
                    </a:ext>
                  </a:extLst>
                </a:gridCol>
                <a:gridCol w="236562">
                  <a:extLst>
                    <a:ext uri="{9D8B030D-6E8A-4147-A177-3AD203B41FA5}">
                      <a16:colId xmlns:a16="http://schemas.microsoft.com/office/drawing/2014/main" val="3838475875"/>
                    </a:ext>
                  </a:extLst>
                </a:gridCol>
                <a:gridCol w="236562">
                  <a:extLst>
                    <a:ext uri="{9D8B030D-6E8A-4147-A177-3AD203B41FA5}">
                      <a16:colId xmlns:a16="http://schemas.microsoft.com/office/drawing/2014/main" val="3329562299"/>
                    </a:ext>
                  </a:extLst>
                </a:gridCol>
                <a:gridCol w="236562">
                  <a:extLst>
                    <a:ext uri="{9D8B030D-6E8A-4147-A177-3AD203B41FA5}">
                      <a16:colId xmlns:a16="http://schemas.microsoft.com/office/drawing/2014/main" val="1477874173"/>
                    </a:ext>
                  </a:extLst>
                </a:gridCol>
                <a:gridCol w="236562">
                  <a:extLst>
                    <a:ext uri="{9D8B030D-6E8A-4147-A177-3AD203B41FA5}">
                      <a16:colId xmlns:a16="http://schemas.microsoft.com/office/drawing/2014/main" val="3442416376"/>
                    </a:ext>
                  </a:extLst>
                </a:gridCol>
                <a:gridCol w="236562">
                  <a:extLst>
                    <a:ext uri="{9D8B030D-6E8A-4147-A177-3AD203B41FA5}">
                      <a16:colId xmlns:a16="http://schemas.microsoft.com/office/drawing/2014/main" val="4027300017"/>
                    </a:ext>
                  </a:extLst>
                </a:gridCol>
                <a:gridCol w="236562">
                  <a:extLst>
                    <a:ext uri="{9D8B030D-6E8A-4147-A177-3AD203B41FA5}">
                      <a16:colId xmlns:a16="http://schemas.microsoft.com/office/drawing/2014/main" val="845206555"/>
                    </a:ext>
                  </a:extLst>
                </a:gridCol>
                <a:gridCol w="236562">
                  <a:extLst>
                    <a:ext uri="{9D8B030D-6E8A-4147-A177-3AD203B41FA5}">
                      <a16:colId xmlns:a16="http://schemas.microsoft.com/office/drawing/2014/main" val="3314651568"/>
                    </a:ext>
                  </a:extLst>
                </a:gridCol>
                <a:gridCol w="236562">
                  <a:extLst>
                    <a:ext uri="{9D8B030D-6E8A-4147-A177-3AD203B41FA5}">
                      <a16:colId xmlns:a16="http://schemas.microsoft.com/office/drawing/2014/main" val="4017003880"/>
                    </a:ext>
                  </a:extLst>
                </a:gridCol>
                <a:gridCol w="236562">
                  <a:extLst>
                    <a:ext uri="{9D8B030D-6E8A-4147-A177-3AD203B41FA5}">
                      <a16:colId xmlns:a16="http://schemas.microsoft.com/office/drawing/2014/main" val="2572895486"/>
                    </a:ext>
                  </a:extLst>
                </a:gridCol>
                <a:gridCol w="236562">
                  <a:extLst>
                    <a:ext uri="{9D8B030D-6E8A-4147-A177-3AD203B41FA5}">
                      <a16:colId xmlns:a16="http://schemas.microsoft.com/office/drawing/2014/main" val="4056685182"/>
                    </a:ext>
                  </a:extLst>
                </a:gridCol>
                <a:gridCol w="236562">
                  <a:extLst>
                    <a:ext uri="{9D8B030D-6E8A-4147-A177-3AD203B41FA5}">
                      <a16:colId xmlns:a16="http://schemas.microsoft.com/office/drawing/2014/main" val="727596775"/>
                    </a:ext>
                  </a:extLst>
                </a:gridCol>
                <a:gridCol w="236562">
                  <a:extLst>
                    <a:ext uri="{9D8B030D-6E8A-4147-A177-3AD203B41FA5}">
                      <a16:colId xmlns:a16="http://schemas.microsoft.com/office/drawing/2014/main" val="931664894"/>
                    </a:ext>
                  </a:extLst>
                </a:gridCol>
                <a:gridCol w="236562">
                  <a:extLst>
                    <a:ext uri="{9D8B030D-6E8A-4147-A177-3AD203B41FA5}">
                      <a16:colId xmlns:a16="http://schemas.microsoft.com/office/drawing/2014/main" val="65265356"/>
                    </a:ext>
                  </a:extLst>
                </a:gridCol>
                <a:gridCol w="236562">
                  <a:extLst>
                    <a:ext uri="{9D8B030D-6E8A-4147-A177-3AD203B41FA5}">
                      <a16:colId xmlns:a16="http://schemas.microsoft.com/office/drawing/2014/main" val="2588777181"/>
                    </a:ext>
                  </a:extLst>
                </a:gridCol>
                <a:gridCol w="236562">
                  <a:extLst>
                    <a:ext uri="{9D8B030D-6E8A-4147-A177-3AD203B41FA5}">
                      <a16:colId xmlns:a16="http://schemas.microsoft.com/office/drawing/2014/main" val="3571637253"/>
                    </a:ext>
                  </a:extLst>
                </a:gridCol>
                <a:gridCol w="236562">
                  <a:extLst>
                    <a:ext uri="{9D8B030D-6E8A-4147-A177-3AD203B41FA5}">
                      <a16:colId xmlns:a16="http://schemas.microsoft.com/office/drawing/2014/main" val="1902448083"/>
                    </a:ext>
                  </a:extLst>
                </a:gridCol>
                <a:gridCol w="236562">
                  <a:extLst>
                    <a:ext uri="{9D8B030D-6E8A-4147-A177-3AD203B41FA5}">
                      <a16:colId xmlns:a16="http://schemas.microsoft.com/office/drawing/2014/main" val="4148558302"/>
                    </a:ext>
                  </a:extLst>
                </a:gridCol>
                <a:gridCol w="236562">
                  <a:extLst>
                    <a:ext uri="{9D8B030D-6E8A-4147-A177-3AD203B41FA5}">
                      <a16:colId xmlns:a16="http://schemas.microsoft.com/office/drawing/2014/main" val="2970079001"/>
                    </a:ext>
                  </a:extLst>
                </a:gridCol>
                <a:gridCol w="236562">
                  <a:extLst>
                    <a:ext uri="{9D8B030D-6E8A-4147-A177-3AD203B41FA5}">
                      <a16:colId xmlns:a16="http://schemas.microsoft.com/office/drawing/2014/main" val="2613815384"/>
                    </a:ext>
                  </a:extLst>
                </a:gridCol>
                <a:gridCol w="236562">
                  <a:extLst>
                    <a:ext uri="{9D8B030D-6E8A-4147-A177-3AD203B41FA5}">
                      <a16:colId xmlns:a16="http://schemas.microsoft.com/office/drawing/2014/main" val="3550219891"/>
                    </a:ext>
                  </a:extLst>
                </a:gridCol>
                <a:gridCol w="236562">
                  <a:extLst>
                    <a:ext uri="{9D8B030D-6E8A-4147-A177-3AD203B41FA5}">
                      <a16:colId xmlns:a16="http://schemas.microsoft.com/office/drawing/2014/main" val="2721926941"/>
                    </a:ext>
                  </a:extLst>
                </a:gridCol>
                <a:gridCol w="236562">
                  <a:extLst>
                    <a:ext uri="{9D8B030D-6E8A-4147-A177-3AD203B41FA5}">
                      <a16:colId xmlns:a16="http://schemas.microsoft.com/office/drawing/2014/main" val="319052135"/>
                    </a:ext>
                  </a:extLst>
                </a:gridCol>
                <a:gridCol w="236562">
                  <a:extLst>
                    <a:ext uri="{9D8B030D-6E8A-4147-A177-3AD203B41FA5}">
                      <a16:colId xmlns:a16="http://schemas.microsoft.com/office/drawing/2014/main" val="1188505155"/>
                    </a:ext>
                  </a:extLst>
                </a:gridCol>
              </a:tblGrid>
              <a:tr h="224257">
                <a:tc gridSpan="4">
                  <a:txBody>
                    <a:bodyPr/>
                    <a:lstStyle/>
                    <a:p>
                      <a:pPr algn="ctr" fontAlgn="b"/>
                      <a:r>
                        <a:rPr lang="en-US" sz="800" b="0" i="0" u="none" strike="noStrike" dirty="0">
                          <a:solidFill>
                            <a:srgbClr val="FFFFFF"/>
                          </a:solidFill>
                          <a:effectLst/>
                          <a:latin typeface="+mj-lt"/>
                        </a:rPr>
                        <a:t>September’20</a:t>
                      </a:r>
                    </a:p>
                  </a:txBody>
                  <a:tcPr marL="6823" marR="6823" marT="6823" marB="0" anchor="ctr">
                    <a:lnL>
                      <a:noFill/>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173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800" b="0" i="0" u="none" strike="noStrike" dirty="0">
                          <a:solidFill>
                            <a:srgbClr val="FFFFFF"/>
                          </a:solidFill>
                          <a:effectLst/>
                          <a:latin typeface="+mj-lt"/>
                        </a:rPr>
                        <a:t>October’20</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173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800" b="0" i="0" u="none" strike="noStrike" dirty="0">
                          <a:solidFill>
                            <a:srgbClr val="FFFFFF"/>
                          </a:solidFill>
                          <a:effectLst/>
                          <a:latin typeface="+mj-lt"/>
                        </a:rPr>
                        <a:t>November’20</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173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800" b="0" i="0" u="none" strike="noStrike" dirty="0">
                          <a:solidFill>
                            <a:srgbClr val="FFFFFF"/>
                          </a:solidFill>
                          <a:effectLst/>
                          <a:latin typeface="+mj-lt"/>
                        </a:rPr>
                        <a:t>December’20</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173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800" b="0" i="0" u="none" strike="noStrike" dirty="0">
                          <a:solidFill>
                            <a:srgbClr val="FFFFFF"/>
                          </a:solidFill>
                          <a:effectLst/>
                          <a:latin typeface="+mj-lt"/>
                        </a:rPr>
                        <a:t>January’21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173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800" b="0" i="0" u="none" strike="noStrike" dirty="0">
                          <a:solidFill>
                            <a:srgbClr val="FFFFFF"/>
                          </a:solidFill>
                          <a:effectLst/>
                          <a:latin typeface="+mj-lt"/>
                        </a:rPr>
                        <a:t>February’21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173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800" b="0" i="0" u="none" strike="noStrike" dirty="0">
                          <a:solidFill>
                            <a:srgbClr val="FFFFFF"/>
                          </a:solidFill>
                          <a:effectLst/>
                          <a:latin typeface="+mj-lt"/>
                        </a:rPr>
                        <a:t>March’21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1737"/>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800" b="0" i="0" u="none" strike="noStrike" dirty="0">
                          <a:solidFill>
                            <a:srgbClr val="FFFFFF"/>
                          </a:solidFill>
                          <a:effectLst/>
                          <a:latin typeface="+mj-lt"/>
                        </a:rPr>
                        <a:t>April’21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E11737"/>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2376572"/>
                  </a:ext>
                </a:extLst>
              </a:tr>
              <a:tr h="224257">
                <a:tc>
                  <a:txBody>
                    <a:bodyPr/>
                    <a:lstStyle/>
                    <a:p>
                      <a:pPr algn="ctr" fontAlgn="ctr"/>
                      <a:r>
                        <a:rPr lang="en-US" sz="800" b="0" i="0" u="none" strike="noStrike" dirty="0">
                          <a:solidFill>
                            <a:srgbClr val="000000"/>
                          </a:solidFill>
                          <a:effectLst/>
                          <a:latin typeface="+mj-lt"/>
                        </a:rPr>
                        <a:t>W1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W2</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W3</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W4</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W2</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W3</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W4</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W2</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W3</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W4</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W2</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W3</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W4</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W2</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W3</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W4</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W2</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W3</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W4</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W2</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W3</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W4</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W1</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W2</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W3</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800" b="0" i="0" u="none" strike="noStrike" dirty="0">
                          <a:solidFill>
                            <a:srgbClr val="000000"/>
                          </a:solidFill>
                          <a:effectLst/>
                          <a:latin typeface="+mj-lt"/>
                        </a:rPr>
                        <a:t>W4</a:t>
                      </a:r>
                    </a:p>
                  </a:txBody>
                  <a:tcPr marL="6823" marR="6823" marT="682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3421735486"/>
                  </a:ext>
                </a:extLst>
              </a:tr>
            </a:tbl>
          </a:graphicData>
        </a:graphic>
      </p:graphicFrame>
      <p:grpSp>
        <p:nvGrpSpPr>
          <p:cNvPr id="13" name="Group 12"/>
          <p:cNvGrpSpPr/>
          <p:nvPr/>
        </p:nvGrpSpPr>
        <p:grpSpPr>
          <a:xfrm>
            <a:off x="1" y="976953"/>
            <a:ext cx="8926831" cy="3813896"/>
            <a:chOff x="1" y="1099614"/>
            <a:chExt cx="8926831" cy="3507992"/>
          </a:xfrm>
        </p:grpSpPr>
        <p:sp>
          <p:nvSpPr>
            <p:cNvPr id="6" name="Rectangle 5"/>
            <p:cNvSpPr/>
            <p:nvPr/>
          </p:nvSpPr>
          <p:spPr>
            <a:xfrm>
              <a:off x="1254026" y="1099614"/>
              <a:ext cx="7672806" cy="10757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7" name="Rectangle 6"/>
            <p:cNvSpPr/>
            <p:nvPr/>
          </p:nvSpPr>
          <p:spPr>
            <a:xfrm>
              <a:off x="1" y="1099614"/>
              <a:ext cx="1254026" cy="10757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cs typeface="Arial" panose="020B0604020202020204" pitchFamily="34" charset="0"/>
                </a:rPr>
                <a:t>1. Assessment &amp; Planning</a:t>
              </a:r>
            </a:p>
          </p:txBody>
        </p:sp>
        <p:sp>
          <p:nvSpPr>
            <p:cNvPr id="8" name="Rectangle 7"/>
            <p:cNvSpPr/>
            <p:nvPr/>
          </p:nvSpPr>
          <p:spPr>
            <a:xfrm>
              <a:off x="1254026" y="2208422"/>
              <a:ext cx="7672806" cy="12292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9" name="Rectangle 8"/>
            <p:cNvSpPr/>
            <p:nvPr/>
          </p:nvSpPr>
          <p:spPr>
            <a:xfrm>
              <a:off x="1254026" y="3485058"/>
              <a:ext cx="7672806" cy="112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mj-lt"/>
              </a:endParaRPr>
            </a:p>
          </p:txBody>
        </p:sp>
        <p:sp>
          <p:nvSpPr>
            <p:cNvPr id="10" name="Rectangle 9"/>
            <p:cNvSpPr/>
            <p:nvPr/>
          </p:nvSpPr>
          <p:spPr>
            <a:xfrm>
              <a:off x="1" y="2208422"/>
              <a:ext cx="1254026" cy="12491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cs typeface="Arial" panose="020B0604020202020204" pitchFamily="34" charset="0"/>
                </a:rPr>
                <a:t>2. Design &amp; Build</a:t>
              </a:r>
            </a:p>
          </p:txBody>
        </p:sp>
        <p:sp>
          <p:nvSpPr>
            <p:cNvPr id="11" name="Rectangle 10"/>
            <p:cNvSpPr/>
            <p:nvPr/>
          </p:nvSpPr>
          <p:spPr>
            <a:xfrm>
              <a:off x="1" y="3485058"/>
              <a:ext cx="1254025" cy="10757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mj-lt"/>
                  <a:cs typeface="Arial" panose="020B0604020202020204" pitchFamily="34" charset="0"/>
                </a:rPr>
                <a:t>3. Migrate &amp; Validate</a:t>
              </a:r>
            </a:p>
          </p:txBody>
        </p:sp>
        <p:cxnSp>
          <p:nvCxnSpPr>
            <p:cNvPr id="12" name="Straight Connector 11"/>
            <p:cNvCxnSpPr/>
            <p:nvPr/>
          </p:nvCxnSpPr>
          <p:spPr>
            <a:xfrm>
              <a:off x="1331187" y="1191597"/>
              <a:ext cx="1920240" cy="0"/>
            </a:xfrm>
            <a:prstGeom prst="line">
              <a:avLst/>
            </a:prstGeom>
            <a:ln w="57150" cap="rnd">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Overall Program Timelines</a:t>
            </a:r>
            <a:endParaRPr lang="en-US" dirty="0"/>
          </a:p>
        </p:txBody>
      </p:sp>
      <p:sp>
        <p:nvSpPr>
          <p:cNvPr id="15" name="Oval 14"/>
          <p:cNvSpPr/>
          <p:nvPr/>
        </p:nvSpPr>
        <p:spPr>
          <a:xfrm>
            <a:off x="3195237" y="1022884"/>
            <a:ext cx="91440" cy="91440"/>
          </a:xfrm>
          <a:prstGeom prst="ellipse">
            <a:avLst/>
          </a:prstGeom>
          <a:solidFill>
            <a:schemeClr val="accent4">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pic>
        <p:nvPicPr>
          <p:cNvPr id="10242"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25683" y="979494"/>
            <a:ext cx="190501" cy="19050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525248" y="1009288"/>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Discovery &amp; Mapping Completed</a:t>
            </a:r>
          </a:p>
        </p:txBody>
      </p:sp>
      <p:pic>
        <p:nvPicPr>
          <p:cNvPr id="20"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78318" y="1160746"/>
            <a:ext cx="190501" cy="1905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512184" y="1188944"/>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Migration Planning Completed</a:t>
            </a:r>
          </a:p>
        </p:txBody>
      </p:sp>
      <p:grpSp>
        <p:nvGrpSpPr>
          <p:cNvPr id="28" name="Group 27"/>
          <p:cNvGrpSpPr/>
          <p:nvPr/>
        </p:nvGrpSpPr>
        <p:grpSpPr>
          <a:xfrm>
            <a:off x="1699568" y="1195441"/>
            <a:ext cx="2535385" cy="91440"/>
            <a:chOff x="1661652" y="1413837"/>
            <a:chExt cx="2535385" cy="91440"/>
          </a:xfrm>
        </p:grpSpPr>
        <p:cxnSp>
          <p:nvCxnSpPr>
            <p:cNvPr id="18" name="Straight Connector 17"/>
            <p:cNvCxnSpPr/>
            <p:nvPr/>
          </p:nvCxnSpPr>
          <p:spPr>
            <a:xfrm>
              <a:off x="1661652" y="1470191"/>
              <a:ext cx="2506238" cy="0"/>
            </a:xfrm>
            <a:prstGeom prst="line">
              <a:avLst/>
            </a:prstGeom>
            <a:ln w="57150" cap="rnd">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105597" y="1413837"/>
              <a:ext cx="91440" cy="91440"/>
            </a:xfrm>
            <a:prstGeom prst="ellipse">
              <a:avLst/>
            </a:prstGeom>
            <a:solidFill>
              <a:schemeClr val="accent4">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grpSp>
      <p:cxnSp>
        <p:nvCxnSpPr>
          <p:cNvPr id="23" name="Straight Connector 22"/>
          <p:cNvCxnSpPr/>
          <p:nvPr/>
        </p:nvCxnSpPr>
        <p:spPr>
          <a:xfrm>
            <a:off x="3975545" y="2702790"/>
            <a:ext cx="2834640" cy="0"/>
          </a:xfrm>
          <a:prstGeom prst="line">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738092" y="2657070"/>
            <a:ext cx="91440" cy="91440"/>
          </a:xfrm>
          <a:prstGeom prst="ellipse">
            <a:avLst/>
          </a:prstGeom>
          <a:solidFill>
            <a:srgbClr val="C898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27" name="TextBox 26"/>
          <p:cNvSpPr txBox="1"/>
          <p:nvPr/>
        </p:nvSpPr>
        <p:spPr>
          <a:xfrm>
            <a:off x="5642184" y="2518729"/>
            <a:ext cx="2646409" cy="107722"/>
          </a:xfrm>
          <a:prstGeom prst="rect">
            <a:avLst/>
          </a:prstGeom>
        </p:spPr>
        <p:txBody>
          <a:bodyPr wrap="square" lIns="0" tIns="0" rIns="0" bIns="0" rtlCol="0">
            <a:spAutoFit/>
          </a:bodyPr>
          <a:lstStyle/>
          <a:p>
            <a:pPr algn="ctr" defTabSz="514350"/>
            <a:r>
              <a:rPr lang="en-US" sz="700" dirty="0">
                <a:solidFill>
                  <a:srgbClr val="000000"/>
                </a:solidFill>
                <a:latin typeface="+mj-lt"/>
              </a:rPr>
              <a:t>On-going Design Activities (Tools, Monitoring, DevOps etc.)</a:t>
            </a:r>
          </a:p>
        </p:txBody>
      </p:sp>
      <p:pic>
        <p:nvPicPr>
          <p:cNvPr id="29"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67323" y="2619083"/>
            <a:ext cx="190501" cy="19050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341897" y="1570465"/>
            <a:ext cx="2893056" cy="91440"/>
            <a:chOff x="1331187" y="1813794"/>
            <a:chExt cx="2893056" cy="91440"/>
          </a:xfrm>
        </p:grpSpPr>
        <p:cxnSp>
          <p:nvCxnSpPr>
            <p:cNvPr id="30" name="Straight Connector 29"/>
            <p:cNvCxnSpPr/>
            <p:nvPr/>
          </p:nvCxnSpPr>
          <p:spPr>
            <a:xfrm>
              <a:off x="1331187" y="1860146"/>
              <a:ext cx="2820130" cy="0"/>
            </a:xfrm>
            <a:prstGeom prst="line">
              <a:avLst/>
            </a:prstGeom>
            <a:ln w="57150" cap="rnd">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4132803" y="1813794"/>
              <a:ext cx="91440" cy="91440"/>
            </a:xfrm>
            <a:prstGeom prst="ellipse">
              <a:avLst/>
            </a:prstGeom>
            <a:solidFill>
              <a:schemeClr val="accent4">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grpSp>
      <p:sp>
        <p:nvSpPr>
          <p:cNvPr id="34" name="TextBox 33"/>
          <p:cNvSpPr txBox="1"/>
          <p:nvPr/>
        </p:nvSpPr>
        <p:spPr>
          <a:xfrm>
            <a:off x="4544502" y="1561326"/>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Control Catalog</a:t>
            </a:r>
          </a:p>
        </p:txBody>
      </p:sp>
      <p:pic>
        <p:nvPicPr>
          <p:cNvPr id="35"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94477" y="1553402"/>
            <a:ext cx="190501" cy="19050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840871" y="1973375"/>
            <a:ext cx="1528390" cy="91440"/>
            <a:chOff x="1833666" y="2055053"/>
            <a:chExt cx="1528390" cy="91440"/>
          </a:xfrm>
        </p:grpSpPr>
        <p:cxnSp>
          <p:nvCxnSpPr>
            <p:cNvPr id="36" name="Straight Connector 35"/>
            <p:cNvCxnSpPr/>
            <p:nvPr/>
          </p:nvCxnSpPr>
          <p:spPr>
            <a:xfrm>
              <a:off x="1833666" y="2087260"/>
              <a:ext cx="1459825" cy="0"/>
            </a:xfrm>
            <a:prstGeom prst="line">
              <a:avLst/>
            </a:prstGeom>
            <a:ln w="57150" cap="rnd">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270616" y="2055053"/>
              <a:ext cx="91440" cy="91440"/>
            </a:xfrm>
            <a:prstGeom prst="ellipse">
              <a:avLst/>
            </a:prstGeom>
            <a:solidFill>
              <a:schemeClr val="accent4">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grpSp>
      <p:sp>
        <p:nvSpPr>
          <p:cNvPr id="39" name="TextBox 38"/>
          <p:cNvSpPr txBox="1"/>
          <p:nvPr/>
        </p:nvSpPr>
        <p:spPr>
          <a:xfrm>
            <a:off x="3578827" y="1975346"/>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Application &amp; DevOps Assessment Completed</a:t>
            </a:r>
          </a:p>
        </p:txBody>
      </p:sp>
      <p:pic>
        <p:nvPicPr>
          <p:cNvPr id="40"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00244" y="1882704"/>
            <a:ext cx="190501" cy="19050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a:off x="4533792" y="3703462"/>
            <a:ext cx="1686255" cy="0"/>
          </a:xfrm>
          <a:prstGeom prst="line">
            <a:avLst/>
          </a:prstGeom>
          <a:ln w="57150" cap="rnd">
            <a:solidFill>
              <a:srgbClr val="00B050"/>
            </a:solidFill>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165576" y="3659080"/>
            <a:ext cx="91440" cy="91440"/>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44" name="TextBox 43"/>
          <p:cNvSpPr txBox="1"/>
          <p:nvPr/>
        </p:nvSpPr>
        <p:spPr>
          <a:xfrm>
            <a:off x="6509884" y="3642071"/>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Migration Wave 1</a:t>
            </a:r>
          </a:p>
        </p:txBody>
      </p:sp>
      <p:sp>
        <p:nvSpPr>
          <p:cNvPr id="45" name="Right Brace 44"/>
          <p:cNvSpPr/>
          <p:nvPr/>
        </p:nvSpPr>
        <p:spPr>
          <a:xfrm rot="5400000">
            <a:off x="5810653" y="1543233"/>
            <a:ext cx="69848" cy="5561012"/>
          </a:xfrm>
          <a:prstGeom prst="rightBrace">
            <a:avLst/>
          </a:prstGeom>
          <a:noFill/>
          <a:ln w="19050" cap="flat" cmpd="sng" algn="ctr">
            <a:solidFill>
              <a:srgbClr val="0033B4"/>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dirty="0">
              <a:ln>
                <a:noFill/>
              </a:ln>
              <a:solidFill>
                <a:srgbClr val="0033A0"/>
              </a:solidFill>
              <a:effectLst/>
              <a:uLnTx/>
              <a:uFillTx/>
              <a:latin typeface="+mj-lt"/>
              <a:ea typeface="+mn-ea"/>
              <a:cs typeface="+mn-cs"/>
            </a:endParaRPr>
          </a:p>
        </p:txBody>
      </p:sp>
      <p:cxnSp>
        <p:nvCxnSpPr>
          <p:cNvPr id="49" name="Straight Connector 48"/>
          <p:cNvCxnSpPr/>
          <p:nvPr/>
        </p:nvCxnSpPr>
        <p:spPr>
          <a:xfrm>
            <a:off x="5474883" y="3866494"/>
            <a:ext cx="1686255" cy="0"/>
          </a:xfrm>
          <a:prstGeom prst="line">
            <a:avLst/>
          </a:prstGeom>
          <a:ln w="57150" cap="rnd">
            <a:solidFill>
              <a:srgbClr val="00B05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451565" y="3800943"/>
            <a:ext cx="912967"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Wave 2</a:t>
            </a:r>
          </a:p>
        </p:txBody>
      </p:sp>
      <p:sp>
        <p:nvSpPr>
          <p:cNvPr id="51" name="Oval 50"/>
          <p:cNvSpPr/>
          <p:nvPr/>
        </p:nvSpPr>
        <p:spPr>
          <a:xfrm>
            <a:off x="7115418" y="3828915"/>
            <a:ext cx="91440" cy="91440"/>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cxnSp>
        <p:nvCxnSpPr>
          <p:cNvPr id="52" name="Straight Connector 51"/>
          <p:cNvCxnSpPr/>
          <p:nvPr/>
        </p:nvCxnSpPr>
        <p:spPr>
          <a:xfrm>
            <a:off x="6023710" y="4018894"/>
            <a:ext cx="1686255" cy="0"/>
          </a:xfrm>
          <a:prstGeom prst="line">
            <a:avLst/>
          </a:prstGeom>
          <a:ln w="57150" cap="rnd">
            <a:solidFill>
              <a:srgbClr val="00B050"/>
            </a:solidFill>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7705968" y="3981315"/>
            <a:ext cx="91440" cy="91440"/>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cxnSp>
        <p:nvCxnSpPr>
          <p:cNvPr id="54" name="Straight Connector 53"/>
          <p:cNvCxnSpPr/>
          <p:nvPr/>
        </p:nvCxnSpPr>
        <p:spPr>
          <a:xfrm>
            <a:off x="6857991" y="4218731"/>
            <a:ext cx="1686255" cy="0"/>
          </a:xfrm>
          <a:prstGeom prst="line">
            <a:avLst/>
          </a:prstGeom>
          <a:ln w="57150" cap="rnd">
            <a:solidFill>
              <a:srgbClr val="00B050"/>
            </a:solidFill>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8534643" y="4162290"/>
            <a:ext cx="91440" cy="91440"/>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56" name="TextBox 55"/>
          <p:cNvSpPr txBox="1"/>
          <p:nvPr/>
        </p:nvSpPr>
        <p:spPr>
          <a:xfrm>
            <a:off x="8135990" y="3956484"/>
            <a:ext cx="912967"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Wave 3</a:t>
            </a:r>
          </a:p>
        </p:txBody>
      </p:sp>
      <p:sp>
        <p:nvSpPr>
          <p:cNvPr id="57" name="TextBox 56"/>
          <p:cNvSpPr txBox="1"/>
          <p:nvPr/>
        </p:nvSpPr>
        <p:spPr>
          <a:xfrm>
            <a:off x="8334192" y="4049478"/>
            <a:ext cx="912967"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Wave 4</a:t>
            </a:r>
          </a:p>
        </p:txBody>
      </p:sp>
      <p:sp>
        <p:nvSpPr>
          <p:cNvPr id="58" name="TextBox 57"/>
          <p:cNvSpPr txBox="1"/>
          <p:nvPr/>
        </p:nvSpPr>
        <p:spPr>
          <a:xfrm>
            <a:off x="5102787" y="4418025"/>
            <a:ext cx="1460327" cy="115416"/>
          </a:xfrm>
          <a:prstGeom prst="rect">
            <a:avLst/>
          </a:prstGeom>
        </p:spPr>
        <p:txBody>
          <a:bodyPr wrap="square" lIns="0" tIns="0" rIns="0" bIns="0" rtlCol="0">
            <a:spAutoFit/>
          </a:bodyPr>
          <a:lstStyle/>
          <a:p>
            <a:pPr algn="ctr" defTabSz="514350"/>
            <a:r>
              <a:rPr lang="en-US" sz="750" i="1" dirty="0">
                <a:solidFill>
                  <a:srgbClr val="000000"/>
                </a:solidFill>
                <a:latin typeface="+mj-lt"/>
              </a:rPr>
              <a:t>Ongoing Testing &amp; Validation</a:t>
            </a:r>
          </a:p>
        </p:txBody>
      </p:sp>
      <p:sp>
        <p:nvSpPr>
          <p:cNvPr id="71" name="TextBox 70"/>
          <p:cNvSpPr txBox="1"/>
          <p:nvPr/>
        </p:nvSpPr>
        <p:spPr>
          <a:xfrm>
            <a:off x="3564680" y="1371123"/>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Target Landing Zone Finalized</a:t>
            </a:r>
          </a:p>
        </p:txBody>
      </p:sp>
      <p:pic>
        <p:nvPicPr>
          <p:cNvPr id="72"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47140" y="1331031"/>
            <a:ext cx="190501" cy="190501"/>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2295911" y="1348110"/>
            <a:ext cx="969931" cy="91440"/>
            <a:chOff x="2310058" y="1448004"/>
            <a:chExt cx="969931" cy="91440"/>
          </a:xfrm>
        </p:grpSpPr>
        <p:cxnSp>
          <p:nvCxnSpPr>
            <p:cNvPr id="69" name="Straight Connector 68"/>
            <p:cNvCxnSpPr/>
            <p:nvPr/>
          </p:nvCxnSpPr>
          <p:spPr>
            <a:xfrm>
              <a:off x="2310058" y="1502435"/>
              <a:ext cx="914400" cy="0"/>
            </a:xfrm>
            <a:prstGeom prst="line">
              <a:avLst/>
            </a:prstGeom>
            <a:ln w="57150" cap="rnd">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3188549" y="1448004"/>
              <a:ext cx="91440" cy="91440"/>
            </a:xfrm>
            <a:prstGeom prst="ellipse">
              <a:avLst/>
            </a:prstGeom>
            <a:solidFill>
              <a:schemeClr val="accent4">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grpSp>
      <p:cxnSp>
        <p:nvCxnSpPr>
          <p:cNvPr id="74" name="Straight Connector 73"/>
          <p:cNvCxnSpPr/>
          <p:nvPr/>
        </p:nvCxnSpPr>
        <p:spPr>
          <a:xfrm>
            <a:off x="3300696" y="2279230"/>
            <a:ext cx="731520" cy="0"/>
          </a:xfrm>
          <a:prstGeom prst="line">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3983024" y="2232035"/>
            <a:ext cx="91440" cy="91440"/>
          </a:xfrm>
          <a:prstGeom prst="ellipse">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pic>
        <p:nvPicPr>
          <p:cNvPr id="76"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26656" y="2173710"/>
            <a:ext cx="190501" cy="190501"/>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4385695" y="2208405"/>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Reference Architecture &amp; Design</a:t>
            </a:r>
          </a:p>
        </p:txBody>
      </p:sp>
      <p:grpSp>
        <p:nvGrpSpPr>
          <p:cNvPr id="32" name="Group 31"/>
          <p:cNvGrpSpPr/>
          <p:nvPr/>
        </p:nvGrpSpPr>
        <p:grpSpPr>
          <a:xfrm>
            <a:off x="3297224" y="2393960"/>
            <a:ext cx="1196340" cy="91440"/>
            <a:chOff x="3297224" y="2516621"/>
            <a:chExt cx="1196340" cy="91440"/>
          </a:xfrm>
        </p:grpSpPr>
        <p:cxnSp>
          <p:nvCxnSpPr>
            <p:cNvPr id="78" name="Straight Connector 77"/>
            <p:cNvCxnSpPr/>
            <p:nvPr/>
          </p:nvCxnSpPr>
          <p:spPr>
            <a:xfrm>
              <a:off x="3297224" y="2569776"/>
              <a:ext cx="1097280" cy="0"/>
            </a:xfrm>
            <a:prstGeom prst="line">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4402124" y="2516621"/>
              <a:ext cx="91440" cy="91440"/>
            </a:xfrm>
            <a:prstGeom prst="ellipse">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grpSp>
      <p:pic>
        <p:nvPicPr>
          <p:cNvPr id="80"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27074" y="2335049"/>
            <a:ext cx="190501" cy="190501"/>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p:cNvSpPr txBox="1"/>
          <p:nvPr/>
        </p:nvSpPr>
        <p:spPr>
          <a:xfrm>
            <a:off x="4726137" y="2395176"/>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Cloud Foundation Ready</a:t>
            </a:r>
          </a:p>
        </p:txBody>
      </p:sp>
      <p:grpSp>
        <p:nvGrpSpPr>
          <p:cNvPr id="37" name="Group 36"/>
          <p:cNvGrpSpPr/>
          <p:nvPr/>
        </p:nvGrpSpPr>
        <p:grpSpPr>
          <a:xfrm>
            <a:off x="5243799" y="3211431"/>
            <a:ext cx="758693" cy="91440"/>
            <a:chOff x="5236675" y="3009513"/>
            <a:chExt cx="758693" cy="91440"/>
          </a:xfrm>
        </p:grpSpPr>
        <p:cxnSp>
          <p:nvCxnSpPr>
            <p:cNvPr id="82" name="Straight Connector 81"/>
            <p:cNvCxnSpPr/>
            <p:nvPr/>
          </p:nvCxnSpPr>
          <p:spPr>
            <a:xfrm>
              <a:off x="5236675" y="3066755"/>
              <a:ext cx="731520" cy="0"/>
            </a:xfrm>
            <a:prstGeom prst="line">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83" name="Oval 82"/>
            <p:cNvSpPr/>
            <p:nvPr/>
          </p:nvSpPr>
          <p:spPr>
            <a:xfrm>
              <a:off x="5903928" y="3009513"/>
              <a:ext cx="91440" cy="91440"/>
            </a:xfrm>
            <a:prstGeom prst="ellipse">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grpSp>
      <p:cxnSp>
        <p:nvCxnSpPr>
          <p:cNvPr id="84" name="Straight Connector 83"/>
          <p:cNvCxnSpPr/>
          <p:nvPr/>
        </p:nvCxnSpPr>
        <p:spPr>
          <a:xfrm>
            <a:off x="2753111" y="1794143"/>
            <a:ext cx="914400" cy="0"/>
          </a:xfrm>
          <a:prstGeom prst="line">
            <a:avLst/>
          </a:prstGeom>
          <a:ln w="57150" cap="rnd">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3617173" y="1752300"/>
            <a:ext cx="91440" cy="91440"/>
          </a:xfrm>
          <a:prstGeom prst="ellipse">
            <a:avLst/>
          </a:prstGeom>
          <a:solidFill>
            <a:schemeClr val="accent4">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86" name="TextBox 85"/>
          <p:cNvSpPr txBox="1"/>
          <p:nvPr/>
        </p:nvSpPr>
        <p:spPr>
          <a:xfrm>
            <a:off x="3944006" y="1757783"/>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High Level Implementation Plan</a:t>
            </a:r>
          </a:p>
        </p:txBody>
      </p:sp>
      <p:pic>
        <p:nvPicPr>
          <p:cNvPr id="87"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44943" y="1705785"/>
            <a:ext cx="190501" cy="19050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64409" y="3170545"/>
            <a:ext cx="190501" cy="190501"/>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6288169" y="3206584"/>
            <a:ext cx="209756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LLD Sign-off</a:t>
            </a:r>
          </a:p>
        </p:txBody>
      </p:sp>
      <p:cxnSp>
        <p:nvCxnSpPr>
          <p:cNvPr id="90" name="Straight Connector 89"/>
          <p:cNvCxnSpPr/>
          <p:nvPr/>
        </p:nvCxnSpPr>
        <p:spPr>
          <a:xfrm>
            <a:off x="7949750" y="4533441"/>
            <a:ext cx="914400" cy="0"/>
          </a:xfrm>
          <a:prstGeom prst="line">
            <a:avLst/>
          </a:prstGeom>
          <a:ln w="57150" cap="rnd">
            <a:solidFill>
              <a:srgbClr val="00B050"/>
            </a:solidFill>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8820393" y="4476615"/>
            <a:ext cx="91440" cy="91440"/>
          </a:xfrm>
          <a:prstGeom prst="ellipse">
            <a:avLst/>
          </a:prstGeom>
          <a:solidFill>
            <a:srgbClr val="00B05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cxnSp>
        <p:nvCxnSpPr>
          <p:cNvPr id="93" name="Straight Connector 92"/>
          <p:cNvCxnSpPr/>
          <p:nvPr/>
        </p:nvCxnSpPr>
        <p:spPr>
          <a:xfrm>
            <a:off x="3313092" y="3009155"/>
            <a:ext cx="1280160" cy="0"/>
          </a:xfrm>
          <a:prstGeom prst="line">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528292" y="2952345"/>
            <a:ext cx="91440" cy="91440"/>
          </a:xfrm>
          <a:prstGeom prst="ellipse">
            <a:avLst/>
          </a:prstGeom>
          <a:solidFill>
            <a:srgbClr val="C898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sp>
        <p:nvSpPr>
          <p:cNvPr id="97" name="TextBox 96"/>
          <p:cNvSpPr txBox="1"/>
          <p:nvPr/>
        </p:nvSpPr>
        <p:spPr>
          <a:xfrm>
            <a:off x="4877369" y="2930899"/>
            <a:ext cx="2638548" cy="107722"/>
          </a:xfrm>
          <a:prstGeom prst="rect">
            <a:avLst/>
          </a:prstGeom>
        </p:spPr>
        <p:txBody>
          <a:bodyPr wrap="square" lIns="0" tIns="0" rIns="0" bIns="0" rtlCol="0">
            <a:spAutoFit/>
          </a:bodyPr>
          <a:lstStyle/>
          <a:p>
            <a:r>
              <a:rPr lang="en-US" sz="700" dirty="0">
                <a:solidFill>
                  <a:srgbClr val="000000"/>
                </a:solidFill>
                <a:latin typeface="+mj-lt"/>
              </a:rPr>
              <a:t>Re-platform / Refactor applications to migrate to cloud</a:t>
            </a:r>
          </a:p>
        </p:txBody>
      </p:sp>
      <p:pic>
        <p:nvPicPr>
          <p:cNvPr id="98"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6393" y="2875065"/>
            <a:ext cx="190501" cy="19050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9548" y="3639735"/>
            <a:ext cx="190501" cy="19050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46914" y="3757692"/>
            <a:ext cx="190501" cy="190501"/>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68617" y="3923536"/>
            <a:ext cx="190501" cy="19050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89224" y="4112025"/>
            <a:ext cx="190501" cy="19050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Milestone Icon #424004 - Free Icons Library"/>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41765" y="4334217"/>
            <a:ext cx="190501" cy="190501"/>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p:cNvSpPr txBox="1"/>
          <p:nvPr/>
        </p:nvSpPr>
        <p:spPr>
          <a:xfrm>
            <a:off x="7289692" y="4399705"/>
            <a:ext cx="1549493" cy="107722"/>
          </a:xfrm>
          <a:prstGeom prst="rect">
            <a:avLst/>
          </a:prstGeom>
        </p:spPr>
        <p:txBody>
          <a:bodyPr wrap="square" lIns="0" tIns="0" rIns="0" bIns="0" rtlCol="0">
            <a:spAutoFit/>
          </a:bodyPr>
          <a:lstStyle/>
          <a:p>
            <a:pPr algn="l"/>
            <a:r>
              <a:rPr lang="en-US" sz="700" dirty="0">
                <a:solidFill>
                  <a:schemeClr val="tx2"/>
                </a:solidFill>
                <a:latin typeface="+mj-lt"/>
                <a:cs typeface="Arial" panose="020B0604020202020204" pitchFamily="34" charset="0"/>
              </a:rPr>
              <a:t>Transition &amp; Shadow Support Sign-off</a:t>
            </a:r>
          </a:p>
        </p:txBody>
      </p:sp>
      <p:sp>
        <p:nvSpPr>
          <p:cNvPr id="3" name="5-Point Star 2"/>
          <p:cNvSpPr/>
          <p:nvPr/>
        </p:nvSpPr>
        <p:spPr>
          <a:xfrm>
            <a:off x="6254910" y="3420716"/>
            <a:ext cx="253700" cy="23964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105" name="5-Point Star 104"/>
          <p:cNvSpPr/>
          <p:nvPr/>
        </p:nvSpPr>
        <p:spPr>
          <a:xfrm>
            <a:off x="3083461" y="4508760"/>
            <a:ext cx="253700" cy="23964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Calibri" panose="020F0502020204030204" pitchFamily="34" charset="0"/>
              <a:cs typeface="Calibri" panose="020F0502020204030204" pitchFamily="34" charset="0"/>
            </a:endParaRPr>
          </a:p>
        </p:txBody>
      </p:sp>
      <p:sp>
        <p:nvSpPr>
          <p:cNvPr id="106" name="TextBox 105"/>
          <p:cNvSpPr txBox="1"/>
          <p:nvPr/>
        </p:nvSpPr>
        <p:spPr>
          <a:xfrm>
            <a:off x="3382316" y="4547791"/>
            <a:ext cx="1226652" cy="161583"/>
          </a:xfrm>
          <a:prstGeom prst="rect">
            <a:avLst/>
          </a:prstGeom>
        </p:spPr>
        <p:txBody>
          <a:bodyPr wrap="square" lIns="0" tIns="0" rIns="0" bIns="0" rtlCol="0">
            <a:spAutoFit/>
          </a:bodyPr>
          <a:lstStyle/>
          <a:p>
            <a:pPr algn="l"/>
            <a:r>
              <a:rPr lang="en-US" sz="1050" dirty="0" err="1">
                <a:solidFill>
                  <a:schemeClr val="tx2"/>
                </a:solidFill>
              </a:rPr>
              <a:t>Superbowl</a:t>
            </a:r>
            <a:r>
              <a:rPr lang="en-US" sz="1050" dirty="0">
                <a:solidFill>
                  <a:schemeClr val="tx2"/>
                </a:solidFill>
              </a:rPr>
              <a:t> Event</a:t>
            </a:r>
          </a:p>
        </p:txBody>
      </p:sp>
      <p:sp>
        <p:nvSpPr>
          <p:cNvPr id="14" name="Rectangle 13"/>
          <p:cNvSpPr/>
          <p:nvPr/>
        </p:nvSpPr>
        <p:spPr>
          <a:xfrm>
            <a:off x="3793513" y="532894"/>
            <a:ext cx="1400102" cy="3755922"/>
          </a:xfrm>
          <a:prstGeom prst="rect">
            <a:avLst/>
          </a:prstGeom>
          <a:solidFill>
            <a:schemeClr val="tx2">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800"/>
            <a:r>
              <a:rPr lang="en-US" sz="1050" b="1" dirty="0">
                <a:solidFill>
                  <a:srgbClr val="FFFFFF"/>
                </a:solidFill>
                <a:latin typeface="Calibri" panose="020F0502020204030204" pitchFamily="34" charset="0"/>
                <a:cs typeface="Calibri" panose="020F0502020204030204" pitchFamily="34" charset="0"/>
              </a:rPr>
              <a:t>Application Blackout time</a:t>
            </a:r>
          </a:p>
        </p:txBody>
      </p:sp>
    </p:spTree>
    <p:extLst>
      <p:ext uri="{BB962C8B-B14F-4D97-AF65-F5344CB8AC3E}">
        <p14:creationId xmlns:p14="http://schemas.microsoft.com/office/powerpoint/2010/main" val="3355355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a:t>Potential Risks &amp; Issues with Multi Cloud implementations</a:t>
            </a:r>
            <a:endParaRPr lang="en-US" dirty="0"/>
          </a:p>
        </p:txBody>
      </p:sp>
      <p:grpSp>
        <p:nvGrpSpPr>
          <p:cNvPr id="5" name="Group 4"/>
          <p:cNvGrpSpPr/>
          <p:nvPr/>
        </p:nvGrpSpPr>
        <p:grpSpPr>
          <a:xfrm>
            <a:off x="414378" y="557727"/>
            <a:ext cx="4314897" cy="4251030"/>
            <a:chOff x="413981" y="423914"/>
            <a:chExt cx="4759764" cy="4689312"/>
          </a:xfrm>
        </p:grpSpPr>
        <p:sp>
          <p:nvSpPr>
            <p:cNvPr id="2" name="Rectangle 1"/>
            <p:cNvSpPr/>
            <p:nvPr/>
          </p:nvSpPr>
          <p:spPr>
            <a:xfrm>
              <a:off x="729051" y="423914"/>
              <a:ext cx="1463040" cy="1463040"/>
            </a:xfrm>
            <a:prstGeom prst="rect">
              <a:avLst/>
            </a:prstGeom>
            <a:solidFill>
              <a:schemeClr val="accent6">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900" b="1" dirty="0">
                  <a:solidFill>
                    <a:prstClr val="black"/>
                  </a:solidFill>
                  <a:latin typeface="+mj-lt"/>
                </a:rPr>
                <a:t>Sub-optimal SLA contracts with Cloud provider </a:t>
              </a:r>
              <a:r>
                <a:rPr lang="en-US" sz="900" dirty="0">
                  <a:solidFill>
                    <a:prstClr val="black"/>
                  </a:solidFill>
                  <a:latin typeface="+mj-lt"/>
                </a:rPr>
                <a:t>leading to poor quality of service</a:t>
              </a:r>
              <a:r>
                <a:rPr lang="en-US" sz="900" b="1" dirty="0">
                  <a:solidFill>
                    <a:prstClr val="black"/>
                  </a:solidFill>
                  <a:latin typeface="+mj-lt"/>
                </a:rPr>
                <a:t> </a:t>
              </a:r>
              <a:endParaRPr lang="en-US" sz="900" dirty="0">
                <a:solidFill>
                  <a:prstClr val="black"/>
                </a:solidFill>
                <a:latin typeface="+mj-lt"/>
              </a:endParaRPr>
            </a:p>
          </p:txBody>
        </p:sp>
        <p:sp>
          <p:nvSpPr>
            <p:cNvPr id="194" name="Rectangle 193"/>
            <p:cNvSpPr/>
            <p:nvPr/>
          </p:nvSpPr>
          <p:spPr>
            <a:xfrm>
              <a:off x="2176851" y="423914"/>
              <a:ext cx="1463040" cy="1463040"/>
            </a:xfrm>
            <a:prstGeom prst="rect">
              <a:avLst/>
            </a:prstGeom>
            <a:solidFill>
              <a:schemeClr val="accent2">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schemeClr val="tx1"/>
                  </a:solidFill>
                  <a:latin typeface="+mj-lt"/>
                </a:rPr>
                <a:t>Sub-optimal Enterprise Security design </a:t>
              </a:r>
              <a:r>
                <a:rPr lang="en-US" sz="900" dirty="0">
                  <a:solidFill>
                    <a:schemeClr val="tx1"/>
                  </a:solidFill>
                  <a:latin typeface="+mj-lt"/>
                </a:rPr>
                <a:t> to setup / scale enterprise policies, tools to cover Multi cloud leading to No go implementation</a:t>
              </a:r>
            </a:p>
          </p:txBody>
        </p:sp>
        <p:sp>
          <p:nvSpPr>
            <p:cNvPr id="198" name="Rectangle 197"/>
            <p:cNvSpPr/>
            <p:nvPr/>
          </p:nvSpPr>
          <p:spPr>
            <a:xfrm>
              <a:off x="3624651" y="423914"/>
              <a:ext cx="1463040" cy="1463040"/>
            </a:xfrm>
            <a:prstGeom prst="rect">
              <a:avLst/>
            </a:prstGeom>
            <a:solidFill>
              <a:schemeClr val="accent2">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prstClr val="black"/>
                  </a:solidFill>
                  <a:latin typeface="+mj-lt"/>
                </a:rPr>
                <a:t>Sub-optimal Hybrid integration design </a:t>
              </a:r>
              <a:r>
                <a:rPr lang="en-US" sz="900" dirty="0">
                  <a:solidFill>
                    <a:prstClr val="black"/>
                  </a:solidFill>
                  <a:latin typeface="+mj-lt"/>
                </a:rPr>
                <a:t>between Multi Cloud and On-premise apps leading to business, data, security issues</a:t>
              </a:r>
            </a:p>
          </p:txBody>
        </p:sp>
        <p:sp>
          <p:nvSpPr>
            <p:cNvPr id="199" name="Rectangle 198"/>
            <p:cNvSpPr/>
            <p:nvPr/>
          </p:nvSpPr>
          <p:spPr>
            <a:xfrm>
              <a:off x="729051" y="1871714"/>
              <a:ext cx="1463040" cy="1463040"/>
            </a:xfrm>
            <a:prstGeom prst="rect">
              <a:avLst/>
            </a:prstGeom>
            <a:solidFill>
              <a:schemeClr val="accent6">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900" b="1" dirty="0">
                  <a:solidFill>
                    <a:prstClr val="black"/>
                  </a:solidFill>
                  <a:latin typeface="+mj-lt"/>
                </a:rPr>
                <a:t>Sub-optimal Change mgmt. &amp; training </a:t>
              </a:r>
              <a:r>
                <a:rPr lang="en-US" sz="900" dirty="0">
                  <a:solidFill>
                    <a:prstClr val="black"/>
                  </a:solidFill>
                  <a:latin typeface="+mj-lt"/>
                </a:rPr>
                <a:t>to business and IT users (dev, testing, ops) leading to low adoption </a:t>
              </a:r>
            </a:p>
          </p:txBody>
        </p:sp>
        <p:sp>
          <p:nvSpPr>
            <p:cNvPr id="200" name="Rectangle 199"/>
            <p:cNvSpPr/>
            <p:nvPr/>
          </p:nvSpPr>
          <p:spPr>
            <a:xfrm>
              <a:off x="2176851" y="1871714"/>
              <a:ext cx="1463040" cy="1463040"/>
            </a:xfrm>
            <a:prstGeom prst="rect">
              <a:avLst/>
            </a:prstGeom>
            <a:solidFill>
              <a:schemeClr val="accent6">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prstClr val="black"/>
                  </a:solidFill>
                  <a:latin typeface="+mj-lt"/>
                </a:rPr>
                <a:t>Sub-optimal Infra, Networking, Connectivity, Datacenter architecture design </a:t>
              </a:r>
              <a:r>
                <a:rPr lang="en-US" sz="900" dirty="0">
                  <a:solidFill>
                    <a:prstClr val="black"/>
                  </a:solidFill>
                  <a:latin typeface="+mj-lt"/>
                </a:rPr>
                <a:t>leading to availability and latency issues</a:t>
              </a:r>
            </a:p>
          </p:txBody>
        </p:sp>
        <p:sp>
          <p:nvSpPr>
            <p:cNvPr id="201" name="Rectangle 200"/>
            <p:cNvSpPr/>
            <p:nvPr/>
          </p:nvSpPr>
          <p:spPr>
            <a:xfrm>
              <a:off x="3624651" y="1871714"/>
              <a:ext cx="1463040" cy="1463040"/>
            </a:xfrm>
            <a:prstGeom prst="rect">
              <a:avLst/>
            </a:prstGeom>
            <a:solidFill>
              <a:schemeClr val="accent2">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prstClr val="black"/>
                  </a:solidFill>
                  <a:latin typeface="+mj-lt"/>
                </a:rPr>
                <a:t>Sub-optimal Data Migration, Data Governance, On-going data sync setup </a:t>
              </a:r>
              <a:r>
                <a:rPr lang="en-US" sz="900" dirty="0">
                  <a:solidFill>
                    <a:prstClr val="black"/>
                  </a:solidFill>
                  <a:latin typeface="+mj-lt"/>
                </a:rPr>
                <a:t>leading to loss of confidence on system output and UAT</a:t>
              </a:r>
            </a:p>
          </p:txBody>
        </p:sp>
        <p:sp>
          <p:nvSpPr>
            <p:cNvPr id="202" name="Rectangle 201"/>
            <p:cNvSpPr/>
            <p:nvPr/>
          </p:nvSpPr>
          <p:spPr>
            <a:xfrm>
              <a:off x="729051" y="3330542"/>
              <a:ext cx="1463040" cy="1463040"/>
            </a:xfrm>
            <a:prstGeom prst="rect">
              <a:avLst/>
            </a:prstGeom>
            <a:solidFill>
              <a:schemeClr val="accent6">
                <a:lumMod val="20000"/>
                <a:lumOff val="80000"/>
                <a:alpha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900" b="1" dirty="0">
                  <a:solidFill>
                    <a:prstClr val="black"/>
                  </a:solidFill>
                  <a:latin typeface="+mj-lt"/>
                </a:rPr>
                <a:t>Absence of a well-documented process flow and procedures </a:t>
              </a:r>
              <a:r>
                <a:rPr lang="en-US" sz="900" dirty="0">
                  <a:solidFill>
                    <a:prstClr val="black"/>
                  </a:solidFill>
                  <a:latin typeface="+mj-lt"/>
                </a:rPr>
                <a:t>leading to sub-optimal gap analysis and under estimating customization effort</a:t>
              </a:r>
            </a:p>
          </p:txBody>
        </p:sp>
        <p:sp>
          <p:nvSpPr>
            <p:cNvPr id="203" name="Rectangle 202"/>
            <p:cNvSpPr/>
            <p:nvPr/>
          </p:nvSpPr>
          <p:spPr>
            <a:xfrm>
              <a:off x="2176851" y="3330542"/>
              <a:ext cx="1463040" cy="1463040"/>
            </a:xfrm>
            <a:prstGeom prst="rect">
              <a:avLst/>
            </a:prstGeom>
            <a:solidFill>
              <a:schemeClr val="accent6">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900" b="1" dirty="0">
                  <a:solidFill>
                    <a:prstClr val="black"/>
                  </a:solidFill>
                  <a:latin typeface="+mj-lt"/>
                </a:rPr>
                <a:t>Sub-optimal Program management not having proper RACI, SLA agreements</a:t>
              </a:r>
              <a:r>
                <a:rPr lang="en-US" sz="900" dirty="0">
                  <a:solidFill>
                    <a:prstClr val="black"/>
                  </a:solidFill>
                  <a:latin typeface="+mj-lt"/>
                </a:rPr>
                <a:t>, stage gate validations with Cloud partners leading to missed expected outcomes</a:t>
              </a:r>
            </a:p>
          </p:txBody>
        </p:sp>
        <p:sp>
          <p:nvSpPr>
            <p:cNvPr id="204" name="Rectangle 203"/>
            <p:cNvSpPr/>
            <p:nvPr/>
          </p:nvSpPr>
          <p:spPr>
            <a:xfrm>
              <a:off x="3624651" y="3319514"/>
              <a:ext cx="1463040" cy="1463040"/>
            </a:xfrm>
            <a:prstGeom prst="rect">
              <a:avLst/>
            </a:prstGeom>
            <a:solidFill>
              <a:schemeClr val="accent6">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dirty="0">
                  <a:solidFill>
                    <a:prstClr val="black"/>
                  </a:solidFill>
                  <a:latin typeface="+mj-lt"/>
                </a:rPr>
                <a:t>Disjointed set of policies, tools, DevOps setup </a:t>
              </a:r>
              <a:r>
                <a:rPr lang="en-US" sz="900" dirty="0">
                  <a:solidFill>
                    <a:prstClr val="black"/>
                  </a:solidFill>
                  <a:latin typeface="+mj-lt"/>
                </a:rPr>
                <a:t>leading to operational, visibility and Time to market issues</a:t>
              </a:r>
            </a:p>
          </p:txBody>
        </p:sp>
        <p:sp>
          <p:nvSpPr>
            <p:cNvPr id="205" name="TextBox 71"/>
            <p:cNvSpPr txBox="1"/>
            <p:nvPr/>
          </p:nvSpPr>
          <p:spPr>
            <a:xfrm rot="16200000">
              <a:off x="-407381" y="2478713"/>
              <a:ext cx="1898200" cy="255476"/>
            </a:xfrm>
            <a:prstGeom prst="rect">
              <a:avLst/>
            </a:prstGeom>
            <a:noFill/>
            <a:effectLst/>
          </p:spPr>
          <p:txBody>
            <a:bodyPr wrap="square" lIns="61717" tIns="30859" rIns="61717" bIns="308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mj-lt"/>
                  <a:ea typeface="Tahoma" pitchFamily="34" charset="0"/>
                  <a:cs typeface="Arial" panose="020B0604020202020204" pitchFamily="34" charset="0"/>
                </a:rPr>
                <a:t>Severity of Impact</a:t>
              </a:r>
            </a:p>
          </p:txBody>
        </p:sp>
        <p:sp>
          <p:nvSpPr>
            <p:cNvPr id="206" name="TextBox 71"/>
            <p:cNvSpPr txBox="1"/>
            <p:nvPr/>
          </p:nvSpPr>
          <p:spPr>
            <a:xfrm>
              <a:off x="1887291" y="4857750"/>
              <a:ext cx="1898199" cy="255476"/>
            </a:xfrm>
            <a:prstGeom prst="rect">
              <a:avLst/>
            </a:prstGeom>
            <a:noFill/>
            <a:effectLst/>
          </p:spPr>
          <p:txBody>
            <a:bodyPr wrap="square" lIns="61717" tIns="30859" rIns="61717" bIns="308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mj-lt"/>
                  <a:ea typeface="Tahoma" pitchFamily="34" charset="0"/>
                  <a:cs typeface="Arial" panose="020B0604020202020204" pitchFamily="34" charset="0"/>
                </a:rPr>
                <a:t>Probability of occurrence</a:t>
              </a:r>
            </a:p>
          </p:txBody>
        </p:sp>
        <p:cxnSp>
          <p:nvCxnSpPr>
            <p:cNvPr id="207" name="Straight Arrow Connector 206"/>
            <p:cNvCxnSpPr/>
            <p:nvPr/>
          </p:nvCxnSpPr>
          <p:spPr>
            <a:xfrm flipV="1">
              <a:off x="674897" y="438150"/>
              <a:ext cx="0" cy="43891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Straight Arrow Connector 207"/>
            <p:cNvCxnSpPr/>
            <p:nvPr/>
          </p:nvCxnSpPr>
          <p:spPr>
            <a:xfrm>
              <a:off x="685800" y="4857750"/>
              <a:ext cx="4389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9" name="TextBox 57"/>
            <p:cNvSpPr txBox="1"/>
            <p:nvPr/>
          </p:nvSpPr>
          <p:spPr>
            <a:xfrm>
              <a:off x="758244" y="4847117"/>
              <a:ext cx="1119567" cy="255476"/>
            </a:xfrm>
            <a:prstGeom prst="rect">
              <a:avLst/>
            </a:prstGeom>
            <a:noFill/>
            <a:effectLst/>
          </p:spPr>
          <p:txBody>
            <a:bodyPr wrap="square" lIns="61717" tIns="30859" rIns="61717" bIns="308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bg1">
                      <a:lumMod val="50000"/>
                    </a:schemeClr>
                  </a:solidFill>
                  <a:effectLst/>
                  <a:uLnTx/>
                  <a:uFillTx/>
                  <a:latin typeface="+mj-lt"/>
                  <a:ea typeface="Tahoma" pitchFamily="34" charset="0"/>
                  <a:cs typeface="Arial" panose="020B0604020202020204" pitchFamily="34" charset="0"/>
                </a:rPr>
                <a:t>Low Probability</a:t>
              </a:r>
            </a:p>
          </p:txBody>
        </p:sp>
        <p:sp>
          <p:nvSpPr>
            <p:cNvPr id="210" name="TextBox 58"/>
            <p:cNvSpPr txBox="1"/>
            <p:nvPr/>
          </p:nvSpPr>
          <p:spPr>
            <a:xfrm>
              <a:off x="3944691" y="4847117"/>
              <a:ext cx="1229054" cy="255476"/>
            </a:xfrm>
            <a:prstGeom prst="rect">
              <a:avLst/>
            </a:prstGeom>
            <a:noFill/>
            <a:effectLst/>
          </p:spPr>
          <p:txBody>
            <a:bodyPr wrap="square" lIns="61717" tIns="30859" rIns="61717" bIns="308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bg1">
                      <a:lumMod val="50000"/>
                    </a:schemeClr>
                  </a:solidFill>
                  <a:effectLst/>
                  <a:uLnTx/>
                  <a:uFillTx/>
                  <a:latin typeface="+mj-lt"/>
                  <a:ea typeface="Tahoma" pitchFamily="34" charset="0"/>
                  <a:cs typeface="Arial" panose="020B0604020202020204" pitchFamily="34" charset="0"/>
                </a:rPr>
                <a:t>High Probability</a:t>
              </a:r>
            </a:p>
          </p:txBody>
        </p:sp>
        <p:sp>
          <p:nvSpPr>
            <p:cNvPr id="211" name="TextBox 57"/>
            <p:cNvSpPr txBox="1"/>
            <p:nvPr/>
          </p:nvSpPr>
          <p:spPr>
            <a:xfrm rot="16200000">
              <a:off x="-8110" y="4128033"/>
              <a:ext cx="1119567" cy="255476"/>
            </a:xfrm>
            <a:prstGeom prst="rect">
              <a:avLst/>
            </a:prstGeom>
            <a:noFill/>
            <a:effectLst/>
          </p:spPr>
          <p:txBody>
            <a:bodyPr wrap="square" lIns="61717" tIns="30859" rIns="61717" bIns="308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bg1">
                      <a:lumMod val="50000"/>
                    </a:schemeClr>
                  </a:solidFill>
                  <a:effectLst/>
                  <a:uLnTx/>
                  <a:uFillTx/>
                  <a:latin typeface="+mj-lt"/>
                  <a:ea typeface="Tahoma" pitchFamily="34" charset="0"/>
                  <a:cs typeface="Arial" panose="020B0604020202020204" pitchFamily="34" charset="0"/>
                </a:rPr>
                <a:t>Low Impact</a:t>
              </a:r>
            </a:p>
          </p:txBody>
        </p:sp>
        <p:sp>
          <p:nvSpPr>
            <p:cNvPr id="212" name="TextBox 58"/>
            <p:cNvSpPr txBox="1"/>
            <p:nvPr/>
          </p:nvSpPr>
          <p:spPr>
            <a:xfrm rot="16200000">
              <a:off x="-62854" y="927634"/>
              <a:ext cx="1229054" cy="255476"/>
            </a:xfrm>
            <a:prstGeom prst="rect">
              <a:avLst/>
            </a:prstGeom>
            <a:noFill/>
            <a:effectLst/>
          </p:spPr>
          <p:txBody>
            <a:bodyPr wrap="square" lIns="61717" tIns="30859" rIns="61717" bIns="30859"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chemeClr val="bg1">
                      <a:lumMod val="50000"/>
                    </a:schemeClr>
                  </a:solidFill>
                  <a:effectLst/>
                  <a:uLnTx/>
                  <a:uFillTx/>
                  <a:latin typeface="+mj-lt"/>
                  <a:ea typeface="Tahoma" pitchFamily="34" charset="0"/>
                  <a:cs typeface="Arial" panose="020B0604020202020204" pitchFamily="34" charset="0"/>
                </a:rPr>
                <a:t>High Impact</a:t>
              </a:r>
            </a:p>
          </p:txBody>
        </p:sp>
        <p:sp>
          <p:nvSpPr>
            <p:cNvPr id="7" name="TextBox 6"/>
            <p:cNvSpPr txBox="1"/>
            <p:nvPr/>
          </p:nvSpPr>
          <p:spPr>
            <a:xfrm>
              <a:off x="4912995" y="428967"/>
              <a:ext cx="182880" cy="169754"/>
            </a:xfrm>
            <a:prstGeom prst="rect">
              <a:avLst/>
            </a:prstGeom>
            <a:solidFill>
              <a:schemeClr val="tx1"/>
            </a:solidFill>
          </p:spPr>
          <p:txBody>
            <a:bodyPr wrap="square" lIns="0" tIns="0" rIns="0" bIns="0" rtlCol="0">
              <a:spAutoFit/>
            </a:bodyPr>
            <a:lstStyle/>
            <a:p>
              <a:pPr algn="ctr"/>
              <a:r>
                <a:rPr lang="en-US" sz="1000" dirty="0">
                  <a:solidFill>
                    <a:schemeClr val="bg1"/>
                  </a:solidFill>
                  <a:latin typeface="+mj-lt"/>
                </a:rPr>
                <a:t>1</a:t>
              </a:r>
            </a:p>
          </p:txBody>
        </p:sp>
        <p:sp>
          <p:nvSpPr>
            <p:cNvPr id="214" name="TextBox 213"/>
            <p:cNvSpPr txBox="1"/>
            <p:nvPr/>
          </p:nvSpPr>
          <p:spPr>
            <a:xfrm>
              <a:off x="3455670" y="438150"/>
              <a:ext cx="182880" cy="169754"/>
            </a:xfrm>
            <a:prstGeom prst="rect">
              <a:avLst/>
            </a:prstGeom>
            <a:solidFill>
              <a:schemeClr val="tx1"/>
            </a:solidFill>
          </p:spPr>
          <p:txBody>
            <a:bodyPr wrap="square" lIns="0" tIns="0" rIns="0" bIns="0" rtlCol="0">
              <a:spAutoFit/>
            </a:bodyPr>
            <a:lstStyle/>
            <a:p>
              <a:pPr algn="ctr"/>
              <a:r>
                <a:rPr lang="en-US" sz="1000" dirty="0">
                  <a:solidFill>
                    <a:schemeClr val="bg1"/>
                  </a:solidFill>
                  <a:latin typeface="+mj-lt"/>
                </a:rPr>
                <a:t>2</a:t>
              </a:r>
            </a:p>
          </p:txBody>
        </p:sp>
        <p:sp>
          <p:nvSpPr>
            <p:cNvPr id="215" name="TextBox 214"/>
            <p:cNvSpPr txBox="1"/>
            <p:nvPr/>
          </p:nvSpPr>
          <p:spPr>
            <a:xfrm>
              <a:off x="4912995" y="1885950"/>
              <a:ext cx="182880" cy="169754"/>
            </a:xfrm>
            <a:prstGeom prst="rect">
              <a:avLst/>
            </a:prstGeom>
            <a:solidFill>
              <a:schemeClr val="tx1"/>
            </a:solidFill>
          </p:spPr>
          <p:txBody>
            <a:bodyPr wrap="square" lIns="0" tIns="0" rIns="0" bIns="0" rtlCol="0">
              <a:spAutoFit/>
            </a:bodyPr>
            <a:lstStyle/>
            <a:p>
              <a:pPr algn="ctr"/>
              <a:r>
                <a:rPr lang="en-US" sz="1000" dirty="0">
                  <a:solidFill>
                    <a:schemeClr val="bg1"/>
                  </a:solidFill>
                  <a:latin typeface="+mj-lt"/>
                </a:rPr>
                <a:t>3</a:t>
              </a:r>
            </a:p>
          </p:txBody>
        </p:sp>
        <p:sp>
          <p:nvSpPr>
            <p:cNvPr id="216" name="TextBox 215"/>
            <p:cNvSpPr txBox="1"/>
            <p:nvPr/>
          </p:nvSpPr>
          <p:spPr>
            <a:xfrm>
              <a:off x="3438525" y="1885950"/>
              <a:ext cx="182880" cy="169754"/>
            </a:xfrm>
            <a:prstGeom prst="rect">
              <a:avLst/>
            </a:prstGeom>
            <a:solidFill>
              <a:schemeClr val="tx1"/>
            </a:solidFill>
          </p:spPr>
          <p:txBody>
            <a:bodyPr wrap="square" lIns="0" tIns="0" rIns="0" bIns="0" rtlCol="0">
              <a:spAutoFit/>
            </a:bodyPr>
            <a:lstStyle/>
            <a:p>
              <a:pPr algn="ctr"/>
              <a:r>
                <a:rPr lang="en-US" sz="1000" dirty="0">
                  <a:solidFill>
                    <a:schemeClr val="bg1"/>
                  </a:solidFill>
                  <a:latin typeface="+mj-lt"/>
                </a:rPr>
                <a:t>4</a:t>
              </a:r>
            </a:p>
          </p:txBody>
        </p:sp>
        <p:sp>
          <p:nvSpPr>
            <p:cNvPr id="217" name="TextBox 216"/>
            <p:cNvSpPr txBox="1"/>
            <p:nvPr/>
          </p:nvSpPr>
          <p:spPr>
            <a:xfrm>
              <a:off x="4893945" y="3333750"/>
              <a:ext cx="182880" cy="169754"/>
            </a:xfrm>
            <a:prstGeom prst="rect">
              <a:avLst/>
            </a:prstGeom>
            <a:solidFill>
              <a:schemeClr val="tx1"/>
            </a:solidFill>
          </p:spPr>
          <p:txBody>
            <a:bodyPr wrap="square" lIns="0" tIns="0" rIns="0" bIns="0" rtlCol="0">
              <a:spAutoFit/>
            </a:bodyPr>
            <a:lstStyle/>
            <a:p>
              <a:pPr algn="ctr"/>
              <a:r>
                <a:rPr lang="en-US" sz="1000" dirty="0">
                  <a:solidFill>
                    <a:schemeClr val="bg1"/>
                  </a:solidFill>
                  <a:latin typeface="+mj-lt"/>
                </a:rPr>
                <a:t>5</a:t>
              </a:r>
            </a:p>
          </p:txBody>
        </p:sp>
        <p:sp>
          <p:nvSpPr>
            <p:cNvPr id="218" name="TextBox 217"/>
            <p:cNvSpPr txBox="1"/>
            <p:nvPr/>
          </p:nvSpPr>
          <p:spPr>
            <a:xfrm>
              <a:off x="1990725" y="438150"/>
              <a:ext cx="182880" cy="169754"/>
            </a:xfrm>
            <a:prstGeom prst="rect">
              <a:avLst/>
            </a:prstGeom>
            <a:solidFill>
              <a:schemeClr val="tx1"/>
            </a:solidFill>
          </p:spPr>
          <p:txBody>
            <a:bodyPr wrap="square" lIns="0" tIns="0" rIns="0" bIns="0" rtlCol="0">
              <a:spAutoFit/>
            </a:bodyPr>
            <a:lstStyle/>
            <a:p>
              <a:pPr algn="ctr"/>
              <a:r>
                <a:rPr lang="en-US" sz="1000" dirty="0">
                  <a:solidFill>
                    <a:schemeClr val="bg1"/>
                  </a:solidFill>
                  <a:latin typeface="+mj-lt"/>
                </a:rPr>
                <a:t>6</a:t>
              </a:r>
            </a:p>
          </p:txBody>
        </p:sp>
        <p:sp>
          <p:nvSpPr>
            <p:cNvPr id="219" name="TextBox 218"/>
            <p:cNvSpPr txBox="1"/>
            <p:nvPr/>
          </p:nvSpPr>
          <p:spPr>
            <a:xfrm>
              <a:off x="1990725" y="1875317"/>
              <a:ext cx="182880" cy="169754"/>
            </a:xfrm>
            <a:prstGeom prst="rect">
              <a:avLst/>
            </a:prstGeom>
            <a:solidFill>
              <a:schemeClr val="tx1"/>
            </a:solidFill>
          </p:spPr>
          <p:txBody>
            <a:bodyPr wrap="square" lIns="0" tIns="0" rIns="0" bIns="0" rtlCol="0">
              <a:spAutoFit/>
            </a:bodyPr>
            <a:lstStyle/>
            <a:p>
              <a:pPr algn="ctr"/>
              <a:r>
                <a:rPr lang="en-US" sz="1000" dirty="0">
                  <a:solidFill>
                    <a:schemeClr val="bg1"/>
                  </a:solidFill>
                  <a:latin typeface="+mj-lt"/>
                </a:rPr>
                <a:t>7</a:t>
              </a:r>
            </a:p>
          </p:txBody>
        </p:sp>
        <p:sp>
          <p:nvSpPr>
            <p:cNvPr id="220" name="TextBox 219"/>
            <p:cNvSpPr txBox="1"/>
            <p:nvPr/>
          </p:nvSpPr>
          <p:spPr>
            <a:xfrm>
              <a:off x="3438525" y="3343275"/>
              <a:ext cx="182880" cy="169754"/>
            </a:xfrm>
            <a:prstGeom prst="rect">
              <a:avLst/>
            </a:prstGeom>
            <a:solidFill>
              <a:schemeClr val="tx1"/>
            </a:solidFill>
          </p:spPr>
          <p:txBody>
            <a:bodyPr wrap="square" lIns="0" tIns="0" rIns="0" bIns="0" rtlCol="0">
              <a:spAutoFit/>
            </a:bodyPr>
            <a:lstStyle/>
            <a:p>
              <a:pPr algn="ctr"/>
              <a:r>
                <a:rPr lang="en-US" sz="1000" dirty="0">
                  <a:solidFill>
                    <a:schemeClr val="bg1"/>
                  </a:solidFill>
                  <a:latin typeface="+mj-lt"/>
                </a:rPr>
                <a:t>8</a:t>
              </a:r>
            </a:p>
          </p:txBody>
        </p:sp>
        <p:sp>
          <p:nvSpPr>
            <p:cNvPr id="221" name="TextBox 220"/>
            <p:cNvSpPr txBox="1"/>
            <p:nvPr/>
          </p:nvSpPr>
          <p:spPr>
            <a:xfrm>
              <a:off x="1990725" y="3342167"/>
              <a:ext cx="182880" cy="169754"/>
            </a:xfrm>
            <a:prstGeom prst="rect">
              <a:avLst/>
            </a:prstGeom>
            <a:solidFill>
              <a:schemeClr val="tx1"/>
            </a:solidFill>
          </p:spPr>
          <p:txBody>
            <a:bodyPr wrap="square" lIns="0" tIns="0" rIns="0" bIns="0" rtlCol="0">
              <a:spAutoFit/>
            </a:bodyPr>
            <a:lstStyle/>
            <a:p>
              <a:pPr algn="ctr"/>
              <a:r>
                <a:rPr lang="en-US" sz="1000" dirty="0">
                  <a:solidFill>
                    <a:schemeClr val="bg1"/>
                  </a:solidFill>
                  <a:latin typeface="+mj-lt"/>
                </a:rPr>
                <a:t>9</a:t>
              </a:r>
            </a:p>
          </p:txBody>
        </p:sp>
      </p:grpSp>
      <p:grpSp>
        <p:nvGrpSpPr>
          <p:cNvPr id="6" name="Group 5"/>
          <p:cNvGrpSpPr/>
          <p:nvPr/>
        </p:nvGrpSpPr>
        <p:grpSpPr>
          <a:xfrm>
            <a:off x="4873596" y="526027"/>
            <a:ext cx="4148484" cy="4304689"/>
            <a:chOff x="5562600" y="-19050"/>
            <a:chExt cx="3459480" cy="5155690"/>
          </a:xfrm>
        </p:grpSpPr>
        <p:sp>
          <p:nvSpPr>
            <p:cNvPr id="8" name="TextBox 7"/>
            <p:cNvSpPr txBox="1"/>
            <p:nvPr/>
          </p:nvSpPr>
          <p:spPr>
            <a:xfrm>
              <a:off x="5743575" y="389751"/>
              <a:ext cx="3276600" cy="405483"/>
            </a:xfrm>
            <a:prstGeom prst="rect">
              <a:avLst/>
            </a:prstGeom>
            <a:noFill/>
            <a:ln>
              <a:solidFill>
                <a:schemeClr val="bg1">
                  <a:lumMod val="85000"/>
                </a:schemeClr>
              </a:solidFill>
            </a:ln>
          </p:spPr>
          <p:txBody>
            <a:bodyPr wrap="square" rtlCol="0">
              <a:spAutoFit/>
            </a:bodyPr>
            <a:lstStyle/>
            <a:p>
              <a:r>
                <a:rPr lang="en-US" sz="800" dirty="0">
                  <a:solidFill>
                    <a:schemeClr val="tx2"/>
                  </a:solidFill>
                  <a:latin typeface="+mj-lt"/>
                </a:rPr>
                <a:t>Use SOA patterns, Industry standard Hybrid Integration Platform, connectors, Integration as a service approaches to avoid lock-in, tightly coupled, point to point interfaces</a:t>
              </a:r>
            </a:p>
          </p:txBody>
        </p:sp>
        <p:sp>
          <p:nvSpPr>
            <p:cNvPr id="222" name="TextBox 221"/>
            <p:cNvSpPr txBox="1"/>
            <p:nvPr/>
          </p:nvSpPr>
          <p:spPr>
            <a:xfrm>
              <a:off x="5562600" y="541245"/>
              <a:ext cx="182880" cy="161583"/>
            </a:xfrm>
            <a:prstGeom prst="rect">
              <a:avLst/>
            </a:prstGeom>
            <a:solidFill>
              <a:schemeClr val="tx1"/>
            </a:solidFill>
          </p:spPr>
          <p:txBody>
            <a:bodyPr wrap="square" lIns="0" tIns="0" rIns="0" bIns="0" rtlCol="0">
              <a:spAutoFit/>
            </a:bodyPr>
            <a:lstStyle/>
            <a:p>
              <a:pPr algn="ctr"/>
              <a:r>
                <a:rPr lang="en-US" sz="1050" dirty="0">
                  <a:solidFill>
                    <a:schemeClr val="bg1"/>
                  </a:solidFill>
                  <a:latin typeface="+mj-lt"/>
                </a:rPr>
                <a:t>1</a:t>
              </a:r>
            </a:p>
          </p:txBody>
        </p:sp>
        <p:sp>
          <p:nvSpPr>
            <p:cNvPr id="9" name="TextBox 8"/>
            <p:cNvSpPr txBox="1"/>
            <p:nvPr/>
          </p:nvSpPr>
          <p:spPr>
            <a:xfrm>
              <a:off x="5572125" y="-19050"/>
              <a:ext cx="3449955" cy="331759"/>
            </a:xfrm>
            <a:prstGeom prst="rect">
              <a:avLst/>
            </a:prstGeom>
            <a:noFill/>
          </p:spPr>
          <p:txBody>
            <a:bodyPr wrap="square" lIns="0" rIns="0" rtlCol="0">
              <a:spAutoFit/>
            </a:bodyPr>
            <a:lstStyle/>
            <a:p>
              <a:pPr algn="ctr"/>
              <a:r>
                <a:rPr lang="en-US" sz="1200" dirty="0">
                  <a:solidFill>
                    <a:schemeClr val="tx2"/>
                  </a:solidFill>
                  <a:latin typeface="+mj-lt"/>
                </a:rPr>
                <a:t>Mitigation Strategies for Key Risks as part of Solution architecture</a:t>
              </a:r>
            </a:p>
          </p:txBody>
        </p:sp>
        <p:sp>
          <p:nvSpPr>
            <p:cNvPr id="223" name="TextBox 222"/>
            <p:cNvSpPr txBox="1"/>
            <p:nvPr/>
          </p:nvSpPr>
          <p:spPr>
            <a:xfrm>
              <a:off x="5743575" y="913280"/>
              <a:ext cx="3276600" cy="552932"/>
            </a:xfrm>
            <a:prstGeom prst="rect">
              <a:avLst/>
            </a:prstGeom>
            <a:noFill/>
            <a:ln>
              <a:solidFill>
                <a:schemeClr val="bg1">
                  <a:lumMod val="85000"/>
                </a:schemeClr>
              </a:solidFill>
            </a:ln>
          </p:spPr>
          <p:txBody>
            <a:bodyPr wrap="square" rtlCol="0">
              <a:spAutoFit/>
            </a:bodyPr>
            <a:lstStyle/>
            <a:p>
              <a:r>
                <a:rPr lang="en-US" sz="800" dirty="0">
                  <a:solidFill>
                    <a:schemeClr val="tx2"/>
                  </a:solidFill>
                  <a:latin typeface="+mj-lt"/>
                </a:rPr>
                <a:t>Defense in depth end to end security strategy addressing IAM, fine grained Role based access, SSO, Endpoint, Apps, Data, networking security controls, Vulnerability mgmt., Intrusion detection/prevention, Data Loss Prevention solutions </a:t>
              </a:r>
            </a:p>
          </p:txBody>
        </p:sp>
        <p:sp>
          <p:nvSpPr>
            <p:cNvPr id="224" name="TextBox 223"/>
            <p:cNvSpPr txBox="1"/>
            <p:nvPr/>
          </p:nvSpPr>
          <p:spPr>
            <a:xfrm>
              <a:off x="5562600" y="1123950"/>
              <a:ext cx="182880" cy="161583"/>
            </a:xfrm>
            <a:prstGeom prst="rect">
              <a:avLst/>
            </a:prstGeom>
            <a:solidFill>
              <a:schemeClr val="tx1"/>
            </a:solidFill>
          </p:spPr>
          <p:txBody>
            <a:bodyPr wrap="square" lIns="0" tIns="0" rIns="0" bIns="0" rtlCol="0">
              <a:spAutoFit/>
            </a:bodyPr>
            <a:lstStyle/>
            <a:p>
              <a:pPr algn="ctr"/>
              <a:r>
                <a:rPr lang="en-US" sz="1050" dirty="0">
                  <a:solidFill>
                    <a:schemeClr val="bg1"/>
                  </a:solidFill>
                  <a:latin typeface="+mj-lt"/>
                </a:rPr>
                <a:t>2</a:t>
              </a:r>
            </a:p>
          </p:txBody>
        </p:sp>
        <p:sp>
          <p:nvSpPr>
            <p:cNvPr id="225" name="TextBox 224"/>
            <p:cNvSpPr txBox="1"/>
            <p:nvPr/>
          </p:nvSpPr>
          <p:spPr>
            <a:xfrm>
              <a:off x="5743575" y="1538618"/>
              <a:ext cx="3276600" cy="552932"/>
            </a:xfrm>
            <a:prstGeom prst="rect">
              <a:avLst/>
            </a:prstGeom>
            <a:noFill/>
            <a:ln>
              <a:solidFill>
                <a:schemeClr val="bg1">
                  <a:lumMod val="85000"/>
                </a:schemeClr>
              </a:solidFill>
            </a:ln>
          </p:spPr>
          <p:txBody>
            <a:bodyPr wrap="square" rtlCol="0">
              <a:spAutoFit/>
            </a:bodyPr>
            <a:lstStyle/>
            <a:p>
              <a:r>
                <a:rPr lang="en-US" sz="800" dirty="0">
                  <a:solidFill>
                    <a:schemeClr val="tx2"/>
                  </a:solidFill>
                  <a:latin typeface="+mj-lt"/>
                </a:rPr>
                <a:t>Understand System of Entry / record / reference, master /  transaction / historical data, Data volumes/velocity/variety and devise a one time / on going data migration strategy and right tools for same</a:t>
              </a:r>
            </a:p>
          </p:txBody>
        </p:sp>
        <p:sp>
          <p:nvSpPr>
            <p:cNvPr id="226" name="TextBox 225"/>
            <p:cNvSpPr txBox="1"/>
            <p:nvPr/>
          </p:nvSpPr>
          <p:spPr>
            <a:xfrm>
              <a:off x="5562600" y="1692787"/>
              <a:ext cx="182880" cy="161583"/>
            </a:xfrm>
            <a:prstGeom prst="rect">
              <a:avLst/>
            </a:prstGeom>
            <a:solidFill>
              <a:schemeClr val="tx1"/>
            </a:solidFill>
          </p:spPr>
          <p:txBody>
            <a:bodyPr wrap="square" lIns="0" tIns="0" rIns="0" bIns="0" rtlCol="0">
              <a:spAutoFit/>
            </a:bodyPr>
            <a:lstStyle/>
            <a:p>
              <a:pPr algn="ctr"/>
              <a:r>
                <a:rPr lang="en-US" sz="1050" dirty="0">
                  <a:solidFill>
                    <a:schemeClr val="bg1"/>
                  </a:solidFill>
                  <a:latin typeface="+mj-lt"/>
                </a:rPr>
                <a:t>3</a:t>
              </a:r>
            </a:p>
          </p:txBody>
        </p:sp>
        <p:sp>
          <p:nvSpPr>
            <p:cNvPr id="227" name="TextBox 226"/>
            <p:cNvSpPr txBox="1"/>
            <p:nvPr/>
          </p:nvSpPr>
          <p:spPr>
            <a:xfrm>
              <a:off x="5743575" y="2059615"/>
              <a:ext cx="3276600" cy="405483"/>
            </a:xfrm>
            <a:prstGeom prst="rect">
              <a:avLst/>
            </a:prstGeom>
            <a:noFill/>
            <a:ln>
              <a:solidFill>
                <a:schemeClr val="bg1">
                  <a:lumMod val="85000"/>
                </a:schemeClr>
              </a:solidFill>
            </a:ln>
          </p:spPr>
          <p:txBody>
            <a:bodyPr wrap="square" rtlCol="0">
              <a:spAutoFit/>
            </a:bodyPr>
            <a:lstStyle/>
            <a:p>
              <a:r>
                <a:rPr lang="en-US" sz="800" dirty="0">
                  <a:solidFill>
                    <a:schemeClr val="tx2"/>
                  </a:solidFill>
                  <a:latin typeface="+mj-lt"/>
                </a:rPr>
                <a:t>Design Hybrid Infra, Networking, Data center architecture changes. Perform Capacity sizing for Bandwidth. Test and upgrade network, connectivity</a:t>
              </a:r>
            </a:p>
          </p:txBody>
        </p:sp>
        <p:sp>
          <p:nvSpPr>
            <p:cNvPr id="228" name="TextBox 227"/>
            <p:cNvSpPr txBox="1"/>
            <p:nvPr/>
          </p:nvSpPr>
          <p:spPr>
            <a:xfrm>
              <a:off x="5562600" y="2250116"/>
              <a:ext cx="182880" cy="161583"/>
            </a:xfrm>
            <a:prstGeom prst="rect">
              <a:avLst/>
            </a:prstGeom>
            <a:solidFill>
              <a:schemeClr val="tx1"/>
            </a:solidFill>
          </p:spPr>
          <p:txBody>
            <a:bodyPr wrap="square" lIns="0" tIns="0" rIns="0" bIns="0" rtlCol="0">
              <a:spAutoFit/>
            </a:bodyPr>
            <a:lstStyle/>
            <a:p>
              <a:pPr algn="ctr"/>
              <a:r>
                <a:rPr lang="en-US" sz="1050" dirty="0">
                  <a:solidFill>
                    <a:schemeClr val="bg1"/>
                  </a:solidFill>
                  <a:latin typeface="+mj-lt"/>
                </a:rPr>
                <a:t>4</a:t>
              </a:r>
            </a:p>
          </p:txBody>
        </p:sp>
        <p:sp>
          <p:nvSpPr>
            <p:cNvPr id="229" name="TextBox 228"/>
            <p:cNvSpPr txBox="1"/>
            <p:nvPr/>
          </p:nvSpPr>
          <p:spPr>
            <a:xfrm>
              <a:off x="5743575" y="2572418"/>
              <a:ext cx="3276600" cy="405483"/>
            </a:xfrm>
            <a:prstGeom prst="rect">
              <a:avLst/>
            </a:prstGeom>
            <a:noFill/>
            <a:ln>
              <a:solidFill>
                <a:schemeClr val="bg1">
                  <a:lumMod val="85000"/>
                </a:schemeClr>
              </a:solidFill>
            </a:ln>
          </p:spPr>
          <p:txBody>
            <a:bodyPr wrap="square" rtlCol="0">
              <a:spAutoFit/>
            </a:bodyPr>
            <a:lstStyle/>
            <a:p>
              <a:r>
                <a:rPr lang="en-US" sz="800" dirty="0">
                  <a:solidFill>
                    <a:schemeClr val="tx2"/>
                  </a:solidFill>
                  <a:latin typeface="+mj-lt"/>
                </a:rPr>
                <a:t>Establish DevOps strategy and implement new tools or extend existing tools for Automated Environment provisioning, Test, Release, Monitoring &amp; management</a:t>
              </a:r>
            </a:p>
          </p:txBody>
        </p:sp>
        <p:sp>
          <p:nvSpPr>
            <p:cNvPr id="230" name="TextBox 229"/>
            <p:cNvSpPr txBox="1"/>
            <p:nvPr/>
          </p:nvSpPr>
          <p:spPr>
            <a:xfrm>
              <a:off x="5562600" y="2762918"/>
              <a:ext cx="182880" cy="161583"/>
            </a:xfrm>
            <a:prstGeom prst="rect">
              <a:avLst/>
            </a:prstGeom>
            <a:solidFill>
              <a:schemeClr val="tx1"/>
            </a:solidFill>
          </p:spPr>
          <p:txBody>
            <a:bodyPr wrap="square" lIns="0" tIns="0" rIns="0" bIns="0" rtlCol="0">
              <a:spAutoFit/>
            </a:bodyPr>
            <a:lstStyle/>
            <a:p>
              <a:pPr algn="ctr"/>
              <a:r>
                <a:rPr lang="en-US" sz="1050" dirty="0">
                  <a:solidFill>
                    <a:schemeClr val="bg1"/>
                  </a:solidFill>
                  <a:latin typeface="+mj-lt"/>
                </a:rPr>
                <a:t>5</a:t>
              </a:r>
            </a:p>
          </p:txBody>
        </p:sp>
        <p:sp>
          <p:nvSpPr>
            <p:cNvPr id="231" name="TextBox 230"/>
            <p:cNvSpPr txBox="1"/>
            <p:nvPr/>
          </p:nvSpPr>
          <p:spPr>
            <a:xfrm>
              <a:off x="5743575" y="3077242"/>
              <a:ext cx="3276600" cy="405483"/>
            </a:xfrm>
            <a:prstGeom prst="rect">
              <a:avLst/>
            </a:prstGeom>
            <a:noFill/>
            <a:ln>
              <a:solidFill>
                <a:schemeClr val="bg1">
                  <a:lumMod val="85000"/>
                </a:schemeClr>
              </a:solidFill>
            </a:ln>
          </p:spPr>
          <p:txBody>
            <a:bodyPr wrap="square" rtlCol="0">
              <a:spAutoFit/>
            </a:bodyPr>
            <a:lstStyle/>
            <a:p>
              <a:r>
                <a:rPr lang="en-US" sz="800" dirty="0">
                  <a:solidFill>
                    <a:schemeClr val="tx2"/>
                  </a:solidFill>
                  <a:latin typeface="+mj-lt"/>
                </a:rPr>
                <a:t>Audit Cloud Vendor security model, certifications, service levels, People practices and establish SLA as part of contracts to ensure compliance and accountability</a:t>
              </a:r>
            </a:p>
          </p:txBody>
        </p:sp>
        <p:sp>
          <p:nvSpPr>
            <p:cNvPr id="232" name="TextBox 231"/>
            <p:cNvSpPr txBox="1"/>
            <p:nvPr/>
          </p:nvSpPr>
          <p:spPr>
            <a:xfrm>
              <a:off x="5562600" y="3267743"/>
              <a:ext cx="182880" cy="161583"/>
            </a:xfrm>
            <a:prstGeom prst="rect">
              <a:avLst/>
            </a:prstGeom>
            <a:solidFill>
              <a:schemeClr val="tx1"/>
            </a:solidFill>
          </p:spPr>
          <p:txBody>
            <a:bodyPr wrap="square" lIns="0" tIns="0" rIns="0" bIns="0" rtlCol="0">
              <a:spAutoFit/>
            </a:bodyPr>
            <a:lstStyle/>
            <a:p>
              <a:pPr algn="ctr"/>
              <a:r>
                <a:rPr lang="en-US" sz="1050" dirty="0">
                  <a:solidFill>
                    <a:schemeClr val="bg1"/>
                  </a:solidFill>
                  <a:latin typeface="+mj-lt"/>
                </a:rPr>
                <a:t>6</a:t>
              </a:r>
            </a:p>
          </p:txBody>
        </p:sp>
        <p:sp>
          <p:nvSpPr>
            <p:cNvPr id="233" name="TextBox 232"/>
            <p:cNvSpPr txBox="1"/>
            <p:nvPr/>
          </p:nvSpPr>
          <p:spPr>
            <a:xfrm>
              <a:off x="5743575" y="3583616"/>
              <a:ext cx="3276600" cy="405483"/>
            </a:xfrm>
            <a:prstGeom prst="rect">
              <a:avLst/>
            </a:prstGeom>
            <a:noFill/>
            <a:ln>
              <a:solidFill>
                <a:schemeClr val="bg1">
                  <a:lumMod val="85000"/>
                </a:schemeClr>
              </a:solidFill>
            </a:ln>
          </p:spPr>
          <p:txBody>
            <a:bodyPr wrap="square" rtlCol="0">
              <a:spAutoFit/>
            </a:bodyPr>
            <a:lstStyle/>
            <a:p>
              <a:r>
                <a:rPr lang="en-US" sz="800" dirty="0">
                  <a:solidFill>
                    <a:schemeClr val="tx2"/>
                  </a:solidFill>
                  <a:latin typeface="+mj-lt"/>
                </a:rPr>
                <a:t>Focus on Holistic Change management / training based on Cloud adoption best practices for different user categories such as Business, IT (Developers, Testing, Ops, Infra) folks. </a:t>
              </a:r>
            </a:p>
          </p:txBody>
        </p:sp>
        <p:sp>
          <p:nvSpPr>
            <p:cNvPr id="234" name="TextBox 233"/>
            <p:cNvSpPr txBox="1"/>
            <p:nvPr/>
          </p:nvSpPr>
          <p:spPr>
            <a:xfrm>
              <a:off x="5562600" y="3774116"/>
              <a:ext cx="182880" cy="161583"/>
            </a:xfrm>
            <a:prstGeom prst="rect">
              <a:avLst/>
            </a:prstGeom>
            <a:solidFill>
              <a:schemeClr val="tx1"/>
            </a:solidFill>
          </p:spPr>
          <p:txBody>
            <a:bodyPr wrap="square" lIns="0" tIns="0" rIns="0" bIns="0" rtlCol="0">
              <a:spAutoFit/>
            </a:bodyPr>
            <a:lstStyle/>
            <a:p>
              <a:pPr algn="ctr"/>
              <a:r>
                <a:rPr lang="en-US" sz="1050" dirty="0">
                  <a:solidFill>
                    <a:schemeClr val="bg1"/>
                  </a:solidFill>
                  <a:latin typeface="+mj-lt"/>
                </a:rPr>
                <a:t>7</a:t>
              </a:r>
            </a:p>
          </p:txBody>
        </p:sp>
        <p:sp>
          <p:nvSpPr>
            <p:cNvPr id="235" name="TextBox 234"/>
            <p:cNvSpPr txBox="1"/>
            <p:nvPr/>
          </p:nvSpPr>
          <p:spPr>
            <a:xfrm>
              <a:off x="5742467" y="4086893"/>
              <a:ext cx="3276600" cy="405483"/>
            </a:xfrm>
            <a:prstGeom prst="rect">
              <a:avLst/>
            </a:prstGeom>
            <a:noFill/>
            <a:ln>
              <a:solidFill>
                <a:schemeClr val="bg1">
                  <a:lumMod val="85000"/>
                </a:schemeClr>
              </a:solidFill>
            </a:ln>
          </p:spPr>
          <p:txBody>
            <a:bodyPr wrap="square" rtlCol="0">
              <a:spAutoFit/>
            </a:bodyPr>
            <a:lstStyle/>
            <a:p>
              <a:r>
                <a:rPr lang="en-US" sz="800" dirty="0">
                  <a:solidFill>
                    <a:schemeClr val="tx2"/>
                  </a:solidFill>
                  <a:latin typeface="+mj-lt"/>
                </a:rPr>
                <a:t>Leverage Agile / Iterative approach for execution to surface risks, issues earlier and communicate/collaborate/manage with the Cloud partner for successful implementation</a:t>
              </a:r>
            </a:p>
          </p:txBody>
        </p:sp>
        <p:sp>
          <p:nvSpPr>
            <p:cNvPr id="236" name="TextBox 235"/>
            <p:cNvSpPr txBox="1"/>
            <p:nvPr/>
          </p:nvSpPr>
          <p:spPr>
            <a:xfrm>
              <a:off x="5572125" y="4277393"/>
              <a:ext cx="182880" cy="161583"/>
            </a:xfrm>
            <a:prstGeom prst="rect">
              <a:avLst/>
            </a:prstGeom>
            <a:solidFill>
              <a:schemeClr val="tx1"/>
            </a:solidFill>
          </p:spPr>
          <p:txBody>
            <a:bodyPr wrap="square" lIns="0" tIns="0" rIns="0" bIns="0" rtlCol="0">
              <a:spAutoFit/>
            </a:bodyPr>
            <a:lstStyle/>
            <a:p>
              <a:pPr algn="ctr"/>
              <a:r>
                <a:rPr lang="en-US" sz="1050" dirty="0">
                  <a:solidFill>
                    <a:schemeClr val="bg1"/>
                  </a:solidFill>
                  <a:latin typeface="+mj-lt"/>
                </a:rPr>
                <a:t>8</a:t>
              </a:r>
            </a:p>
          </p:txBody>
        </p:sp>
        <p:sp>
          <p:nvSpPr>
            <p:cNvPr id="237" name="TextBox 236"/>
            <p:cNvSpPr txBox="1"/>
            <p:nvPr/>
          </p:nvSpPr>
          <p:spPr>
            <a:xfrm>
              <a:off x="5743575" y="4583708"/>
              <a:ext cx="3276600" cy="552932"/>
            </a:xfrm>
            <a:prstGeom prst="rect">
              <a:avLst/>
            </a:prstGeom>
            <a:noFill/>
            <a:ln>
              <a:solidFill>
                <a:schemeClr val="bg1">
                  <a:lumMod val="85000"/>
                </a:schemeClr>
              </a:solidFill>
            </a:ln>
          </p:spPr>
          <p:txBody>
            <a:bodyPr wrap="square" rtlCol="0">
              <a:spAutoFit/>
            </a:bodyPr>
            <a:lstStyle/>
            <a:p>
              <a:r>
                <a:rPr lang="en-US" sz="800" dirty="0">
                  <a:solidFill>
                    <a:schemeClr val="tx2"/>
                  </a:solidFill>
                  <a:latin typeface="+mj-lt"/>
                </a:rPr>
                <a:t>Leverage workshop techniques such as JAD (Joint Application design) to prepare just enough documentation fit for purpose and leverage Reverse engineering tools to gleam business processes, rules if required</a:t>
              </a:r>
            </a:p>
          </p:txBody>
        </p:sp>
        <p:sp>
          <p:nvSpPr>
            <p:cNvPr id="238" name="TextBox 237"/>
            <p:cNvSpPr txBox="1"/>
            <p:nvPr/>
          </p:nvSpPr>
          <p:spPr>
            <a:xfrm>
              <a:off x="5573233" y="4774208"/>
              <a:ext cx="182880" cy="161583"/>
            </a:xfrm>
            <a:prstGeom prst="rect">
              <a:avLst/>
            </a:prstGeom>
            <a:solidFill>
              <a:schemeClr val="tx1"/>
            </a:solidFill>
          </p:spPr>
          <p:txBody>
            <a:bodyPr wrap="square" lIns="0" tIns="0" rIns="0" bIns="0" rtlCol="0">
              <a:spAutoFit/>
            </a:bodyPr>
            <a:lstStyle/>
            <a:p>
              <a:pPr algn="ctr"/>
              <a:r>
                <a:rPr lang="en-US" sz="1050" dirty="0">
                  <a:solidFill>
                    <a:schemeClr val="bg1"/>
                  </a:solidFill>
                  <a:latin typeface="+mj-lt"/>
                </a:rPr>
                <a:t>9</a:t>
              </a:r>
            </a:p>
          </p:txBody>
        </p:sp>
      </p:grpSp>
    </p:spTree>
    <p:extLst>
      <p:ext uri="{BB962C8B-B14F-4D97-AF65-F5344CB8AC3E}">
        <p14:creationId xmlns:p14="http://schemas.microsoft.com/office/powerpoint/2010/main" val="559250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Risks &amp; Mitigation</a:t>
            </a:r>
            <a:endParaRPr lang="en-US" dirty="0"/>
          </a:p>
        </p:txBody>
      </p:sp>
      <p:graphicFrame>
        <p:nvGraphicFramePr>
          <p:cNvPr id="3" name="Table 2"/>
          <p:cNvGraphicFramePr>
            <a:graphicFrameLocks noGrp="1" noChangeAspect="1"/>
          </p:cNvGraphicFramePr>
          <p:nvPr>
            <p:extLst>
              <p:ext uri="{D42A27DB-BD31-4B8C-83A1-F6EECF244321}">
                <p14:modId xmlns:p14="http://schemas.microsoft.com/office/powerpoint/2010/main" val="3693687631"/>
              </p:ext>
            </p:extLst>
          </p:nvPr>
        </p:nvGraphicFramePr>
        <p:xfrm>
          <a:off x="221680" y="633604"/>
          <a:ext cx="8700641" cy="4174369"/>
        </p:xfrm>
        <a:graphic>
          <a:graphicData uri="http://schemas.openxmlformats.org/drawingml/2006/table">
            <a:tbl>
              <a:tblPr firstRow="1" bandRow="1"/>
              <a:tblGrid>
                <a:gridCol w="2388163">
                  <a:extLst>
                    <a:ext uri="{9D8B030D-6E8A-4147-A177-3AD203B41FA5}">
                      <a16:colId xmlns:a16="http://schemas.microsoft.com/office/drawing/2014/main" val="20000"/>
                    </a:ext>
                  </a:extLst>
                </a:gridCol>
                <a:gridCol w="3998443">
                  <a:extLst>
                    <a:ext uri="{9D8B030D-6E8A-4147-A177-3AD203B41FA5}">
                      <a16:colId xmlns:a16="http://schemas.microsoft.com/office/drawing/2014/main" val="20001"/>
                    </a:ext>
                  </a:extLst>
                </a:gridCol>
                <a:gridCol w="1031567">
                  <a:extLst>
                    <a:ext uri="{9D8B030D-6E8A-4147-A177-3AD203B41FA5}">
                      <a16:colId xmlns:a16="http://schemas.microsoft.com/office/drawing/2014/main" val="20002"/>
                    </a:ext>
                  </a:extLst>
                </a:gridCol>
                <a:gridCol w="1282468">
                  <a:extLst>
                    <a:ext uri="{9D8B030D-6E8A-4147-A177-3AD203B41FA5}">
                      <a16:colId xmlns:a16="http://schemas.microsoft.com/office/drawing/2014/main" val="20003"/>
                    </a:ext>
                  </a:extLst>
                </a:gridCol>
              </a:tblGrid>
              <a:tr h="229385">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marR="0" algn="ctr">
                        <a:lnSpc>
                          <a:spcPct val="115000"/>
                        </a:lnSpc>
                        <a:spcBef>
                          <a:spcPts val="0"/>
                        </a:spcBef>
                        <a:spcAft>
                          <a:spcPts val="0"/>
                        </a:spcAft>
                      </a:pPr>
                      <a:r>
                        <a:rPr lang="en-GB" sz="1200" b="1" dirty="0">
                          <a:solidFill>
                            <a:srgbClr val="FFFFFF"/>
                          </a:solidFill>
                          <a:effectLst/>
                          <a:latin typeface="+mj-lt"/>
                          <a:ea typeface="Calibri" panose="020F0502020204030204" pitchFamily="34" charset="0"/>
                          <a:cs typeface="Arial" panose="020B0604020202020204" pitchFamily="34" charset="0"/>
                        </a:rPr>
                        <a:t>Perceived</a:t>
                      </a:r>
                      <a:r>
                        <a:rPr lang="en-GB" sz="1200" b="1" baseline="0" dirty="0">
                          <a:solidFill>
                            <a:srgbClr val="FFFFFF"/>
                          </a:solidFill>
                          <a:effectLst/>
                          <a:latin typeface="+mj-lt"/>
                          <a:ea typeface="Calibri" panose="020F0502020204030204" pitchFamily="34" charset="0"/>
                          <a:cs typeface="Arial" panose="020B0604020202020204" pitchFamily="34" charset="0"/>
                        </a:rPr>
                        <a:t> R</a:t>
                      </a:r>
                      <a:r>
                        <a:rPr lang="en-GB" sz="1200" b="1" dirty="0">
                          <a:solidFill>
                            <a:srgbClr val="FFFFFF"/>
                          </a:solidFill>
                          <a:effectLst/>
                          <a:latin typeface="+mj-lt"/>
                          <a:ea typeface="Calibri" panose="020F0502020204030204" pitchFamily="34" charset="0"/>
                          <a:cs typeface="Arial" panose="020B0604020202020204" pitchFamily="34" charset="0"/>
                        </a:rPr>
                        <a:t>isks</a:t>
                      </a:r>
                      <a:endParaRPr lang="en-US" sz="1200" dirty="0">
                        <a:effectLst/>
                        <a:latin typeface="+mj-lt"/>
                        <a:ea typeface="Calibri" panose="020F0502020204030204" pitchFamily="34" charset="0"/>
                        <a:cs typeface="Arial" panose="020B0604020202020204" pitchFamily="34" charset="0"/>
                      </a:endParaRPr>
                    </a:p>
                  </a:txBody>
                  <a:tcPr marT="0" marB="0">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marR="0" algn="ctr">
                        <a:lnSpc>
                          <a:spcPct val="115000"/>
                        </a:lnSpc>
                        <a:spcBef>
                          <a:spcPts val="0"/>
                        </a:spcBef>
                        <a:spcAft>
                          <a:spcPts val="0"/>
                        </a:spcAft>
                      </a:pPr>
                      <a:r>
                        <a:rPr lang="en-GB" sz="1200" b="1" dirty="0">
                          <a:solidFill>
                            <a:srgbClr val="FFFFFF"/>
                          </a:solidFill>
                          <a:effectLst/>
                          <a:latin typeface="+mj-lt"/>
                          <a:ea typeface="Calibri" panose="020F0502020204030204" pitchFamily="34" charset="0"/>
                          <a:cs typeface="Arial" panose="020B0604020202020204" pitchFamily="34" charset="0"/>
                        </a:rPr>
                        <a:t>Mitigation</a:t>
                      </a:r>
                      <a:r>
                        <a:rPr lang="en-GB" sz="1200" b="1" baseline="0" dirty="0">
                          <a:solidFill>
                            <a:srgbClr val="FFFFFF"/>
                          </a:solidFill>
                          <a:effectLst/>
                          <a:latin typeface="+mj-lt"/>
                          <a:ea typeface="Calibri" panose="020F0502020204030204" pitchFamily="34" charset="0"/>
                          <a:cs typeface="Arial" panose="020B0604020202020204" pitchFamily="34" charset="0"/>
                        </a:rPr>
                        <a:t> Steps</a:t>
                      </a:r>
                      <a:endParaRPr lang="en-US" sz="1200" dirty="0">
                        <a:effectLst/>
                        <a:latin typeface="+mj-lt"/>
                        <a:ea typeface="Calibri" panose="020F0502020204030204" pitchFamily="34" charset="0"/>
                        <a:cs typeface="Arial" panose="020B0604020202020204" pitchFamily="34" charset="0"/>
                      </a:endParaRPr>
                    </a:p>
                  </a:txBody>
                  <a:tcPr marT="0" marB="0">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marR="0" algn="ctr">
                        <a:lnSpc>
                          <a:spcPct val="115000"/>
                        </a:lnSpc>
                        <a:spcBef>
                          <a:spcPts val="0"/>
                        </a:spcBef>
                        <a:spcAft>
                          <a:spcPts val="0"/>
                        </a:spcAft>
                      </a:pPr>
                      <a:r>
                        <a:rPr lang="en-GB" sz="1200" b="1" dirty="0">
                          <a:solidFill>
                            <a:srgbClr val="FFFFFF"/>
                          </a:solidFill>
                          <a:effectLst/>
                          <a:latin typeface="+mj-lt"/>
                          <a:ea typeface="Calibri" panose="020F0502020204030204" pitchFamily="34" charset="0"/>
                          <a:cs typeface="Arial" panose="020B0604020202020204" pitchFamily="34" charset="0"/>
                        </a:rPr>
                        <a:t>Probability</a:t>
                      </a:r>
                      <a:endParaRPr lang="en-US" sz="1200" dirty="0">
                        <a:effectLst/>
                        <a:latin typeface="+mj-lt"/>
                        <a:ea typeface="Calibri" panose="020F0502020204030204" pitchFamily="34" charset="0"/>
                        <a:cs typeface="Arial" panose="020B0604020202020204" pitchFamily="34" charset="0"/>
                      </a:endParaRPr>
                    </a:p>
                  </a:txBody>
                  <a:tcPr marT="0" marB="0">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lvl1pPr marL="0" algn="l" defTabSz="914400" rtl="0" eaLnBrk="1" latinLnBrk="0" hangingPunct="1">
                        <a:defRPr sz="1800" b="1" kern="1200">
                          <a:solidFill>
                            <a:schemeClr val="lt1"/>
                          </a:solidFill>
                          <a:latin typeface="Arial" panose="020B0604020202020204"/>
                        </a:defRPr>
                      </a:lvl1pPr>
                      <a:lvl2pPr marL="457200" algn="l" defTabSz="914400" rtl="0" eaLnBrk="1" latinLnBrk="0" hangingPunct="1">
                        <a:defRPr sz="1800" b="1" kern="1200">
                          <a:solidFill>
                            <a:schemeClr val="lt1"/>
                          </a:solidFill>
                          <a:latin typeface="Arial" panose="020B0604020202020204"/>
                        </a:defRPr>
                      </a:lvl2pPr>
                      <a:lvl3pPr marL="914400" algn="l" defTabSz="914400" rtl="0" eaLnBrk="1" latinLnBrk="0" hangingPunct="1">
                        <a:defRPr sz="1800" b="1" kern="1200">
                          <a:solidFill>
                            <a:schemeClr val="lt1"/>
                          </a:solidFill>
                          <a:latin typeface="Arial" panose="020B0604020202020204"/>
                        </a:defRPr>
                      </a:lvl3pPr>
                      <a:lvl4pPr marL="1371600" algn="l" defTabSz="914400" rtl="0" eaLnBrk="1" latinLnBrk="0" hangingPunct="1">
                        <a:defRPr sz="1800" b="1" kern="1200">
                          <a:solidFill>
                            <a:schemeClr val="lt1"/>
                          </a:solidFill>
                          <a:latin typeface="Arial" panose="020B0604020202020204"/>
                        </a:defRPr>
                      </a:lvl4pPr>
                      <a:lvl5pPr marL="1828800" algn="l" defTabSz="914400" rtl="0" eaLnBrk="1" latinLnBrk="0" hangingPunct="1">
                        <a:defRPr sz="1800" b="1" kern="1200">
                          <a:solidFill>
                            <a:schemeClr val="lt1"/>
                          </a:solidFill>
                          <a:latin typeface="Arial" panose="020B0604020202020204"/>
                        </a:defRPr>
                      </a:lvl5pPr>
                      <a:lvl6pPr marL="2286000" algn="l" defTabSz="914400" rtl="0" eaLnBrk="1" latinLnBrk="0" hangingPunct="1">
                        <a:defRPr sz="1800" b="1" kern="1200">
                          <a:solidFill>
                            <a:schemeClr val="lt1"/>
                          </a:solidFill>
                          <a:latin typeface="Arial" panose="020B0604020202020204"/>
                        </a:defRPr>
                      </a:lvl6pPr>
                      <a:lvl7pPr marL="2743200" algn="l" defTabSz="914400" rtl="0" eaLnBrk="1" latinLnBrk="0" hangingPunct="1">
                        <a:defRPr sz="1800" b="1" kern="1200">
                          <a:solidFill>
                            <a:schemeClr val="lt1"/>
                          </a:solidFill>
                          <a:latin typeface="Arial" panose="020B0604020202020204"/>
                        </a:defRPr>
                      </a:lvl7pPr>
                      <a:lvl8pPr marL="3200400" algn="l" defTabSz="914400" rtl="0" eaLnBrk="1" latinLnBrk="0" hangingPunct="1">
                        <a:defRPr sz="1800" b="1" kern="1200">
                          <a:solidFill>
                            <a:schemeClr val="lt1"/>
                          </a:solidFill>
                          <a:latin typeface="Arial" panose="020B0604020202020204"/>
                        </a:defRPr>
                      </a:lvl8pPr>
                      <a:lvl9pPr marL="3657600" algn="l" defTabSz="914400" rtl="0" eaLnBrk="1" latinLnBrk="0" hangingPunct="1">
                        <a:defRPr sz="1800" b="1" kern="1200">
                          <a:solidFill>
                            <a:schemeClr val="lt1"/>
                          </a:solidFill>
                          <a:latin typeface="Arial" panose="020B0604020202020204"/>
                        </a:defRPr>
                      </a:lvl9pPr>
                    </a:lstStyle>
                    <a:p>
                      <a:pPr marL="0" marR="0" algn="ctr">
                        <a:lnSpc>
                          <a:spcPct val="115000"/>
                        </a:lnSpc>
                        <a:spcBef>
                          <a:spcPts val="0"/>
                        </a:spcBef>
                        <a:spcAft>
                          <a:spcPts val="0"/>
                        </a:spcAft>
                      </a:pPr>
                      <a:r>
                        <a:rPr lang="en-GB" sz="1200" b="1" dirty="0">
                          <a:solidFill>
                            <a:srgbClr val="FFFFFF"/>
                          </a:solidFill>
                          <a:effectLst/>
                          <a:latin typeface="+mj-lt"/>
                          <a:ea typeface="Calibri" panose="020F0502020204030204" pitchFamily="34" charset="0"/>
                          <a:cs typeface="Arial" panose="020B0604020202020204" pitchFamily="34" charset="0"/>
                        </a:rPr>
                        <a:t>Impact</a:t>
                      </a:r>
                      <a:endParaRPr lang="en-US" sz="1200" dirty="0">
                        <a:effectLst/>
                        <a:latin typeface="+mj-lt"/>
                        <a:ea typeface="Calibri" panose="020F0502020204030204" pitchFamily="34" charset="0"/>
                        <a:cs typeface="Arial" panose="020B0604020202020204" pitchFamily="34" charset="0"/>
                      </a:endParaRPr>
                    </a:p>
                  </a:txBody>
                  <a:tcPr marT="0" marB="0">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33A0"/>
                    </a:solidFill>
                  </a:tcPr>
                </a:tc>
                <a:extLst>
                  <a:ext uri="{0D108BD9-81ED-4DB2-BD59-A6C34878D82A}">
                    <a16:rowId xmlns:a16="http://schemas.microsoft.com/office/drawing/2014/main" val="10000"/>
                  </a:ext>
                </a:extLst>
              </a:tr>
              <a:tr h="4626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effectLst/>
                          <a:latin typeface="Arial" panose="020B0604020202020204" pitchFamily="34" charset="0"/>
                          <a:ea typeface="Calibri" panose="020F0502020204030204" pitchFamily="34" charset="0"/>
                          <a:cs typeface="Arial" panose="020B0604020202020204" pitchFamily="34" charset="0"/>
                        </a:rPr>
                        <a:t>Changes to scope of work</a:t>
                      </a:r>
                    </a:p>
                  </a:txBody>
                  <a:tcPr marT="1270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1F1F1"/>
                    </a:solidFill>
                  </a:tcPr>
                </a:tc>
                <a:tc>
                  <a:txBody>
                    <a:bodyPr/>
                    <a:lstStyle/>
                    <a:p>
                      <a:pPr marL="0" marR="0" lvl="0" indent="0" algn="just" defTabSz="914378"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Calibri" panose="020F0502020204030204" pitchFamily="34" charset="0"/>
                          <a:cs typeface="Calibri" panose="020F0502020204030204" pitchFamily="34" charset="0"/>
                        </a:rPr>
                        <a:t>Agree on the engagement scope, deliverables and timelines &amp; adhere to strict governance thereby ensuring any activity, deliverable requested outside of scope, timeline changes are treated separate engagements.</a:t>
                      </a:r>
                    </a:p>
                  </a:txBody>
                  <a:tcPr marT="1270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1F1F1"/>
                    </a:solidFill>
                  </a:tcPr>
                </a:tc>
                <a:tc>
                  <a:txBody>
                    <a:body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1F1F1"/>
                    </a:solidFill>
                  </a:tcPr>
                </a:tc>
                <a:tc>
                  <a:txBody>
                    <a:body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463093122"/>
                  </a:ext>
                </a:extLst>
              </a:tr>
              <a:tr h="612248">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l">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Availability of SME’s stakeholders – during the DD and Execution</a:t>
                      </a:r>
                    </a:p>
                  </a:txBody>
                  <a:tcPr marT="1270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1F1F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just">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Cognizant will work with “ONE TEAM” approach</a:t>
                      </a:r>
                      <a:r>
                        <a:rPr lang="en-US" sz="9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&amp; model. PJI management to ensure availability of SME’s according to shared plan during IST early morning and evening hours given COVID situation and immediate start of program.</a:t>
                      </a:r>
                      <a:endPar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1F1F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1F1F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1F1F1"/>
                    </a:solidFill>
                  </a:tcPr>
                </a:tc>
                <a:extLst>
                  <a:ext uri="{0D108BD9-81ED-4DB2-BD59-A6C34878D82A}">
                    <a16:rowId xmlns:a16="http://schemas.microsoft.com/office/drawing/2014/main" val="2946909248"/>
                  </a:ext>
                </a:extLst>
              </a:tr>
              <a:tr h="598397">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l"/>
                      <a:r>
                        <a:rPr lang="en-US" sz="900" kern="1200" dirty="0">
                          <a:solidFill>
                            <a:schemeClr val="tx2"/>
                          </a:solidFill>
                          <a:effectLst/>
                          <a:latin typeface="Calibri" panose="020F0502020204030204" pitchFamily="34" charset="0"/>
                          <a:ea typeface="+mn-ea"/>
                          <a:cs typeface="Calibri" panose="020F0502020204030204" pitchFamily="34" charset="0"/>
                        </a:rPr>
                        <a:t>Untimely availability of Network Links:</a:t>
                      </a:r>
                    </a:p>
                    <a:p>
                      <a:pPr algn="l"/>
                      <a:r>
                        <a:rPr lang="en-US" sz="900" kern="1200" dirty="0">
                          <a:solidFill>
                            <a:schemeClr val="tx2"/>
                          </a:solidFill>
                          <a:effectLst/>
                          <a:latin typeface="Calibri" panose="020F0502020204030204" pitchFamily="34" charset="0"/>
                          <a:ea typeface="+mn-ea"/>
                          <a:cs typeface="Calibri" panose="020F0502020204030204" pitchFamily="34" charset="0"/>
                        </a:rPr>
                        <a:t>Internet Link between GCP &amp; Azure</a:t>
                      </a:r>
                    </a:p>
                    <a:p>
                      <a:pPr algn="l"/>
                      <a:r>
                        <a:rPr lang="en-US" sz="900" kern="1200" dirty="0">
                          <a:solidFill>
                            <a:schemeClr val="tx2"/>
                          </a:solidFill>
                          <a:effectLst/>
                          <a:latin typeface="Calibri" panose="020F0502020204030204" pitchFamily="34" charset="0"/>
                          <a:ea typeface="+mn-ea"/>
                          <a:cs typeface="Calibri" panose="020F0502020204030204" pitchFamily="34" charset="0"/>
                        </a:rPr>
                        <a:t>ISP connectivity</a:t>
                      </a:r>
                      <a:r>
                        <a:rPr lang="en-US" sz="900" kern="1200" baseline="0" dirty="0">
                          <a:solidFill>
                            <a:schemeClr val="tx2"/>
                          </a:solidFill>
                          <a:effectLst/>
                          <a:latin typeface="Calibri" panose="020F0502020204030204" pitchFamily="34" charset="0"/>
                          <a:ea typeface="+mn-ea"/>
                          <a:cs typeface="Calibri" panose="020F0502020204030204" pitchFamily="34" charset="0"/>
                        </a:rPr>
                        <a:t> between PJI &amp; Public Cloud</a:t>
                      </a:r>
                      <a:endParaRPr lang="en-US" sz="900" kern="1200" dirty="0">
                        <a:solidFill>
                          <a:schemeClr val="tx2"/>
                        </a:solidFill>
                        <a:effectLst/>
                        <a:latin typeface="Calibri" panose="020F0502020204030204" pitchFamily="34" charset="0"/>
                        <a:ea typeface="+mn-ea"/>
                        <a:cs typeface="Calibri" panose="020F0502020204030204" pitchFamily="34" charset="0"/>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just">
                        <a:lnSpc>
                          <a:spcPct val="115000"/>
                        </a:lnSpc>
                        <a:spcBef>
                          <a:spcPts val="0"/>
                        </a:spcBef>
                        <a:spcAft>
                          <a:spcPts val="0"/>
                        </a:spcAft>
                        <a:buFont typeface="Symbol" panose="05050102010706020507" pitchFamily="18" charset="2"/>
                        <a:buNone/>
                        <a:tabLst>
                          <a:tab pos="2194560" algn="l"/>
                          <a:tab pos="457200" algn="l"/>
                        </a:tabLst>
                      </a:pPr>
                      <a:r>
                        <a:rPr lang="en-US" sz="900" kern="1200" dirty="0">
                          <a:solidFill>
                            <a:schemeClr val="tx2"/>
                          </a:solidFill>
                          <a:effectLst/>
                          <a:latin typeface="Calibri" panose="020F0502020204030204" pitchFamily="34" charset="0"/>
                          <a:ea typeface="+mn-ea"/>
                          <a:cs typeface="Calibri" panose="020F0502020204030204" pitchFamily="34" charset="0"/>
                        </a:rPr>
                        <a:t>Cognizant will provide the network link requirements during assessment phase so that</a:t>
                      </a:r>
                      <a:r>
                        <a:rPr lang="en-US" sz="900" kern="1200" baseline="0" dirty="0">
                          <a:solidFill>
                            <a:schemeClr val="tx2"/>
                          </a:solidFill>
                          <a:effectLst/>
                          <a:latin typeface="Calibri" panose="020F0502020204030204" pitchFamily="34" charset="0"/>
                          <a:ea typeface="+mn-ea"/>
                          <a:cs typeface="Calibri" panose="020F0502020204030204" pitchFamily="34" charset="0"/>
                        </a:rPr>
                        <a:t> PJI</a:t>
                      </a:r>
                      <a:r>
                        <a:rPr lang="en-US" sz="900" kern="1200" dirty="0">
                          <a:solidFill>
                            <a:schemeClr val="tx2"/>
                          </a:solidFill>
                          <a:effectLst/>
                          <a:latin typeface="Calibri" panose="020F0502020204030204" pitchFamily="34" charset="0"/>
                          <a:ea typeface="+mn-ea"/>
                          <a:cs typeface="Calibri" panose="020F0502020204030204" pitchFamily="34" charset="0"/>
                        </a:rPr>
                        <a:t> can proactively start procuring the network links from the existing WAN provider and make them available prior to migration</a:t>
                      </a:r>
                      <a:endParaRPr lang="en-US" sz="900" b="0" dirty="0">
                        <a:solidFill>
                          <a:schemeClr val="tx2"/>
                        </a:solidFill>
                        <a:effectLst/>
                        <a:latin typeface="Calibri" panose="020F0502020204030204" pitchFamily="34" charset="0"/>
                        <a:ea typeface="Times New Roman" panose="02020603050405020304" pitchFamily="18" charset="0"/>
                        <a:cs typeface="Calibri" panose="020F0502020204030204" pitchFamily="34" charset="0"/>
                      </a:endParaRP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ctr" defTabSz="914378" rtl="0" eaLnBrk="1" latinLnBrk="0" hangingPunct="1">
                        <a:lnSpc>
                          <a:spcPct val="115000"/>
                        </a:lnSpc>
                        <a:spcBef>
                          <a:spcPts val="0"/>
                        </a:spcBef>
                        <a:spcAft>
                          <a:spcPts val="0"/>
                        </a:spcAft>
                      </a:pPr>
                      <a:r>
                        <a:rPr lang="en-US" sz="900" kern="1200" dirty="0">
                          <a:solidFill>
                            <a:schemeClr val="tx2"/>
                          </a:solidFill>
                          <a:effectLst/>
                          <a:latin typeface="Calibri" panose="020F0502020204030204" pitchFamily="34" charset="0"/>
                          <a:ea typeface="+mn-ea"/>
                          <a:cs typeface="Calibri" panose="020F0502020204030204" pitchFamily="34" charset="0"/>
                        </a:rPr>
                        <a:t>Medium</a:t>
                      </a: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kern="1200" dirty="0">
                          <a:solidFill>
                            <a:schemeClr val="tx2"/>
                          </a:solidFill>
                          <a:effectLst/>
                          <a:latin typeface="Calibri" panose="020F0502020204030204" pitchFamily="34" charset="0"/>
                          <a:ea typeface="+mn-ea"/>
                          <a:cs typeface="Calibri" panose="020F0502020204030204" pitchFamily="34" charset="0"/>
                        </a:rPr>
                        <a:t>High Network link unavailability can delay the migration start </a:t>
                      </a:r>
                    </a:p>
                  </a:txBody>
                  <a:tcPr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552806312"/>
                  </a:ext>
                </a:extLst>
              </a:tr>
              <a:tr h="31305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l">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Non-compatibility of application,</a:t>
                      </a:r>
                      <a:r>
                        <a:rPr lang="en-US" sz="9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infra </a:t>
                      </a:r>
                      <a:r>
                        <a:rPr lang="en-US" sz="900" baseline="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etc</a:t>
                      </a:r>
                      <a:r>
                        <a:rPr lang="en-US" sz="9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to chosen cloud </a:t>
                      </a:r>
                      <a:endPar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T="1270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just">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Validate during due-diligence/assess phase which will be migrated to other landing zones</a:t>
                      </a:r>
                      <a:r>
                        <a:rPr lang="en-US" sz="9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for </a:t>
                      </a:r>
                      <a:r>
                        <a:rPr lang="en-US" sz="900" baseline="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eg</a:t>
                      </a:r>
                      <a:r>
                        <a:rPr lang="en-US" sz="9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IaaS, </a:t>
                      </a:r>
                      <a:r>
                        <a:rPr lang="en-US" sz="900" baseline="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Colo</a:t>
                      </a:r>
                      <a:r>
                        <a:rPr lang="en-US" sz="9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VMC on AWS </a:t>
                      </a:r>
                      <a:r>
                        <a:rPr lang="en-US" sz="900" baseline="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etc</a:t>
                      </a:r>
                      <a:r>
                        <a:rPr lang="en-US" sz="9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per availability</a:t>
                      </a:r>
                      <a:endPar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Medium</a:t>
                      </a:r>
                    </a:p>
                  </a:txBody>
                  <a:tcPr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Medium</a:t>
                      </a:r>
                    </a:p>
                  </a:txBody>
                  <a:tcPr marT="1270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789172116"/>
                  </a:ext>
                </a:extLst>
              </a:tr>
              <a:tr h="31305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l">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Delay in approvals for Change tickets / Change window restrictions</a:t>
                      </a:r>
                    </a:p>
                  </a:txBody>
                  <a:tcPr marT="1270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Any change request raised should</a:t>
                      </a:r>
                      <a:r>
                        <a:rPr lang="en-US" sz="9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be approved within 24 hours and during the planning, migration phases CAB approvals will have to be swift</a:t>
                      </a:r>
                      <a:endPar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T="1270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Medium</a:t>
                      </a:r>
                    </a:p>
                  </a:txBody>
                  <a:tcPr marT="1270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132115361"/>
                  </a:ext>
                </a:extLst>
              </a:tr>
              <a:tr h="299198">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Onsite / Offshore connectivity</a:t>
                      </a: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 </a:t>
                      </a:r>
                      <a:r>
                        <a:rPr lang="en-US" sz="90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Any issues on this front can affect project timelines</a:t>
                      </a:r>
                    </a:p>
                  </a:txBody>
                  <a:tcPr marL="29183" marR="29183"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7150" marR="0" lvl="0" indent="0" algn="l" defTabSz="914400" rtl="0" eaLnBrk="1" latinLnBrk="0" hangingPunct="1">
                        <a:lnSpc>
                          <a:spcPct val="100000"/>
                        </a:lnSpc>
                        <a:spcBef>
                          <a:spcPts val="0"/>
                        </a:spcBef>
                        <a:spcAft>
                          <a:spcPts val="0"/>
                        </a:spcAft>
                        <a:buFontTx/>
                        <a:buNone/>
                        <a:tabLst>
                          <a:tab pos="228600" algn="l"/>
                        </a:tabLst>
                      </a:pP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Cognizant will include PJI network SME’s in regular cadence meetings and ensure HA architected connectivity with required bandwidth is provisioned. </a:t>
                      </a:r>
                    </a:p>
                  </a:txBody>
                  <a:tcPr marL="29183" marR="29183"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Medium</a:t>
                      </a:r>
                    </a:p>
                  </a:txBody>
                  <a:tcPr marT="1270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15038364"/>
                  </a:ext>
                </a:extLst>
              </a:tr>
              <a:tr h="299198">
                <a:tc>
                  <a:txBody>
                    <a:bodyPr/>
                    <a:lstStyle/>
                    <a:p>
                      <a:pPr marL="0" marR="0" lvl="0" indent="0" algn="l" defTabSz="914378" rtl="0" eaLnBrk="1" fontAlgn="auto" latinLnBrk="0" hangingPunct="1">
                        <a:lnSpc>
                          <a:spcPct val="100000"/>
                        </a:lnSpc>
                        <a:spcBef>
                          <a:spcPts val="600"/>
                        </a:spcBef>
                        <a:spcAft>
                          <a:spcPts val="300"/>
                        </a:spcAft>
                        <a:buClrTx/>
                        <a:buSzTx/>
                        <a:buFontTx/>
                        <a:buNone/>
                        <a:tabLst/>
                        <a:defRPr/>
                      </a:pPr>
                      <a:r>
                        <a:rPr lang="en-US" sz="900" kern="1200" dirty="0">
                          <a:solidFill>
                            <a:schemeClr val="tx2"/>
                          </a:solidFill>
                          <a:effectLst/>
                          <a:latin typeface="Calibri" panose="020F0502020204030204" pitchFamily="34" charset="0"/>
                          <a:ea typeface="+mn-ea"/>
                          <a:cs typeface="Calibri" panose="020F0502020204030204" pitchFamily="34" charset="0"/>
                        </a:rPr>
                        <a:t>Non-availability of necessary hardware, software licenses, Installable etc. </a:t>
                      </a:r>
                    </a:p>
                  </a:txBody>
                  <a:tcPr marL="29183" marR="29183"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57150" marR="0" lvl="0" indent="0" algn="just" defTabSz="914400" rtl="0" eaLnBrk="1" latinLnBrk="0" hangingPunct="1">
                        <a:spcBef>
                          <a:spcPts val="200"/>
                        </a:spcBef>
                        <a:spcAft>
                          <a:spcPts val="300"/>
                        </a:spcAft>
                        <a:buFontTx/>
                        <a:buNone/>
                        <a:tabLst>
                          <a:tab pos="228600" algn="l"/>
                        </a:tabLst>
                      </a:pPr>
                      <a:r>
                        <a:rPr lang="en-US" sz="900" kern="1200" dirty="0">
                          <a:solidFill>
                            <a:schemeClr val="tx2"/>
                          </a:solidFill>
                          <a:effectLst/>
                          <a:latin typeface="Calibri" panose="020F0502020204030204" pitchFamily="34" charset="0"/>
                          <a:ea typeface="+mn-ea"/>
                          <a:cs typeface="Calibri" panose="020F0502020204030204" pitchFamily="34" charset="0"/>
                        </a:rPr>
                        <a:t>PJI to expedite and ensure timely availability of necessary infrastructure, software &amp; grant access to software like </a:t>
                      </a:r>
                      <a:r>
                        <a:rPr lang="en-US" sz="90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CrowdStrike</a:t>
                      </a: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a:t>
                      </a:r>
                      <a:r>
                        <a:rPr lang="en-US" sz="90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LogRhythm</a:t>
                      </a: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a:t>
                      </a:r>
                      <a:r>
                        <a:rPr lang="en-US" sz="90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etc</a:t>
                      </a:r>
                      <a:endParaRPr lang="en-US" sz="900" kern="1200" dirty="0">
                        <a:solidFill>
                          <a:schemeClr val="tx2"/>
                        </a:solidFill>
                        <a:effectLst/>
                        <a:latin typeface="Calibri" panose="020F0502020204030204" pitchFamily="34" charset="0"/>
                        <a:ea typeface="+mn-ea"/>
                        <a:cs typeface="Calibri" panose="020F0502020204030204" pitchFamily="34" charset="0"/>
                      </a:endParaRPr>
                    </a:p>
                  </a:txBody>
                  <a:tcPr marL="29183" marR="291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Low</a:t>
                      </a:r>
                    </a:p>
                  </a:txBody>
                  <a:tcPr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4142251606"/>
                  </a:ext>
                </a:extLst>
              </a:tr>
              <a:tr h="299198">
                <a:tc>
                  <a:txBody>
                    <a:bodyPr/>
                    <a:lstStyle/>
                    <a:p>
                      <a:pPr marL="0" marR="0" lvl="0" indent="0" algn="l" defTabSz="914378" rtl="0" eaLnBrk="1" fontAlgn="auto" latinLnBrk="0" hangingPunct="1">
                        <a:lnSpc>
                          <a:spcPct val="100000"/>
                        </a:lnSpc>
                        <a:spcBef>
                          <a:spcPts val="600"/>
                        </a:spcBef>
                        <a:spcAft>
                          <a:spcPts val="300"/>
                        </a:spcAft>
                        <a:buClrTx/>
                        <a:buSzTx/>
                        <a:buFontTx/>
                        <a:buNone/>
                        <a:tabLst/>
                        <a:defRPr/>
                      </a:pPr>
                      <a:r>
                        <a:rPr lang="en-US" sz="90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Change of Migration</a:t>
                      </a: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Approach</a:t>
                      </a:r>
                      <a:endParaRPr lang="en-US" sz="90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29183" marR="29183"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7150" marR="0" lvl="0" indent="0" algn="l" defTabSz="914400" rtl="0" eaLnBrk="1" latinLnBrk="0" hangingPunct="1">
                        <a:lnSpc>
                          <a:spcPct val="100000"/>
                        </a:lnSpc>
                        <a:spcBef>
                          <a:spcPts val="0"/>
                        </a:spcBef>
                        <a:spcAft>
                          <a:spcPts val="0"/>
                        </a:spcAft>
                        <a:buFontTx/>
                        <a:buNone/>
                        <a:tabLst>
                          <a:tab pos="228600" algn="l"/>
                        </a:tabLst>
                      </a:pPr>
                      <a:r>
                        <a:rPr lang="en-US" sz="90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As part of Phase 1, all servers are</a:t>
                      </a: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conceived to be Lift and Shift except for AIX</a:t>
                      </a:r>
                    </a:p>
                    <a:p>
                      <a:pPr marL="57150" marR="0" lvl="0" indent="0" algn="l" defTabSz="914400" rtl="0" eaLnBrk="1" latinLnBrk="0" hangingPunct="1">
                        <a:lnSpc>
                          <a:spcPct val="100000"/>
                        </a:lnSpc>
                        <a:spcBef>
                          <a:spcPts val="0"/>
                        </a:spcBef>
                        <a:spcAft>
                          <a:spcPts val="0"/>
                        </a:spcAft>
                        <a:buFontTx/>
                        <a:buNone/>
                        <a:tabLst>
                          <a:tab pos="228600" algn="l"/>
                        </a:tabLst>
                      </a:pP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PJI not to change </a:t>
                      </a:r>
                      <a:r>
                        <a:rPr lang="en-US" sz="900" kern="1200" baseline="0" dirty="0" err="1">
                          <a:solidFill>
                            <a:schemeClr val="tx2"/>
                          </a:solidFill>
                          <a:effectLst/>
                          <a:latin typeface="Calibri" panose="020F0502020204030204" pitchFamily="34" charset="0"/>
                          <a:ea typeface="Calibri" panose="020F0502020204030204" pitchFamily="34" charset="0"/>
                          <a:cs typeface="Calibri" panose="020F0502020204030204" pitchFamily="34" charset="0"/>
                        </a:rPr>
                        <a:t>Rehost</a:t>
                      </a: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Approach</a:t>
                      </a:r>
                    </a:p>
                  </a:txBody>
                  <a:tcPr marL="29183" marR="291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57150" marR="0" lvl="0" indent="0" algn="ctr" defTabSz="914400" rtl="0" eaLnBrk="1" latinLnBrk="0" hangingPunct="1">
                        <a:lnSpc>
                          <a:spcPct val="100000"/>
                        </a:lnSpc>
                        <a:spcBef>
                          <a:spcPts val="0"/>
                        </a:spcBef>
                        <a:spcAft>
                          <a:spcPts val="0"/>
                        </a:spcAft>
                        <a:buFontTx/>
                        <a:buNone/>
                        <a:tabLst>
                          <a:tab pos="228600" algn="l"/>
                        </a:tabLst>
                      </a:pP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Medium</a:t>
                      </a:r>
                    </a:p>
                  </a:txBody>
                  <a:tcPr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98233780"/>
                  </a:ext>
                </a:extLst>
              </a:tr>
              <a:tr h="299198">
                <a:tc>
                  <a:txBody>
                    <a:bodyPr/>
                    <a:lstStyle/>
                    <a:p>
                      <a:pPr marL="0" marR="0" lvl="0" indent="0" algn="l" defTabSz="914378" rtl="0" eaLnBrk="1" fontAlgn="auto" latinLnBrk="0" hangingPunct="1">
                        <a:lnSpc>
                          <a:spcPct val="100000"/>
                        </a:lnSpc>
                        <a:spcBef>
                          <a:spcPts val="600"/>
                        </a:spcBef>
                        <a:spcAft>
                          <a:spcPts val="300"/>
                        </a:spcAft>
                        <a:buClrTx/>
                        <a:buSzTx/>
                        <a:buFontTx/>
                        <a:buNone/>
                        <a:tabLst/>
                        <a:defRPr/>
                      </a:pPr>
                      <a:r>
                        <a:rPr lang="en-US" sz="90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Change in Wave</a:t>
                      </a: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 groups, last minute cancellation of migration</a:t>
                      </a:r>
                      <a:endParaRPr lang="en-US" sz="90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29183" marR="29183"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57150" marR="0" lvl="0" indent="0" algn="l" defTabSz="914400" rtl="0" eaLnBrk="1" latinLnBrk="0" hangingPunct="1">
                        <a:lnSpc>
                          <a:spcPct val="100000"/>
                        </a:lnSpc>
                        <a:spcBef>
                          <a:spcPts val="0"/>
                        </a:spcBef>
                        <a:spcAft>
                          <a:spcPts val="0"/>
                        </a:spcAft>
                        <a:buFontTx/>
                        <a:buNone/>
                        <a:tabLst>
                          <a:tab pos="228600" algn="l"/>
                        </a:tabLst>
                      </a:pP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Cognizant will come up with complete communication and detailed plan. Adherence to the same, should be followed to migrate with ease. </a:t>
                      </a:r>
                    </a:p>
                  </a:txBody>
                  <a:tcPr marL="29183" marR="291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57150" marR="0" lvl="0" indent="0" algn="ctr" defTabSz="914400" rtl="0" eaLnBrk="1" latinLnBrk="0" hangingPunct="1">
                        <a:lnSpc>
                          <a:spcPct val="100000"/>
                        </a:lnSpc>
                        <a:spcBef>
                          <a:spcPts val="0"/>
                        </a:spcBef>
                        <a:spcAft>
                          <a:spcPts val="0"/>
                        </a:spcAft>
                        <a:buFontTx/>
                        <a:buNone/>
                        <a:tabLst>
                          <a:tab pos="228600" algn="l"/>
                        </a:tabLst>
                      </a:pP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Low</a:t>
                      </a:r>
                    </a:p>
                  </a:txBody>
                  <a:tcPr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309497534"/>
                  </a:ext>
                </a:extLst>
              </a:tr>
              <a:tr h="448797">
                <a:tc>
                  <a:txBody>
                    <a:bodyPr/>
                    <a:lstStyle/>
                    <a:p>
                      <a:pPr marL="0" marR="0" lvl="0" indent="0" algn="l" defTabSz="914378" rtl="0" eaLnBrk="1" fontAlgn="auto" latinLnBrk="0" hangingPunct="1">
                        <a:lnSpc>
                          <a:spcPct val="100000"/>
                        </a:lnSpc>
                        <a:spcBef>
                          <a:spcPts val="600"/>
                        </a:spcBef>
                        <a:spcAft>
                          <a:spcPts val="300"/>
                        </a:spcAft>
                        <a:buClrTx/>
                        <a:buSzTx/>
                        <a:buFontTx/>
                        <a:buNone/>
                        <a:tabLst/>
                        <a:defRPr/>
                      </a:pP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Support contract not in place, applications that are hardcoded and developer and / or code unavailable</a:t>
                      </a:r>
                      <a:endParaRPr lang="en-US" sz="900" kern="12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29183" marR="29183"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57150" marR="0" lvl="0" indent="0" algn="l" defTabSz="914400" rtl="0" eaLnBrk="1" latinLnBrk="0" hangingPunct="1">
                        <a:lnSpc>
                          <a:spcPct val="100000"/>
                        </a:lnSpc>
                        <a:spcBef>
                          <a:spcPts val="0"/>
                        </a:spcBef>
                        <a:spcAft>
                          <a:spcPts val="0"/>
                        </a:spcAft>
                        <a:buFontTx/>
                        <a:buNone/>
                        <a:tabLst>
                          <a:tab pos="228600" algn="l"/>
                        </a:tabLst>
                      </a:pP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We might have to test and roll back if there are issues post migration. Might have to get extended support and effort planned for migration might have to be increased.</a:t>
                      </a:r>
                    </a:p>
                  </a:txBody>
                  <a:tcPr marL="29183" marR="291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57150" marR="0" lvl="0" indent="0" algn="ctr" defTabSz="914400" rtl="0" eaLnBrk="1" latinLnBrk="0" hangingPunct="1">
                        <a:lnSpc>
                          <a:spcPct val="100000"/>
                        </a:lnSpc>
                        <a:spcBef>
                          <a:spcPts val="0"/>
                        </a:spcBef>
                        <a:spcAft>
                          <a:spcPts val="0"/>
                        </a:spcAft>
                        <a:buFontTx/>
                        <a:buNone/>
                        <a:tabLst>
                          <a:tab pos="228600" algn="l"/>
                        </a:tabLst>
                      </a:pPr>
                      <a:r>
                        <a:rPr lang="en-US" sz="900" kern="1200" baseline="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Medium</a:t>
                      </a:r>
                    </a:p>
                  </a:txBody>
                  <a:tcPr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0" marR="0" algn="ctr">
                        <a:spcBef>
                          <a:spcPts val="0"/>
                        </a:spcBef>
                        <a:spcAft>
                          <a:spcPts val="0"/>
                        </a:spcAft>
                      </a:pPr>
                      <a:r>
                        <a:rPr lang="en-US" sz="900" dirty="0">
                          <a:solidFill>
                            <a:schemeClr val="tx2"/>
                          </a:solidFill>
                          <a:effectLst/>
                          <a:latin typeface="Calibri" panose="020F0502020204030204" pitchFamily="34" charset="0"/>
                          <a:ea typeface="Calibri" panose="020F0502020204030204" pitchFamily="34" charset="0"/>
                          <a:cs typeface="Calibri" panose="020F0502020204030204" pitchFamily="34" charset="0"/>
                        </a:rPr>
                        <a:t>High</a:t>
                      </a:r>
                    </a:p>
                  </a:txBody>
                  <a:tcPr marT="1270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95923235"/>
                  </a:ext>
                </a:extLst>
              </a:tr>
            </a:tbl>
          </a:graphicData>
        </a:graphic>
      </p:graphicFrame>
    </p:spTree>
    <p:extLst>
      <p:ext uri="{BB962C8B-B14F-4D97-AF65-F5344CB8AC3E}">
        <p14:creationId xmlns:p14="http://schemas.microsoft.com/office/powerpoint/2010/main" val="181844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RACI Matrix</a:t>
            </a:r>
            <a:endParaRPr lang="en-US" dirty="0"/>
          </a:p>
        </p:txBody>
      </p:sp>
      <p:graphicFrame>
        <p:nvGraphicFramePr>
          <p:cNvPr id="54" name="Table 53"/>
          <p:cNvGraphicFramePr>
            <a:graphicFrameLocks noGrp="1"/>
          </p:cNvGraphicFramePr>
          <p:nvPr>
            <p:extLst>
              <p:ext uri="{D42A27DB-BD31-4B8C-83A1-F6EECF244321}">
                <p14:modId xmlns:p14="http://schemas.microsoft.com/office/powerpoint/2010/main" val="945324759"/>
              </p:ext>
            </p:extLst>
          </p:nvPr>
        </p:nvGraphicFramePr>
        <p:xfrm>
          <a:off x="129516" y="523297"/>
          <a:ext cx="8884969" cy="4218824"/>
        </p:xfrm>
        <a:graphic>
          <a:graphicData uri="http://schemas.openxmlformats.org/drawingml/2006/table">
            <a:tbl>
              <a:tblPr firstRow="1" bandRow="1">
                <a:tableStyleId>{21E4AEA4-8DFA-4A89-87EB-49C32662AFE0}</a:tableStyleId>
              </a:tblPr>
              <a:tblGrid>
                <a:gridCol w="7430742">
                  <a:extLst>
                    <a:ext uri="{9D8B030D-6E8A-4147-A177-3AD203B41FA5}">
                      <a16:colId xmlns:a16="http://schemas.microsoft.com/office/drawing/2014/main" val="2062436575"/>
                    </a:ext>
                  </a:extLst>
                </a:gridCol>
                <a:gridCol w="473725">
                  <a:extLst>
                    <a:ext uri="{9D8B030D-6E8A-4147-A177-3AD203B41FA5}">
                      <a16:colId xmlns:a16="http://schemas.microsoft.com/office/drawing/2014/main" val="328363468"/>
                    </a:ext>
                  </a:extLst>
                </a:gridCol>
                <a:gridCol w="980502">
                  <a:extLst>
                    <a:ext uri="{9D8B030D-6E8A-4147-A177-3AD203B41FA5}">
                      <a16:colId xmlns:a16="http://schemas.microsoft.com/office/drawing/2014/main" val="4199462280"/>
                    </a:ext>
                  </a:extLst>
                </a:gridCol>
              </a:tblGrid>
              <a:tr h="277011">
                <a:tc>
                  <a:txBody>
                    <a:bodyPr/>
                    <a:lstStyle/>
                    <a:p>
                      <a:pPr marL="0" marR="0" algn="ctr">
                        <a:spcBef>
                          <a:spcPts val="0"/>
                        </a:spcBef>
                        <a:spcAft>
                          <a:spcPts val="0"/>
                        </a:spcAft>
                      </a:pPr>
                      <a:r>
                        <a:rPr lang="en-US" sz="1300" i="0" dirty="0">
                          <a:effectLst/>
                          <a:latin typeface="+mj-lt"/>
                          <a:cs typeface="Arial" panose="020B0604020202020204" pitchFamily="34" charset="0"/>
                        </a:rPr>
                        <a:t>Activities</a:t>
                      </a:r>
                      <a:endParaRPr lang="en-US" sz="1500" i="0" dirty="0">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marL="0" marR="0" algn="ctr">
                        <a:spcBef>
                          <a:spcPts val="0"/>
                        </a:spcBef>
                        <a:spcAft>
                          <a:spcPts val="0"/>
                        </a:spcAft>
                      </a:pPr>
                      <a:r>
                        <a:rPr lang="en-US" sz="1300" i="0" dirty="0">
                          <a:effectLst/>
                          <a:latin typeface="+mj-lt"/>
                          <a:cs typeface="Arial" panose="020B0604020202020204" pitchFamily="34" charset="0"/>
                        </a:rPr>
                        <a:t>PJI</a:t>
                      </a:r>
                      <a:endParaRPr lang="en-US" sz="1500" i="0" dirty="0">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marL="0" marR="0" algn="ctr">
                        <a:spcBef>
                          <a:spcPts val="0"/>
                        </a:spcBef>
                        <a:spcAft>
                          <a:spcPts val="0"/>
                        </a:spcAft>
                      </a:pPr>
                      <a:r>
                        <a:rPr lang="en-US" sz="1300" i="0" dirty="0">
                          <a:effectLst/>
                          <a:latin typeface="+mj-lt"/>
                          <a:cs typeface="Arial" panose="020B0604020202020204" pitchFamily="34" charset="0"/>
                        </a:rPr>
                        <a:t>Cognizant</a:t>
                      </a:r>
                      <a:endParaRPr lang="en-US" sz="1500" i="0" dirty="0">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3166403751"/>
                  </a:ext>
                </a:extLst>
              </a:tr>
              <a:tr h="237479">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Project Management</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gridSpan="2">
                  <a:txBody>
                    <a:bodyPr/>
                    <a:lstStyle/>
                    <a:p>
                      <a:pPr marL="0" marR="0" algn="ctr">
                        <a:spcBef>
                          <a:spcPts val="0"/>
                        </a:spcBef>
                        <a:spcAft>
                          <a:spcPts val="0"/>
                        </a:spcAft>
                      </a:pPr>
                      <a:r>
                        <a:rPr lang="en-US" sz="900" i="0" dirty="0">
                          <a:solidFill>
                            <a:schemeClr val="tx2"/>
                          </a:solidFill>
                          <a:effectLst/>
                          <a:latin typeface="+mj-lt"/>
                          <a:ea typeface="Calibri" panose="020F0502020204030204" pitchFamily="34" charset="0"/>
                          <a:cs typeface="Arial" panose="020B0604020202020204" pitchFamily="34" charset="0"/>
                        </a:rPr>
                        <a:t>Joint Responsibility</a:t>
                      </a: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algn="ctr">
                        <a:spcBef>
                          <a:spcPts val="0"/>
                        </a:spcBef>
                        <a:spcAft>
                          <a:spcPts val="0"/>
                        </a:spcAft>
                      </a:pP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72170978"/>
                  </a:ext>
                </a:extLst>
              </a:tr>
              <a:tr h="237479">
                <a:tc>
                  <a:txBody>
                    <a:bodyPr/>
                    <a:lstStyle/>
                    <a:p>
                      <a:pPr marL="0" marR="0">
                        <a:spcBef>
                          <a:spcPts val="0"/>
                        </a:spcBef>
                        <a:spcAft>
                          <a:spcPts val="0"/>
                        </a:spcAft>
                      </a:pPr>
                      <a:r>
                        <a:rPr lang="en-US" sz="900" i="0" kern="1200" dirty="0">
                          <a:solidFill>
                            <a:schemeClr val="tx2"/>
                          </a:solidFill>
                          <a:effectLst/>
                          <a:latin typeface="+mn-lt"/>
                          <a:ea typeface="+mn-ea"/>
                          <a:cs typeface="Arial" panose="020B0604020202020204" pitchFamily="34" charset="0"/>
                        </a:rPr>
                        <a:t>Delivery</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55553115"/>
                  </a:ext>
                </a:extLst>
              </a:tr>
              <a:tr h="276677">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Cloud Suitability Assessment, Solution Design,</a:t>
                      </a:r>
                      <a:r>
                        <a:rPr lang="en-US" sz="900" i="0" baseline="0" dirty="0">
                          <a:solidFill>
                            <a:schemeClr val="tx2"/>
                          </a:solidFill>
                          <a:effectLst/>
                          <a:latin typeface="+mj-lt"/>
                          <a:cs typeface="Arial" panose="020B0604020202020204" pitchFamily="34" charset="0"/>
                        </a:rPr>
                        <a:t> Planning &amp;</a:t>
                      </a:r>
                      <a:r>
                        <a:rPr lang="en-US" sz="900" i="0" dirty="0">
                          <a:solidFill>
                            <a:schemeClr val="tx2"/>
                          </a:solidFill>
                          <a:effectLst/>
                          <a:latin typeface="+mj-lt"/>
                          <a:cs typeface="Arial" panose="020B0604020202020204" pitchFamily="34" charset="0"/>
                        </a:rPr>
                        <a:t> Preparation</a:t>
                      </a:r>
                      <a:r>
                        <a:rPr lang="en-US" sz="900" i="0" baseline="0" dirty="0">
                          <a:solidFill>
                            <a:schemeClr val="tx2"/>
                          </a:solidFill>
                          <a:effectLst/>
                          <a:latin typeface="+mj-lt"/>
                          <a:cs typeface="Arial" panose="020B0604020202020204" pitchFamily="34" charset="0"/>
                        </a:rPr>
                        <a:t> Move groups, </a:t>
                      </a:r>
                      <a:r>
                        <a:rPr lang="en-US" sz="900" i="0" kern="1200" baseline="0" dirty="0">
                          <a:solidFill>
                            <a:schemeClr val="tx2"/>
                          </a:solidFill>
                          <a:effectLst/>
                          <a:latin typeface="+mj-lt"/>
                          <a:ea typeface="+mn-ea"/>
                          <a:cs typeface="Arial" panose="020B0604020202020204" pitchFamily="34" charset="0"/>
                        </a:rPr>
                        <a:t>perform security control mapping, current security tool feasibility   </a:t>
                      </a:r>
                      <a:r>
                        <a:rPr lang="en-US" sz="900" i="0" dirty="0">
                          <a:solidFill>
                            <a:schemeClr val="tx2"/>
                          </a:solidFill>
                          <a:effectLst/>
                          <a:latin typeface="+mj-lt"/>
                          <a:cs typeface="Arial" panose="020B0604020202020204" pitchFamily="34" charset="0"/>
                        </a:rPr>
                        <a:t>&amp; BOM</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2721165297"/>
                  </a:ext>
                </a:extLst>
              </a:tr>
              <a:tr h="235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i="0" dirty="0">
                          <a:solidFill>
                            <a:schemeClr val="tx2"/>
                          </a:solidFill>
                          <a:effectLst/>
                          <a:latin typeface="+mj-lt"/>
                          <a:cs typeface="Arial" panose="020B0604020202020204" pitchFamily="34" charset="0"/>
                        </a:rPr>
                        <a:t>Recommend best practices to PJI</a:t>
                      </a:r>
                      <a:r>
                        <a:rPr lang="en-US" sz="900" i="0" baseline="0" dirty="0">
                          <a:solidFill>
                            <a:schemeClr val="tx2"/>
                          </a:solidFill>
                          <a:effectLst/>
                          <a:latin typeface="+mj-lt"/>
                          <a:cs typeface="Arial" panose="020B0604020202020204" pitchFamily="34" charset="0"/>
                        </a:rPr>
                        <a:t>, </a:t>
                      </a:r>
                      <a:r>
                        <a:rPr lang="en-US" sz="900" i="0" dirty="0">
                          <a:solidFill>
                            <a:schemeClr val="tx2"/>
                          </a:solidFill>
                          <a:effectLst/>
                          <a:latin typeface="+mj-lt"/>
                          <a:cs typeface="Arial" panose="020B0604020202020204" pitchFamily="34" charset="0"/>
                        </a:rPr>
                        <a:t>Build &amp; Migrate</a:t>
                      </a:r>
                      <a:r>
                        <a:rPr lang="en-US" sz="900" i="0" baseline="0" dirty="0">
                          <a:solidFill>
                            <a:schemeClr val="tx2"/>
                          </a:solidFill>
                          <a:effectLst/>
                          <a:latin typeface="+mj-lt"/>
                          <a:cs typeface="Arial" panose="020B0604020202020204" pitchFamily="34" charset="0"/>
                        </a:rPr>
                        <a:t> workloads to target, </a:t>
                      </a:r>
                      <a:r>
                        <a:rPr lang="en-US" sz="900" i="0" kern="1200" dirty="0">
                          <a:solidFill>
                            <a:schemeClr val="tx2"/>
                          </a:solidFill>
                          <a:effectLst/>
                          <a:latin typeface="+mj-lt"/>
                          <a:ea typeface="+mn-ea"/>
                          <a:cs typeface="Arial" panose="020B0604020202020204" pitchFamily="34" charset="0"/>
                        </a:rPr>
                        <a:t>Develop cloud security control catalogue, HLD, LLD,</a:t>
                      </a:r>
                      <a:r>
                        <a:rPr lang="en-US" sz="900" i="0" kern="1200" baseline="0" dirty="0">
                          <a:solidFill>
                            <a:schemeClr val="tx2"/>
                          </a:solidFill>
                          <a:effectLst/>
                          <a:latin typeface="+mj-lt"/>
                          <a:ea typeface="+mn-ea"/>
                          <a:cs typeface="Arial" panose="020B0604020202020204" pitchFamily="34" charset="0"/>
                        </a:rPr>
                        <a:t> </a:t>
                      </a:r>
                      <a:endParaRPr lang="en-US" sz="900" i="0" kern="1200" dirty="0">
                        <a:solidFill>
                          <a:schemeClr val="tx2"/>
                        </a:solidFill>
                        <a:effectLst/>
                        <a:latin typeface="+mj-lt"/>
                        <a:ea typeface="+mn-ea"/>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65075663"/>
                  </a:ext>
                </a:extLst>
              </a:tr>
              <a:tr h="276677">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900" i="0" baseline="0" dirty="0">
                          <a:solidFill>
                            <a:schemeClr val="tx2"/>
                          </a:solidFill>
                          <a:effectLst/>
                          <a:latin typeface="+mj-lt"/>
                          <a:cs typeface="Arial" panose="020B0604020202020204" pitchFamily="34" charset="0"/>
                        </a:rPr>
                        <a:t>Providing complete Access with full permission to existing source environment for Migration, </a:t>
                      </a:r>
                      <a:r>
                        <a:rPr lang="en-US" sz="900" i="0" kern="1200" baseline="0" dirty="0">
                          <a:solidFill>
                            <a:schemeClr val="tx2"/>
                          </a:solidFill>
                          <a:effectLst/>
                          <a:latin typeface="+mj-lt"/>
                          <a:ea typeface="+mn-ea"/>
                          <a:cs typeface="Arial" panose="020B0604020202020204" pitchFamily="34" charset="0"/>
                        </a:rPr>
                        <a:t>PJI InfoSec policies, security architecture diagrams, tools inventory, SSO integration details, recent security assessment report.</a:t>
                      </a: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ea typeface="Calibri" panose="020F0502020204030204" pitchFamily="34" charset="0"/>
                          <a:cs typeface="Arial" panose="020B0604020202020204" pitchFamily="34" charset="0"/>
                        </a:rPr>
                        <a:t>R,A</a:t>
                      </a: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ea typeface="Calibri" panose="020F0502020204030204" pitchFamily="34" charset="0"/>
                          <a:cs typeface="Arial" panose="020B0604020202020204" pitchFamily="34" charset="0"/>
                        </a:rPr>
                        <a:t>C,I</a:t>
                      </a: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680694976"/>
                  </a:ext>
                </a:extLst>
              </a:tr>
              <a:tr h="238538">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Coordinating</a:t>
                      </a:r>
                      <a:r>
                        <a:rPr lang="en-US" sz="900" i="0" baseline="0" dirty="0">
                          <a:solidFill>
                            <a:schemeClr val="tx2"/>
                          </a:solidFill>
                          <a:effectLst/>
                          <a:latin typeface="+mj-lt"/>
                          <a:cs typeface="Arial" panose="020B0604020202020204" pitchFamily="34" charset="0"/>
                        </a:rPr>
                        <a:t> with all existing all Suppliers, Stake holders, Partners, Service Providers, ISPs</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ea typeface="Calibri" panose="020F0502020204030204" pitchFamily="34" charset="0"/>
                          <a:cs typeface="Arial" panose="020B0604020202020204" pitchFamily="34" charset="0"/>
                        </a:rPr>
                        <a:t>R,A</a:t>
                      </a: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29928489"/>
                  </a:ext>
                </a:extLst>
              </a:tr>
              <a:tr h="219791">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Hardware &amp; Software Licenses</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 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017218708"/>
                  </a:ext>
                </a:extLst>
              </a:tr>
              <a:tr h="253839">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Oracle Database Licenses &amp; Middleware Licenses</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13150334"/>
                  </a:ext>
                </a:extLst>
              </a:tr>
              <a:tr h="236422">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Account,</a:t>
                      </a:r>
                      <a:r>
                        <a:rPr lang="en-US" sz="900" i="0" baseline="0" dirty="0">
                          <a:solidFill>
                            <a:schemeClr val="tx2"/>
                          </a:solidFill>
                          <a:effectLst/>
                          <a:latin typeface="+mj-lt"/>
                          <a:cs typeface="Arial" panose="020B0604020202020204" pitchFamily="34" charset="0"/>
                        </a:rPr>
                        <a:t> </a:t>
                      </a:r>
                      <a:r>
                        <a:rPr lang="en-US" sz="900" i="0" dirty="0">
                          <a:solidFill>
                            <a:schemeClr val="tx2"/>
                          </a:solidFill>
                          <a:effectLst/>
                          <a:latin typeface="+mj-lt"/>
                          <a:cs typeface="Arial" panose="020B0604020202020204" pitchFamily="34" charset="0"/>
                        </a:rPr>
                        <a:t>Subscription and Network Infrastructure readiness</a:t>
                      </a:r>
                      <a:r>
                        <a:rPr lang="en-US" sz="900" i="0" kern="1200" dirty="0">
                          <a:solidFill>
                            <a:schemeClr val="tx2"/>
                          </a:solidFill>
                          <a:effectLst/>
                          <a:latin typeface="+mj-lt"/>
                          <a:ea typeface="+mn-ea"/>
                          <a:cs typeface="Arial" panose="020B0604020202020204" pitchFamily="34" charset="0"/>
                        </a:rPr>
                        <a:t>, Extend current security solutions like CrowdStrike, LogRythm, TripWire etc.</a:t>
                      </a: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ea typeface="+mn-ea"/>
                          <a:cs typeface="Arial" panose="020B0604020202020204" pitchFamily="34" charset="0"/>
                        </a:rPr>
                        <a:t>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 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4046822506"/>
                  </a:ext>
                </a:extLst>
              </a:tr>
              <a:tr h="238633">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Design, build &amp; migration - cloud</a:t>
                      </a:r>
                      <a:r>
                        <a:rPr lang="en-US" sz="900" i="0" baseline="0" dirty="0">
                          <a:solidFill>
                            <a:schemeClr val="tx2"/>
                          </a:solidFill>
                          <a:effectLst/>
                          <a:latin typeface="+mj-lt"/>
                          <a:cs typeface="Arial" panose="020B0604020202020204" pitchFamily="34" charset="0"/>
                        </a:rPr>
                        <a:t> l</a:t>
                      </a:r>
                      <a:r>
                        <a:rPr lang="en-US" sz="900" i="0" dirty="0">
                          <a:solidFill>
                            <a:schemeClr val="tx2"/>
                          </a:solidFill>
                          <a:effectLst/>
                          <a:latin typeface="+mj-lt"/>
                          <a:cs typeface="Arial" panose="020B0604020202020204" pitchFamily="34" charset="0"/>
                        </a:rPr>
                        <a:t>andscape, </a:t>
                      </a:r>
                      <a:r>
                        <a:rPr lang="en-US" sz="900" i="0" baseline="0" dirty="0">
                          <a:solidFill>
                            <a:schemeClr val="tx2"/>
                          </a:solidFill>
                          <a:effectLst/>
                          <a:latin typeface="+mj-lt"/>
                          <a:cs typeface="Arial" panose="020B0604020202020204" pitchFamily="34" charset="0"/>
                        </a:rPr>
                        <a:t>security services; security agent rollout</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6180276"/>
                  </a:ext>
                </a:extLst>
              </a:tr>
              <a:tr h="271661">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HA / DR  - Design, build and migration wherever applicable based</a:t>
                      </a:r>
                      <a:r>
                        <a:rPr lang="en-US" sz="900" i="0" baseline="0" dirty="0">
                          <a:solidFill>
                            <a:schemeClr val="tx2"/>
                          </a:solidFill>
                          <a:effectLst/>
                          <a:latin typeface="+mj-lt"/>
                          <a:cs typeface="Arial" panose="020B0604020202020204" pitchFamily="34" charset="0"/>
                        </a:rPr>
                        <a:t> on design and testing failover &amp; troubleshooting</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3722192917"/>
                  </a:ext>
                </a:extLst>
              </a:tr>
              <a:tr h="252494">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Post Migration testing of</a:t>
                      </a:r>
                      <a:r>
                        <a:rPr lang="en-US" sz="900" i="0" baseline="0" dirty="0">
                          <a:solidFill>
                            <a:schemeClr val="tx2"/>
                          </a:solidFill>
                          <a:effectLst/>
                          <a:latin typeface="+mj-lt"/>
                          <a:cs typeface="Arial" panose="020B0604020202020204" pitchFamily="34" charset="0"/>
                        </a:rPr>
                        <a:t> Infrastructure and Database and basic infra failover testing for DR workloads</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40950814"/>
                  </a:ext>
                </a:extLst>
              </a:tr>
              <a:tr h="248260">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Post Migration</a:t>
                      </a:r>
                      <a:r>
                        <a:rPr lang="en-US" sz="900" i="0" baseline="0" dirty="0">
                          <a:solidFill>
                            <a:schemeClr val="tx2"/>
                          </a:solidFill>
                          <a:effectLst/>
                          <a:latin typeface="+mj-lt"/>
                          <a:cs typeface="Arial" panose="020B0604020202020204" pitchFamily="34" charset="0"/>
                        </a:rPr>
                        <a:t> Functionality </a:t>
                      </a:r>
                      <a:r>
                        <a:rPr lang="en-US" sz="900" i="0" dirty="0">
                          <a:solidFill>
                            <a:schemeClr val="tx2"/>
                          </a:solidFill>
                          <a:effectLst/>
                          <a:latin typeface="+mj-lt"/>
                          <a:cs typeface="Arial" panose="020B0604020202020204" pitchFamily="34" charset="0"/>
                        </a:rPr>
                        <a:t>Testing</a:t>
                      </a:r>
                      <a:r>
                        <a:rPr lang="en-US" sz="900" i="0" baseline="0" dirty="0">
                          <a:solidFill>
                            <a:schemeClr val="tx2"/>
                          </a:solidFill>
                          <a:effectLst/>
                          <a:latin typeface="+mj-lt"/>
                          <a:cs typeface="Arial" panose="020B0604020202020204" pitchFamily="34" charset="0"/>
                        </a:rPr>
                        <a:t> of Application and Middleware components</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2481264722"/>
                  </a:ext>
                </a:extLst>
              </a:tr>
              <a:tr h="230080">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User Acceptance Testing</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73309435"/>
                  </a:ext>
                </a:extLst>
              </a:tr>
              <a:tr h="244280">
                <a:tc>
                  <a:txBody>
                    <a:bodyPr/>
                    <a:lstStyle/>
                    <a:p>
                      <a:pPr marL="0" marR="0">
                        <a:spcBef>
                          <a:spcPts val="0"/>
                        </a:spcBef>
                        <a:spcAft>
                          <a:spcPts val="0"/>
                        </a:spcAft>
                      </a:pPr>
                      <a:r>
                        <a:rPr lang="en-US" sz="900" i="0" dirty="0">
                          <a:solidFill>
                            <a:schemeClr val="tx2"/>
                          </a:solidFill>
                          <a:effectLst/>
                          <a:latin typeface="+mj-lt"/>
                          <a:cs typeface="Arial" panose="020B0604020202020204" pitchFamily="34" charset="0"/>
                        </a:rPr>
                        <a:t>Go Live Decision</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971711042"/>
                  </a:ext>
                </a:extLst>
              </a:tr>
              <a:tr h="244280">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900" i="0" dirty="0">
                          <a:solidFill>
                            <a:schemeClr val="tx2"/>
                          </a:solidFill>
                          <a:effectLst/>
                          <a:latin typeface="+mj-lt"/>
                          <a:cs typeface="Arial" panose="020B0604020202020204" pitchFamily="34" charset="0"/>
                        </a:rPr>
                        <a:t>Hyper care, </a:t>
                      </a:r>
                      <a:r>
                        <a:rPr lang="en-US" sz="900" i="0" kern="1200" dirty="0">
                          <a:solidFill>
                            <a:schemeClr val="tx2"/>
                          </a:solidFill>
                          <a:effectLst/>
                          <a:latin typeface="+mj-lt"/>
                          <a:ea typeface="+mn-ea"/>
                          <a:cs typeface="Arial" panose="020B0604020202020204" pitchFamily="34" charset="0"/>
                        </a:rPr>
                        <a:t>Troubleshoot connectivity issues and configuration changes during application migration</a:t>
                      </a: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C,I</a:t>
                      </a:r>
                      <a:endParaRPr lang="en-US" sz="900" i="0" dirty="0">
                        <a:solidFill>
                          <a:schemeClr val="tx2"/>
                        </a:solidFill>
                        <a:effectLst/>
                        <a:latin typeface="+mj-lt"/>
                        <a:ea typeface="Calibri" panose="020F0502020204030204" pitchFamily="34" charset="0"/>
                        <a:cs typeface="Arial" panose="020B0604020202020204" pitchFamily="34" charset="0"/>
                      </a:endParaRP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ctr">
                        <a:spcBef>
                          <a:spcPts val="0"/>
                        </a:spcBef>
                        <a:spcAft>
                          <a:spcPts val="0"/>
                        </a:spcAft>
                      </a:pPr>
                      <a:r>
                        <a:rPr lang="en-US" sz="900" i="0" dirty="0">
                          <a:solidFill>
                            <a:schemeClr val="tx2"/>
                          </a:solidFill>
                          <a:effectLst/>
                          <a:latin typeface="+mj-lt"/>
                          <a:cs typeface="Arial" panose="020B0604020202020204" pitchFamily="34" charset="0"/>
                        </a:rPr>
                        <a:t>R,A</a:t>
                      </a:r>
                    </a:p>
                  </a:txBody>
                  <a:tcPr marL="42863" marR="42863"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8712626"/>
                  </a:ext>
                </a:extLst>
              </a:tr>
            </a:tbl>
          </a:graphicData>
        </a:graphic>
      </p:graphicFrame>
    </p:spTree>
    <p:extLst>
      <p:ext uri="{BB962C8B-B14F-4D97-AF65-F5344CB8AC3E}">
        <p14:creationId xmlns:p14="http://schemas.microsoft.com/office/powerpoint/2010/main" val="25928814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Day 1 Assessment Team</a:t>
            </a:r>
          </a:p>
        </p:txBody>
      </p:sp>
      <p:sp>
        <p:nvSpPr>
          <p:cNvPr id="10" name="Rectangle 9"/>
          <p:cNvSpPr/>
          <p:nvPr/>
        </p:nvSpPr>
        <p:spPr>
          <a:xfrm>
            <a:off x="891147" y="884927"/>
            <a:ext cx="7968374" cy="86177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dirty="0">
                <a:ln>
                  <a:noFill/>
                </a:ln>
                <a:solidFill>
                  <a:srgbClr val="646060"/>
                </a:solidFill>
                <a:effectLst/>
                <a:uLnTx/>
                <a:uFillTx/>
                <a:latin typeface="Calibri" panose="020F0502020204030204" pitchFamily="34" charset="0"/>
                <a:cs typeface="Calibri" panose="020F0502020204030204" pitchFamily="34" charset="0"/>
              </a:rPr>
              <a:t>Sujan has 20+ years of experience. He has great experience in creating customer Cloud journeys, realization of roadmaps, traditional Cloud migration and green-field  cloud implementations. He is also an expert in creating Cloud management, Operations and transformation programs for large customers.  He has deep knowledge in traditional as well as Cloud native infrastructure as well as applications.  In recent past, he had roles like service delivery lead, Cloud transition Lead and Cloud based CI/CD Program Delivery Champion. He has also extensive expertise in implementing Azure Native Projects (Azure PaaS, AKS, Containerization etc.) using Lean, automation and digital transformational frameworks. He is certified in Azure. </a:t>
            </a:r>
          </a:p>
        </p:txBody>
      </p:sp>
      <p:sp>
        <p:nvSpPr>
          <p:cNvPr id="11" name="TextBox 10"/>
          <p:cNvSpPr txBox="1"/>
          <p:nvPr/>
        </p:nvSpPr>
        <p:spPr>
          <a:xfrm>
            <a:off x="891147" y="666086"/>
            <a:ext cx="33086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16691"/>
                </a:solidFill>
                <a:effectLst/>
                <a:uLnTx/>
                <a:uFillTx/>
                <a:latin typeface="Calibri" panose="020F0502020204030204" pitchFamily="34" charset="0"/>
                <a:cs typeface="Calibri" panose="020F0502020204030204" pitchFamily="34" charset="0"/>
              </a:rPr>
              <a:t>Sujan – Sr. Cloud Migration Lead (Onsite)</a:t>
            </a:r>
            <a:endParaRPr kumimoji="0" lang="en-US" sz="1200" b="1" i="0" u="none" strike="noStrike" kern="1200" cap="none" spc="0" normalizeH="0" baseline="0" noProof="0" dirty="0">
              <a:ln>
                <a:noFill/>
              </a:ln>
              <a:solidFill>
                <a:srgbClr val="016691"/>
              </a:solidFill>
              <a:effectLst/>
              <a:uLnTx/>
              <a:uFillTx/>
              <a:latin typeface="Arial Regular"/>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467" y="884927"/>
            <a:ext cx="727680" cy="731520"/>
          </a:xfrm>
          <a:prstGeom prst="ellipse">
            <a:avLst/>
          </a:prstGeom>
          <a:ln>
            <a:solidFill>
              <a:schemeClr val="bg1">
                <a:lumMod val="85000"/>
              </a:schemeClr>
            </a:solidFill>
          </a:ln>
        </p:spPr>
      </p:pic>
      <p:pic>
        <p:nvPicPr>
          <p:cNvPr id="13" name="Picture 12"/>
          <p:cNvPicPr>
            <a:picLocks noChangeAspect="1"/>
          </p:cNvPicPr>
          <p:nvPr/>
        </p:nvPicPr>
        <p:blipFill>
          <a:blip r:embed="rId3"/>
          <a:stretch>
            <a:fillRect/>
          </a:stretch>
        </p:blipFill>
        <p:spPr>
          <a:xfrm>
            <a:off x="159840" y="2027843"/>
            <a:ext cx="731307" cy="731520"/>
          </a:xfrm>
          <a:prstGeom prst="ellipse">
            <a:avLst/>
          </a:prstGeom>
          <a:ln>
            <a:solidFill>
              <a:schemeClr val="bg1">
                <a:lumMod val="85000"/>
              </a:schemeClr>
            </a:solidFill>
          </a:ln>
        </p:spPr>
      </p:pic>
      <p:sp>
        <p:nvSpPr>
          <p:cNvPr id="14" name="TextBox 13"/>
          <p:cNvSpPr txBox="1"/>
          <p:nvPr/>
        </p:nvSpPr>
        <p:spPr>
          <a:xfrm>
            <a:off x="972456" y="1849799"/>
            <a:ext cx="3914503" cy="276999"/>
          </a:xfrm>
          <a:prstGeom prst="rect">
            <a:avLst/>
          </a:prstGeom>
          <a:noFill/>
        </p:spPr>
        <p:txBody>
          <a:bodyPr wrap="square" rtlCol="0">
            <a:spAutoFit/>
          </a:bodyPr>
          <a:lstStyle/>
          <a:p>
            <a:pPr defTabSz="914400">
              <a:defRPr/>
            </a:pPr>
            <a:r>
              <a:rPr lang="en-US" sz="1200" b="1" dirty="0">
                <a:solidFill>
                  <a:srgbClr val="016691"/>
                </a:solidFill>
                <a:latin typeface="Calibri" panose="020F0502020204030204" pitchFamily="34" charset="0"/>
                <a:cs typeface="Calibri" panose="020F0502020204030204" pitchFamily="34" charset="0"/>
              </a:rPr>
              <a:t>Gopalakrishnan Perumal –Sr. Cloud  Architect (Offshore)</a:t>
            </a:r>
          </a:p>
        </p:txBody>
      </p:sp>
      <p:sp>
        <p:nvSpPr>
          <p:cNvPr id="15" name="Rectangle 14"/>
          <p:cNvSpPr/>
          <p:nvPr/>
        </p:nvSpPr>
        <p:spPr>
          <a:xfrm>
            <a:off x="972456" y="2081866"/>
            <a:ext cx="7887065" cy="707886"/>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200"/>
              </a:spcAft>
              <a:buClrTx/>
              <a:buSzTx/>
              <a:buFontTx/>
              <a:buNone/>
              <a:tabLst/>
              <a:defRPr/>
            </a:pPr>
            <a:r>
              <a:rPr lang="en-US" sz="1000" dirty="0">
                <a:solidFill>
                  <a:srgbClr val="646060"/>
                </a:solidFill>
                <a:latin typeface="Calibri" panose="020F0502020204030204" pitchFamily="34" charset="0"/>
                <a:cs typeface="Calibri" panose="020F0502020204030204" pitchFamily="34" charset="0"/>
              </a:rPr>
              <a:t>Gopal has  15+ years of experience in leading and managing multiple Azure cloud migration programs and support programs. He has also extensive expertise in ASP.NET, HTML5, Web Services, Azure IaaS &amp; PaaS ,Solution Design &amp; Architecture, Effort Estimation, Solution Articulation. He is well acquainted with MVC, MVVM, MVP design pattern and agile methodology.He is certified in ITIL, Microsoft Certified Solutions Developer and Azure. Gopal  is the offshore Sr. Cloud  Architect.</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627" y="3040505"/>
            <a:ext cx="731520" cy="739114"/>
          </a:xfrm>
          <a:prstGeom prst="ellipse">
            <a:avLst/>
          </a:prstGeom>
          <a:ln>
            <a:solidFill>
              <a:schemeClr val="bg1">
                <a:lumMod val="85000"/>
              </a:schemeClr>
            </a:solidFill>
          </a:ln>
        </p:spPr>
      </p:pic>
      <p:sp>
        <p:nvSpPr>
          <p:cNvPr id="17" name="TextBox 16"/>
          <p:cNvSpPr txBox="1"/>
          <p:nvPr/>
        </p:nvSpPr>
        <p:spPr>
          <a:xfrm>
            <a:off x="1001485" y="2903814"/>
            <a:ext cx="3914503" cy="276999"/>
          </a:xfrm>
          <a:prstGeom prst="rect">
            <a:avLst/>
          </a:prstGeom>
          <a:noFill/>
        </p:spPr>
        <p:txBody>
          <a:bodyPr wrap="square" rtlCol="0">
            <a:spAutoFit/>
          </a:bodyPr>
          <a:lstStyle/>
          <a:p>
            <a:pPr defTabSz="914400">
              <a:defRPr/>
            </a:pPr>
            <a:r>
              <a:rPr lang="en-US" sz="1200" b="1" dirty="0">
                <a:solidFill>
                  <a:srgbClr val="016691"/>
                </a:solidFill>
                <a:latin typeface="Calibri" panose="020F0502020204030204" pitchFamily="34" charset="0"/>
                <a:cs typeface="Calibri" panose="020F0502020204030204" pitchFamily="34" charset="0"/>
              </a:rPr>
              <a:t>Debabrata Dey– Application Architect (Offshore)</a:t>
            </a:r>
          </a:p>
        </p:txBody>
      </p:sp>
      <p:sp>
        <p:nvSpPr>
          <p:cNvPr id="4" name="Rectangle 3"/>
          <p:cNvSpPr/>
          <p:nvPr/>
        </p:nvSpPr>
        <p:spPr>
          <a:xfrm>
            <a:off x="972455" y="3125596"/>
            <a:ext cx="7887065" cy="646331"/>
          </a:xfrm>
          <a:prstGeom prst="rect">
            <a:avLst/>
          </a:prstGeom>
        </p:spPr>
        <p:txBody>
          <a:bodyPr wrap="square">
            <a:spAutoFit/>
          </a:bodyPr>
          <a:lstStyle/>
          <a:p>
            <a:pPr algn="just">
              <a:lnSpc>
                <a:spcPct val="120000"/>
              </a:lnSpc>
            </a:pPr>
            <a:r>
              <a:rPr lang="en-US" sz="1000" dirty="0">
                <a:solidFill>
                  <a:srgbClr val="646060"/>
                </a:solidFill>
                <a:latin typeface="Calibri" panose="020F0502020204030204" pitchFamily="34" charset="0"/>
                <a:cs typeface="Calibri" panose="020F0502020204030204" pitchFamily="34" charset="0"/>
              </a:rPr>
              <a:t>Debabrata has 16+ years of experience with a track record of leading technical architecture for large and complex technology initiatives. He has extensive expertise </a:t>
            </a:r>
            <a:r>
              <a:rPr lang="en-US" sz="1000" dirty="0">
                <a:solidFill>
                  <a:srgbClr val="000000">
                    <a:lumMod val="75000"/>
                    <a:lumOff val="25000"/>
                  </a:srgbClr>
                </a:solidFill>
                <a:latin typeface="Calibri" panose="020F0502020204030204" pitchFamily="34" charset="0"/>
                <a:cs typeface="Calibri" panose="020F0502020204030204" pitchFamily="34" charset="0"/>
              </a:rPr>
              <a:t>in </a:t>
            </a:r>
            <a:r>
              <a:rPr lang="en-US" sz="1000" dirty="0">
                <a:solidFill>
                  <a:srgbClr val="646060"/>
                </a:solidFill>
                <a:latin typeface="Calibri" panose="020F0502020204030204" pitchFamily="34" charset="0"/>
                <a:cs typeface="Calibri" panose="020F0502020204030204" pitchFamily="34" charset="0"/>
              </a:rPr>
              <a:t>design, development and deployment of large scale Micro Services. He has worked </a:t>
            </a:r>
            <a:r>
              <a:rPr lang="en-US" sz="1000" dirty="0">
                <a:solidFill>
                  <a:srgbClr val="000000">
                    <a:lumMod val="75000"/>
                    <a:lumOff val="25000"/>
                  </a:srgbClr>
                </a:solidFill>
                <a:latin typeface="Calibri" panose="020F0502020204030204" pitchFamily="34" charset="0"/>
                <a:cs typeface="Calibri" panose="020F0502020204030204" pitchFamily="34" charset="0"/>
              </a:rPr>
              <a:t>as </a:t>
            </a:r>
            <a:r>
              <a:rPr lang="en-US" sz="1000" dirty="0">
                <a:solidFill>
                  <a:srgbClr val="646060"/>
                </a:solidFill>
                <a:latin typeface="Calibri" panose="020F0502020204030204" pitchFamily="34" charset="0"/>
                <a:cs typeface="Calibri" panose="020F0502020204030204" pitchFamily="34" charset="0"/>
              </a:rPr>
              <a:t>the technical architect and DevOps enabler for a large 30+ members team to build 200+ micro services on Java, REST, CI-CD, Automated Test, Cloud deployment.</a:t>
            </a:r>
          </a:p>
        </p:txBody>
      </p:sp>
      <p:pic>
        <p:nvPicPr>
          <p:cNvPr id="18" name="Picture 17"/>
          <p:cNvPicPr>
            <a:picLocks noChangeAspect="1"/>
          </p:cNvPicPr>
          <p:nvPr/>
        </p:nvPicPr>
        <p:blipFill>
          <a:blip r:embed="rId5"/>
          <a:stretch>
            <a:fillRect/>
          </a:stretch>
        </p:blipFill>
        <p:spPr>
          <a:xfrm>
            <a:off x="139029" y="3980919"/>
            <a:ext cx="752118" cy="695517"/>
          </a:xfrm>
          <a:prstGeom prst="ellipse">
            <a:avLst/>
          </a:prstGeom>
          <a:ln>
            <a:solidFill>
              <a:schemeClr val="bg1">
                <a:lumMod val="85000"/>
              </a:schemeClr>
            </a:solidFill>
          </a:ln>
        </p:spPr>
      </p:pic>
      <p:sp>
        <p:nvSpPr>
          <p:cNvPr id="19" name="TextBox 18"/>
          <p:cNvSpPr txBox="1"/>
          <p:nvPr/>
        </p:nvSpPr>
        <p:spPr>
          <a:xfrm>
            <a:off x="1001485" y="3824307"/>
            <a:ext cx="3914503" cy="276999"/>
          </a:xfrm>
          <a:prstGeom prst="rect">
            <a:avLst/>
          </a:prstGeom>
          <a:noFill/>
        </p:spPr>
        <p:txBody>
          <a:bodyPr wrap="square" rtlCol="0">
            <a:spAutoFit/>
          </a:bodyPr>
          <a:lstStyle/>
          <a:p>
            <a:pPr defTabSz="914400">
              <a:defRPr/>
            </a:pPr>
            <a:r>
              <a:rPr lang="en-US" sz="1200" b="1" dirty="0">
                <a:solidFill>
                  <a:srgbClr val="016691"/>
                </a:solidFill>
                <a:latin typeface="Calibri" panose="020F0502020204030204" pitchFamily="34" charset="0"/>
                <a:cs typeface="Calibri" panose="020F0502020204030204" pitchFamily="34" charset="0"/>
              </a:rPr>
              <a:t>Kingshuk Mukherjee – Performance Test Lead (Offshore)</a:t>
            </a:r>
          </a:p>
        </p:txBody>
      </p:sp>
      <p:sp>
        <p:nvSpPr>
          <p:cNvPr id="6" name="Rectangle 5"/>
          <p:cNvSpPr/>
          <p:nvPr/>
        </p:nvSpPr>
        <p:spPr>
          <a:xfrm>
            <a:off x="994590" y="4067067"/>
            <a:ext cx="7784738" cy="707886"/>
          </a:xfrm>
          <a:prstGeom prst="rect">
            <a:avLst/>
          </a:prstGeom>
        </p:spPr>
        <p:txBody>
          <a:bodyPr wrap="square">
            <a:spAutoFit/>
          </a:bodyPr>
          <a:lstStyle/>
          <a:p>
            <a:pPr fontAlgn="base">
              <a:spcBef>
                <a:spcPct val="0"/>
              </a:spcBef>
              <a:spcAft>
                <a:spcPct val="0"/>
              </a:spcAft>
              <a:buClr>
                <a:srgbClr val="156393"/>
              </a:buClr>
              <a:buSzPts val="1100"/>
              <a:tabLst>
                <a:tab pos="771525" algn="l"/>
              </a:tabLst>
            </a:pPr>
            <a:r>
              <a:rPr lang="en-US" sz="1000" dirty="0">
                <a:solidFill>
                  <a:srgbClr val="646060"/>
                </a:solidFill>
                <a:latin typeface="Calibri" panose="020F0502020204030204" pitchFamily="34" charset="0"/>
                <a:cs typeface="Calibri" panose="020F0502020204030204" pitchFamily="34" charset="0"/>
              </a:rPr>
              <a:t>Kingshuk has 15+ years of performance testing experience.</a:t>
            </a:r>
            <a:r>
              <a:rPr lang="en-US" sz="1000" dirty="0">
                <a:solidFill>
                  <a:srgbClr val="000000"/>
                </a:solidFill>
                <a:latin typeface="Segoe UI" panose="020B0502040204020203" pitchFamily="34" charset="0"/>
                <a:ea typeface="Segoe UI" panose="020B0502040204020203" pitchFamily="34" charset="0"/>
                <a:cs typeface="Segoe UI" panose="020B0502040204020203" pitchFamily="34" charset="0"/>
              </a:rPr>
              <a:t> </a:t>
            </a:r>
            <a:r>
              <a:rPr lang="en-US" sz="1000" dirty="0">
                <a:solidFill>
                  <a:srgbClr val="646060"/>
                </a:solidFill>
                <a:latin typeface="Calibri" panose="020F0502020204030204" pitchFamily="34" charset="0"/>
                <a:cs typeface="Calibri" panose="020F0502020204030204" pitchFamily="34" charset="0"/>
              </a:rPr>
              <a:t>He is specialized  in performance Strategy &amp; Transformation, Process improvement, Solutions Integration, Solution Envisioning and Digital Strategy (Cloud, Mobile). He conducted performance test for one NA based leading logistic company, Cognizant identified performance bottleneck and high response time for few scenarios, This issue was resolved by increasing JVM heap size at the application server. </a:t>
            </a:r>
          </a:p>
        </p:txBody>
      </p:sp>
    </p:spTree>
    <p:extLst>
      <p:ext uri="{BB962C8B-B14F-4D97-AF65-F5344CB8AC3E}">
        <p14:creationId xmlns:p14="http://schemas.microsoft.com/office/powerpoint/2010/main" val="2087464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PeopleSoft (Optional)</a:t>
            </a:r>
            <a:endParaRPr lang="en-US" dirty="0"/>
          </a:p>
        </p:txBody>
      </p:sp>
    </p:spTree>
    <p:extLst>
      <p:ext uri="{BB962C8B-B14F-4D97-AF65-F5344CB8AC3E}">
        <p14:creationId xmlns:p14="http://schemas.microsoft.com/office/powerpoint/2010/main" val="36915464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738A8A-3832-45BC-8245-DB1B3624F023}"/>
              </a:ext>
            </a:extLst>
          </p:cNvPr>
          <p:cNvSpPr/>
          <p:nvPr/>
        </p:nvSpPr>
        <p:spPr>
          <a:xfrm>
            <a:off x="486403" y="1721324"/>
            <a:ext cx="4011470" cy="3360645"/>
          </a:xfrm>
          <a:prstGeom prst="rect">
            <a:avLst/>
          </a:prstGeom>
          <a:solidFill>
            <a:schemeClr val="bg1">
              <a:lumMod val="95000"/>
            </a:schemeClr>
          </a:solidFill>
          <a:ln w="9525" cap="flat" cmpd="sng" algn="ctr">
            <a:solidFill>
              <a:srgbClr val="FFFFFF">
                <a:lumMod val="85000"/>
              </a:srgbClr>
            </a:solidFill>
            <a:prstDash val="solid"/>
          </a:ln>
          <a:effectLst/>
        </p:spPr>
        <p:txBody>
          <a:bodyPr tIns="154305" rtlCol="0" anchor="t"/>
          <a:lstStyle/>
          <a:p>
            <a:pPr defTabSz="973835">
              <a:spcAft>
                <a:spcPts val="450"/>
              </a:spcAft>
              <a:defRPr/>
            </a:pPr>
            <a:r>
              <a:rPr lang="en-US" sz="150" kern="0" dirty="0">
                <a:solidFill>
                  <a:srgbClr val="000000"/>
                </a:solidFill>
                <a:latin typeface="Calibri" panose="020F0502020204030204"/>
                <a:cs typeface="Calibri"/>
              </a:rPr>
              <a:t>Text to fill</a:t>
            </a:r>
            <a:endParaRPr lang="en-US" sz="150" kern="0">
              <a:solidFill>
                <a:srgbClr val="000000"/>
              </a:solidFill>
              <a:latin typeface="Calibri" panose="020F0502020204030204"/>
              <a:cs typeface="Calibri"/>
            </a:endParaRPr>
          </a:p>
        </p:txBody>
      </p:sp>
      <p:grpSp>
        <p:nvGrpSpPr>
          <p:cNvPr id="18" name="Group 17">
            <a:extLst>
              <a:ext uri="{FF2B5EF4-FFF2-40B4-BE49-F238E27FC236}">
                <a16:creationId xmlns:a16="http://schemas.microsoft.com/office/drawing/2014/main" id="{3EC5B3E3-81E1-4357-9ECF-339FC3CE083D}"/>
              </a:ext>
            </a:extLst>
          </p:cNvPr>
          <p:cNvGrpSpPr/>
          <p:nvPr/>
        </p:nvGrpSpPr>
        <p:grpSpPr>
          <a:xfrm>
            <a:off x="486402" y="1610810"/>
            <a:ext cx="2103641" cy="315543"/>
            <a:chOff x="6100764" y="4014228"/>
            <a:chExt cx="1702669" cy="352986"/>
          </a:xfrm>
        </p:grpSpPr>
        <p:sp>
          <p:nvSpPr>
            <p:cNvPr id="19" name="Rectangle 3">
              <a:extLst>
                <a:ext uri="{FF2B5EF4-FFF2-40B4-BE49-F238E27FC236}">
                  <a16:creationId xmlns:a16="http://schemas.microsoft.com/office/drawing/2014/main" id="{882C1D80-1FE2-4EDA-B8AD-1C8CC5204BC6}"/>
                </a:ext>
              </a:extLst>
            </p:cNvPr>
            <p:cNvSpPr/>
            <p:nvPr/>
          </p:nvSpPr>
          <p:spPr>
            <a:xfrm>
              <a:off x="6100764" y="4014229"/>
              <a:ext cx="1533308" cy="352985"/>
            </a:xfrm>
            <a:custGeom>
              <a:avLst/>
              <a:gdLst>
                <a:gd name="connsiteX0" fmla="*/ 0 w 2772833"/>
                <a:gd name="connsiteY0" fmla="*/ 0 h 470647"/>
                <a:gd name="connsiteX1" fmla="*/ 2772833 w 2772833"/>
                <a:gd name="connsiteY1" fmla="*/ 0 h 470647"/>
                <a:gd name="connsiteX2" fmla="*/ 2772833 w 2772833"/>
                <a:gd name="connsiteY2" fmla="*/ 470647 h 470647"/>
                <a:gd name="connsiteX3" fmla="*/ 0 w 2772833"/>
                <a:gd name="connsiteY3" fmla="*/ 470647 h 470647"/>
                <a:gd name="connsiteX4" fmla="*/ 0 w 2772833"/>
                <a:gd name="connsiteY4" fmla="*/ 0 h 470647"/>
                <a:gd name="connsiteX0" fmla="*/ 0 w 3310715"/>
                <a:gd name="connsiteY0" fmla="*/ 0 h 470647"/>
                <a:gd name="connsiteX1" fmla="*/ 3310715 w 3310715"/>
                <a:gd name="connsiteY1" fmla="*/ 0 h 470647"/>
                <a:gd name="connsiteX2" fmla="*/ 2772833 w 3310715"/>
                <a:gd name="connsiteY2" fmla="*/ 470647 h 470647"/>
                <a:gd name="connsiteX3" fmla="*/ 0 w 3310715"/>
                <a:gd name="connsiteY3" fmla="*/ 470647 h 470647"/>
                <a:gd name="connsiteX4" fmla="*/ 0 w 3310715"/>
                <a:gd name="connsiteY4" fmla="*/ 0 h 47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715" h="470647">
                  <a:moveTo>
                    <a:pt x="0" y="0"/>
                  </a:moveTo>
                  <a:lnTo>
                    <a:pt x="3310715" y="0"/>
                  </a:lnTo>
                  <a:lnTo>
                    <a:pt x="2772833" y="470647"/>
                  </a:lnTo>
                  <a:lnTo>
                    <a:pt x="0" y="470647"/>
                  </a:lnTo>
                  <a:lnTo>
                    <a:pt x="0" y="0"/>
                  </a:lnTo>
                  <a:close/>
                </a:path>
              </a:pathLst>
            </a:custGeom>
            <a:solidFill>
              <a:srgbClr val="004F8A"/>
            </a:solidFill>
            <a:ln w="9525" cap="flat" cmpd="sng" algn="ctr">
              <a:noFill/>
              <a:prstDash val="solid"/>
            </a:ln>
            <a:effectLst>
              <a:outerShdw blurRad="12700" dist="50800" dir="3600000" algn="tl" rotWithShape="0">
                <a:sysClr val="window" lastClr="FFFFFF">
                  <a:lumMod val="50000"/>
                  <a:alpha val="40000"/>
                </a:sysClr>
              </a:outerShdw>
            </a:effectLst>
          </p:spPr>
          <p:txBody>
            <a:bodyPr rtlCol="0" anchor="ctr"/>
            <a:lstStyle/>
            <a:p>
              <a:pPr defTabSz="289322">
                <a:defRPr/>
              </a:pPr>
              <a:r>
                <a:rPr lang="en-US" sz="1350" b="1" kern="0" dirty="0">
                  <a:solidFill>
                    <a:prstClr val="white"/>
                  </a:solidFill>
                  <a:latin typeface="Calibri" panose="020F0502020204030204"/>
                  <a:cs typeface="Calibri" panose="020F0502020204030204" pitchFamily="34" charset="0"/>
                </a:rPr>
                <a:t>Scope of Services</a:t>
              </a:r>
            </a:p>
          </p:txBody>
        </p:sp>
        <p:sp>
          <p:nvSpPr>
            <p:cNvPr id="20" name="Freeform 14">
              <a:extLst>
                <a:ext uri="{FF2B5EF4-FFF2-40B4-BE49-F238E27FC236}">
                  <a16:creationId xmlns:a16="http://schemas.microsoft.com/office/drawing/2014/main" id="{C1841E8F-E15F-40E1-A086-11459311EB24}"/>
                </a:ext>
              </a:extLst>
            </p:cNvPr>
            <p:cNvSpPr/>
            <p:nvPr/>
          </p:nvSpPr>
          <p:spPr>
            <a:xfrm>
              <a:off x="7519628" y="4014228"/>
              <a:ext cx="283805" cy="162521"/>
            </a:xfrm>
            <a:custGeom>
              <a:avLst/>
              <a:gdLst>
                <a:gd name="connsiteX0" fmla="*/ 205740 w 434340"/>
                <a:gd name="connsiteY0" fmla="*/ 0 h 228600"/>
                <a:gd name="connsiteX1" fmla="*/ 434340 w 434340"/>
                <a:gd name="connsiteY1" fmla="*/ 228600 h 228600"/>
                <a:gd name="connsiteX2" fmla="*/ 0 w 434340"/>
                <a:gd name="connsiteY2" fmla="*/ 228600 h 228600"/>
                <a:gd name="connsiteX3" fmla="*/ 205740 w 434340"/>
                <a:gd name="connsiteY3" fmla="*/ 0 h 228600"/>
                <a:gd name="connsiteX0" fmla="*/ 193834 w 434340"/>
                <a:gd name="connsiteY0" fmla="*/ 0 h 223838"/>
                <a:gd name="connsiteX1" fmla="*/ 434340 w 434340"/>
                <a:gd name="connsiteY1" fmla="*/ 223838 h 223838"/>
                <a:gd name="connsiteX2" fmla="*/ 0 w 434340"/>
                <a:gd name="connsiteY2" fmla="*/ 223838 h 223838"/>
                <a:gd name="connsiteX3" fmla="*/ 193834 w 434340"/>
                <a:gd name="connsiteY3" fmla="*/ 0 h 223838"/>
                <a:gd name="connsiteX0" fmla="*/ 191453 w 431959"/>
                <a:gd name="connsiteY0" fmla="*/ 0 h 223838"/>
                <a:gd name="connsiteX1" fmla="*/ 431959 w 431959"/>
                <a:gd name="connsiteY1" fmla="*/ 223838 h 223838"/>
                <a:gd name="connsiteX2" fmla="*/ 0 w 431959"/>
                <a:gd name="connsiteY2" fmla="*/ 223838 h 223838"/>
                <a:gd name="connsiteX3" fmla="*/ 191453 w 431959"/>
                <a:gd name="connsiteY3" fmla="*/ 0 h 223838"/>
                <a:gd name="connsiteX0" fmla="*/ 181928 w 431959"/>
                <a:gd name="connsiteY0" fmla="*/ 0 h 216694"/>
                <a:gd name="connsiteX1" fmla="*/ 431959 w 431959"/>
                <a:gd name="connsiteY1" fmla="*/ 216694 h 216694"/>
                <a:gd name="connsiteX2" fmla="*/ 0 w 431959"/>
                <a:gd name="connsiteY2" fmla="*/ 216694 h 216694"/>
                <a:gd name="connsiteX3" fmla="*/ 181928 w 431959"/>
                <a:gd name="connsiteY3" fmla="*/ 0 h 216694"/>
                <a:gd name="connsiteX0" fmla="*/ 174784 w 431959"/>
                <a:gd name="connsiteY0" fmla="*/ 0 h 216694"/>
                <a:gd name="connsiteX1" fmla="*/ 431959 w 431959"/>
                <a:gd name="connsiteY1" fmla="*/ 216694 h 216694"/>
                <a:gd name="connsiteX2" fmla="*/ 0 w 431959"/>
                <a:gd name="connsiteY2" fmla="*/ 216694 h 216694"/>
                <a:gd name="connsiteX3" fmla="*/ 174784 w 431959"/>
                <a:gd name="connsiteY3" fmla="*/ 0 h 216694"/>
              </a:gdLst>
              <a:ahLst/>
              <a:cxnLst>
                <a:cxn ang="0">
                  <a:pos x="connsiteX0" y="connsiteY0"/>
                </a:cxn>
                <a:cxn ang="0">
                  <a:pos x="connsiteX1" y="connsiteY1"/>
                </a:cxn>
                <a:cxn ang="0">
                  <a:pos x="connsiteX2" y="connsiteY2"/>
                </a:cxn>
                <a:cxn ang="0">
                  <a:pos x="connsiteX3" y="connsiteY3"/>
                </a:cxn>
              </a:cxnLst>
              <a:rect l="l" t="t" r="r" b="b"/>
              <a:pathLst>
                <a:path w="431959" h="216694">
                  <a:moveTo>
                    <a:pt x="174784" y="0"/>
                  </a:moveTo>
                  <a:lnTo>
                    <a:pt x="431959" y="216694"/>
                  </a:lnTo>
                  <a:lnTo>
                    <a:pt x="0" y="216694"/>
                  </a:lnTo>
                  <a:lnTo>
                    <a:pt x="174784" y="0"/>
                  </a:lnTo>
                  <a:close/>
                </a:path>
              </a:pathLst>
            </a:custGeom>
            <a:gradFill>
              <a:gsLst>
                <a:gs pos="100000">
                  <a:srgbClr val="FFFFFF">
                    <a:lumMod val="75000"/>
                  </a:srgbClr>
                </a:gs>
                <a:gs pos="65000">
                  <a:srgbClr val="FFFFFF">
                    <a:lumMod val="65000"/>
                  </a:srgbClr>
                </a:gs>
              </a:gsLst>
              <a:lin ang="5400000" scaled="1"/>
            </a:gradFill>
            <a:ln w="9525" cap="flat" cmpd="sng" algn="ctr">
              <a:noFill/>
              <a:prstDash val="solid"/>
            </a:ln>
            <a:effectLst/>
          </p:spPr>
          <p:txBody>
            <a:bodyPr rtlCol="0" anchor="ctr"/>
            <a:lstStyle/>
            <a:p>
              <a:pPr algn="ctr" defTabSz="289322">
                <a:defRPr/>
              </a:pPr>
              <a:endParaRPr lang="en-US" sz="422" kern="0" dirty="0">
                <a:solidFill>
                  <a:prstClr val="white"/>
                </a:solidFill>
                <a:latin typeface="Calibri" panose="020F0502020204030204"/>
                <a:cs typeface="Calibri" panose="020F0502020204030204" pitchFamily="34" charset="0"/>
              </a:endParaRPr>
            </a:p>
          </p:txBody>
        </p:sp>
      </p:grpSp>
      <p:sp>
        <p:nvSpPr>
          <p:cNvPr id="21" name="Rectangle 20">
            <a:extLst>
              <a:ext uri="{FF2B5EF4-FFF2-40B4-BE49-F238E27FC236}">
                <a16:creationId xmlns:a16="http://schemas.microsoft.com/office/drawing/2014/main" id="{57B7FF1B-EB96-4D81-B2A0-BFF6FE330EAB}"/>
              </a:ext>
            </a:extLst>
          </p:cNvPr>
          <p:cNvSpPr/>
          <p:nvPr/>
        </p:nvSpPr>
        <p:spPr>
          <a:xfrm>
            <a:off x="4609113" y="1697884"/>
            <a:ext cx="4123824" cy="3366038"/>
          </a:xfrm>
          <a:prstGeom prst="rect">
            <a:avLst/>
          </a:prstGeom>
          <a:solidFill>
            <a:schemeClr val="bg1">
              <a:lumMod val="95000"/>
            </a:schemeClr>
          </a:solidFill>
          <a:ln w="9525" cap="flat" cmpd="sng" algn="ctr">
            <a:solidFill>
              <a:srgbClr val="FFFFFF">
                <a:lumMod val="85000"/>
              </a:srgbClr>
            </a:solidFill>
            <a:prstDash val="solid"/>
          </a:ln>
          <a:effectLst/>
        </p:spPr>
        <p:txBody>
          <a:bodyPr tIns="154305" rtlCol="0" anchor="t"/>
          <a:lstStyle/>
          <a:p>
            <a:pPr marL="128588" indent="-128588" defTabSz="973835">
              <a:spcAft>
                <a:spcPts val="450"/>
              </a:spcAft>
              <a:buFont typeface="Wingdings" panose="05000000000000000000" pitchFamily="2" charset="2"/>
              <a:buChar char="§"/>
              <a:defRPr/>
            </a:pPr>
            <a:endParaRPr lang="en-US" sz="1050" b="1" kern="0" dirty="0">
              <a:solidFill>
                <a:srgbClr val="000000"/>
              </a:solidFill>
              <a:latin typeface="Calibri" panose="020F0502020204030204"/>
            </a:endParaRPr>
          </a:p>
          <a:p>
            <a:pPr marL="257175" indent="-257175">
              <a:lnSpc>
                <a:spcPct val="115000"/>
              </a:lnSpc>
              <a:buFont typeface="Wingdings" panose="05000000000000000000" pitchFamily="2" charset="2"/>
              <a:buChar char="§"/>
            </a:pPr>
            <a:r>
              <a:rPr lang="en-US" sz="1050" dirty="0">
                <a:latin typeface="Calibri" panose="020F0502020204030204" pitchFamily="34" charset="0"/>
                <a:cs typeface="Calibri" panose="020F0502020204030204" pitchFamily="34" charset="0"/>
              </a:rPr>
              <a:t>Configuring/Enabling any new functionality, enhancements or customizations to existing functionality</a:t>
            </a:r>
          </a:p>
          <a:p>
            <a:pPr marL="257175" indent="-257175">
              <a:lnSpc>
                <a:spcPct val="115000"/>
              </a:lnSpc>
              <a:buFont typeface="Wingdings" panose="05000000000000000000" pitchFamily="2" charset="2"/>
              <a:buChar char="§"/>
            </a:pPr>
            <a:r>
              <a:rPr lang="en-US" sz="1050" dirty="0">
                <a:latin typeface="Calibri" panose="020F0502020204030204" pitchFamily="34" charset="0"/>
                <a:cs typeface="Calibri" panose="020F0502020204030204" pitchFamily="34" charset="0"/>
              </a:rPr>
              <a:t>Upgrade/patching for </a:t>
            </a:r>
            <a:r>
              <a:rPr lang="en-US" sz="1050" dirty="0" err="1">
                <a:latin typeface="Calibri" panose="020F0502020204030204" pitchFamily="34" charset="0"/>
                <a:cs typeface="Calibri" panose="020F0502020204030204" pitchFamily="34" charset="0"/>
              </a:rPr>
              <a:t>PeopleTools</a:t>
            </a:r>
            <a:r>
              <a:rPr lang="en-US" sz="1050" dirty="0">
                <a:latin typeface="Calibri" panose="020F0502020204030204" pitchFamily="34" charset="0"/>
                <a:cs typeface="Calibri" panose="020F0502020204030204" pitchFamily="34" charset="0"/>
              </a:rPr>
              <a:t> or underlying Oracle database </a:t>
            </a:r>
          </a:p>
          <a:p>
            <a:pPr marL="257175" indent="-257175">
              <a:lnSpc>
                <a:spcPct val="115000"/>
              </a:lnSpc>
              <a:buFont typeface="Wingdings" panose="05000000000000000000" pitchFamily="2" charset="2"/>
              <a:buChar char="§"/>
            </a:pPr>
            <a:r>
              <a:rPr lang="en-US" sz="1050" dirty="0">
                <a:latin typeface="Calibri" panose="020F0502020204030204" pitchFamily="34" charset="0"/>
                <a:cs typeface="Calibri" panose="020F0502020204030204" pitchFamily="34" charset="0"/>
              </a:rPr>
              <a:t>Any changes required in 3rd party systems other than as a result of retrofitting due to cloud migration</a:t>
            </a:r>
          </a:p>
          <a:p>
            <a:pPr marL="257175" indent="-257175">
              <a:lnSpc>
                <a:spcPct val="115000"/>
              </a:lnSpc>
              <a:buFont typeface="Wingdings" panose="05000000000000000000" pitchFamily="2" charset="2"/>
              <a:buChar char="§"/>
            </a:pPr>
            <a:r>
              <a:rPr lang="en-US" sz="1050" dirty="0">
                <a:latin typeface="Calibri" panose="020F0502020204030204" pitchFamily="34" charset="0"/>
                <a:cs typeface="Calibri" panose="020F0502020204030204" pitchFamily="34" charset="0"/>
              </a:rPr>
              <a:t>Resolution to any pre-existing/development issues in PeopleSoft environments</a:t>
            </a:r>
          </a:p>
          <a:p>
            <a:pPr marL="257175" indent="-257175">
              <a:lnSpc>
                <a:spcPct val="115000"/>
              </a:lnSpc>
              <a:buFont typeface="Wingdings" panose="05000000000000000000" pitchFamily="2" charset="2"/>
              <a:buChar char="§"/>
            </a:pPr>
            <a:r>
              <a:rPr lang="en-US" sz="1050" dirty="0">
                <a:latin typeface="Calibri" panose="020F0502020204030204" pitchFamily="34" charset="0"/>
                <a:cs typeface="Calibri" panose="020F0502020204030204" pitchFamily="34" charset="0"/>
              </a:rPr>
              <a:t>Test script/data creation for SIT/UAT, however, Cognizant will create unit test scripts and support SIT/UAT defects</a:t>
            </a:r>
          </a:p>
          <a:p>
            <a:pPr marL="257175" indent="-257175">
              <a:lnSpc>
                <a:spcPct val="115000"/>
              </a:lnSpc>
              <a:buFont typeface="Wingdings" panose="05000000000000000000" pitchFamily="2" charset="2"/>
              <a:buChar char="§"/>
            </a:pPr>
            <a:r>
              <a:rPr lang="en-US" sz="1050" dirty="0">
                <a:latin typeface="Calibri" panose="020F0502020204030204" pitchFamily="34" charset="0"/>
                <a:cs typeface="Calibri" panose="020F0502020204030204" pitchFamily="34" charset="0"/>
              </a:rPr>
              <a:t>Performance/Load testing/ Automation testing/Disaster Recovery Testing</a:t>
            </a:r>
          </a:p>
          <a:p>
            <a:pPr marL="257175" indent="-257175">
              <a:lnSpc>
                <a:spcPct val="115000"/>
              </a:lnSpc>
              <a:buFont typeface="Wingdings" panose="05000000000000000000" pitchFamily="2" charset="2"/>
              <a:buChar char="§"/>
            </a:pPr>
            <a:r>
              <a:rPr lang="en-US" sz="1050" dirty="0">
                <a:latin typeface="Calibri" panose="020F0502020204030204" pitchFamily="34" charset="0"/>
                <a:cs typeface="Calibri" panose="020F0502020204030204" pitchFamily="34" charset="0"/>
              </a:rPr>
              <a:t>Retrofit / Catch-up of ongoing development work to Cloud hosted environments</a:t>
            </a:r>
          </a:p>
          <a:p>
            <a:pPr marL="257175" indent="-257175">
              <a:lnSpc>
                <a:spcPct val="115000"/>
              </a:lnSpc>
              <a:buFont typeface="Wingdings" panose="05000000000000000000" pitchFamily="2" charset="2"/>
              <a:buChar char="§"/>
            </a:pPr>
            <a:r>
              <a:rPr lang="en-US" sz="1050" dirty="0">
                <a:latin typeface="Calibri" panose="020F0502020204030204" pitchFamily="34" charset="0"/>
                <a:cs typeface="Calibri" panose="020F0502020204030204" pitchFamily="34" charset="0"/>
              </a:rPr>
              <a:t>Decommission of existing </a:t>
            </a:r>
            <a:r>
              <a:rPr lang="en-US" sz="1050" dirty="0" err="1">
                <a:latin typeface="Calibri" panose="020F0502020204030204" pitchFamily="34" charset="0"/>
                <a:cs typeface="Calibri" panose="020F0502020204030204" pitchFamily="34" charset="0"/>
              </a:rPr>
              <a:t>lpars</a:t>
            </a:r>
            <a:r>
              <a:rPr lang="en-US" sz="1050" dirty="0">
                <a:latin typeface="Calibri" panose="020F0502020204030204" pitchFamily="34" charset="0"/>
                <a:cs typeface="Calibri" panose="020F0502020204030204" pitchFamily="34" charset="0"/>
              </a:rPr>
              <a:t> </a:t>
            </a:r>
          </a:p>
          <a:p>
            <a:pPr marL="128588" indent="-128588" defTabSz="973835">
              <a:spcAft>
                <a:spcPts val="450"/>
              </a:spcAft>
              <a:buFont typeface="Wingdings" panose="05000000000000000000" pitchFamily="2" charset="2"/>
              <a:buChar char="§"/>
              <a:defRPr/>
            </a:pPr>
            <a:endParaRPr lang="en-US" sz="1050" kern="0" dirty="0">
              <a:solidFill>
                <a:srgbClr val="000000"/>
              </a:solidFill>
              <a:latin typeface="Calibri" panose="020F0502020204030204"/>
            </a:endParaRPr>
          </a:p>
        </p:txBody>
      </p:sp>
      <p:grpSp>
        <p:nvGrpSpPr>
          <p:cNvPr id="22" name="Group 21">
            <a:extLst>
              <a:ext uri="{FF2B5EF4-FFF2-40B4-BE49-F238E27FC236}">
                <a16:creationId xmlns:a16="http://schemas.microsoft.com/office/drawing/2014/main" id="{9759C9AF-F631-4D98-A55A-15B35D14D7EA}"/>
              </a:ext>
            </a:extLst>
          </p:cNvPr>
          <p:cNvGrpSpPr/>
          <p:nvPr/>
        </p:nvGrpSpPr>
        <p:grpSpPr>
          <a:xfrm>
            <a:off x="4609983" y="1591305"/>
            <a:ext cx="2061043" cy="342845"/>
            <a:chOff x="6100764" y="4003103"/>
            <a:chExt cx="1696377" cy="455687"/>
          </a:xfrm>
        </p:grpSpPr>
        <p:sp>
          <p:nvSpPr>
            <p:cNvPr id="23" name="Rectangle 3">
              <a:extLst>
                <a:ext uri="{FF2B5EF4-FFF2-40B4-BE49-F238E27FC236}">
                  <a16:creationId xmlns:a16="http://schemas.microsoft.com/office/drawing/2014/main" id="{2F46D266-F356-4B3D-89A2-2C8BDA972E3D}"/>
                </a:ext>
              </a:extLst>
            </p:cNvPr>
            <p:cNvSpPr/>
            <p:nvPr/>
          </p:nvSpPr>
          <p:spPr>
            <a:xfrm>
              <a:off x="6100764" y="4003103"/>
              <a:ext cx="1533308" cy="455687"/>
            </a:xfrm>
            <a:custGeom>
              <a:avLst/>
              <a:gdLst>
                <a:gd name="connsiteX0" fmla="*/ 0 w 2772833"/>
                <a:gd name="connsiteY0" fmla="*/ 0 h 470647"/>
                <a:gd name="connsiteX1" fmla="*/ 2772833 w 2772833"/>
                <a:gd name="connsiteY1" fmla="*/ 0 h 470647"/>
                <a:gd name="connsiteX2" fmla="*/ 2772833 w 2772833"/>
                <a:gd name="connsiteY2" fmla="*/ 470647 h 470647"/>
                <a:gd name="connsiteX3" fmla="*/ 0 w 2772833"/>
                <a:gd name="connsiteY3" fmla="*/ 470647 h 470647"/>
                <a:gd name="connsiteX4" fmla="*/ 0 w 2772833"/>
                <a:gd name="connsiteY4" fmla="*/ 0 h 470647"/>
                <a:gd name="connsiteX0" fmla="*/ 0 w 3310715"/>
                <a:gd name="connsiteY0" fmla="*/ 0 h 470647"/>
                <a:gd name="connsiteX1" fmla="*/ 3310715 w 3310715"/>
                <a:gd name="connsiteY1" fmla="*/ 0 h 470647"/>
                <a:gd name="connsiteX2" fmla="*/ 2772833 w 3310715"/>
                <a:gd name="connsiteY2" fmla="*/ 470647 h 470647"/>
                <a:gd name="connsiteX3" fmla="*/ 0 w 3310715"/>
                <a:gd name="connsiteY3" fmla="*/ 470647 h 470647"/>
                <a:gd name="connsiteX4" fmla="*/ 0 w 3310715"/>
                <a:gd name="connsiteY4" fmla="*/ 0 h 47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715" h="470647">
                  <a:moveTo>
                    <a:pt x="0" y="0"/>
                  </a:moveTo>
                  <a:lnTo>
                    <a:pt x="3310715" y="0"/>
                  </a:lnTo>
                  <a:lnTo>
                    <a:pt x="2772833" y="470647"/>
                  </a:lnTo>
                  <a:lnTo>
                    <a:pt x="0" y="470647"/>
                  </a:lnTo>
                  <a:lnTo>
                    <a:pt x="0" y="0"/>
                  </a:lnTo>
                  <a:close/>
                </a:path>
              </a:pathLst>
            </a:custGeom>
            <a:solidFill>
              <a:schemeClr val="tx1">
                <a:lumMod val="50000"/>
                <a:lumOff val="50000"/>
              </a:schemeClr>
            </a:solidFill>
            <a:ln w="9525" cap="flat" cmpd="sng" algn="ctr">
              <a:noFill/>
              <a:prstDash val="solid"/>
            </a:ln>
            <a:effectLst>
              <a:outerShdw blurRad="12700" dist="50800" dir="3600000" algn="tl" rotWithShape="0">
                <a:sysClr val="window" lastClr="FFFFFF">
                  <a:lumMod val="50000"/>
                  <a:alpha val="40000"/>
                </a:sysClr>
              </a:outerShdw>
            </a:effectLst>
          </p:spPr>
          <p:txBody>
            <a:bodyPr rtlCol="0" anchor="ctr"/>
            <a:lstStyle/>
            <a:p>
              <a:pPr defTabSz="289322">
                <a:defRPr/>
              </a:pPr>
              <a:r>
                <a:rPr lang="en-US" sz="1350" b="1" kern="0" dirty="0" err="1">
                  <a:solidFill>
                    <a:prstClr val="white"/>
                  </a:solidFill>
                  <a:latin typeface="Calibri" panose="020F0502020204030204"/>
                  <a:cs typeface="Calibri" panose="020F0502020204030204" pitchFamily="34" charset="0"/>
                </a:rPr>
                <a:t>Ou</a:t>
              </a:r>
              <a:r>
                <a:rPr lang="en-US" sz="1350" b="1" kern="0" dirty="0">
                  <a:solidFill>
                    <a:prstClr val="white"/>
                  </a:solidFill>
                  <a:latin typeface="Calibri" panose="020F0502020204030204"/>
                  <a:cs typeface="Calibri" panose="020F0502020204030204" pitchFamily="34" charset="0"/>
                </a:rPr>
                <a:t>t of Scope</a:t>
              </a:r>
            </a:p>
          </p:txBody>
        </p:sp>
        <p:sp>
          <p:nvSpPr>
            <p:cNvPr id="24" name="Freeform 20">
              <a:extLst>
                <a:ext uri="{FF2B5EF4-FFF2-40B4-BE49-F238E27FC236}">
                  <a16:creationId xmlns:a16="http://schemas.microsoft.com/office/drawing/2014/main" id="{7367F35C-ABF8-42AF-AB05-B3A9C82EBF53}"/>
                </a:ext>
              </a:extLst>
            </p:cNvPr>
            <p:cNvSpPr/>
            <p:nvPr/>
          </p:nvSpPr>
          <p:spPr>
            <a:xfrm>
              <a:off x="7513336" y="4003643"/>
              <a:ext cx="283805" cy="208314"/>
            </a:xfrm>
            <a:custGeom>
              <a:avLst/>
              <a:gdLst>
                <a:gd name="connsiteX0" fmla="*/ 205740 w 434340"/>
                <a:gd name="connsiteY0" fmla="*/ 0 h 228600"/>
                <a:gd name="connsiteX1" fmla="*/ 434340 w 434340"/>
                <a:gd name="connsiteY1" fmla="*/ 228600 h 228600"/>
                <a:gd name="connsiteX2" fmla="*/ 0 w 434340"/>
                <a:gd name="connsiteY2" fmla="*/ 228600 h 228600"/>
                <a:gd name="connsiteX3" fmla="*/ 205740 w 434340"/>
                <a:gd name="connsiteY3" fmla="*/ 0 h 228600"/>
                <a:gd name="connsiteX0" fmla="*/ 193834 w 434340"/>
                <a:gd name="connsiteY0" fmla="*/ 0 h 223838"/>
                <a:gd name="connsiteX1" fmla="*/ 434340 w 434340"/>
                <a:gd name="connsiteY1" fmla="*/ 223838 h 223838"/>
                <a:gd name="connsiteX2" fmla="*/ 0 w 434340"/>
                <a:gd name="connsiteY2" fmla="*/ 223838 h 223838"/>
                <a:gd name="connsiteX3" fmla="*/ 193834 w 434340"/>
                <a:gd name="connsiteY3" fmla="*/ 0 h 223838"/>
                <a:gd name="connsiteX0" fmla="*/ 191453 w 431959"/>
                <a:gd name="connsiteY0" fmla="*/ 0 h 223838"/>
                <a:gd name="connsiteX1" fmla="*/ 431959 w 431959"/>
                <a:gd name="connsiteY1" fmla="*/ 223838 h 223838"/>
                <a:gd name="connsiteX2" fmla="*/ 0 w 431959"/>
                <a:gd name="connsiteY2" fmla="*/ 223838 h 223838"/>
                <a:gd name="connsiteX3" fmla="*/ 191453 w 431959"/>
                <a:gd name="connsiteY3" fmla="*/ 0 h 223838"/>
                <a:gd name="connsiteX0" fmla="*/ 181928 w 431959"/>
                <a:gd name="connsiteY0" fmla="*/ 0 h 216694"/>
                <a:gd name="connsiteX1" fmla="*/ 431959 w 431959"/>
                <a:gd name="connsiteY1" fmla="*/ 216694 h 216694"/>
                <a:gd name="connsiteX2" fmla="*/ 0 w 431959"/>
                <a:gd name="connsiteY2" fmla="*/ 216694 h 216694"/>
                <a:gd name="connsiteX3" fmla="*/ 181928 w 431959"/>
                <a:gd name="connsiteY3" fmla="*/ 0 h 216694"/>
                <a:gd name="connsiteX0" fmla="*/ 174784 w 431959"/>
                <a:gd name="connsiteY0" fmla="*/ 0 h 216694"/>
                <a:gd name="connsiteX1" fmla="*/ 431959 w 431959"/>
                <a:gd name="connsiteY1" fmla="*/ 216694 h 216694"/>
                <a:gd name="connsiteX2" fmla="*/ 0 w 431959"/>
                <a:gd name="connsiteY2" fmla="*/ 216694 h 216694"/>
                <a:gd name="connsiteX3" fmla="*/ 174784 w 431959"/>
                <a:gd name="connsiteY3" fmla="*/ 0 h 216694"/>
              </a:gdLst>
              <a:ahLst/>
              <a:cxnLst>
                <a:cxn ang="0">
                  <a:pos x="connsiteX0" y="connsiteY0"/>
                </a:cxn>
                <a:cxn ang="0">
                  <a:pos x="connsiteX1" y="connsiteY1"/>
                </a:cxn>
                <a:cxn ang="0">
                  <a:pos x="connsiteX2" y="connsiteY2"/>
                </a:cxn>
                <a:cxn ang="0">
                  <a:pos x="connsiteX3" y="connsiteY3"/>
                </a:cxn>
              </a:cxnLst>
              <a:rect l="l" t="t" r="r" b="b"/>
              <a:pathLst>
                <a:path w="431959" h="216694">
                  <a:moveTo>
                    <a:pt x="174784" y="0"/>
                  </a:moveTo>
                  <a:lnTo>
                    <a:pt x="431959" y="216694"/>
                  </a:lnTo>
                  <a:lnTo>
                    <a:pt x="0" y="216694"/>
                  </a:lnTo>
                  <a:lnTo>
                    <a:pt x="174784" y="0"/>
                  </a:lnTo>
                  <a:close/>
                </a:path>
              </a:pathLst>
            </a:custGeom>
            <a:gradFill>
              <a:gsLst>
                <a:gs pos="100000">
                  <a:srgbClr val="FFFFFF">
                    <a:lumMod val="75000"/>
                  </a:srgbClr>
                </a:gs>
                <a:gs pos="65000">
                  <a:srgbClr val="FFFFFF">
                    <a:lumMod val="65000"/>
                  </a:srgbClr>
                </a:gs>
              </a:gsLst>
              <a:lin ang="5400000" scaled="1"/>
            </a:gradFill>
            <a:ln w="9525" cap="flat" cmpd="sng" algn="ctr">
              <a:noFill/>
              <a:prstDash val="solid"/>
            </a:ln>
            <a:effectLst/>
          </p:spPr>
          <p:txBody>
            <a:bodyPr rtlCol="0" anchor="ctr"/>
            <a:lstStyle/>
            <a:p>
              <a:pPr algn="ctr" defTabSz="289322">
                <a:defRPr/>
              </a:pPr>
              <a:endParaRPr lang="en-US" sz="422" kern="0" dirty="0">
                <a:solidFill>
                  <a:prstClr val="white"/>
                </a:solidFill>
                <a:latin typeface="Calibri" panose="020F0502020204030204"/>
                <a:cs typeface="Calibri" panose="020F0502020204030204" pitchFamily="34" charset="0"/>
              </a:endParaRPr>
            </a:p>
          </p:txBody>
        </p:sp>
      </p:grpSp>
      <p:sp>
        <p:nvSpPr>
          <p:cNvPr id="25" name="Rectangle 24">
            <a:extLst>
              <a:ext uri="{FF2B5EF4-FFF2-40B4-BE49-F238E27FC236}">
                <a16:creationId xmlns:a16="http://schemas.microsoft.com/office/drawing/2014/main" id="{8D34209F-FA84-455A-BD3C-931BFF6F3699}"/>
              </a:ext>
            </a:extLst>
          </p:cNvPr>
          <p:cNvSpPr/>
          <p:nvPr/>
        </p:nvSpPr>
        <p:spPr>
          <a:xfrm>
            <a:off x="473856" y="722203"/>
            <a:ext cx="8140241" cy="698841"/>
          </a:xfrm>
          <a:prstGeom prst="rect">
            <a:avLst/>
          </a:prstGeom>
          <a:solidFill>
            <a:schemeClr val="bg1">
              <a:lumMod val="95000"/>
            </a:schemeClr>
          </a:solidFill>
          <a:ln w="9525" cap="flat" cmpd="sng" algn="ctr">
            <a:solidFill>
              <a:srgbClr val="FFFFFF">
                <a:lumMod val="85000"/>
              </a:srgbClr>
            </a:solidFill>
            <a:prstDash val="solid"/>
          </a:ln>
          <a:effectLst/>
        </p:spPr>
        <p:txBody>
          <a:bodyPr tIns="154305" rtlCol="0" anchor="t"/>
          <a:lstStyle/>
          <a:p>
            <a:pPr marL="257175" indent="-257175" algn="just">
              <a:lnSpc>
                <a:spcPct val="115000"/>
              </a:lnSpc>
              <a:buFont typeface="Wingdings"/>
              <a:buChar char=""/>
            </a:pPr>
            <a:r>
              <a:rPr lang="en-US" sz="1050" dirty="0">
                <a:latin typeface="Calibri"/>
                <a:ea typeface="Times New Roman"/>
                <a:cs typeface="Times New Roman"/>
              </a:rPr>
              <a:t>Perform as-is migration of Papa John’s PeopleSoft environments from On-premise (Louisville/Nashville datacenters) to a Cloud hosted solution. The migration must be completed before/by Jun 2021.</a:t>
            </a:r>
          </a:p>
          <a:p>
            <a:pPr marL="257175" indent="-257175" algn="just">
              <a:lnSpc>
                <a:spcPct val="115000"/>
              </a:lnSpc>
              <a:buFont typeface="Wingdings"/>
              <a:buChar char=""/>
            </a:pPr>
            <a:r>
              <a:rPr lang="en-US" sz="1050" dirty="0">
                <a:latin typeface="Calibri"/>
                <a:ea typeface="Times New Roman"/>
                <a:cs typeface="Times New Roman"/>
              </a:rPr>
              <a:t>Scope of migration includes – PS Finance, PS HCM, PS Portal and STAT; DEV, TEST and Production regions</a:t>
            </a:r>
          </a:p>
        </p:txBody>
      </p:sp>
      <p:grpSp>
        <p:nvGrpSpPr>
          <p:cNvPr id="26" name="Group 25">
            <a:extLst>
              <a:ext uri="{FF2B5EF4-FFF2-40B4-BE49-F238E27FC236}">
                <a16:creationId xmlns:a16="http://schemas.microsoft.com/office/drawing/2014/main" id="{A90F7609-7926-4D9F-9921-E183035EA312}"/>
              </a:ext>
            </a:extLst>
          </p:cNvPr>
          <p:cNvGrpSpPr/>
          <p:nvPr/>
        </p:nvGrpSpPr>
        <p:grpSpPr>
          <a:xfrm>
            <a:off x="473856" y="605104"/>
            <a:ext cx="1646710" cy="260797"/>
            <a:chOff x="6100764" y="4003103"/>
            <a:chExt cx="1696377" cy="455687"/>
          </a:xfrm>
        </p:grpSpPr>
        <p:sp>
          <p:nvSpPr>
            <p:cNvPr id="27" name="Rectangle 3">
              <a:extLst>
                <a:ext uri="{FF2B5EF4-FFF2-40B4-BE49-F238E27FC236}">
                  <a16:creationId xmlns:a16="http://schemas.microsoft.com/office/drawing/2014/main" id="{FBE62F8B-034F-4462-AFCD-3DBFE8A55192}"/>
                </a:ext>
              </a:extLst>
            </p:cNvPr>
            <p:cNvSpPr/>
            <p:nvPr/>
          </p:nvSpPr>
          <p:spPr>
            <a:xfrm>
              <a:off x="6100764" y="4003103"/>
              <a:ext cx="1533308" cy="455687"/>
            </a:xfrm>
            <a:custGeom>
              <a:avLst/>
              <a:gdLst>
                <a:gd name="connsiteX0" fmla="*/ 0 w 2772833"/>
                <a:gd name="connsiteY0" fmla="*/ 0 h 470647"/>
                <a:gd name="connsiteX1" fmla="*/ 2772833 w 2772833"/>
                <a:gd name="connsiteY1" fmla="*/ 0 h 470647"/>
                <a:gd name="connsiteX2" fmla="*/ 2772833 w 2772833"/>
                <a:gd name="connsiteY2" fmla="*/ 470647 h 470647"/>
                <a:gd name="connsiteX3" fmla="*/ 0 w 2772833"/>
                <a:gd name="connsiteY3" fmla="*/ 470647 h 470647"/>
                <a:gd name="connsiteX4" fmla="*/ 0 w 2772833"/>
                <a:gd name="connsiteY4" fmla="*/ 0 h 470647"/>
                <a:gd name="connsiteX0" fmla="*/ 0 w 3310715"/>
                <a:gd name="connsiteY0" fmla="*/ 0 h 470647"/>
                <a:gd name="connsiteX1" fmla="*/ 3310715 w 3310715"/>
                <a:gd name="connsiteY1" fmla="*/ 0 h 470647"/>
                <a:gd name="connsiteX2" fmla="*/ 2772833 w 3310715"/>
                <a:gd name="connsiteY2" fmla="*/ 470647 h 470647"/>
                <a:gd name="connsiteX3" fmla="*/ 0 w 3310715"/>
                <a:gd name="connsiteY3" fmla="*/ 470647 h 470647"/>
                <a:gd name="connsiteX4" fmla="*/ 0 w 3310715"/>
                <a:gd name="connsiteY4" fmla="*/ 0 h 47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0715" h="470647">
                  <a:moveTo>
                    <a:pt x="0" y="0"/>
                  </a:moveTo>
                  <a:lnTo>
                    <a:pt x="3310715" y="0"/>
                  </a:lnTo>
                  <a:lnTo>
                    <a:pt x="2772833" y="470647"/>
                  </a:lnTo>
                  <a:lnTo>
                    <a:pt x="0" y="470647"/>
                  </a:lnTo>
                  <a:lnTo>
                    <a:pt x="0" y="0"/>
                  </a:lnTo>
                  <a:close/>
                </a:path>
              </a:pathLst>
            </a:custGeom>
            <a:solidFill>
              <a:srgbClr val="0070C0"/>
            </a:solidFill>
            <a:ln w="9525" cap="flat" cmpd="sng" algn="ctr">
              <a:noFill/>
              <a:prstDash val="solid"/>
            </a:ln>
            <a:effectLst>
              <a:outerShdw blurRad="12700" dist="50800" dir="3600000" algn="tl" rotWithShape="0">
                <a:sysClr val="window" lastClr="FFFFFF">
                  <a:lumMod val="50000"/>
                  <a:alpha val="40000"/>
                </a:sysClr>
              </a:outerShdw>
            </a:effectLst>
          </p:spPr>
          <p:txBody>
            <a:bodyPr rtlCol="0" anchor="ctr"/>
            <a:lstStyle/>
            <a:p>
              <a:pPr defTabSz="289322">
                <a:defRPr/>
              </a:pPr>
              <a:r>
                <a:rPr lang="en-US" sz="1350" b="1" kern="0" dirty="0">
                  <a:solidFill>
                    <a:prstClr val="white"/>
                  </a:solidFill>
                  <a:latin typeface="Calibri" panose="020F0502020204030204"/>
                  <a:cs typeface="Calibri" panose="020F0502020204030204" pitchFamily="34" charset="0"/>
                </a:rPr>
                <a:t>Objective</a:t>
              </a:r>
            </a:p>
          </p:txBody>
        </p:sp>
        <p:sp>
          <p:nvSpPr>
            <p:cNvPr id="28" name="Freeform 25">
              <a:extLst>
                <a:ext uri="{FF2B5EF4-FFF2-40B4-BE49-F238E27FC236}">
                  <a16:creationId xmlns:a16="http://schemas.microsoft.com/office/drawing/2014/main" id="{B757A53F-EAC9-49CC-A8EA-406D0EE294D5}"/>
                </a:ext>
              </a:extLst>
            </p:cNvPr>
            <p:cNvSpPr/>
            <p:nvPr/>
          </p:nvSpPr>
          <p:spPr>
            <a:xfrm>
              <a:off x="7513336" y="4003643"/>
              <a:ext cx="283805" cy="208314"/>
            </a:xfrm>
            <a:custGeom>
              <a:avLst/>
              <a:gdLst>
                <a:gd name="connsiteX0" fmla="*/ 205740 w 434340"/>
                <a:gd name="connsiteY0" fmla="*/ 0 h 228600"/>
                <a:gd name="connsiteX1" fmla="*/ 434340 w 434340"/>
                <a:gd name="connsiteY1" fmla="*/ 228600 h 228600"/>
                <a:gd name="connsiteX2" fmla="*/ 0 w 434340"/>
                <a:gd name="connsiteY2" fmla="*/ 228600 h 228600"/>
                <a:gd name="connsiteX3" fmla="*/ 205740 w 434340"/>
                <a:gd name="connsiteY3" fmla="*/ 0 h 228600"/>
                <a:gd name="connsiteX0" fmla="*/ 193834 w 434340"/>
                <a:gd name="connsiteY0" fmla="*/ 0 h 223838"/>
                <a:gd name="connsiteX1" fmla="*/ 434340 w 434340"/>
                <a:gd name="connsiteY1" fmla="*/ 223838 h 223838"/>
                <a:gd name="connsiteX2" fmla="*/ 0 w 434340"/>
                <a:gd name="connsiteY2" fmla="*/ 223838 h 223838"/>
                <a:gd name="connsiteX3" fmla="*/ 193834 w 434340"/>
                <a:gd name="connsiteY3" fmla="*/ 0 h 223838"/>
                <a:gd name="connsiteX0" fmla="*/ 191453 w 431959"/>
                <a:gd name="connsiteY0" fmla="*/ 0 h 223838"/>
                <a:gd name="connsiteX1" fmla="*/ 431959 w 431959"/>
                <a:gd name="connsiteY1" fmla="*/ 223838 h 223838"/>
                <a:gd name="connsiteX2" fmla="*/ 0 w 431959"/>
                <a:gd name="connsiteY2" fmla="*/ 223838 h 223838"/>
                <a:gd name="connsiteX3" fmla="*/ 191453 w 431959"/>
                <a:gd name="connsiteY3" fmla="*/ 0 h 223838"/>
                <a:gd name="connsiteX0" fmla="*/ 181928 w 431959"/>
                <a:gd name="connsiteY0" fmla="*/ 0 h 216694"/>
                <a:gd name="connsiteX1" fmla="*/ 431959 w 431959"/>
                <a:gd name="connsiteY1" fmla="*/ 216694 h 216694"/>
                <a:gd name="connsiteX2" fmla="*/ 0 w 431959"/>
                <a:gd name="connsiteY2" fmla="*/ 216694 h 216694"/>
                <a:gd name="connsiteX3" fmla="*/ 181928 w 431959"/>
                <a:gd name="connsiteY3" fmla="*/ 0 h 216694"/>
                <a:gd name="connsiteX0" fmla="*/ 174784 w 431959"/>
                <a:gd name="connsiteY0" fmla="*/ 0 h 216694"/>
                <a:gd name="connsiteX1" fmla="*/ 431959 w 431959"/>
                <a:gd name="connsiteY1" fmla="*/ 216694 h 216694"/>
                <a:gd name="connsiteX2" fmla="*/ 0 w 431959"/>
                <a:gd name="connsiteY2" fmla="*/ 216694 h 216694"/>
                <a:gd name="connsiteX3" fmla="*/ 174784 w 431959"/>
                <a:gd name="connsiteY3" fmla="*/ 0 h 216694"/>
              </a:gdLst>
              <a:ahLst/>
              <a:cxnLst>
                <a:cxn ang="0">
                  <a:pos x="connsiteX0" y="connsiteY0"/>
                </a:cxn>
                <a:cxn ang="0">
                  <a:pos x="connsiteX1" y="connsiteY1"/>
                </a:cxn>
                <a:cxn ang="0">
                  <a:pos x="connsiteX2" y="connsiteY2"/>
                </a:cxn>
                <a:cxn ang="0">
                  <a:pos x="connsiteX3" y="connsiteY3"/>
                </a:cxn>
              </a:cxnLst>
              <a:rect l="l" t="t" r="r" b="b"/>
              <a:pathLst>
                <a:path w="431959" h="216694">
                  <a:moveTo>
                    <a:pt x="174784" y="0"/>
                  </a:moveTo>
                  <a:lnTo>
                    <a:pt x="431959" y="216694"/>
                  </a:lnTo>
                  <a:lnTo>
                    <a:pt x="0" y="216694"/>
                  </a:lnTo>
                  <a:lnTo>
                    <a:pt x="174784" y="0"/>
                  </a:lnTo>
                  <a:close/>
                </a:path>
              </a:pathLst>
            </a:custGeom>
            <a:gradFill>
              <a:gsLst>
                <a:gs pos="100000">
                  <a:srgbClr val="FFFFFF">
                    <a:lumMod val="75000"/>
                  </a:srgbClr>
                </a:gs>
                <a:gs pos="65000">
                  <a:srgbClr val="FFFFFF">
                    <a:lumMod val="65000"/>
                  </a:srgbClr>
                </a:gs>
              </a:gsLst>
              <a:lin ang="5400000" scaled="1"/>
            </a:gradFill>
            <a:ln w="9525" cap="flat" cmpd="sng" algn="ctr">
              <a:noFill/>
              <a:prstDash val="solid"/>
            </a:ln>
            <a:effectLst/>
          </p:spPr>
          <p:txBody>
            <a:bodyPr rtlCol="0" anchor="ctr"/>
            <a:lstStyle/>
            <a:p>
              <a:pPr algn="ctr" defTabSz="289322">
                <a:defRPr/>
              </a:pPr>
              <a:endParaRPr lang="en-US" sz="422" kern="0" dirty="0">
                <a:solidFill>
                  <a:prstClr val="white"/>
                </a:solidFill>
                <a:latin typeface="Calibri" panose="020F0502020204030204"/>
                <a:cs typeface="Calibri" panose="020F0502020204030204" pitchFamily="34" charset="0"/>
              </a:endParaRPr>
            </a:p>
          </p:txBody>
        </p:sp>
      </p:grpSp>
      <p:sp>
        <p:nvSpPr>
          <p:cNvPr id="4" name="TextBox 3">
            <a:extLst>
              <a:ext uri="{FF2B5EF4-FFF2-40B4-BE49-F238E27FC236}">
                <a16:creationId xmlns:a16="http://schemas.microsoft.com/office/drawing/2014/main" id="{055BE064-6444-4200-977B-E31C5C1643B2}"/>
              </a:ext>
            </a:extLst>
          </p:cNvPr>
          <p:cNvSpPr txBox="1"/>
          <p:nvPr/>
        </p:nvSpPr>
        <p:spPr>
          <a:xfrm>
            <a:off x="486402" y="2001610"/>
            <a:ext cx="3958949" cy="3065455"/>
          </a:xfrm>
          <a:prstGeom prst="rect">
            <a:avLst/>
          </a:prstGeom>
          <a:noFill/>
        </p:spPr>
        <p:txBody>
          <a:bodyPr wrap="square" rtlCol="0">
            <a:spAutoFit/>
          </a:bodyPr>
          <a:lstStyle/>
          <a:p>
            <a:pPr marL="257175" indent="-257175">
              <a:lnSpc>
                <a:spcPct val="115000"/>
              </a:lnSpc>
              <a:buClr>
                <a:schemeClr val="tx1"/>
              </a:buClr>
              <a:buFont typeface="Wingdings"/>
              <a:buChar char=""/>
            </a:pPr>
            <a:r>
              <a:rPr lang="en-US" sz="1050" dirty="0">
                <a:latin typeface="Calibri"/>
                <a:ea typeface="Times New Roman"/>
                <a:cs typeface="Times New Roman"/>
              </a:rPr>
              <a:t>Perform technical assessment to understand and document current PeopleSoft landscape and integrations and scope of migration</a:t>
            </a:r>
          </a:p>
          <a:p>
            <a:pPr marL="257175" indent="-257175">
              <a:lnSpc>
                <a:spcPct val="115000"/>
              </a:lnSpc>
              <a:buClr>
                <a:schemeClr val="tx1"/>
              </a:buClr>
              <a:buFont typeface="Wingdings"/>
              <a:buChar char=""/>
            </a:pPr>
            <a:r>
              <a:rPr lang="en-US" sz="1050" dirty="0">
                <a:latin typeface="Calibri"/>
                <a:ea typeface="Times New Roman"/>
                <a:cs typeface="Times New Roman"/>
              </a:rPr>
              <a:t>Impact assessment on custom/customized objects due to AIX to Linux Re-platforming</a:t>
            </a:r>
          </a:p>
          <a:p>
            <a:pPr marL="257175" indent="-257175">
              <a:lnSpc>
                <a:spcPct val="115000"/>
              </a:lnSpc>
              <a:buClr>
                <a:schemeClr val="tx1"/>
              </a:buClr>
              <a:buFont typeface="Wingdings"/>
              <a:buChar char=""/>
            </a:pPr>
            <a:r>
              <a:rPr lang="en-US" sz="1050" dirty="0">
                <a:latin typeface="Calibri"/>
                <a:ea typeface="Times New Roman"/>
                <a:cs typeface="Times New Roman"/>
              </a:rPr>
              <a:t>PeopleSoft installation and configuration on Cloud VM/RHEL</a:t>
            </a:r>
          </a:p>
          <a:p>
            <a:pPr marL="257175" indent="-257175">
              <a:lnSpc>
                <a:spcPct val="115000"/>
              </a:lnSpc>
              <a:buClr>
                <a:schemeClr val="tx1"/>
              </a:buClr>
              <a:buFont typeface="Wingdings"/>
              <a:buChar char=""/>
            </a:pPr>
            <a:r>
              <a:rPr lang="en-US" sz="1050" dirty="0">
                <a:latin typeface="Calibri"/>
                <a:ea typeface="Times New Roman"/>
                <a:cs typeface="Times New Roman"/>
              </a:rPr>
              <a:t>Lift and shift of PeopleSoft code</a:t>
            </a:r>
          </a:p>
          <a:p>
            <a:pPr marL="257175" indent="-257175">
              <a:lnSpc>
                <a:spcPct val="115000"/>
              </a:lnSpc>
              <a:buClr>
                <a:schemeClr val="tx1"/>
              </a:buClr>
              <a:buFont typeface="Wingdings"/>
              <a:buChar char=""/>
            </a:pPr>
            <a:r>
              <a:rPr lang="en-US" sz="1050" dirty="0">
                <a:latin typeface="Calibri"/>
                <a:ea typeface="Times New Roman"/>
                <a:cs typeface="Times New Roman"/>
              </a:rPr>
              <a:t>Migrate custom objects – custom binaries, server configurations, custom file objects</a:t>
            </a:r>
          </a:p>
          <a:p>
            <a:pPr marL="257175" indent="-257175">
              <a:lnSpc>
                <a:spcPct val="115000"/>
              </a:lnSpc>
              <a:buClr>
                <a:schemeClr val="tx1"/>
              </a:buClr>
              <a:buFont typeface="Wingdings"/>
              <a:buChar char=""/>
            </a:pPr>
            <a:r>
              <a:rPr lang="en-US" sz="1050" dirty="0">
                <a:latin typeface="Calibri"/>
                <a:ea typeface="Times New Roman"/>
                <a:cs typeface="Times New Roman"/>
              </a:rPr>
              <a:t>Retrofit and Unit Testing of PeopleSoft online/file objects impacted due to platform migration/server path hard-coding/syntax changes/database name change</a:t>
            </a:r>
          </a:p>
          <a:p>
            <a:pPr marL="257175" indent="-257175">
              <a:lnSpc>
                <a:spcPct val="115000"/>
              </a:lnSpc>
              <a:buClr>
                <a:schemeClr val="tx1"/>
              </a:buClr>
              <a:buFont typeface="Wingdings"/>
              <a:buChar char=""/>
            </a:pPr>
            <a:r>
              <a:rPr lang="en-US" sz="1050" dirty="0">
                <a:latin typeface="Calibri"/>
                <a:ea typeface="Times New Roman"/>
                <a:cs typeface="Times New Roman"/>
              </a:rPr>
              <a:t>Establish and Unit Test Impacted Integrations – PS to PS, SFTP/IB/DB link/third-party software integrations</a:t>
            </a:r>
          </a:p>
          <a:p>
            <a:pPr marL="257175" indent="-257175">
              <a:lnSpc>
                <a:spcPct val="115000"/>
              </a:lnSpc>
              <a:buClr>
                <a:schemeClr val="tx1"/>
              </a:buClr>
              <a:buFont typeface="Wingdings"/>
              <a:buChar char=""/>
            </a:pPr>
            <a:r>
              <a:rPr lang="en-US" sz="1050" dirty="0">
                <a:latin typeface="Calibri"/>
                <a:ea typeface="Times New Roman"/>
                <a:cs typeface="Times New Roman"/>
              </a:rPr>
              <a:t>Support System Integration Testing and User Acceptance Testing</a:t>
            </a:r>
          </a:p>
          <a:p>
            <a:pPr marL="257175" indent="-257175">
              <a:lnSpc>
                <a:spcPct val="115000"/>
              </a:lnSpc>
              <a:buClr>
                <a:schemeClr val="tx1"/>
              </a:buClr>
              <a:buFont typeface="Wingdings"/>
              <a:buChar char=""/>
            </a:pPr>
            <a:r>
              <a:rPr lang="en-US" sz="1050" dirty="0">
                <a:latin typeface="Calibri"/>
                <a:ea typeface="Times New Roman"/>
                <a:cs typeface="Times New Roman"/>
              </a:rPr>
              <a:t>Cutover - Go-Live and Post Go-Live support</a:t>
            </a:r>
          </a:p>
        </p:txBody>
      </p:sp>
      <p:cxnSp>
        <p:nvCxnSpPr>
          <p:cNvPr id="31" name="Straight Connector 30">
            <a:extLst>
              <a:ext uri="{FF2B5EF4-FFF2-40B4-BE49-F238E27FC236}">
                <a16:creationId xmlns:a16="http://schemas.microsoft.com/office/drawing/2014/main" id="{544A32A4-B45A-4000-B61D-AA608B754204}"/>
              </a:ext>
            </a:extLst>
          </p:cNvPr>
          <p:cNvCxnSpPr>
            <a:cxnSpLocks/>
          </p:cNvCxnSpPr>
          <p:nvPr/>
        </p:nvCxnSpPr>
        <p:spPr>
          <a:xfrm flipV="1">
            <a:off x="486401" y="519652"/>
            <a:ext cx="8275460" cy="23978"/>
          </a:xfrm>
          <a:prstGeom prst="line">
            <a:avLst/>
          </a:prstGeom>
          <a:ln>
            <a:solidFill>
              <a:schemeClr val="tx2">
                <a:lumMod val="60000"/>
                <a:lumOff val="40000"/>
              </a:schemeClr>
            </a:solidFill>
          </a:ln>
        </p:spPr>
        <p:style>
          <a:lnRef idx="1">
            <a:schemeClr val="accent6"/>
          </a:lnRef>
          <a:fillRef idx="0">
            <a:schemeClr val="accent6"/>
          </a:fillRef>
          <a:effectRef idx="0">
            <a:schemeClr val="accent6"/>
          </a:effectRef>
          <a:fontRef idx="minor">
            <a:schemeClr val="tx1"/>
          </a:fontRef>
        </p:style>
      </p:cxnSp>
      <p:sp>
        <p:nvSpPr>
          <p:cNvPr id="2" name="Title 1"/>
          <p:cNvSpPr>
            <a:spLocks noGrp="1"/>
          </p:cNvSpPr>
          <p:nvPr>
            <p:ph type="title"/>
          </p:nvPr>
        </p:nvSpPr>
        <p:spPr/>
        <p:txBody>
          <a:bodyPr/>
          <a:lstStyle/>
          <a:p>
            <a:r>
              <a:rPr lang="en-US" dirty="0"/>
              <a:t>Our Understanding of PJI’s Requirements</a:t>
            </a:r>
          </a:p>
        </p:txBody>
      </p:sp>
    </p:spTree>
    <p:extLst>
      <p:ext uri="{BB962C8B-B14F-4D97-AF65-F5344CB8AC3E}">
        <p14:creationId xmlns:p14="http://schemas.microsoft.com/office/powerpoint/2010/main" val="3772726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BA8DDA0F-9669-4D76-A092-28278BE2FCE4}"/>
              </a:ext>
            </a:extLst>
          </p:cNvPr>
          <p:cNvSpPr>
            <a:spLocks noChangeArrowheads="1"/>
          </p:cNvSpPr>
          <p:nvPr/>
        </p:nvSpPr>
        <p:spPr bwMode="auto">
          <a:xfrm>
            <a:off x="628650" y="1353065"/>
            <a:ext cx="9144000"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350">
                <a:solidFill>
                  <a:srgbClr val="000000"/>
                </a:solidFill>
                <a:latin typeface="Times New Roman" panose="02020603050405020304" pitchFamily="18" charset="0"/>
                <a:cs typeface="Times New Roman" panose="02020603050405020304" pitchFamily="18" charset="0"/>
              </a:rPr>
              <a:t> </a:t>
            </a:r>
            <a:endParaRPr lang="en-US" altLang="en-US" sz="1350"/>
          </a:p>
          <a:p>
            <a:pPr defTabSz="685800"/>
            <a:endParaRPr lang="en-US" altLang="en-US" sz="1350"/>
          </a:p>
        </p:txBody>
      </p:sp>
      <p:graphicFrame>
        <p:nvGraphicFramePr>
          <p:cNvPr id="2" name="Table 8">
            <a:extLst>
              <a:ext uri="{FF2B5EF4-FFF2-40B4-BE49-F238E27FC236}">
                <a16:creationId xmlns:a16="http://schemas.microsoft.com/office/drawing/2014/main" id="{1C61D76C-69F5-4235-84C9-939A59C1FD92}"/>
              </a:ext>
            </a:extLst>
          </p:cNvPr>
          <p:cNvGraphicFramePr>
            <a:graphicFrameLocks noGrp="1"/>
          </p:cNvGraphicFramePr>
          <p:nvPr>
            <p:extLst>
              <p:ext uri="{D42A27DB-BD31-4B8C-83A1-F6EECF244321}">
                <p14:modId xmlns:p14="http://schemas.microsoft.com/office/powerpoint/2010/main" val="974730239"/>
              </p:ext>
            </p:extLst>
          </p:nvPr>
        </p:nvGraphicFramePr>
        <p:xfrm>
          <a:off x="485730" y="620999"/>
          <a:ext cx="8177008" cy="4507230"/>
        </p:xfrm>
        <a:graphic>
          <a:graphicData uri="http://schemas.openxmlformats.org/drawingml/2006/table">
            <a:tbl>
              <a:tblPr firstRow="1" bandRow="1">
                <a:tableStyleId>{5C22544A-7EE6-4342-B048-85BDC9FD1C3A}</a:tableStyleId>
              </a:tblPr>
              <a:tblGrid>
                <a:gridCol w="3514434">
                  <a:extLst>
                    <a:ext uri="{9D8B030D-6E8A-4147-A177-3AD203B41FA5}">
                      <a16:colId xmlns:a16="http://schemas.microsoft.com/office/drawing/2014/main" val="556456729"/>
                    </a:ext>
                  </a:extLst>
                </a:gridCol>
                <a:gridCol w="2508284">
                  <a:extLst>
                    <a:ext uri="{9D8B030D-6E8A-4147-A177-3AD203B41FA5}">
                      <a16:colId xmlns:a16="http://schemas.microsoft.com/office/drawing/2014/main" val="797836062"/>
                    </a:ext>
                  </a:extLst>
                </a:gridCol>
                <a:gridCol w="2154290">
                  <a:extLst>
                    <a:ext uri="{9D8B030D-6E8A-4147-A177-3AD203B41FA5}">
                      <a16:colId xmlns:a16="http://schemas.microsoft.com/office/drawing/2014/main" val="1470868322"/>
                    </a:ext>
                  </a:extLst>
                </a:gridCol>
              </a:tblGrid>
              <a:tr h="278130">
                <a:tc>
                  <a:txBody>
                    <a:bodyPr/>
                    <a:lstStyle/>
                    <a:p>
                      <a:r>
                        <a:rPr lang="en-US" sz="1200" dirty="0"/>
                        <a:t>Key Activities</a:t>
                      </a:r>
                    </a:p>
                  </a:txBody>
                  <a:tcPr marL="68580" marR="68580" marT="34290" marB="34290"/>
                </a:tc>
                <a:tc>
                  <a:txBody>
                    <a:bodyPr/>
                    <a:lstStyle/>
                    <a:p>
                      <a:pPr algn="ctr"/>
                      <a:r>
                        <a:rPr lang="en-US" sz="1200" dirty="0"/>
                        <a:t>Primary Owner - CTS</a:t>
                      </a:r>
                    </a:p>
                  </a:txBody>
                  <a:tcPr marL="68580" marR="68580" marT="34290" marB="34290"/>
                </a:tc>
                <a:tc>
                  <a:txBody>
                    <a:bodyPr/>
                    <a:lstStyle/>
                    <a:p>
                      <a:pPr algn="ctr"/>
                      <a:r>
                        <a:rPr lang="en-US" sz="1200" dirty="0"/>
                        <a:t>Primary Owner – PJI</a:t>
                      </a:r>
                    </a:p>
                  </a:txBody>
                  <a:tcPr marL="68580" marR="68580" marT="34290" marB="34290"/>
                </a:tc>
                <a:extLst>
                  <a:ext uri="{0D108BD9-81ED-4DB2-BD59-A6C34878D82A}">
                    <a16:rowId xmlns:a16="http://schemas.microsoft.com/office/drawing/2014/main" val="1037064217"/>
                  </a:ext>
                </a:extLst>
              </a:tr>
              <a:tr h="278130">
                <a:tc>
                  <a:txBody>
                    <a:bodyPr/>
                    <a:lstStyle/>
                    <a:p>
                      <a:r>
                        <a:rPr lang="en-US" sz="1000" dirty="0"/>
                        <a:t>Assessment/Discovery</a:t>
                      </a:r>
                    </a:p>
                  </a:txBody>
                  <a:tcPr marL="68580" marR="68580" marT="34290" marB="34290"/>
                </a:tc>
                <a:tc>
                  <a:txBody>
                    <a:bodyPr/>
                    <a:lstStyle/>
                    <a:p>
                      <a:pPr algn="ctr"/>
                      <a:r>
                        <a:rPr lang="en-US" sz="1400" dirty="0">
                          <a:sym typeface="Wingdings" panose="05000000000000000000" pitchFamily="2" charset="2"/>
                        </a:rPr>
                        <a:t></a:t>
                      </a: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3614871066"/>
                  </a:ext>
                </a:extLst>
              </a:tr>
              <a:tr h="278130">
                <a:tc>
                  <a:txBody>
                    <a:bodyPr/>
                    <a:lstStyle/>
                    <a:p>
                      <a:r>
                        <a:rPr lang="en-US" sz="1000" dirty="0"/>
                        <a:t>Planning – Migration Sequence and Solution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3111965703"/>
                  </a:ext>
                </a:extLst>
              </a:tr>
              <a:tr h="278130">
                <a:tc>
                  <a:txBody>
                    <a:bodyPr/>
                    <a:lstStyle/>
                    <a:p>
                      <a:r>
                        <a:rPr lang="en-US" sz="1000" dirty="0"/>
                        <a:t>Architecture and Design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3334365274"/>
                  </a:ext>
                </a:extLst>
              </a:tr>
              <a:tr h="278130">
                <a:tc>
                  <a:txBody>
                    <a:bodyPr/>
                    <a:lstStyle/>
                    <a:p>
                      <a:r>
                        <a:rPr lang="en-US" sz="1000" dirty="0"/>
                        <a:t>Provide Software Licenses and Software Binary</a:t>
                      </a:r>
                    </a:p>
                  </a:txBody>
                  <a:tcPr marL="68580" marR="68580" marT="34290" marB="34290"/>
                </a:tc>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extLst>
                  <a:ext uri="{0D108BD9-81ED-4DB2-BD59-A6C34878D82A}">
                    <a16:rowId xmlns:a16="http://schemas.microsoft.com/office/drawing/2014/main" val="2878050779"/>
                  </a:ext>
                </a:extLst>
              </a:tr>
              <a:tr h="278130">
                <a:tc>
                  <a:txBody>
                    <a:bodyPr/>
                    <a:lstStyle/>
                    <a:p>
                      <a:r>
                        <a:rPr lang="en-US" sz="1000" dirty="0"/>
                        <a:t>Server Configuration and Build</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254610465"/>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Application Migration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2048843861"/>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Application Retrofitting and Interface Remediation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710700576"/>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Updates to upstream/downstream/external 3</a:t>
                      </a:r>
                      <a:r>
                        <a:rPr lang="en-US" sz="1000" baseline="30000" dirty="0"/>
                        <a:t>rd</a:t>
                      </a:r>
                      <a:r>
                        <a:rPr lang="en-US" sz="1000" dirty="0"/>
                        <a:t> party systems</a:t>
                      </a:r>
                    </a:p>
                  </a:txBody>
                  <a:tcPr marL="68580" marR="68580" marT="34290" marB="34290"/>
                </a:tc>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extLst>
                  <a:ext uri="{0D108BD9-81ED-4DB2-BD59-A6C34878D82A}">
                    <a16:rowId xmlns:a16="http://schemas.microsoft.com/office/drawing/2014/main" val="1162161130"/>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Unit Testing</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269291126"/>
                  </a:ext>
                </a:extLst>
              </a:tr>
              <a:tr h="278130">
                <a:tc>
                  <a:txBody>
                    <a:bodyPr/>
                    <a:lstStyle/>
                    <a:p>
                      <a:r>
                        <a:rPr lang="en-US" sz="1000" dirty="0"/>
                        <a:t>Functional/Systems Integration Testing (SIT)</a:t>
                      </a:r>
                    </a:p>
                  </a:txBody>
                  <a:tcPr marL="68580" marR="68580" marT="34290" marB="34290"/>
                </a:tc>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extLst>
                  <a:ext uri="{0D108BD9-81ED-4DB2-BD59-A6C34878D82A}">
                    <a16:rowId xmlns:a16="http://schemas.microsoft.com/office/drawing/2014/main" val="3738362040"/>
                  </a:ext>
                </a:extLst>
              </a:tr>
              <a:tr h="278130">
                <a:tc>
                  <a:txBody>
                    <a:bodyPr/>
                    <a:lstStyle/>
                    <a:p>
                      <a:r>
                        <a:rPr lang="en-US" sz="1000" dirty="0"/>
                        <a:t>User Acceptance Testing (UAT)</a:t>
                      </a:r>
                    </a:p>
                  </a:txBody>
                  <a:tcPr marL="68580" marR="68580" marT="34290" marB="34290"/>
                </a:tc>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extLst>
                  <a:ext uri="{0D108BD9-81ED-4DB2-BD59-A6C34878D82A}">
                    <a16:rowId xmlns:a16="http://schemas.microsoft.com/office/drawing/2014/main" val="2636419257"/>
                  </a:ext>
                </a:extLst>
              </a:tr>
              <a:tr h="278130">
                <a:tc>
                  <a:txBody>
                    <a:bodyPr/>
                    <a:lstStyle/>
                    <a:p>
                      <a:r>
                        <a:rPr lang="en-US" sz="1000" dirty="0"/>
                        <a:t>Support SIT/UAT</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tc>
                  <a:txBody>
                    <a:bodyPr/>
                    <a:lstStyle/>
                    <a:p>
                      <a:pPr algn="ctr"/>
                      <a:endParaRPr lang="en-US" sz="1400" dirty="0"/>
                    </a:p>
                  </a:txBody>
                  <a:tcPr marL="68580" marR="68580" marT="34290" marB="34290"/>
                </a:tc>
                <a:extLst>
                  <a:ext uri="{0D108BD9-81ED-4DB2-BD59-A6C34878D82A}">
                    <a16:rowId xmlns:a16="http://schemas.microsoft.com/office/drawing/2014/main" val="1860573920"/>
                  </a:ext>
                </a:extLst>
              </a:tr>
              <a:tr h="278130">
                <a:tc>
                  <a:txBody>
                    <a:bodyPr/>
                    <a:lstStyle/>
                    <a:p>
                      <a:r>
                        <a:rPr lang="en-US" sz="1000" dirty="0"/>
                        <a:t>Transition to Production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marL="68580" marR="68580" marT="34290" marB="34290"/>
                </a:tc>
                <a:extLst>
                  <a:ext uri="{0D108BD9-81ED-4DB2-BD59-A6C34878D82A}">
                    <a16:rowId xmlns:a16="http://schemas.microsoft.com/office/drawing/2014/main" val="1460286128"/>
                  </a:ext>
                </a:extLst>
              </a:tr>
              <a:tr h="278130">
                <a:tc>
                  <a:txBody>
                    <a:bodyPr/>
                    <a:lstStyle/>
                    <a:p>
                      <a:r>
                        <a:rPr lang="en-US" sz="1000" dirty="0"/>
                        <a:t>Resolve any pre-existing code issues</a:t>
                      </a:r>
                    </a:p>
                  </a:txBody>
                  <a:tcPr marL="68580" marR="68580" marT="34290" marB="34290"/>
                </a:tc>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extLst>
                  <a:ext uri="{0D108BD9-81ED-4DB2-BD59-A6C34878D82A}">
                    <a16:rowId xmlns:a16="http://schemas.microsoft.com/office/drawing/2014/main" val="3967118462"/>
                  </a:ext>
                </a:extLst>
              </a:tr>
              <a:tr h="2781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Decommission Old Hardware</a:t>
                      </a:r>
                    </a:p>
                  </a:txBody>
                  <a:tcPr marL="68580" marR="68580" marT="34290" marB="34290"/>
                </a:tc>
                <a:tc>
                  <a:txBody>
                    <a:bodyPr/>
                    <a:lstStyle/>
                    <a:p>
                      <a:pPr algn="ctr"/>
                      <a:endParaRPr lang="en-US" sz="14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dirty="0"/>
                    </a:p>
                  </a:txBody>
                  <a:tcPr marL="68580" marR="68580" marT="34290" marB="34290"/>
                </a:tc>
                <a:extLst>
                  <a:ext uri="{0D108BD9-81ED-4DB2-BD59-A6C34878D82A}">
                    <a16:rowId xmlns:a16="http://schemas.microsoft.com/office/drawing/2014/main" val="649313124"/>
                  </a:ext>
                </a:extLst>
              </a:tr>
            </a:tbl>
          </a:graphicData>
        </a:graphic>
      </p:graphicFrame>
      <p:sp>
        <p:nvSpPr>
          <p:cNvPr id="3" name="Title 2"/>
          <p:cNvSpPr>
            <a:spLocks noGrp="1"/>
          </p:cNvSpPr>
          <p:nvPr>
            <p:ph type="title"/>
          </p:nvPr>
        </p:nvSpPr>
        <p:spPr/>
        <p:txBody>
          <a:bodyPr/>
          <a:lstStyle/>
          <a:p>
            <a:r>
              <a:rPr lang="en-US" dirty="0"/>
              <a:t>Responsibility Matrix</a:t>
            </a:r>
          </a:p>
        </p:txBody>
      </p:sp>
    </p:spTree>
    <p:extLst>
      <p:ext uri="{BB962C8B-B14F-4D97-AF65-F5344CB8AC3E}">
        <p14:creationId xmlns:p14="http://schemas.microsoft.com/office/powerpoint/2010/main" val="1661873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Cognizant will leverage its proven Cloud Steps for PJI’s Cloud Migration</a:t>
            </a:r>
            <a:endParaRPr lang="en-US" dirty="0"/>
          </a:p>
        </p:txBody>
      </p:sp>
      <p:sp>
        <p:nvSpPr>
          <p:cNvPr id="9" name="Rectangle 8"/>
          <p:cNvSpPr/>
          <p:nvPr/>
        </p:nvSpPr>
        <p:spPr>
          <a:xfrm>
            <a:off x="1173020" y="3100979"/>
            <a:ext cx="1613766" cy="585627"/>
          </a:xfrm>
          <a:prstGeom prst="rect">
            <a:avLst/>
          </a:prstGeom>
          <a:solidFill>
            <a:srgbClr val="0071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10" name="Rectangle 9"/>
          <p:cNvSpPr/>
          <p:nvPr/>
        </p:nvSpPr>
        <p:spPr>
          <a:xfrm>
            <a:off x="2431771" y="2787087"/>
            <a:ext cx="1613766" cy="585627"/>
          </a:xfrm>
          <a:prstGeom prst="rect">
            <a:avLst/>
          </a:prstGeom>
          <a:solidFill>
            <a:srgbClr val="4FB3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11" name="Rectangle 10"/>
          <p:cNvSpPr/>
          <p:nvPr/>
        </p:nvSpPr>
        <p:spPr>
          <a:xfrm>
            <a:off x="3690527" y="2473196"/>
            <a:ext cx="1613766" cy="585627"/>
          </a:xfrm>
          <a:prstGeom prst="rect">
            <a:avLst/>
          </a:prstGeom>
          <a:solidFill>
            <a:srgbClr val="6E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12" name="Rectangle 11"/>
          <p:cNvSpPr/>
          <p:nvPr/>
        </p:nvSpPr>
        <p:spPr>
          <a:xfrm>
            <a:off x="4949278" y="2159304"/>
            <a:ext cx="1613766" cy="585627"/>
          </a:xfrm>
          <a:prstGeom prst="rect">
            <a:avLst/>
          </a:prstGeom>
          <a:solidFill>
            <a:srgbClr val="377C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13" name="Rectangle 12"/>
          <p:cNvSpPr/>
          <p:nvPr/>
        </p:nvSpPr>
        <p:spPr>
          <a:xfrm>
            <a:off x="6196702" y="1845411"/>
            <a:ext cx="1613766" cy="585627"/>
          </a:xfrm>
          <a:prstGeom prst="rect">
            <a:avLst/>
          </a:prstGeom>
          <a:solidFill>
            <a:srgbClr val="E251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14" name="Right Triangle 13"/>
          <p:cNvSpPr/>
          <p:nvPr/>
        </p:nvSpPr>
        <p:spPr>
          <a:xfrm flipH="1" flipV="1">
            <a:off x="2431772" y="3372713"/>
            <a:ext cx="361810" cy="313892"/>
          </a:xfrm>
          <a:prstGeom prst="rtTriangle">
            <a:avLst/>
          </a:prstGeom>
          <a:solidFill>
            <a:srgbClr val="2F8DA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15" name="Right Triangle 14"/>
          <p:cNvSpPr/>
          <p:nvPr/>
        </p:nvSpPr>
        <p:spPr>
          <a:xfrm flipH="1" flipV="1">
            <a:off x="3690529" y="3051926"/>
            <a:ext cx="361810" cy="313892"/>
          </a:xfrm>
          <a:prstGeom prst="rtTriangle">
            <a:avLst/>
          </a:prstGeom>
          <a:solidFill>
            <a:srgbClr val="558B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16" name="Right Triangle 15"/>
          <p:cNvSpPr/>
          <p:nvPr/>
        </p:nvSpPr>
        <p:spPr>
          <a:xfrm flipH="1" flipV="1">
            <a:off x="4943047" y="2745713"/>
            <a:ext cx="361810" cy="313892"/>
          </a:xfrm>
          <a:prstGeom prst="rtTriangle">
            <a:avLst/>
          </a:prstGeom>
          <a:solidFill>
            <a:srgbClr val="2B64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17" name="Right Triangle 16"/>
          <p:cNvSpPr/>
          <p:nvPr/>
        </p:nvSpPr>
        <p:spPr>
          <a:xfrm flipH="1" flipV="1">
            <a:off x="6196707" y="2426708"/>
            <a:ext cx="361810" cy="313892"/>
          </a:xfrm>
          <a:prstGeom prst="rtTriangle">
            <a:avLst/>
          </a:prstGeom>
          <a:solidFill>
            <a:srgbClr val="CB33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18" name="Oval 17"/>
          <p:cNvSpPr/>
          <p:nvPr/>
        </p:nvSpPr>
        <p:spPr>
          <a:xfrm>
            <a:off x="1021731" y="1997996"/>
            <a:ext cx="302581" cy="274320"/>
          </a:xfrm>
          <a:prstGeom prst="ellipse">
            <a:avLst/>
          </a:prstGeom>
          <a:solidFill>
            <a:srgbClr val="387C2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rPr>
              <a:t>1</a:t>
            </a:r>
          </a:p>
        </p:txBody>
      </p:sp>
      <p:sp>
        <p:nvSpPr>
          <p:cNvPr id="19" name="TextBox 18"/>
          <p:cNvSpPr txBox="1"/>
          <p:nvPr/>
        </p:nvSpPr>
        <p:spPr>
          <a:xfrm>
            <a:off x="1245853" y="1997997"/>
            <a:ext cx="982202" cy="1038746"/>
          </a:xfrm>
          <a:prstGeom prst="rect">
            <a:avLst/>
          </a:prstGeom>
          <a:noFill/>
        </p:spPr>
        <p:txBody>
          <a:bodyPr wrap="square" rtlCol="0">
            <a:spAutoFit/>
          </a:bodyPr>
          <a:lstStyle/>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mj-lt"/>
                <a:cs typeface="Arial" panose="020B0604020202020204" pitchFamily="34" charset="0"/>
              </a:rPr>
              <a:t>STRATEGIZE</a:t>
            </a:r>
            <a:endParaRPr kumimoji="0" lang="en-US" sz="900" b="1" i="0" u="none" strike="noStrike" kern="1200" cap="none" spc="0" normalizeH="0" baseline="0" noProof="0" dirty="0">
              <a:ln>
                <a:noFill/>
              </a:ln>
              <a:solidFill>
                <a:srgbClr val="C00000"/>
              </a:solidFill>
              <a:effectLst/>
              <a:uLnTx/>
              <a:uFillTx/>
              <a:latin typeface="+mj-lt"/>
              <a:cs typeface="Arial" panose="020B0604020202020204" pitchFamily="34" charset="0"/>
            </a:endParaRPr>
          </a:p>
          <a:p>
            <a:pPr marL="0" marR="0" lvl="0" indent="0" algn="l" defTabSz="816302" rtl="0" eaLnBrk="1" fontAlgn="auto" latinLnBrk="0" hangingPunct="1">
              <a:lnSpc>
                <a:spcPts val="9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j-lt"/>
                <a:cs typeface="Arial" panose="020B0604020202020204" pitchFamily="34" charset="0"/>
              </a:rPr>
              <a:t>Align cloud strategy with business and IT vision, Organizational Change Management</a:t>
            </a:r>
          </a:p>
        </p:txBody>
      </p:sp>
      <p:sp>
        <p:nvSpPr>
          <p:cNvPr id="20" name="TextBox 19"/>
          <p:cNvSpPr txBox="1"/>
          <p:nvPr/>
        </p:nvSpPr>
        <p:spPr>
          <a:xfrm>
            <a:off x="2542389" y="1617185"/>
            <a:ext cx="1210324" cy="784830"/>
          </a:xfrm>
          <a:prstGeom prst="rect">
            <a:avLst/>
          </a:prstGeom>
          <a:noFill/>
        </p:spPr>
        <p:txBody>
          <a:bodyPr wrap="square" rtlCol="0">
            <a:spAutoFit/>
          </a:bodyPr>
          <a:lstStyle/>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mj-lt"/>
                <a:cs typeface="Arial" panose="020B0604020202020204" pitchFamily="34" charset="0"/>
              </a:rPr>
              <a:t>ASSESS &amp; PLAN</a:t>
            </a:r>
          </a:p>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j-lt"/>
                <a:cs typeface="Arial" panose="020B0604020202020204" pitchFamily="34" charset="0"/>
              </a:rPr>
              <a:t>Decide on workload specific strategies; develop migration roadmaps</a:t>
            </a:r>
          </a:p>
        </p:txBody>
      </p:sp>
      <p:sp>
        <p:nvSpPr>
          <p:cNvPr id="21" name="TextBox 20"/>
          <p:cNvSpPr txBox="1"/>
          <p:nvPr/>
        </p:nvSpPr>
        <p:spPr>
          <a:xfrm>
            <a:off x="3788058" y="1362776"/>
            <a:ext cx="1259901" cy="784830"/>
          </a:xfrm>
          <a:prstGeom prst="rect">
            <a:avLst/>
          </a:prstGeom>
          <a:noFill/>
        </p:spPr>
        <p:txBody>
          <a:bodyPr wrap="square" rtlCol="0">
            <a:spAutoFit/>
          </a:bodyPr>
          <a:lstStyle/>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mj-lt"/>
                <a:cs typeface="Arial" panose="020B0604020202020204" pitchFamily="34" charset="0"/>
              </a:rPr>
              <a:t>DESIGN &amp; BUILD</a:t>
            </a:r>
          </a:p>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j-lt"/>
                <a:cs typeface="Arial" panose="020B0604020202020204" pitchFamily="34" charset="0"/>
              </a:rPr>
              <a:t>Design the target state hybrid architecture,  security controls, </a:t>
            </a:r>
          </a:p>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j-lt"/>
                <a:cs typeface="Arial" panose="020B0604020202020204" pitchFamily="34" charset="0"/>
              </a:rPr>
              <a:t>cloud environment</a:t>
            </a:r>
          </a:p>
        </p:txBody>
      </p:sp>
      <p:sp>
        <p:nvSpPr>
          <p:cNvPr id="22" name="TextBox 21"/>
          <p:cNvSpPr txBox="1"/>
          <p:nvPr/>
        </p:nvSpPr>
        <p:spPr>
          <a:xfrm>
            <a:off x="5083508" y="981668"/>
            <a:ext cx="1210324" cy="923330"/>
          </a:xfrm>
          <a:prstGeom prst="rect">
            <a:avLst/>
          </a:prstGeom>
          <a:noFill/>
        </p:spPr>
        <p:txBody>
          <a:bodyPr wrap="square" rtlCol="0">
            <a:spAutoFit/>
          </a:bodyPr>
          <a:lstStyle/>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mj-lt"/>
                <a:cs typeface="Arial" panose="020B0604020202020204" pitchFamily="34" charset="0"/>
              </a:rPr>
              <a:t>MIGRATE &amp; VALIDATE</a:t>
            </a:r>
          </a:p>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j-lt"/>
                <a:cs typeface="Arial" panose="020B0604020202020204" pitchFamily="34" charset="0"/>
              </a:rPr>
              <a:t>Securely migrate the workloads to the cloud;  validate benchmarks.</a:t>
            </a:r>
          </a:p>
        </p:txBody>
      </p:sp>
      <p:sp>
        <p:nvSpPr>
          <p:cNvPr id="23" name="TextBox 22"/>
          <p:cNvSpPr txBox="1"/>
          <p:nvPr/>
        </p:nvSpPr>
        <p:spPr>
          <a:xfrm>
            <a:off x="6332963" y="745796"/>
            <a:ext cx="1210324" cy="507831"/>
          </a:xfrm>
          <a:prstGeom prst="rect">
            <a:avLst/>
          </a:prstGeom>
          <a:noFill/>
        </p:spPr>
        <p:txBody>
          <a:bodyPr wrap="square" rtlCol="0">
            <a:spAutoFit/>
          </a:bodyPr>
          <a:lstStyle/>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mj-lt"/>
                <a:cs typeface="Arial" panose="020B0604020202020204" pitchFamily="34" charset="0"/>
              </a:rPr>
              <a:t>RUN</a:t>
            </a:r>
          </a:p>
          <a:p>
            <a:pPr marL="0" marR="0" lvl="0" indent="0" algn="l" defTabSz="81630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mj-lt"/>
                <a:cs typeface="Arial" panose="020B0604020202020204" pitchFamily="34" charset="0"/>
              </a:rPr>
              <a:t>Seamlessly transition to “RUN” operations</a:t>
            </a:r>
          </a:p>
        </p:txBody>
      </p:sp>
      <p:cxnSp>
        <p:nvCxnSpPr>
          <p:cNvPr id="24" name="Straight Connector 23"/>
          <p:cNvCxnSpPr/>
          <p:nvPr/>
        </p:nvCxnSpPr>
        <p:spPr>
          <a:xfrm>
            <a:off x="1173022" y="2174766"/>
            <a:ext cx="0" cy="1023819"/>
          </a:xfrm>
          <a:prstGeom prst="line">
            <a:avLst/>
          </a:prstGeom>
          <a:solidFill>
            <a:srgbClr val="387C2C"/>
          </a:solidFill>
          <a:ln w="3175">
            <a:solidFill>
              <a:srgbClr val="387C2C"/>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25" name="Straight Connector 24"/>
          <p:cNvCxnSpPr/>
          <p:nvPr/>
        </p:nvCxnSpPr>
        <p:spPr>
          <a:xfrm>
            <a:off x="1266535" y="2167841"/>
            <a:ext cx="806883" cy="0"/>
          </a:xfrm>
          <a:prstGeom prst="line">
            <a:avLst/>
          </a:prstGeom>
          <a:solidFill>
            <a:srgbClr val="387C2C"/>
          </a:solidFill>
          <a:ln w="3175">
            <a:solidFill>
              <a:srgbClr val="387C2C"/>
            </a:solidFill>
            <a:prstDash val="sysDash"/>
          </a:ln>
          <a:effectLst/>
        </p:spPr>
        <p:style>
          <a:lnRef idx="1">
            <a:schemeClr val="accent1"/>
          </a:lnRef>
          <a:fillRef idx="3">
            <a:schemeClr val="accent1"/>
          </a:fillRef>
          <a:effectRef idx="2">
            <a:schemeClr val="accent1"/>
          </a:effectRef>
          <a:fontRef idx="minor">
            <a:schemeClr val="lt1"/>
          </a:fontRef>
        </p:style>
      </p:cxnSp>
      <p:sp>
        <p:nvSpPr>
          <p:cNvPr id="26" name="Oval 25"/>
          <p:cNvSpPr/>
          <p:nvPr/>
        </p:nvSpPr>
        <p:spPr>
          <a:xfrm>
            <a:off x="2280261" y="1671755"/>
            <a:ext cx="302581" cy="274320"/>
          </a:xfrm>
          <a:prstGeom prst="ellipse">
            <a:avLst/>
          </a:prstGeom>
          <a:solidFill>
            <a:srgbClr val="4FB3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rPr>
              <a:t>2</a:t>
            </a:r>
          </a:p>
        </p:txBody>
      </p:sp>
      <p:cxnSp>
        <p:nvCxnSpPr>
          <p:cNvPr id="27" name="Straight Connector 26"/>
          <p:cNvCxnSpPr/>
          <p:nvPr/>
        </p:nvCxnSpPr>
        <p:spPr>
          <a:xfrm>
            <a:off x="2421786" y="1861476"/>
            <a:ext cx="0" cy="1023819"/>
          </a:xfrm>
          <a:prstGeom prst="line">
            <a:avLst/>
          </a:prstGeom>
          <a:solidFill>
            <a:srgbClr val="387C2C"/>
          </a:solidFill>
          <a:ln w="3175">
            <a:solidFill>
              <a:srgbClr val="4FB3CD"/>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28" name="Straight Connector 27"/>
          <p:cNvCxnSpPr/>
          <p:nvPr/>
        </p:nvCxnSpPr>
        <p:spPr>
          <a:xfrm>
            <a:off x="2609884" y="1792911"/>
            <a:ext cx="806883" cy="0"/>
          </a:xfrm>
          <a:prstGeom prst="line">
            <a:avLst/>
          </a:prstGeom>
          <a:solidFill>
            <a:srgbClr val="387C2C"/>
          </a:solidFill>
          <a:ln w="3175">
            <a:solidFill>
              <a:srgbClr val="2F8DA7"/>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29" name="Straight Connector 28"/>
          <p:cNvCxnSpPr/>
          <p:nvPr/>
        </p:nvCxnSpPr>
        <p:spPr>
          <a:xfrm>
            <a:off x="3689144" y="1551537"/>
            <a:ext cx="0" cy="1023819"/>
          </a:xfrm>
          <a:prstGeom prst="line">
            <a:avLst/>
          </a:prstGeom>
          <a:solidFill>
            <a:srgbClr val="387C2C"/>
          </a:solidFill>
          <a:ln w="3175">
            <a:solidFill>
              <a:srgbClr val="BE6718"/>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30" name="Straight Connector 29"/>
          <p:cNvCxnSpPr/>
          <p:nvPr/>
        </p:nvCxnSpPr>
        <p:spPr>
          <a:xfrm>
            <a:off x="3806955" y="1544613"/>
            <a:ext cx="806883" cy="0"/>
          </a:xfrm>
          <a:prstGeom prst="line">
            <a:avLst/>
          </a:prstGeom>
          <a:solidFill>
            <a:srgbClr val="387C2C"/>
          </a:solidFill>
          <a:ln w="3175">
            <a:solidFill>
              <a:srgbClr val="6EB33F"/>
            </a:solidFill>
            <a:prstDash val="sysDash"/>
          </a:ln>
          <a:effectLst/>
        </p:spPr>
        <p:style>
          <a:lnRef idx="1">
            <a:schemeClr val="accent1"/>
          </a:lnRef>
          <a:fillRef idx="3">
            <a:schemeClr val="accent1"/>
          </a:fillRef>
          <a:effectRef idx="2">
            <a:schemeClr val="accent1"/>
          </a:effectRef>
          <a:fontRef idx="minor">
            <a:schemeClr val="lt1"/>
          </a:fontRef>
        </p:style>
      </p:cxnSp>
      <p:sp>
        <p:nvSpPr>
          <p:cNvPr id="37" name="Oval 36"/>
          <p:cNvSpPr/>
          <p:nvPr/>
        </p:nvSpPr>
        <p:spPr>
          <a:xfrm>
            <a:off x="4821370" y="1089754"/>
            <a:ext cx="302581" cy="274320"/>
          </a:xfrm>
          <a:prstGeom prst="ellipse">
            <a:avLst/>
          </a:prstGeom>
          <a:solidFill>
            <a:srgbClr val="377C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rPr>
              <a:t>4</a:t>
            </a:r>
          </a:p>
        </p:txBody>
      </p:sp>
      <p:cxnSp>
        <p:nvCxnSpPr>
          <p:cNvPr id="38" name="Straight Connector 37"/>
          <p:cNvCxnSpPr/>
          <p:nvPr/>
        </p:nvCxnSpPr>
        <p:spPr>
          <a:xfrm>
            <a:off x="4956510" y="1136700"/>
            <a:ext cx="0" cy="1023819"/>
          </a:xfrm>
          <a:prstGeom prst="line">
            <a:avLst/>
          </a:prstGeom>
          <a:solidFill>
            <a:srgbClr val="387C2C"/>
          </a:solidFill>
          <a:ln w="3175">
            <a:solidFill>
              <a:srgbClr val="00728F"/>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39" name="Straight Connector 38"/>
          <p:cNvCxnSpPr/>
          <p:nvPr/>
        </p:nvCxnSpPr>
        <p:spPr>
          <a:xfrm>
            <a:off x="5048799" y="1307953"/>
            <a:ext cx="806883" cy="0"/>
          </a:xfrm>
          <a:prstGeom prst="line">
            <a:avLst/>
          </a:prstGeom>
          <a:solidFill>
            <a:srgbClr val="387C2C"/>
          </a:solidFill>
          <a:ln w="3175">
            <a:solidFill>
              <a:srgbClr val="2B6422"/>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40" name="Straight Connector 39"/>
          <p:cNvCxnSpPr/>
          <p:nvPr/>
        </p:nvCxnSpPr>
        <p:spPr>
          <a:xfrm>
            <a:off x="6196702" y="891087"/>
            <a:ext cx="0" cy="1023819"/>
          </a:xfrm>
          <a:prstGeom prst="line">
            <a:avLst/>
          </a:prstGeom>
          <a:solidFill>
            <a:srgbClr val="387C2C"/>
          </a:solidFill>
          <a:ln w="3175">
            <a:solidFill>
              <a:srgbClr val="6DB33F"/>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41" name="Straight Connector 40"/>
          <p:cNvCxnSpPr/>
          <p:nvPr/>
        </p:nvCxnSpPr>
        <p:spPr>
          <a:xfrm>
            <a:off x="6190218" y="935344"/>
            <a:ext cx="806883" cy="4880"/>
          </a:xfrm>
          <a:prstGeom prst="line">
            <a:avLst/>
          </a:prstGeom>
          <a:solidFill>
            <a:srgbClr val="387C2C"/>
          </a:solidFill>
          <a:ln w="3175">
            <a:solidFill>
              <a:srgbClr val="CB331F"/>
            </a:solidFill>
            <a:prstDash val="sysDash"/>
          </a:ln>
          <a:effectLst/>
        </p:spPr>
        <p:style>
          <a:lnRef idx="1">
            <a:schemeClr val="accent1"/>
          </a:lnRef>
          <a:fillRef idx="3">
            <a:schemeClr val="accent1"/>
          </a:fillRef>
          <a:effectRef idx="2">
            <a:schemeClr val="accent1"/>
          </a:effectRef>
          <a:fontRef idx="minor">
            <a:schemeClr val="lt1"/>
          </a:fontRef>
        </p:style>
      </p:cxnSp>
      <p:sp>
        <p:nvSpPr>
          <p:cNvPr id="42" name="Rectangle 41"/>
          <p:cNvSpPr/>
          <p:nvPr/>
        </p:nvSpPr>
        <p:spPr>
          <a:xfrm>
            <a:off x="1166539" y="3686604"/>
            <a:ext cx="1620248"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43" name="Rectangle 42"/>
          <p:cNvSpPr/>
          <p:nvPr/>
        </p:nvSpPr>
        <p:spPr>
          <a:xfrm>
            <a:off x="2793271" y="3369171"/>
            <a:ext cx="1250790"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44" name="Rectangle 43"/>
          <p:cNvSpPr/>
          <p:nvPr/>
        </p:nvSpPr>
        <p:spPr>
          <a:xfrm>
            <a:off x="4050795" y="3047964"/>
            <a:ext cx="1250790"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45" name="Rectangle 44"/>
          <p:cNvSpPr/>
          <p:nvPr/>
        </p:nvSpPr>
        <p:spPr>
          <a:xfrm>
            <a:off x="5300828" y="2730326"/>
            <a:ext cx="1250790"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sp>
        <p:nvSpPr>
          <p:cNvPr id="46" name="Rectangle 45"/>
          <p:cNvSpPr/>
          <p:nvPr/>
        </p:nvSpPr>
        <p:spPr>
          <a:xfrm>
            <a:off x="6555795" y="2416410"/>
            <a:ext cx="1250790" cy="535797"/>
          </a:xfrm>
          <a:prstGeom prst="rect">
            <a:avLst/>
          </a:prstGeom>
          <a:gradFill flip="none" rotWithShape="1">
            <a:gsLst>
              <a:gs pos="0">
                <a:schemeClr val="bg1">
                  <a:lumMod val="85000"/>
                </a:schemeClr>
              </a:gs>
              <a:gs pos="50000">
                <a:schemeClr val="bg1">
                  <a:lumMod val="95000"/>
                </a:schemeClr>
              </a:gs>
              <a:gs pos="100000">
                <a:schemeClr val="bg1"/>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600" b="0" i="0" u="none" strike="noStrike" kern="1200" cap="none" spc="0" normalizeH="0" baseline="0" noProof="0" dirty="0">
              <a:ln>
                <a:noFill/>
              </a:ln>
              <a:solidFill>
                <a:srgbClr val="000000"/>
              </a:solidFill>
              <a:effectLst/>
              <a:uLnTx/>
              <a:uFillTx/>
              <a:latin typeface="+mj-lt"/>
              <a:cs typeface="Arial" panose="020B0604020202020204" pitchFamily="34" charset="0"/>
            </a:endParaRPr>
          </a:p>
        </p:txBody>
      </p:sp>
      <p:pic>
        <p:nvPicPr>
          <p:cNvPr id="47" name="Picture 46"/>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1634981" y="3210894"/>
            <a:ext cx="403441" cy="365760"/>
          </a:xfrm>
          <a:prstGeom prst="rect">
            <a:avLst/>
          </a:prstGeom>
        </p:spPr>
      </p:pic>
      <p:pic>
        <p:nvPicPr>
          <p:cNvPr id="48" name="Picture 47"/>
          <p:cNvPicPr>
            <a:picLocks noChangeAspect="1"/>
          </p:cNvPicPr>
          <p:nvPr/>
        </p:nvPicPr>
        <p:blipFill>
          <a:blip r:embed="rId3" cstate="screen">
            <a:biLevel thresh="25000"/>
            <a:extLst>
              <a:ext uri="{28A0092B-C50C-407E-A947-70E740481C1C}">
                <a14:useLocalDpi xmlns:a14="http://schemas.microsoft.com/office/drawing/2010/main" val="0"/>
              </a:ext>
            </a:extLst>
          </a:blip>
          <a:stretch>
            <a:fillRect/>
          </a:stretch>
        </p:blipFill>
        <p:spPr>
          <a:xfrm>
            <a:off x="2895847" y="2900361"/>
            <a:ext cx="403441" cy="365760"/>
          </a:xfrm>
          <a:prstGeom prst="rect">
            <a:avLst/>
          </a:prstGeom>
        </p:spPr>
      </p:pic>
      <p:pic>
        <p:nvPicPr>
          <p:cNvPr id="49" name="Picture 4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176612" y="2581866"/>
            <a:ext cx="403441" cy="365760"/>
          </a:xfrm>
          <a:prstGeom prst="rect">
            <a:avLst/>
          </a:prstGeom>
        </p:spPr>
      </p:pic>
      <p:pic>
        <p:nvPicPr>
          <p:cNvPr id="50" name="Picture 4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48727" y="2248157"/>
            <a:ext cx="403441" cy="365760"/>
          </a:xfrm>
          <a:prstGeom prst="rect">
            <a:avLst/>
          </a:prstGeom>
        </p:spPr>
      </p:pic>
      <p:pic>
        <p:nvPicPr>
          <p:cNvPr id="51" name="Picture 5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743104" y="1956681"/>
            <a:ext cx="403441" cy="365760"/>
          </a:xfrm>
          <a:prstGeom prst="rect">
            <a:avLst/>
          </a:prstGeom>
        </p:spPr>
      </p:pic>
      <p:sp>
        <p:nvSpPr>
          <p:cNvPr id="52" name="Oval 51"/>
          <p:cNvSpPr/>
          <p:nvPr/>
        </p:nvSpPr>
        <p:spPr>
          <a:xfrm>
            <a:off x="3542807" y="1335791"/>
            <a:ext cx="302581" cy="274320"/>
          </a:xfrm>
          <a:prstGeom prst="ellipse">
            <a:avLst/>
          </a:prstGeom>
          <a:solidFill>
            <a:srgbClr val="6EB3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rPr>
              <a:t>3</a:t>
            </a:r>
          </a:p>
        </p:txBody>
      </p:sp>
      <p:sp>
        <p:nvSpPr>
          <p:cNvPr id="53" name="Oval 52"/>
          <p:cNvSpPr/>
          <p:nvPr/>
        </p:nvSpPr>
        <p:spPr>
          <a:xfrm>
            <a:off x="6058810" y="709047"/>
            <a:ext cx="302581" cy="274320"/>
          </a:xfrm>
          <a:prstGeom prst="ellipse">
            <a:avLst/>
          </a:prstGeom>
          <a:solidFill>
            <a:srgbClr val="E251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j-lt"/>
                <a:cs typeface="Arial" panose="020B0604020202020204" pitchFamily="34" charset="0"/>
              </a:rPr>
              <a:t>5</a:t>
            </a:r>
          </a:p>
        </p:txBody>
      </p:sp>
      <p:sp>
        <p:nvSpPr>
          <p:cNvPr id="54" name="TextBox 53"/>
          <p:cNvSpPr txBox="1"/>
          <p:nvPr/>
        </p:nvSpPr>
        <p:spPr>
          <a:xfrm>
            <a:off x="2978744" y="794273"/>
            <a:ext cx="2306150" cy="184666"/>
          </a:xfrm>
          <a:prstGeom prst="rect">
            <a:avLst/>
          </a:prstGeom>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2"/>
                </a:solidFill>
                <a:effectLst/>
                <a:uLnTx/>
                <a:uFillTx/>
                <a:latin typeface="+mj-lt"/>
                <a:cs typeface="Arial" panose="020B0604020202020204" pitchFamily="34" charset="0"/>
              </a:rPr>
              <a:t>Scope of Work for this Proposal</a:t>
            </a:r>
          </a:p>
        </p:txBody>
      </p:sp>
      <p:sp>
        <p:nvSpPr>
          <p:cNvPr id="2" name="Rounded Rectangle 1"/>
          <p:cNvSpPr/>
          <p:nvPr/>
        </p:nvSpPr>
        <p:spPr>
          <a:xfrm>
            <a:off x="2073418" y="709048"/>
            <a:ext cx="4116802" cy="3195920"/>
          </a:xfrm>
          <a:prstGeom prst="roundRect">
            <a:avLst>
              <a:gd name="adj" fmla="val 4804"/>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cs typeface="Arial" panose="020B0604020202020204" pitchFamily="34" charset="0"/>
            </a:endParaRPr>
          </a:p>
        </p:txBody>
      </p:sp>
      <p:sp>
        <p:nvSpPr>
          <p:cNvPr id="3" name="Rectangle 2"/>
          <p:cNvSpPr/>
          <p:nvPr/>
        </p:nvSpPr>
        <p:spPr>
          <a:xfrm>
            <a:off x="2121993" y="4080366"/>
            <a:ext cx="1207314" cy="2984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mj-lt"/>
                <a:cs typeface="Arial" panose="020B0604020202020204" pitchFamily="34" charset="0"/>
              </a:rPr>
              <a:t>Assess</a:t>
            </a:r>
          </a:p>
        </p:txBody>
      </p:sp>
      <p:sp>
        <p:nvSpPr>
          <p:cNvPr id="56" name="Rectangle 55"/>
          <p:cNvSpPr/>
          <p:nvPr/>
        </p:nvSpPr>
        <p:spPr>
          <a:xfrm>
            <a:off x="3441690" y="4095198"/>
            <a:ext cx="1606269" cy="2984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mj-lt"/>
                <a:cs typeface="Arial" panose="020B0604020202020204" pitchFamily="34" charset="0"/>
              </a:rPr>
              <a:t>Plan</a:t>
            </a:r>
          </a:p>
        </p:txBody>
      </p:sp>
      <p:sp>
        <p:nvSpPr>
          <p:cNvPr id="57" name="Rectangle 56"/>
          <p:cNvSpPr/>
          <p:nvPr/>
        </p:nvSpPr>
        <p:spPr>
          <a:xfrm>
            <a:off x="5160343" y="4095198"/>
            <a:ext cx="1029875" cy="2984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mj-lt"/>
                <a:cs typeface="Arial" panose="020B0604020202020204" pitchFamily="34" charset="0"/>
              </a:rPr>
              <a:t>Migrate</a:t>
            </a:r>
          </a:p>
        </p:txBody>
      </p:sp>
      <p:sp>
        <p:nvSpPr>
          <p:cNvPr id="58" name="Rectangle 57"/>
          <p:cNvSpPr/>
          <p:nvPr/>
        </p:nvSpPr>
        <p:spPr>
          <a:xfrm>
            <a:off x="2121993" y="4470501"/>
            <a:ext cx="4068226" cy="2984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mj-lt"/>
                <a:cs typeface="Arial" panose="020B0604020202020204" pitchFamily="34" charset="0"/>
              </a:rPr>
              <a:t>Manage</a:t>
            </a:r>
          </a:p>
        </p:txBody>
      </p:sp>
      <p:sp>
        <p:nvSpPr>
          <p:cNvPr id="31" name="Pentagon 30"/>
          <p:cNvSpPr/>
          <p:nvPr/>
        </p:nvSpPr>
        <p:spPr>
          <a:xfrm flipH="1">
            <a:off x="6575802" y="4095198"/>
            <a:ext cx="1546467" cy="619418"/>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mj-lt"/>
                <a:cs typeface="Arial" panose="020B0604020202020204" pitchFamily="34" charset="0"/>
              </a:rPr>
              <a:t>Mapping to Papa John’s Phases</a:t>
            </a:r>
          </a:p>
        </p:txBody>
      </p:sp>
    </p:spTree>
    <p:extLst>
      <p:ext uri="{BB962C8B-B14F-4D97-AF65-F5344CB8AC3E}">
        <p14:creationId xmlns:p14="http://schemas.microsoft.com/office/powerpoint/2010/main" val="363525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5B4F1BA5-0516-45F7-AAC5-F72DBBECAD48}"/>
              </a:ext>
            </a:extLst>
          </p:cNvPr>
          <p:cNvGraphicFramePr>
            <a:graphicFrameLocks noGrp="1"/>
          </p:cNvGraphicFramePr>
          <p:nvPr>
            <p:extLst>
              <p:ext uri="{D42A27DB-BD31-4B8C-83A1-F6EECF244321}">
                <p14:modId xmlns:p14="http://schemas.microsoft.com/office/powerpoint/2010/main" val="1361300822"/>
              </p:ext>
            </p:extLst>
          </p:nvPr>
        </p:nvGraphicFramePr>
        <p:xfrm>
          <a:off x="663583" y="1094061"/>
          <a:ext cx="5180185" cy="2470685"/>
        </p:xfrm>
        <a:graphic>
          <a:graphicData uri="http://schemas.openxmlformats.org/drawingml/2006/table">
            <a:tbl>
              <a:tblPr firstRow="1" bandRow="1">
                <a:tableStyleId>{C083E6E3-FA7D-4D7B-A595-EF9225AFEA82}</a:tableStyleId>
              </a:tblPr>
              <a:tblGrid>
                <a:gridCol w="1036037">
                  <a:extLst>
                    <a:ext uri="{9D8B030D-6E8A-4147-A177-3AD203B41FA5}">
                      <a16:colId xmlns:a16="http://schemas.microsoft.com/office/drawing/2014/main" val="2266369902"/>
                    </a:ext>
                  </a:extLst>
                </a:gridCol>
                <a:gridCol w="1036037">
                  <a:extLst>
                    <a:ext uri="{9D8B030D-6E8A-4147-A177-3AD203B41FA5}">
                      <a16:colId xmlns:a16="http://schemas.microsoft.com/office/drawing/2014/main" val="1505604199"/>
                    </a:ext>
                  </a:extLst>
                </a:gridCol>
                <a:gridCol w="1036037">
                  <a:extLst>
                    <a:ext uri="{9D8B030D-6E8A-4147-A177-3AD203B41FA5}">
                      <a16:colId xmlns:a16="http://schemas.microsoft.com/office/drawing/2014/main" val="1638955376"/>
                    </a:ext>
                  </a:extLst>
                </a:gridCol>
                <a:gridCol w="1036037">
                  <a:extLst>
                    <a:ext uri="{9D8B030D-6E8A-4147-A177-3AD203B41FA5}">
                      <a16:colId xmlns:a16="http://schemas.microsoft.com/office/drawing/2014/main" val="3376285022"/>
                    </a:ext>
                  </a:extLst>
                </a:gridCol>
                <a:gridCol w="1036037">
                  <a:extLst>
                    <a:ext uri="{9D8B030D-6E8A-4147-A177-3AD203B41FA5}">
                      <a16:colId xmlns:a16="http://schemas.microsoft.com/office/drawing/2014/main" val="2332275071"/>
                    </a:ext>
                  </a:extLst>
                </a:gridCol>
              </a:tblGrid>
              <a:tr h="494137">
                <a:tc>
                  <a:txBody>
                    <a:bodyPr/>
                    <a:lstStyle/>
                    <a:p>
                      <a:r>
                        <a:rPr lang="en-US" sz="1200" dirty="0"/>
                        <a:t>Application</a:t>
                      </a:r>
                    </a:p>
                  </a:txBody>
                  <a:tcPr marL="68580" marR="68580" marT="34290" marB="34290"/>
                </a:tc>
                <a:tc>
                  <a:txBody>
                    <a:bodyPr/>
                    <a:lstStyle/>
                    <a:p>
                      <a:r>
                        <a:rPr lang="en-US" sz="1200" dirty="0"/>
                        <a:t>DEV Region</a:t>
                      </a:r>
                    </a:p>
                  </a:txBody>
                  <a:tcPr marL="68580" marR="68580" marT="34290" marB="34290"/>
                </a:tc>
                <a:tc>
                  <a:txBody>
                    <a:bodyPr/>
                    <a:lstStyle/>
                    <a:p>
                      <a:r>
                        <a:rPr lang="en-US" sz="1200" dirty="0"/>
                        <a:t>Test Region</a:t>
                      </a:r>
                    </a:p>
                  </a:txBody>
                  <a:tcPr marL="68580" marR="68580" marT="34290" marB="34290"/>
                </a:tc>
                <a:tc>
                  <a:txBody>
                    <a:bodyPr/>
                    <a:lstStyle/>
                    <a:p>
                      <a:r>
                        <a:rPr lang="en-US" sz="1200" dirty="0"/>
                        <a:t>Prod Region</a:t>
                      </a:r>
                    </a:p>
                  </a:txBody>
                  <a:tcPr marL="68580" marR="68580" marT="34290" marB="34290"/>
                </a:tc>
                <a:tc>
                  <a:txBody>
                    <a:bodyPr/>
                    <a:lstStyle/>
                    <a:p>
                      <a:r>
                        <a:rPr lang="en-US" sz="1200" dirty="0"/>
                        <a:t>Prod DB Size</a:t>
                      </a:r>
                    </a:p>
                  </a:txBody>
                  <a:tcPr marL="68580" marR="68580" marT="34290" marB="34290"/>
                </a:tc>
                <a:extLst>
                  <a:ext uri="{0D108BD9-81ED-4DB2-BD59-A6C34878D82A}">
                    <a16:rowId xmlns:a16="http://schemas.microsoft.com/office/drawing/2014/main" val="938271116"/>
                  </a:ext>
                </a:extLst>
              </a:tr>
              <a:tr h="494137">
                <a:tc>
                  <a:txBody>
                    <a:bodyPr/>
                    <a:lstStyle/>
                    <a:p>
                      <a:r>
                        <a:rPr lang="en-US" sz="1100" dirty="0"/>
                        <a:t>PS Fin</a:t>
                      </a:r>
                    </a:p>
                  </a:txBody>
                  <a:tcPr marL="68580" marR="68580" marT="34290" marB="34290"/>
                </a:tc>
                <a:tc>
                  <a:txBody>
                    <a:bodyPr/>
                    <a:lstStyle/>
                    <a:p>
                      <a:r>
                        <a:rPr lang="en-US" sz="1100" dirty="0"/>
                        <a:t>2 Demo, 2 Dev</a:t>
                      </a:r>
                    </a:p>
                  </a:txBody>
                  <a:tcPr marL="68580" marR="68580" marT="34290" marB="34290"/>
                </a:tc>
                <a:tc>
                  <a:txBody>
                    <a:bodyPr/>
                    <a:lstStyle/>
                    <a:p>
                      <a:r>
                        <a:rPr lang="en-US" sz="1100" dirty="0"/>
                        <a:t>2 Test, 1 UAT</a:t>
                      </a:r>
                    </a:p>
                  </a:txBody>
                  <a:tcPr marL="68580" marR="68580" marT="34290" marB="34290"/>
                </a:tc>
                <a:tc>
                  <a:txBody>
                    <a:bodyPr/>
                    <a:lstStyle/>
                    <a:p>
                      <a:r>
                        <a:rPr lang="en-US" sz="1100" dirty="0"/>
                        <a:t>1 Prod</a:t>
                      </a:r>
                    </a:p>
                  </a:txBody>
                  <a:tcPr marL="68580" marR="68580" marT="34290" marB="34290"/>
                </a:tc>
                <a:tc>
                  <a:txBody>
                    <a:bodyPr/>
                    <a:lstStyle/>
                    <a:p>
                      <a:r>
                        <a:rPr lang="en-US" sz="1100" dirty="0"/>
                        <a:t>3.16TB</a:t>
                      </a:r>
                    </a:p>
                  </a:txBody>
                  <a:tcPr marL="68580" marR="68580" marT="34290" marB="34290"/>
                </a:tc>
                <a:extLst>
                  <a:ext uri="{0D108BD9-81ED-4DB2-BD59-A6C34878D82A}">
                    <a16:rowId xmlns:a16="http://schemas.microsoft.com/office/drawing/2014/main" val="2907426757"/>
                  </a:ext>
                </a:extLst>
              </a:tr>
              <a:tr h="494137">
                <a:tc>
                  <a:txBody>
                    <a:bodyPr/>
                    <a:lstStyle/>
                    <a:p>
                      <a:r>
                        <a:rPr lang="en-US" sz="1100" dirty="0"/>
                        <a:t>PS HCM</a:t>
                      </a:r>
                    </a:p>
                  </a:txBody>
                  <a:tcPr marL="68580" marR="68580" marT="34290" marB="34290"/>
                </a:tc>
                <a:tc>
                  <a:txBody>
                    <a:bodyPr/>
                    <a:lstStyle/>
                    <a:p>
                      <a:r>
                        <a:rPr lang="en-US" sz="1100" dirty="0"/>
                        <a:t>1 Demo, 3 Dev</a:t>
                      </a:r>
                    </a:p>
                  </a:txBody>
                  <a:tcPr marL="68580" marR="68580" marT="34290" marB="34290"/>
                </a:tc>
                <a:tc>
                  <a:txBody>
                    <a:bodyPr/>
                    <a:lstStyle/>
                    <a:p>
                      <a:r>
                        <a:rPr lang="en-US" sz="1100" dirty="0"/>
                        <a:t>3 Test</a:t>
                      </a:r>
                    </a:p>
                  </a:txBody>
                  <a:tcPr marL="68580" marR="68580" marT="34290" marB="34290"/>
                </a:tc>
                <a:tc>
                  <a:txBody>
                    <a:bodyPr/>
                    <a:lstStyle/>
                    <a:p>
                      <a:r>
                        <a:rPr lang="en-US" sz="1100" dirty="0"/>
                        <a:t>1 Prod</a:t>
                      </a:r>
                    </a:p>
                  </a:txBody>
                  <a:tcPr marL="68580" marR="68580" marT="34290" marB="34290"/>
                </a:tc>
                <a:tc>
                  <a:txBody>
                    <a:bodyPr/>
                    <a:lstStyle/>
                    <a:p>
                      <a:r>
                        <a:rPr lang="en-US" sz="1100" dirty="0"/>
                        <a:t>890GB</a:t>
                      </a:r>
                    </a:p>
                  </a:txBody>
                  <a:tcPr marL="68580" marR="68580" marT="34290" marB="34290"/>
                </a:tc>
                <a:extLst>
                  <a:ext uri="{0D108BD9-81ED-4DB2-BD59-A6C34878D82A}">
                    <a16:rowId xmlns:a16="http://schemas.microsoft.com/office/drawing/2014/main" val="1748576992"/>
                  </a:ext>
                </a:extLst>
              </a:tr>
              <a:tr h="494137">
                <a:tc>
                  <a:txBody>
                    <a:bodyPr/>
                    <a:lstStyle/>
                    <a:p>
                      <a:r>
                        <a:rPr lang="en-US" sz="1100" dirty="0"/>
                        <a:t>PS Portal</a:t>
                      </a:r>
                    </a:p>
                  </a:txBody>
                  <a:tcPr marL="68580" marR="68580" marT="34290" marB="34290"/>
                </a:tc>
                <a:tc>
                  <a:txBody>
                    <a:bodyPr/>
                    <a:lstStyle/>
                    <a:p>
                      <a:r>
                        <a:rPr lang="en-US" sz="1100" dirty="0"/>
                        <a:t>1 Demo, 1 Dev</a:t>
                      </a:r>
                    </a:p>
                  </a:txBody>
                  <a:tcPr marL="68580" marR="68580" marT="34290" marB="34290"/>
                </a:tc>
                <a:tc>
                  <a:txBody>
                    <a:bodyPr/>
                    <a:lstStyle/>
                    <a:p>
                      <a:r>
                        <a:rPr lang="en-US" sz="1100" dirty="0"/>
                        <a:t>1 Test</a:t>
                      </a:r>
                    </a:p>
                  </a:txBody>
                  <a:tcPr marL="68580" marR="68580" marT="34290" marB="34290"/>
                </a:tc>
                <a:tc>
                  <a:txBody>
                    <a:bodyPr/>
                    <a:lstStyle/>
                    <a:p>
                      <a:r>
                        <a:rPr lang="en-US" sz="1100" dirty="0"/>
                        <a:t>1 Prod</a:t>
                      </a:r>
                    </a:p>
                  </a:txBody>
                  <a:tcPr marL="68580" marR="68580" marT="34290" marB="34290"/>
                </a:tc>
                <a:tc>
                  <a:txBody>
                    <a:bodyPr/>
                    <a:lstStyle/>
                    <a:p>
                      <a:r>
                        <a:rPr lang="en-US" sz="1100" dirty="0"/>
                        <a:t>110GB</a:t>
                      </a:r>
                    </a:p>
                  </a:txBody>
                  <a:tcPr marL="68580" marR="68580" marT="34290" marB="34290"/>
                </a:tc>
                <a:extLst>
                  <a:ext uri="{0D108BD9-81ED-4DB2-BD59-A6C34878D82A}">
                    <a16:rowId xmlns:a16="http://schemas.microsoft.com/office/drawing/2014/main" val="2174416509"/>
                  </a:ext>
                </a:extLst>
              </a:tr>
              <a:tr h="494137">
                <a:tc>
                  <a:txBody>
                    <a:bodyPr/>
                    <a:lstStyle/>
                    <a:p>
                      <a:r>
                        <a:rPr lang="en-US" sz="1100" dirty="0"/>
                        <a:t>STAT</a:t>
                      </a:r>
                    </a:p>
                  </a:txBody>
                  <a:tcPr marL="68580" marR="68580" marT="34290" marB="34290"/>
                </a:tc>
                <a:tc gridSpan="3">
                  <a:txBody>
                    <a:bodyPr/>
                    <a:lstStyle/>
                    <a:p>
                      <a:r>
                        <a:rPr lang="en-US" sz="1100" dirty="0"/>
                        <a:t>2 (1 Fin, 1 HCM)</a:t>
                      </a:r>
                    </a:p>
                  </a:txBody>
                  <a:tcPr marL="68580" marR="68580" marT="34290" marB="34290"/>
                </a:tc>
                <a:tc hMerge="1">
                  <a:txBody>
                    <a:bodyPr/>
                    <a:lstStyle/>
                    <a:p>
                      <a:endParaRPr lang="en-US" sz="1200" dirty="0"/>
                    </a:p>
                  </a:txBody>
                  <a:tcPr/>
                </a:tc>
                <a:tc hMerge="1">
                  <a:txBody>
                    <a:bodyPr/>
                    <a:lstStyle/>
                    <a:p>
                      <a:endParaRPr lang="en-US" sz="1200" dirty="0"/>
                    </a:p>
                  </a:txBody>
                  <a:tcPr/>
                </a:tc>
                <a:tc>
                  <a:txBody>
                    <a:bodyPr/>
                    <a:lstStyle/>
                    <a:p>
                      <a:endParaRPr lang="en-US" sz="1100" dirty="0"/>
                    </a:p>
                  </a:txBody>
                  <a:tcPr marL="68580" marR="68580" marT="34290" marB="34290"/>
                </a:tc>
                <a:extLst>
                  <a:ext uri="{0D108BD9-81ED-4DB2-BD59-A6C34878D82A}">
                    <a16:rowId xmlns:a16="http://schemas.microsoft.com/office/drawing/2014/main" val="3751732582"/>
                  </a:ext>
                </a:extLst>
              </a:tr>
            </a:tbl>
          </a:graphicData>
        </a:graphic>
      </p:graphicFrame>
      <p:sp>
        <p:nvSpPr>
          <p:cNvPr id="10" name="Rectangle 9">
            <a:extLst>
              <a:ext uri="{FF2B5EF4-FFF2-40B4-BE49-F238E27FC236}">
                <a16:creationId xmlns:a16="http://schemas.microsoft.com/office/drawing/2014/main" id="{CA6A5AB6-4C63-48A2-90DA-467AAD4217B5}"/>
              </a:ext>
            </a:extLst>
          </p:cNvPr>
          <p:cNvSpPr/>
          <p:nvPr/>
        </p:nvSpPr>
        <p:spPr bwMode="auto">
          <a:xfrm>
            <a:off x="6085018" y="1090858"/>
            <a:ext cx="2036998" cy="181271"/>
          </a:xfrm>
          <a:prstGeom prst="rect">
            <a:avLst/>
          </a:prstGeom>
          <a:solidFill>
            <a:srgbClr val="6DB33F"/>
          </a:solidFill>
          <a:ln w="9525">
            <a:noFill/>
            <a:miter lim="800000"/>
            <a:headEnd/>
            <a:tailEnd/>
          </a:ln>
          <a:effectLst/>
        </p:spPr>
        <p:txBody>
          <a:bodyPr lIns="25499" tIns="33148" rIns="25499" bIns="33148" rtlCol="0" anchor="ctr"/>
          <a:lstStyle/>
          <a:p>
            <a:pPr algn="ctr" defTabSz="870423">
              <a:buClr>
                <a:srgbClr val="64B1FF"/>
              </a:buClr>
              <a:tabLst>
                <a:tab pos="5847354" algn="r"/>
              </a:tabLst>
              <a:defRPr/>
            </a:pPr>
            <a:r>
              <a:rPr lang="en-GB" sz="1000" b="1" kern="0" dirty="0">
                <a:solidFill>
                  <a:srgbClr val="FFFFFF"/>
                </a:solidFill>
                <a:latin typeface="+mj-lt"/>
                <a:ea typeface="ＭＳ Ｐゴシック" pitchFamily="34" charset="-128"/>
                <a:cs typeface="Arial"/>
              </a:rPr>
              <a:t>Current OS</a:t>
            </a:r>
          </a:p>
        </p:txBody>
      </p:sp>
      <p:sp>
        <p:nvSpPr>
          <p:cNvPr id="12" name="TextBox 11">
            <a:extLst>
              <a:ext uri="{FF2B5EF4-FFF2-40B4-BE49-F238E27FC236}">
                <a16:creationId xmlns:a16="http://schemas.microsoft.com/office/drawing/2014/main" id="{D2FAF2D4-01B7-433D-89A0-D5D08EE12014}"/>
              </a:ext>
            </a:extLst>
          </p:cNvPr>
          <p:cNvSpPr txBox="1"/>
          <p:nvPr/>
        </p:nvSpPr>
        <p:spPr>
          <a:xfrm>
            <a:off x="6058941" y="1245133"/>
            <a:ext cx="2065973" cy="342397"/>
          </a:xfrm>
          <a:prstGeom prst="rect">
            <a:avLst/>
          </a:prstGeom>
          <a:noFill/>
        </p:spPr>
        <p:txBody>
          <a:bodyPr wrap="square" lIns="64765" tIns="32383" rIns="64765" bIns="32383" rtlCol="0">
            <a:spAutoFit/>
          </a:bodyPr>
          <a:lstStyle/>
          <a:p>
            <a:pPr algn="ctr" defTabSz="870423" fontAlgn="base">
              <a:spcBef>
                <a:spcPct val="0"/>
              </a:spcBef>
              <a:spcAft>
                <a:spcPct val="0"/>
              </a:spcAft>
            </a:pPr>
            <a:r>
              <a:rPr lang="en-US" sz="900" dirty="0">
                <a:solidFill>
                  <a:srgbClr val="000000"/>
                </a:solidFill>
                <a:latin typeface="+mj-lt"/>
                <a:ea typeface="ＭＳ Ｐゴシック" pitchFamily="34" charset="-128"/>
              </a:rPr>
              <a:t>OS – AIX v7.2 SP3 (p7 and p9)</a:t>
            </a:r>
          </a:p>
          <a:p>
            <a:pPr algn="ctr" defTabSz="870423" fontAlgn="base">
              <a:spcBef>
                <a:spcPct val="0"/>
              </a:spcBef>
              <a:spcAft>
                <a:spcPct val="0"/>
              </a:spcAft>
            </a:pPr>
            <a:r>
              <a:rPr lang="en-US" sz="900" dirty="0">
                <a:solidFill>
                  <a:srgbClr val="000000"/>
                </a:solidFill>
                <a:latin typeface="+mj-lt"/>
                <a:ea typeface="ＭＳ Ｐゴシック" pitchFamily="34" charset="-128"/>
              </a:rPr>
              <a:t>Windows</a:t>
            </a:r>
            <a:endParaRPr lang="en-GB" sz="900" dirty="0">
              <a:solidFill>
                <a:srgbClr val="000000"/>
              </a:solidFill>
              <a:latin typeface="+mj-lt"/>
              <a:ea typeface="ＭＳ Ｐゴシック" pitchFamily="34" charset="-128"/>
            </a:endParaRPr>
          </a:p>
        </p:txBody>
      </p:sp>
      <p:sp>
        <p:nvSpPr>
          <p:cNvPr id="14" name="Rectangle 13">
            <a:extLst>
              <a:ext uri="{FF2B5EF4-FFF2-40B4-BE49-F238E27FC236}">
                <a16:creationId xmlns:a16="http://schemas.microsoft.com/office/drawing/2014/main" id="{E09DAFFC-9473-4AF7-A9ED-A1A0A127AD70}"/>
              </a:ext>
            </a:extLst>
          </p:cNvPr>
          <p:cNvSpPr/>
          <p:nvPr/>
        </p:nvSpPr>
        <p:spPr bwMode="auto">
          <a:xfrm>
            <a:off x="6095264" y="2855245"/>
            <a:ext cx="2036998" cy="181271"/>
          </a:xfrm>
          <a:prstGeom prst="rect">
            <a:avLst/>
          </a:prstGeom>
          <a:solidFill>
            <a:srgbClr val="6DB33F"/>
          </a:solidFill>
          <a:ln w="9525">
            <a:noFill/>
            <a:miter lim="800000"/>
            <a:headEnd/>
            <a:tailEnd/>
          </a:ln>
          <a:effectLst/>
        </p:spPr>
        <p:txBody>
          <a:bodyPr lIns="25499" tIns="33148" rIns="25499" bIns="33148" rtlCol="0" anchor="ctr"/>
          <a:lstStyle/>
          <a:p>
            <a:pPr algn="ctr" defTabSz="870423">
              <a:buClr>
                <a:srgbClr val="64B1FF"/>
              </a:buClr>
              <a:tabLst>
                <a:tab pos="5847354" algn="r"/>
              </a:tabLst>
              <a:defRPr/>
            </a:pPr>
            <a:r>
              <a:rPr lang="en-US" sz="1000" b="1" kern="0" dirty="0">
                <a:solidFill>
                  <a:srgbClr val="FFFFFF"/>
                </a:solidFill>
                <a:latin typeface="+mj-lt"/>
                <a:ea typeface="ＭＳ Ｐゴシック" pitchFamily="34" charset="-128"/>
                <a:cs typeface="Arial"/>
              </a:rPr>
              <a:t>Cobol Compiler</a:t>
            </a:r>
            <a:endParaRPr lang="en-GB" sz="1000" b="1" kern="0" dirty="0">
              <a:solidFill>
                <a:srgbClr val="FFFFFF"/>
              </a:solidFill>
              <a:latin typeface="+mj-lt"/>
              <a:ea typeface="ＭＳ Ｐゴシック" pitchFamily="34" charset="-128"/>
              <a:cs typeface="Arial"/>
            </a:endParaRPr>
          </a:p>
        </p:txBody>
      </p:sp>
      <p:sp>
        <p:nvSpPr>
          <p:cNvPr id="16" name="TextBox 15">
            <a:extLst>
              <a:ext uri="{FF2B5EF4-FFF2-40B4-BE49-F238E27FC236}">
                <a16:creationId xmlns:a16="http://schemas.microsoft.com/office/drawing/2014/main" id="{DA08F54D-D753-4874-BCE7-1733927444B9}"/>
              </a:ext>
            </a:extLst>
          </p:cNvPr>
          <p:cNvSpPr txBox="1"/>
          <p:nvPr/>
        </p:nvSpPr>
        <p:spPr>
          <a:xfrm>
            <a:off x="6041040" y="3013066"/>
            <a:ext cx="2085863" cy="203898"/>
          </a:xfrm>
          <a:prstGeom prst="rect">
            <a:avLst/>
          </a:prstGeom>
          <a:noFill/>
        </p:spPr>
        <p:txBody>
          <a:bodyPr wrap="square" lIns="64765" tIns="32383" rIns="64765" bIns="32383" rtlCol="0">
            <a:spAutoFit/>
          </a:bodyPr>
          <a:lstStyle/>
          <a:p>
            <a:pPr algn="ctr" defTabSz="870423" fontAlgn="base">
              <a:spcBef>
                <a:spcPct val="0"/>
              </a:spcBef>
              <a:spcAft>
                <a:spcPct val="0"/>
              </a:spcAft>
            </a:pPr>
            <a:r>
              <a:rPr lang="en-US" sz="900" dirty="0">
                <a:solidFill>
                  <a:srgbClr val="000000"/>
                </a:solidFill>
                <a:latin typeface="+mj-lt"/>
                <a:ea typeface="ＭＳ Ｐゴシック" pitchFamily="34" charset="-128"/>
              </a:rPr>
              <a:t>Yes</a:t>
            </a:r>
            <a:endParaRPr lang="en-GB" sz="900" i="1" dirty="0">
              <a:solidFill>
                <a:srgbClr val="000000"/>
              </a:solidFill>
              <a:latin typeface="+mj-lt"/>
              <a:ea typeface="ＭＳ Ｐゴシック" pitchFamily="34" charset="-128"/>
            </a:endParaRPr>
          </a:p>
        </p:txBody>
      </p:sp>
      <p:sp>
        <p:nvSpPr>
          <p:cNvPr id="18" name="Rectangle 17">
            <a:extLst>
              <a:ext uri="{FF2B5EF4-FFF2-40B4-BE49-F238E27FC236}">
                <a16:creationId xmlns:a16="http://schemas.microsoft.com/office/drawing/2014/main" id="{6ED64AF1-3F44-4A80-880B-35EB5886449A}"/>
              </a:ext>
            </a:extLst>
          </p:cNvPr>
          <p:cNvSpPr/>
          <p:nvPr/>
        </p:nvSpPr>
        <p:spPr bwMode="auto">
          <a:xfrm>
            <a:off x="6095265" y="1534122"/>
            <a:ext cx="2036998" cy="181271"/>
          </a:xfrm>
          <a:prstGeom prst="rect">
            <a:avLst/>
          </a:prstGeom>
          <a:solidFill>
            <a:srgbClr val="6DB33F"/>
          </a:solidFill>
          <a:ln w="9525">
            <a:noFill/>
            <a:miter lim="800000"/>
            <a:headEnd/>
            <a:tailEnd/>
          </a:ln>
          <a:effectLst/>
        </p:spPr>
        <p:txBody>
          <a:bodyPr lIns="25499" tIns="33148" rIns="25499" bIns="33148" rtlCol="0" anchor="ctr"/>
          <a:lstStyle/>
          <a:p>
            <a:pPr algn="ctr" defTabSz="870423">
              <a:buClr>
                <a:srgbClr val="64B1FF"/>
              </a:buClr>
              <a:tabLst>
                <a:tab pos="5847354" algn="r"/>
              </a:tabLst>
              <a:defRPr/>
            </a:pPr>
            <a:r>
              <a:rPr lang="en-US" sz="1000" b="1" kern="0" dirty="0">
                <a:solidFill>
                  <a:srgbClr val="FFFFFF"/>
                </a:solidFill>
                <a:latin typeface="+mj-lt"/>
                <a:ea typeface="ＭＳ Ｐゴシック" pitchFamily="34" charset="-128"/>
                <a:cs typeface="Arial"/>
              </a:rPr>
              <a:t>Database</a:t>
            </a:r>
            <a:endParaRPr lang="en-GB" sz="1000" b="1" kern="0" dirty="0">
              <a:solidFill>
                <a:srgbClr val="FFFFFF"/>
              </a:solidFill>
              <a:latin typeface="+mj-lt"/>
              <a:ea typeface="ＭＳ Ｐゴシック" pitchFamily="34" charset="-128"/>
              <a:cs typeface="Arial"/>
            </a:endParaRPr>
          </a:p>
        </p:txBody>
      </p:sp>
      <p:sp>
        <p:nvSpPr>
          <p:cNvPr id="20" name="TextBox 19">
            <a:extLst>
              <a:ext uri="{FF2B5EF4-FFF2-40B4-BE49-F238E27FC236}">
                <a16:creationId xmlns:a16="http://schemas.microsoft.com/office/drawing/2014/main" id="{D56CEE57-EE3E-4EDC-ABAB-CCABF739934C}"/>
              </a:ext>
            </a:extLst>
          </p:cNvPr>
          <p:cNvSpPr txBox="1"/>
          <p:nvPr/>
        </p:nvSpPr>
        <p:spPr>
          <a:xfrm>
            <a:off x="6085017" y="1701961"/>
            <a:ext cx="2094213" cy="342397"/>
          </a:xfrm>
          <a:prstGeom prst="rect">
            <a:avLst/>
          </a:prstGeom>
          <a:noFill/>
        </p:spPr>
        <p:txBody>
          <a:bodyPr wrap="square" lIns="64765" tIns="32383" rIns="64765" bIns="32383" rtlCol="0" anchor="t">
            <a:spAutoFit/>
          </a:bodyPr>
          <a:lstStyle/>
          <a:p>
            <a:pPr algn="ctr" defTabSz="870423" fontAlgn="base">
              <a:spcBef>
                <a:spcPct val="0"/>
              </a:spcBef>
              <a:spcAft>
                <a:spcPct val="0"/>
              </a:spcAft>
            </a:pPr>
            <a:r>
              <a:rPr lang="en-US" sz="900" dirty="0">
                <a:solidFill>
                  <a:srgbClr val="000000"/>
                </a:solidFill>
                <a:latin typeface="+mj-lt"/>
                <a:ea typeface="ＭＳ Ｐゴシック" pitchFamily="34" charset="-128"/>
              </a:rPr>
              <a:t>Oracle Database</a:t>
            </a:r>
          </a:p>
          <a:p>
            <a:pPr algn="ctr" defTabSz="870423" fontAlgn="base">
              <a:spcBef>
                <a:spcPct val="0"/>
              </a:spcBef>
              <a:spcAft>
                <a:spcPct val="0"/>
              </a:spcAft>
            </a:pPr>
            <a:r>
              <a:rPr lang="en-US" sz="900" dirty="0">
                <a:solidFill>
                  <a:srgbClr val="000000"/>
                </a:solidFill>
                <a:latin typeface="+mj-lt"/>
                <a:ea typeface="ＭＳ Ｐゴシック" pitchFamily="34" charset="-128"/>
              </a:rPr>
              <a:t>Single node, Active </a:t>
            </a:r>
            <a:r>
              <a:rPr lang="en-US" sz="900" dirty="0" err="1">
                <a:solidFill>
                  <a:srgbClr val="000000"/>
                </a:solidFill>
                <a:latin typeface="+mj-lt"/>
                <a:ea typeface="ＭＳ Ｐゴシック" pitchFamily="34" charset="-128"/>
              </a:rPr>
              <a:t>Dataguard</a:t>
            </a:r>
            <a:r>
              <a:rPr lang="en-US" sz="900" dirty="0">
                <a:solidFill>
                  <a:srgbClr val="000000"/>
                </a:solidFill>
                <a:latin typeface="+mj-lt"/>
                <a:ea typeface="ＭＳ Ｐゴシック" pitchFamily="34" charset="-128"/>
              </a:rPr>
              <a:t> for DR</a:t>
            </a:r>
          </a:p>
        </p:txBody>
      </p:sp>
      <p:sp>
        <p:nvSpPr>
          <p:cNvPr id="22" name="Rectangle 21">
            <a:extLst>
              <a:ext uri="{FF2B5EF4-FFF2-40B4-BE49-F238E27FC236}">
                <a16:creationId xmlns:a16="http://schemas.microsoft.com/office/drawing/2014/main" id="{A0842706-824D-468C-8080-FBC64D871E1D}"/>
              </a:ext>
            </a:extLst>
          </p:cNvPr>
          <p:cNvSpPr/>
          <p:nvPr/>
        </p:nvSpPr>
        <p:spPr bwMode="auto">
          <a:xfrm>
            <a:off x="6107005" y="2473413"/>
            <a:ext cx="2036998" cy="181271"/>
          </a:xfrm>
          <a:prstGeom prst="rect">
            <a:avLst/>
          </a:prstGeom>
          <a:solidFill>
            <a:srgbClr val="6DB33F"/>
          </a:solidFill>
          <a:ln w="9525">
            <a:noFill/>
            <a:miter lim="800000"/>
            <a:headEnd/>
            <a:tailEnd/>
          </a:ln>
          <a:effectLst/>
        </p:spPr>
        <p:txBody>
          <a:bodyPr lIns="25499" tIns="33148" rIns="25499" bIns="33148" rtlCol="0" anchor="ctr"/>
          <a:lstStyle/>
          <a:p>
            <a:pPr algn="ctr" defTabSz="870423">
              <a:buClr>
                <a:srgbClr val="64B1FF"/>
              </a:buClr>
              <a:tabLst>
                <a:tab pos="5847354" algn="r"/>
              </a:tabLst>
              <a:defRPr/>
            </a:pPr>
            <a:r>
              <a:rPr lang="en-US" sz="1000" b="1" kern="0" dirty="0">
                <a:solidFill>
                  <a:srgbClr val="FFFFFF"/>
                </a:solidFill>
                <a:latin typeface="+mj-lt"/>
                <a:ea typeface="ＭＳ Ｐゴシック" pitchFamily="34" charset="-128"/>
                <a:cs typeface="Arial"/>
              </a:rPr>
              <a:t>Migration Tools Used</a:t>
            </a:r>
            <a:endParaRPr lang="en-GB" sz="1000" b="1" kern="0" dirty="0">
              <a:solidFill>
                <a:srgbClr val="FFFFFF"/>
              </a:solidFill>
              <a:latin typeface="+mj-lt"/>
              <a:ea typeface="ＭＳ Ｐゴシック" pitchFamily="34" charset="-128"/>
              <a:cs typeface="Arial"/>
            </a:endParaRPr>
          </a:p>
        </p:txBody>
      </p:sp>
      <p:sp>
        <p:nvSpPr>
          <p:cNvPr id="24" name="TextBox 23">
            <a:extLst>
              <a:ext uri="{FF2B5EF4-FFF2-40B4-BE49-F238E27FC236}">
                <a16:creationId xmlns:a16="http://schemas.microsoft.com/office/drawing/2014/main" id="{ABF38C58-E28F-40A7-A116-CFE64E494844}"/>
              </a:ext>
            </a:extLst>
          </p:cNvPr>
          <p:cNvSpPr txBox="1"/>
          <p:nvPr/>
        </p:nvSpPr>
        <p:spPr>
          <a:xfrm>
            <a:off x="6041041" y="2637722"/>
            <a:ext cx="2085863" cy="203898"/>
          </a:xfrm>
          <a:prstGeom prst="rect">
            <a:avLst/>
          </a:prstGeom>
          <a:noFill/>
        </p:spPr>
        <p:txBody>
          <a:bodyPr wrap="square" lIns="64765" tIns="32383" rIns="64765" bIns="32383" rtlCol="0" anchor="t">
            <a:spAutoFit/>
          </a:bodyPr>
          <a:lstStyle/>
          <a:p>
            <a:pPr algn="ctr" defTabSz="870423">
              <a:spcBef>
                <a:spcPct val="0"/>
              </a:spcBef>
              <a:spcAft>
                <a:spcPct val="0"/>
              </a:spcAft>
            </a:pPr>
            <a:r>
              <a:rPr lang="en-US" sz="900" dirty="0">
                <a:solidFill>
                  <a:srgbClr val="000000"/>
                </a:solidFill>
                <a:ea typeface="ＭＳ Ｐゴシック"/>
                <a:cs typeface="Calibri"/>
              </a:rPr>
              <a:t>STAT – for Fin, HCM (PT 8.56)</a:t>
            </a:r>
          </a:p>
        </p:txBody>
      </p:sp>
      <p:sp>
        <p:nvSpPr>
          <p:cNvPr id="26" name="Rectangle 25">
            <a:extLst>
              <a:ext uri="{FF2B5EF4-FFF2-40B4-BE49-F238E27FC236}">
                <a16:creationId xmlns:a16="http://schemas.microsoft.com/office/drawing/2014/main" id="{D3C5FBE6-6F8E-41D4-911D-9408CBD408D1}"/>
              </a:ext>
            </a:extLst>
          </p:cNvPr>
          <p:cNvSpPr/>
          <p:nvPr/>
        </p:nvSpPr>
        <p:spPr bwMode="auto">
          <a:xfrm>
            <a:off x="6085018" y="2011432"/>
            <a:ext cx="2036998" cy="181271"/>
          </a:xfrm>
          <a:prstGeom prst="rect">
            <a:avLst/>
          </a:prstGeom>
          <a:solidFill>
            <a:srgbClr val="6DB33F"/>
          </a:solidFill>
          <a:ln w="9525">
            <a:noFill/>
            <a:miter lim="800000"/>
            <a:headEnd/>
            <a:tailEnd/>
          </a:ln>
          <a:effectLst/>
        </p:spPr>
        <p:txBody>
          <a:bodyPr lIns="25499" tIns="33148" rIns="25499" bIns="33148" rtlCol="0" anchor="ctr"/>
          <a:lstStyle/>
          <a:p>
            <a:pPr algn="ctr" defTabSz="870423">
              <a:buClr>
                <a:srgbClr val="64B1FF"/>
              </a:buClr>
              <a:tabLst>
                <a:tab pos="5847354" algn="r"/>
              </a:tabLst>
              <a:defRPr/>
            </a:pPr>
            <a:r>
              <a:rPr lang="en-US" sz="1000" b="1" kern="0" dirty="0">
                <a:solidFill>
                  <a:srgbClr val="FFFFFF"/>
                </a:solidFill>
                <a:latin typeface="+mj-lt"/>
                <a:ea typeface="ＭＳ Ｐゴシック" pitchFamily="34" charset="-128"/>
                <a:cs typeface="Arial"/>
              </a:rPr>
              <a:t>Interfaces</a:t>
            </a:r>
            <a:endParaRPr lang="en-GB" sz="1000" b="1" kern="0" dirty="0">
              <a:solidFill>
                <a:srgbClr val="FFFFFF"/>
              </a:solidFill>
              <a:latin typeface="+mj-lt"/>
              <a:ea typeface="ＭＳ Ｐゴシック" pitchFamily="34" charset="-128"/>
              <a:cs typeface="Arial"/>
            </a:endParaRPr>
          </a:p>
        </p:txBody>
      </p:sp>
      <p:sp>
        <p:nvSpPr>
          <p:cNvPr id="28" name="TextBox 27">
            <a:extLst>
              <a:ext uri="{FF2B5EF4-FFF2-40B4-BE49-F238E27FC236}">
                <a16:creationId xmlns:a16="http://schemas.microsoft.com/office/drawing/2014/main" id="{393B7A59-3B65-4E55-8D32-6D752E7CC985}"/>
              </a:ext>
            </a:extLst>
          </p:cNvPr>
          <p:cNvSpPr txBox="1"/>
          <p:nvPr/>
        </p:nvSpPr>
        <p:spPr>
          <a:xfrm>
            <a:off x="6085018" y="2166795"/>
            <a:ext cx="2085863" cy="342397"/>
          </a:xfrm>
          <a:prstGeom prst="rect">
            <a:avLst/>
          </a:prstGeom>
          <a:noFill/>
        </p:spPr>
        <p:txBody>
          <a:bodyPr wrap="square" lIns="64765" tIns="32383" rIns="64765" bIns="32383" rtlCol="0" anchor="t">
            <a:spAutoFit/>
          </a:bodyPr>
          <a:lstStyle/>
          <a:p>
            <a:pPr algn="ctr" defTabSz="870423">
              <a:spcBef>
                <a:spcPct val="0"/>
              </a:spcBef>
              <a:spcAft>
                <a:spcPct val="0"/>
              </a:spcAft>
            </a:pPr>
            <a:r>
              <a:rPr lang="en-US" sz="900" dirty="0"/>
              <a:t>IB/PS-PS, FTP based; Vertex, ADP; no MQ based integrations</a:t>
            </a:r>
            <a:endParaRPr lang="en-US" sz="2000" dirty="0"/>
          </a:p>
        </p:txBody>
      </p:sp>
      <p:sp>
        <p:nvSpPr>
          <p:cNvPr id="30" name="Rectangle 29">
            <a:extLst>
              <a:ext uri="{FF2B5EF4-FFF2-40B4-BE49-F238E27FC236}">
                <a16:creationId xmlns:a16="http://schemas.microsoft.com/office/drawing/2014/main" id="{7C805326-86D8-459D-92C1-451AC1AFEA0B}"/>
              </a:ext>
            </a:extLst>
          </p:cNvPr>
          <p:cNvSpPr/>
          <p:nvPr/>
        </p:nvSpPr>
        <p:spPr bwMode="auto">
          <a:xfrm>
            <a:off x="6095264" y="3220794"/>
            <a:ext cx="2036998" cy="181271"/>
          </a:xfrm>
          <a:prstGeom prst="rect">
            <a:avLst/>
          </a:prstGeom>
          <a:solidFill>
            <a:srgbClr val="6DB33F"/>
          </a:solidFill>
          <a:ln w="9525">
            <a:noFill/>
            <a:miter lim="800000"/>
            <a:headEnd/>
            <a:tailEnd/>
          </a:ln>
          <a:effectLst/>
        </p:spPr>
        <p:txBody>
          <a:bodyPr lIns="25499" tIns="33148" rIns="25499" bIns="33148" rtlCol="0" anchor="ctr"/>
          <a:lstStyle/>
          <a:p>
            <a:pPr algn="ctr" defTabSz="870423">
              <a:buClr>
                <a:srgbClr val="64B1FF"/>
              </a:buClr>
              <a:tabLst>
                <a:tab pos="5847354" algn="r"/>
              </a:tabLst>
              <a:defRPr/>
            </a:pPr>
            <a:r>
              <a:rPr lang="en-US" sz="1000" b="1" kern="0" dirty="0">
                <a:solidFill>
                  <a:srgbClr val="FFFFFF"/>
                </a:solidFill>
                <a:latin typeface="+mj-lt"/>
                <a:ea typeface="ＭＳ Ｐゴシック" pitchFamily="34" charset="-128"/>
                <a:cs typeface="Arial"/>
              </a:rPr>
              <a:t>Load Balancer</a:t>
            </a:r>
            <a:endParaRPr lang="en-GB" sz="1000" b="1" kern="0" dirty="0">
              <a:solidFill>
                <a:srgbClr val="FFFFFF"/>
              </a:solidFill>
              <a:latin typeface="+mj-lt"/>
              <a:ea typeface="ＭＳ Ｐゴシック" pitchFamily="34" charset="-128"/>
              <a:cs typeface="Arial"/>
            </a:endParaRPr>
          </a:p>
        </p:txBody>
      </p:sp>
      <p:sp>
        <p:nvSpPr>
          <p:cNvPr id="32" name="TextBox 31">
            <a:extLst>
              <a:ext uri="{FF2B5EF4-FFF2-40B4-BE49-F238E27FC236}">
                <a16:creationId xmlns:a16="http://schemas.microsoft.com/office/drawing/2014/main" id="{E33EC19A-48DC-4EF8-9577-C2A63AE5E0F3}"/>
              </a:ext>
            </a:extLst>
          </p:cNvPr>
          <p:cNvSpPr txBox="1"/>
          <p:nvPr/>
        </p:nvSpPr>
        <p:spPr>
          <a:xfrm>
            <a:off x="6058942" y="3374308"/>
            <a:ext cx="2085863" cy="203898"/>
          </a:xfrm>
          <a:prstGeom prst="rect">
            <a:avLst/>
          </a:prstGeom>
          <a:noFill/>
        </p:spPr>
        <p:txBody>
          <a:bodyPr wrap="square" lIns="64765" tIns="32383" rIns="64765" bIns="32383" rtlCol="0">
            <a:spAutoFit/>
          </a:bodyPr>
          <a:lstStyle/>
          <a:p>
            <a:pPr algn="ctr" defTabSz="870423" fontAlgn="base">
              <a:spcBef>
                <a:spcPct val="0"/>
              </a:spcBef>
              <a:spcAft>
                <a:spcPct val="0"/>
              </a:spcAft>
            </a:pPr>
            <a:r>
              <a:rPr lang="en-US" sz="900" dirty="0" err="1">
                <a:solidFill>
                  <a:srgbClr val="000000"/>
                </a:solidFill>
                <a:latin typeface="+mj-lt"/>
                <a:ea typeface="ＭＳ Ｐゴシック" pitchFamily="34" charset="-128"/>
              </a:rPr>
              <a:t>Netscalar</a:t>
            </a:r>
            <a:endParaRPr lang="en-GB" sz="900" i="1" dirty="0">
              <a:solidFill>
                <a:srgbClr val="000000"/>
              </a:solidFill>
              <a:latin typeface="+mj-lt"/>
              <a:ea typeface="ＭＳ Ｐゴシック" pitchFamily="34" charset="-128"/>
            </a:endParaRPr>
          </a:p>
        </p:txBody>
      </p:sp>
      <p:sp>
        <p:nvSpPr>
          <p:cNvPr id="33" name="TextBox 32">
            <a:extLst>
              <a:ext uri="{FF2B5EF4-FFF2-40B4-BE49-F238E27FC236}">
                <a16:creationId xmlns:a16="http://schemas.microsoft.com/office/drawing/2014/main" id="{732E6A74-25B4-4159-B8C8-F0860DF774D2}"/>
              </a:ext>
            </a:extLst>
          </p:cNvPr>
          <p:cNvSpPr txBox="1"/>
          <p:nvPr/>
        </p:nvSpPr>
        <p:spPr>
          <a:xfrm>
            <a:off x="663583" y="3737592"/>
            <a:ext cx="6245927" cy="246221"/>
          </a:xfrm>
          <a:prstGeom prst="rect">
            <a:avLst/>
          </a:prstGeom>
          <a:noFill/>
        </p:spPr>
        <p:txBody>
          <a:bodyPr wrap="square" rtlCol="0">
            <a:spAutoFit/>
          </a:bodyPr>
          <a:lstStyle/>
          <a:p>
            <a:r>
              <a:rPr lang="en-US" sz="1000" b="1" dirty="0"/>
              <a:t>Note</a:t>
            </a:r>
            <a:r>
              <a:rPr lang="en-US" sz="1000" dirty="0"/>
              <a:t>: Information captured here is based on DC inventory and other information shared by PJI during </a:t>
            </a:r>
            <a:r>
              <a:rPr lang="en-US" sz="1000" dirty="0" err="1"/>
              <a:t>QnA</a:t>
            </a:r>
            <a:r>
              <a:rPr lang="en-US" sz="1000" dirty="0"/>
              <a:t> session</a:t>
            </a:r>
          </a:p>
        </p:txBody>
      </p:sp>
      <p:sp>
        <p:nvSpPr>
          <p:cNvPr id="2" name="Title 1"/>
          <p:cNvSpPr>
            <a:spLocks noGrp="1"/>
          </p:cNvSpPr>
          <p:nvPr>
            <p:ph type="title"/>
          </p:nvPr>
        </p:nvSpPr>
        <p:spPr/>
        <p:txBody>
          <a:bodyPr/>
          <a:lstStyle/>
          <a:p>
            <a:r>
              <a:rPr lang="en-US" dirty="0"/>
              <a:t>Understanding </a:t>
            </a:r>
            <a:r>
              <a:rPr lang="en-US" dirty="0" err="1"/>
              <a:t>Peoplesoft</a:t>
            </a:r>
            <a:r>
              <a:rPr lang="en-US" dirty="0"/>
              <a:t> Landscape</a:t>
            </a:r>
          </a:p>
        </p:txBody>
      </p:sp>
    </p:spTree>
    <p:extLst>
      <p:ext uri="{BB962C8B-B14F-4D97-AF65-F5344CB8AC3E}">
        <p14:creationId xmlns:p14="http://schemas.microsoft.com/office/powerpoint/2010/main" val="32123060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0191A3-3983-498C-801F-7123F569FD9B}"/>
              </a:ext>
            </a:extLst>
          </p:cNvPr>
          <p:cNvSpPr txBox="1"/>
          <p:nvPr/>
        </p:nvSpPr>
        <p:spPr>
          <a:xfrm>
            <a:off x="278584" y="560922"/>
            <a:ext cx="8653097" cy="4154984"/>
          </a:xfrm>
          <a:prstGeom prst="rect">
            <a:avLst/>
          </a:prstGeom>
          <a:ln>
            <a:solidFill>
              <a:schemeClr val="bg1"/>
            </a:solidFill>
          </a:ln>
        </p:spPr>
        <p:txBody>
          <a:bodyPr wrap="square" lIns="0" tIns="0" rIns="0" bIns="0" rtlCol="0">
            <a:spAutoFit/>
          </a:bodyPr>
          <a:lstStyle/>
          <a:p>
            <a:pPr marL="214313" indent="-214313">
              <a:buFont typeface="Wingdings" panose="05000000000000000000" pitchFamily="2" charset="2"/>
              <a:buChar char="§"/>
            </a:pPr>
            <a:r>
              <a:rPr lang="en-US" sz="900" b="1" dirty="0"/>
              <a:t>Assumptions on Existing Landscape</a:t>
            </a:r>
          </a:p>
          <a:p>
            <a:pPr marL="557213" lvl="1" indent="-214313">
              <a:buFont typeface="Wingdings" panose="05000000000000000000" pitchFamily="2" charset="2"/>
              <a:buChar char="§"/>
            </a:pPr>
            <a:r>
              <a:rPr lang="en-US" sz="900" dirty="0"/>
              <a:t>This is an as-is migration so no new images (PUM) or functionality will be added</a:t>
            </a:r>
          </a:p>
          <a:p>
            <a:pPr marL="557213" lvl="1" indent="-214313">
              <a:buFont typeface="Wingdings" panose="05000000000000000000" pitchFamily="2" charset="2"/>
              <a:buChar char="§"/>
            </a:pPr>
            <a:r>
              <a:rPr lang="en-US" sz="900" dirty="0" err="1"/>
              <a:t>PeopleTools</a:t>
            </a:r>
            <a:r>
              <a:rPr lang="en-US" sz="900" dirty="0"/>
              <a:t> version is 8.55 and Oracle database v12 or higher and will not require upgrade during platform/cloud migration</a:t>
            </a:r>
          </a:p>
          <a:p>
            <a:pPr marL="557213" lvl="1" indent="-214313">
              <a:buFont typeface="Wingdings" panose="05000000000000000000" pitchFamily="2" charset="2"/>
              <a:buChar char="§"/>
            </a:pPr>
            <a:r>
              <a:rPr lang="en-US" sz="900" dirty="0"/>
              <a:t>Middleware - </a:t>
            </a:r>
          </a:p>
          <a:p>
            <a:pPr marL="900113" lvl="2" indent="-214313">
              <a:buFont typeface="Wingdings" panose="05000000000000000000" pitchFamily="2" charset="2"/>
              <a:buChar char="§"/>
            </a:pPr>
            <a:r>
              <a:rPr lang="en-US" sz="900" dirty="0"/>
              <a:t>PS environments are hosted on </a:t>
            </a:r>
            <a:r>
              <a:rPr lang="en-US" sz="900" dirty="0" err="1"/>
              <a:t>Weblogic</a:t>
            </a:r>
            <a:r>
              <a:rPr lang="en-US" sz="900" dirty="0"/>
              <a:t> web server, there is no reverse proxy server</a:t>
            </a:r>
          </a:p>
          <a:p>
            <a:pPr marL="900113" lvl="2" indent="-214313">
              <a:buFont typeface="Wingdings" panose="05000000000000000000" pitchFamily="2" charset="2"/>
              <a:buChar char="§"/>
            </a:pPr>
            <a:r>
              <a:rPr lang="en-US" sz="900" dirty="0"/>
              <a:t>PS App/PRCS are mainly hosted on AIX platform and the PSNT process scheduler is hosted on Windows platform </a:t>
            </a:r>
          </a:p>
          <a:p>
            <a:pPr marL="900113" lvl="2" indent="-214313">
              <a:buFont typeface="Wingdings" panose="05000000000000000000" pitchFamily="2" charset="2"/>
              <a:buChar char="§"/>
            </a:pPr>
            <a:r>
              <a:rPr lang="en-US" sz="900" dirty="0"/>
              <a:t>Middleware complexity in Production region is medium – ~2-4 web/app non-clustered domains; ~ 2-3 process schedulers each for Fin, HCM and Portal</a:t>
            </a:r>
          </a:p>
          <a:p>
            <a:pPr marL="557213" lvl="1" indent="-214313">
              <a:buFont typeface="Wingdings" panose="05000000000000000000" pitchFamily="2" charset="2"/>
              <a:buChar char="§"/>
            </a:pPr>
            <a:r>
              <a:rPr lang="en-US" sz="900" dirty="0">
                <a:latin typeface="Calibri" panose="020F0502020204030204" pitchFamily="34" charset="0"/>
              </a:rPr>
              <a:t>PS CRM application is not considered in scope with the assumption that it will be moved to Salesforce</a:t>
            </a:r>
          </a:p>
          <a:p>
            <a:pPr marL="557213" lvl="1" indent="-214313">
              <a:buFont typeface="Wingdings" panose="05000000000000000000" pitchFamily="2" charset="2"/>
              <a:buChar char="§"/>
            </a:pPr>
            <a:r>
              <a:rPr lang="en-US" sz="900" dirty="0"/>
              <a:t>Single sign-on based authentication with MS Active Directory</a:t>
            </a:r>
          </a:p>
          <a:p>
            <a:pPr marL="557213" lvl="1" indent="-214313">
              <a:buFont typeface="Wingdings" panose="05000000000000000000" pitchFamily="2" charset="2"/>
              <a:buChar char="§"/>
            </a:pPr>
            <a:r>
              <a:rPr lang="en-US" sz="900" dirty="0">
                <a:latin typeface="Calibri" panose="020F0502020204030204" pitchFamily="34" charset="0"/>
              </a:rPr>
              <a:t>In the absence of any information of the integrated applications at this stage, build/unit test effort has been capped at ~750 hours. Efforts and schedule will be re-validated based on discovery during assessment, any changes requiring additional efforts will be handled through appropriate change control process.</a:t>
            </a:r>
          </a:p>
          <a:p>
            <a:pPr marL="900113" lvl="2" indent="-214313">
              <a:buFont typeface="Wingdings" panose="05000000000000000000" pitchFamily="2" charset="2"/>
              <a:buChar char="§"/>
            </a:pPr>
            <a:r>
              <a:rPr lang="en-US" sz="900" dirty="0">
                <a:latin typeface="Calibri" panose="020F0502020204030204" pitchFamily="34" charset="0"/>
              </a:rPr>
              <a:t>Retrofitting/Unit Testing of any interfaces (or customizations) in PS apps that require a change due to the platform change</a:t>
            </a:r>
          </a:p>
          <a:p>
            <a:pPr marL="900113" lvl="2" indent="-214313">
              <a:buFont typeface="Wingdings" panose="05000000000000000000" pitchFamily="2" charset="2"/>
              <a:buChar char="§"/>
            </a:pPr>
            <a:r>
              <a:rPr lang="en-US" sz="900" dirty="0">
                <a:latin typeface="Calibri" panose="020F0502020204030204" pitchFamily="34" charset="0"/>
              </a:rPr>
              <a:t>Check printer validations and modifications to layouts (if needed) – It is assumed that the current check printer will be reinstalled in the new platform</a:t>
            </a:r>
            <a:endParaRPr lang="en-US" sz="900" dirty="0"/>
          </a:p>
          <a:p>
            <a:pPr marL="214313" indent="-214313">
              <a:buFont typeface="Wingdings" panose="05000000000000000000" pitchFamily="2" charset="2"/>
              <a:buChar char="§"/>
            </a:pPr>
            <a:r>
              <a:rPr lang="en-US" sz="900" b="1" dirty="0"/>
              <a:t>Assumptions on Infrastructure Availability -</a:t>
            </a:r>
            <a:endParaRPr lang="en-US" sz="900" b="1" i="1" dirty="0"/>
          </a:p>
          <a:p>
            <a:pPr marL="557213" lvl="1" indent="-214313">
              <a:buFont typeface="Wingdings" panose="05000000000000000000" pitchFamily="2" charset="2"/>
              <a:buChar char="§"/>
            </a:pPr>
            <a:r>
              <a:rPr lang="en-US" sz="900" dirty="0"/>
              <a:t>All required licenses and binaries for installing </a:t>
            </a:r>
            <a:r>
              <a:rPr lang="en-US" sz="900" dirty="0" err="1"/>
              <a:t>PeopleTools</a:t>
            </a:r>
            <a:r>
              <a:rPr lang="en-US" sz="900" dirty="0"/>
              <a:t> and related components will be made available by PJI </a:t>
            </a:r>
          </a:p>
          <a:p>
            <a:pPr marL="557213" lvl="1" indent="-214313">
              <a:buFont typeface="Wingdings" panose="05000000000000000000" pitchFamily="2" charset="2"/>
              <a:buChar char="§"/>
            </a:pPr>
            <a:r>
              <a:rPr lang="en-US" sz="900" dirty="0"/>
              <a:t>Onshore/Offshore connectivity and access to be established for PeopleSoft resources in Week 1 (joint responsibility of Cognizant and PJI)</a:t>
            </a:r>
          </a:p>
          <a:p>
            <a:pPr marL="557213" lvl="1" indent="-214313">
              <a:buFont typeface="Wingdings" panose="05000000000000000000" pitchFamily="2" charset="2"/>
              <a:buChar char="§"/>
            </a:pPr>
            <a:r>
              <a:rPr lang="en-US" sz="900" dirty="0"/>
              <a:t>Any issues (performance or otherwise) that are specific to network / underlying infrastructure / database, will be owned by Cognizant Infra team</a:t>
            </a:r>
          </a:p>
          <a:p>
            <a:pPr marL="214313" indent="-214313">
              <a:buFont typeface="Wingdings" panose="05000000000000000000" pitchFamily="2" charset="2"/>
              <a:buChar char="§"/>
            </a:pPr>
            <a:r>
              <a:rPr lang="en-US" sz="900" b="1" dirty="0"/>
              <a:t>Testing</a:t>
            </a:r>
            <a:r>
              <a:rPr lang="en-US" sz="900" dirty="0"/>
              <a:t> –</a:t>
            </a:r>
          </a:p>
          <a:p>
            <a:pPr marL="557213" lvl="1" indent="-214313">
              <a:buFont typeface="Wingdings" panose="05000000000000000000" pitchFamily="2" charset="2"/>
              <a:buChar char="§"/>
            </a:pPr>
            <a:r>
              <a:rPr lang="en-US" sz="900" dirty="0"/>
              <a:t>Unit Testing – Will include basic environment checkout/operability check from online/middleware standpoint, testing of retrofitted objects only. It will not include end-to-end testing.</a:t>
            </a:r>
          </a:p>
          <a:p>
            <a:pPr marL="557213" lvl="1" indent="-214313">
              <a:buFont typeface="Wingdings" panose="05000000000000000000" pitchFamily="2" charset="2"/>
              <a:buChar char="§"/>
            </a:pPr>
            <a:r>
              <a:rPr lang="en-US" sz="900" dirty="0"/>
              <a:t>Any existing test cases will be leveraged, and additional test cases will be identified to complete unit testing</a:t>
            </a:r>
          </a:p>
          <a:p>
            <a:pPr marL="557213" lvl="1" indent="-214313">
              <a:buFont typeface="Wingdings" panose="05000000000000000000" pitchFamily="2" charset="2"/>
              <a:buChar char="§"/>
            </a:pPr>
            <a:r>
              <a:rPr lang="en-US" sz="900" dirty="0"/>
              <a:t>User Acceptance/Functional Testing – will be performed by business users; Cognizant will provide support on analyzing defects and provide technical fixes </a:t>
            </a:r>
          </a:p>
          <a:p>
            <a:pPr marL="557213" lvl="1" indent="-214313">
              <a:buFont typeface="Wingdings" panose="05000000000000000000" pitchFamily="2" charset="2"/>
              <a:buChar char="§"/>
            </a:pPr>
            <a:r>
              <a:rPr lang="en-US" sz="900" dirty="0"/>
              <a:t>SIT testing phase is assumed to be ~4weeks and UAT is considered ~3weeks for each Fin, HCM and Portal. </a:t>
            </a:r>
            <a:r>
              <a:rPr lang="en-US" sz="900" dirty="0">
                <a:latin typeface="Calibri" panose="020F0502020204030204" pitchFamily="34" charset="0"/>
              </a:rPr>
              <a:t>Any change to the assumed timelines will result in an impact to the overall schedule and cost which will be handled through appropriate change control mechanism.</a:t>
            </a:r>
            <a:endParaRPr lang="en-US" sz="900" dirty="0"/>
          </a:p>
          <a:p>
            <a:pPr marL="214313" indent="-214313">
              <a:buFont typeface="Wingdings" panose="05000000000000000000" pitchFamily="2" charset="2"/>
              <a:buChar char="§"/>
            </a:pPr>
            <a:r>
              <a:rPr lang="en-US" sz="900" b="1" dirty="0"/>
              <a:t>Dependencies -</a:t>
            </a:r>
          </a:p>
          <a:p>
            <a:pPr marL="557213" lvl="1" indent="-214313">
              <a:buFont typeface="Wingdings" panose="05000000000000000000" pitchFamily="2" charset="2"/>
              <a:buChar char="§"/>
            </a:pPr>
            <a:r>
              <a:rPr lang="en-US" sz="900" dirty="0"/>
              <a:t>Papa John’s SMEs will be available to provide information to Cognizant team as required for the project</a:t>
            </a:r>
          </a:p>
          <a:p>
            <a:pPr marL="557213" lvl="1" indent="-214313">
              <a:buFont typeface="Wingdings" panose="05000000000000000000" pitchFamily="2" charset="2"/>
              <a:buChar char="§"/>
            </a:pPr>
            <a:r>
              <a:rPr lang="en-US" sz="900" dirty="0"/>
              <a:t>Availability of Rimini Street vendor support for Oracle PeopleSoft application product bugs during/after migration</a:t>
            </a:r>
          </a:p>
          <a:p>
            <a:pPr marL="557213" lvl="1" indent="-214313">
              <a:buFont typeface="Wingdings" panose="05000000000000000000" pitchFamily="2" charset="2"/>
              <a:buChar char="§"/>
            </a:pPr>
            <a:r>
              <a:rPr lang="en-US" sz="900" dirty="0"/>
              <a:t>Remediation of any to upstream and/or down stream systems including modifications to web services outside of PeopleSoft will be performed by Papa John’s</a:t>
            </a:r>
          </a:p>
          <a:p>
            <a:pPr marL="557213" lvl="1" indent="-214313">
              <a:buFont typeface="Wingdings" panose="05000000000000000000" pitchFamily="2" charset="2"/>
              <a:buChar char="§"/>
            </a:pPr>
            <a:r>
              <a:rPr lang="en-US" sz="900" dirty="0"/>
              <a:t>PS Migration / build will start only after Cloud foundation is ready </a:t>
            </a:r>
          </a:p>
          <a:p>
            <a:pPr marL="128588" indent="-128588" eaLnBrk="0" fontAlgn="base" hangingPunct="0">
              <a:spcBef>
                <a:spcPct val="0"/>
              </a:spcBef>
              <a:spcAft>
                <a:spcPct val="0"/>
              </a:spcAft>
              <a:buFont typeface="Wingdings" panose="05000000000000000000" pitchFamily="2" charset="2"/>
              <a:buChar char="§"/>
            </a:pPr>
            <a:endParaRPr lang="en-US" sz="900" b="1" dirty="0">
              <a:latin typeface="Arial" pitchFamily="-12" charset="0"/>
              <a:ea typeface="ＭＳ Ｐゴシック" pitchFamily="-12" charset="-128"/>
              <a:cs typeface="ＭＳ Ｐゴシック" pitchFamily="-12" charset="-128"/>
            </a:endParaRPr>
          </a:p>
        </p:txBody>
      </p:sp>
      <p:sp>
        <p:nvSpPr>
          <p:cNvPr id="3" name="Title 2"/>
          <p:cNvSpPr>
            <a:spLocks noGrp="1"/>
          </p:cNvSpPr>
          <p:nvPr>
            <p:ph type="title"/>
          </p:nvPr>
        </p:nvSpPr>
        <p:spPr/>
        <p:txBody>
          <a:bodyPr/>
          <a:lstStyle/>
          <a:p>
            <a:r>
              <a:rPr lang="en-US" dirty="0"/>
              <a:t>Assumptions and Dependencies</a:t>
            </a:r>
          </a:p>
        </p:txBody>
      </p:sp>
    </p:spTree>
    <p:extLst>
      <p:ext uri="{BB962C8B-B14F-4D97-AF65-F5344CB8AC3E}">
        <p14:creationId xmlns:p14="http://schemas.microsoft.com/office/powerpoint/2010/main" val="3248537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EAFA6F-EE43-41D8-9B7F-BED48E2F4082}"/>
              </a:ext>
            </a:extLst>
          </p:cNvPr>
          <p:cNvPicPr>
            <a:picLocks noChangeAspect="1"/>
          </p:cNvPicPr>
          <p:nvPr/>
        </p:nvPicPr>
        <p:blipFill>
          <a:blip r:embed="rId2"/>
          <a:stretch>
            <a:fillRect/>
          </a:stretch>
        </p:blipFill>
        <p:spPr>
          <a:xfrm>
            <a:off x="457200" y="626711"/>
            <a:ext cx="8486775" cy="3661432"/>
          </a:xfrm>
          <a:prstGeom prst="rect">
            <a:avLst/>
          </a:prstGeom>
        </p:spPr>
      </p:pic>
      <p:sp>
        <p:nvSpPr>
          <p:cNvPr id="9" name="TextBox 8">
            <a:extLst>
              <a:ext uri="{FF2B5EF4-FFF2-40B4-BE49-F238E27FC236}">
                <a16:creationId xmlns:a16="http://schemas.microsoft.com/office/drawing/2014/main" id="{8AA5A01B-036F-4523-A558-C5CB57EC57F0}"/>
              </a:ext>
            </a:extLst>
          </p:cNvPr>
          <p:cNvSpPr txBox="1"/>
          <p:nvPr/>
        </p:nvSpPr>
        <p:spPr>
          <a:xfrm>
            <a:off x="1981826" y="4355690"/>
            <a:ext cx="5437523" cy="561856"/>
          </a:xfrm>
          <a:prstGeom prst="flowChartAlternateProcess">
            <a:avLst/>
          </a:prstGeom>
          <a:solidFill>
            <a:schemeClr val="accent4">
              <a:lumMod val="40000"/>
              <a:lumOff val="60000"/>
            </a:schemeClr>
          </a:solidFill>
          <a:ln>
            <a:solidFill>
              <a:schemeClr val="accent4">
                <a:lumMod val="40000"/>
                <a:lumOff val="6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defTabSz="685800">
              <a:defRPr/>
            </a:pPr>
            <a:r>
              <a:rPr lang="en-US" sz="900" b="1" dirty="0"/>
              <a:t>PS Fin Environments : </a:t>
            </a:r>
            <a:r>
              <a:rPr lang="en-US" sz="900" dirty="0"/>
              <a:t>PSFSM01 PSFSM05 PSFSD01 PSFSD02 FS856PS1 PSFST01 PSFST02 PSFSUAT PSFSP01 </a:t>
            </a:r>
          </a:p>
          <a:p>
            <a:r>
              <a:rPr lang="en-US" sz="900" b="1" dirty="0"/>
              <a:t>PS HCM Environments: </a:t>
            </a:r>
            <a:r>
              <a:rPr lang="en-US" sz="900" dirty="0"/>
              <a:t>PSHRM01 PSHRD01 PSHRD02 PSHRD03 HR856PS1 PSHRT01 PSHRT02 PSHRT03 PSHRP01</a:t>
            </a:r>
          </a:p>
          <a:p>
            <a:r>
              <a:rPr lang="en-US" sz="900" b="1" dirty="0"/>
              <a:t>PS Portal Environments: </a:t>
            </a:r>
            <a:r>
              <a:rPr lang="en-US" sz="900" dirty="0"/>
              <a:t>PSPTLM02 PSPTLD02 PSPTLT01 PSPTLP01</a:t>
            </a:r>
            <a:endParaRPr lang="en-US" sz="900" b="1" dirty="0"/>
          </a:p>
        </p:txBody>
      </p:sp>
      <p:sp>
        <p:nvSpPr>
          <p:cNvPr id="2" name="Title 1"/>
          <p:cNvSpPr>
            <a:spLocks noGrp="1"/>
          </p:cNvSpPr>
          <p:nvPr>
            <p:ph type="title"/>
          </p:nvPr>
        </p:nvSpPr>
        <p:spPr/>
        <p:txBody>
          <a:bodyPr/>
          <a:lstStyle/>
          <a:p>
            <a:r>
              <a:rPr lang="en-US" dirty="0" err="1"/>
              <a:t>Peoplesoft</a:t>
            </a:r>
            <a:r>
              <a:rPr lang="en-US" dirty="0"/>
              <a:t> Migration Timelines</a:t>
            </a:r>
          </a:p>
        </p:txBody>
      </p:sp>
    </p:spTree>
    <p:extLst>
      <p:ext uri="{BB962C8B-B14F-4D97-AF65-F5344CB8AC3E}">
        <p14:creationId xmlns:p14="http://schemas.microsoft.com/office/powerpoint/2010/main" val="2107424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0">
            <a:extLst>
              <a:ext uri="{FF2B5EF4-FFF2-40B4-BE49-F238E27FC236}">
                <a16:creationId xmlns:a16="http://schemas.microsoft.com/office/drawing/2014/main" id="{73E042A2-B4DE-42CD-BC08-292298BFFA1E}"/>
              </a:ext>
            </a:extLst>
          </p:cNvPr>
          <p:cNvSpPr/>
          <p:nvPr/>
        </p:nvSpPr>
        <p:spPr>
          <a:xfrm>
            <a:off x="455146" y="698371"/>
            <a:ext cx="1755456" cy="2138859"/>
          </a:xfrm>
          <a:prstGeom prst="roundRect">
            <a:avLst>
              <a:gd name="adj" fmla="val 5266"/>
            </a:avLst>
          </a:prstGeom>
          <a:gradFill flip="none" rotWithShape="1">
            <a:gsLst>
              <a:gs pos="0">
                <a:srgbClr val="F79646">
                  <a:lumMod val="40000"/>
                  <a:lumOff val="60000"/>
                </a:srgbClr>
              </a:gs>
              <a:gs pos="50000">
                <a:srgbClr val="F79646">
                  <a:lumMod val="20000"/>
                  <a:lumOff val="80000"/>
                </a:srgbClr>
              </a:gs>
              <a:gs pos="100000">
                <a:sysClr val="window" lastClr="FFFFFF"/>
              </a:gs>
            </a:gsLst>
            <a:lin ang="5400000" scaled="1"/>
            <a:tileRect/>
          </a:gradFill>
          <a:ln w="15875" cap="flat" cmpd="sng" algn="ctr">
            <a:solidFill>
              <a:srgbClr val="E46C0A"/>
            </a:solidFill>
            <a:prstDash val="solid"/>
          </a:ln>
          <a:effectLst>
            <a:outerShdw blurRad="63500" sx="102000" sy="102000" algn="ctr" rotWithShape="0">
              <a:prstClr val="black">
                <a:alpha val="40000"/>
              </a:prstClr>
            </a:outerShdw>
          </a:effectLst>
        </p:spPr>
        <p:txBody>
          <a:bodyPr rtlCol="0" anchor="ctr"/>
          <a:lstStyle/>
          <a:p>
            <a:endParaRPr lang="en-US" sz="1350" kern="0">
              <a:solidFill>
                <a:sysClr val="window" lastClr="FFFFFF"/>
              </a:solidFill>
              <a:latin typeface="Calibri"/>
            </a:endParaRPr>
          </a:p>
        </p:txBody>
      </p:sp>
      <p:sp>
        <p:nvSpPr>
          <p:cNvPr id="6" name="TextBox 5">
            <a:extLst>
              <a:ext uri="{FF2B5EF4-FFF2-40B4-BE49-F238E27FC236}">
                <a16:creationId xmlns:a16="http://schemas.microsoft.com/office/drawing/2014/main" id="{83F91D16-3896-447A-A4B6-2BE018DFCC9A}"/>
              </a:ext>
            </a:extLst>
          </p:cNvPr>
          <p:cNvSpPr txBox="1"/>
          <p:nvPr/>
        </p:nvSpPr>
        <p:spPr>
          <a:xfrm>
            <a:off x="655646" y="704755"/>
            <a:ext cx="1395510" cy="276999"/>
          </a:xfrm>
          <a:prstGeom prst="rect">
            <a:avLst/>
          </a:prstGeom>
          <a:noFill/>
        </p:spPr>
        <p:txBody>
          <a:bodyPr wrap="square" rtlCol="0">
            <a:spAutoFit/>
          </a:bodyPr>
          <a:lstStyle/>
          <a:p>
            <a:pPr algn="ctr"/>
            <a:r>
              <a:rPr lang="en-US" sz="1200" b="1" kern="0" dirty="0">
                <a:solidFill>
                  <a:sysClr val="windowText" lastClr="000000"/>
                </a:solidFill>
                <a:latin typeface="Calibri" pitchFamily="34" charset="0"/>
              </a:rPr>
              <a:t>ASSESS</a:t>
            </a:r>
          </a:p>
        </p:txBody>
      </p:sp>
      <p:sp>
        <p:nvSpPr>
          <p:cNvPr id="8" name="TextBox 7">
            <a:extLst>
              <a:ext uri="{FF2B5EF4-FFF2-40B4-BE49-F238E27FC236}">
                <a16:creationId xmlns:a16="http://schemas.microsoft.com/office/drawing/2014/main" id="{3894C59B-50A3-4F5D-BD7C-5A2A8F0B610F}"/>
              </a:ext>
            </a:extLst>
          </p:cNvPr>
          <p:cNvSpPr txBox="1"/>
          <p:nvPr/>
        </p:nvSpPr>
        <p:spPr>
          <a:xfrm>
            <a:off x="400280" y="949318"/>
            <a:ext cx="1810322" cy="1874872"/>
          </a:xfrm>
          <a:prstGeom prst="rect">
            <a:avLst/>
          </a:prstGeom>
          <a:noFill/>
        </p:spPr>
        <p:txBody>
          <a:bodyPr wrap="square" rtlCol="0">
            <a:spAutoFit/>
          </a:bodyPr>
          <a:lstStyle/>
          <a:p>
            <a:pPr marL="85725" indent="-85725" defTabSz="685800">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Establish connectivity</a:t>
            </a:r>
          </a:p>
          <a:p>
            <a:pPr marL="85725" indent="-85725" defTabSz="685800">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PS application landscape discovery</a:t>
            </a:r>
          </a:p>
          <a:p>
            <a:pPr marL="428625" lvl="1" indent="-85725">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Environments</a:t>
            </a:r>
          </a:p>
          <a:p>
            <a:pPr marL="428625" lvl="1" indent="-85725">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Architecture / components</a:t>
            </a:r>
          </a:p>
          <a:p>
            <a:pPr marL="428625" lvl="1" indent="-85725">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3</a:t>
            </a:r>
            <a:r>
              <a:rPr lang="en-US" sz="788" kern="0" baseline="30000" dirty="0">
                <a:solidFill>
                  <a:sysClr val="windowText" lastClr="000000"/>
                </a:solidFill>
                <a:latin typeface="Calibri" pitchFamily="34" charset="0"/>
              </a:rPr>
              <a:t>rd</a:t>
            </a:r>
            <a:r>
              <a:rPr lang="en-US" sz="788" kern="0" dirty="0">
                <a:solidFill>
                  <a:sysClr val="windowText" lastClr="000000"/>
                </a:solidFill>
                <a:latin typeface="Calibri" pitchFamily="34" charset="0"/>
              </a:rPr>
              <a:t> party software/versions</a:t>
            </a:r>
          </a:p>
          <a:p>
            <a:pPr marL="85725" indent="-85725">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Compatibility check</a:t>
            </a:r>
          </a:p>
          <a:p>
            <a:pPr marL="85725" indent="-85725" defTabSz="685800">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Identify Integration Points</a:t>
            </a:r>
          </a:p>
          <a:p>
            <a:pPr marL="85725" indent="-85725" defTabSz="685800">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Identify Custom configurations/</a:t>
            </a:r>
            <a:r>
              <a:rPr lang="en-US" sz="788" kern="0" dirty="0" err="1">
                <a:solidFill>
                  <a:sysClr val="windowText" lastClr="000000"/>
                </a:solidFill>
                <a:latin typeface="Calibri" pitchFamily="34" charset="0"/>
              </a:rPr>
              <a:t>cron</a:t>
            </a:r>
            <a:endParaRPr lang="en-US" sz="788" kern="0" dirty="0">
              <a:solidFill>
                <a:sysClr val="windowText" lastClr="000000"/>
              </a:solidFill>
              <a:latin typeface="Calibri" pitchFamily="34" charset="0"/>
            </a:endParaRPr>
          </a:p>
          <a:p>
            <a:pPr marL="85725" indent="-85725" defTabSz="685800">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Identify hard-coded host/</a:t>
            </a:r>
            <a:r>
              <a:rPr lang="en-US" sz="788" kern="0" dirty="0" err="1">
                <a:solidFill>
                  <a:sysClr val="windowText" lastClr="000000"/>
                </a:solidFill>
                <a:latin typeface="Calibri" pitchFamily="34" charset="0"/>
              </a:rPr>
              <a:t>db</a:t>
            </a:r>
            <a:r>
              <a:rPr lang="en-US" sz="788" kern="0" dirty="0">
                <a:solidFill>
                  <a:sysClr val="windowText" lastClr="000000"/>
                </a:solidFill>
                <a:latin typeface="Calibri" pitchFamily="34" charset="0"/>
              </a:rPr>
              <a:t> names in code</a:t>
            </a:r>
          </a:p>
          <a:p>
            <a:pPr marL="85725" indent="-85725" defTabSz="685800">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Identify ports, IP’s in use</a:t>
            </a:r>
          </a:p>
          <a:p>
            <a:pPr marL="85725" indent="-85725" defTabSz="685800">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Database backup/refresh models</a:t>
            </a:r>
          </a:p>
          <a:p>
            <a:pPr marL="85725" indent="-85725" defTabSz="685800">
              <a:lnSpc>
                <a:spcPts val="900"/>
              </a:lnSpc>
              <a:spcAft>
                <a:spcPts val="150"/>
              </a:spcAft>
              <a:buSzPct val="100000"/>
              <a:buFont typeface="Wingdings" pitchFamily="2" charset="2"/>
              <a:buChar char="§"/>
              <a:defRPr/>
            </a:pPr>
            <a:r>
              <a:rPr lang="en-US" sz="788" kern="0" dirty="0">
                <a:solidFill>
                  <a:sysClr val="windowText" lastClr="000000"/>
                </a:solidFill>
                <a:latin typeface="Calibri" pitchFamily="34" charset="0"/>
              </a:rPr>
              <a:t>Application Filesystem details</a:t>
            </a:r>
          </a:p>
        </p:txBody>
      </p:sp>
      <p:sp>
        <p:nvSpPr>
          <p:cNvPr id="13" name="Rounded Rectangle 21">
            <a:extLst>
              <a:ext uri="{FF2B5EF4-FFF2-40B4-BE49-F238E27FC236}">
                <a16:creationId xmlns:a16="http://schemas.microsoft.com/office/drawing/2014/main" id="{904A0F13-3B4E-4799-A634-6DF751A4F3D1}"/>
              </a:ext>
            </a:extLst>
          </p:cNvPr>
          <p:cNvSpPr/>
          <p:nvPr/>
        </p:nvSpPr>
        <p:spPr>
          <a:xfrm>
            <a:off x="2365907" y="698371"/>
            <a:ext cx="1851375" cy="2123861"/>
          </a:xfrm>
          <a:prstGeom prst="roundRect">
            <a:avLst>
              <a:gd name="adj" fmla="val 5266"/>
            </a:avLst>
          </a:prstGeom>
          <a:gradFill flip="none" rotWithShape="1">
            <a:gsLst>
              <a:gs pos="0">
                <a:schemeClr val="accent5">
                  <a:lumMod val="40000"/>
                  <a:lumOff val="60000"/>
                </a:schemeClr>
              </a:gs>
              <a:gs pos="50000">
                <a:schemeClr val="accent5">
                  <a:lumMod val="20000"/>
                  <a:lumOff val="80000"/>
                </a:schemeClr>
              </a:gs>
              <a:gs pos="100000">
                <a:schemeClr val="bg1"/>
              </a:gs>
            </a:gsLst>
            <a:lin ang="5400000" scaled="1"/>
            <a:tileRect/>
          </a:gradFill>
          <a:ln w="15875">
            <a:solidFill>
              <a:schemeClr val="accent5">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defRPr/>
            </a:pPr>
            <a:endParaRPr lang="en-US" sz="1350"/>
          </a:p>
        </p:txBody>
      </p:sp>
      <p:sp>
        <p:nvSpPr>
          <p:cNvPr id="14" name="TextBox 13">
            <a:extLst>
              <a:ext uri="{FF2B5EF4-FFF2-40B4-BE49-F238E27FC236}">
                <a16:creationId xmlns:a16="http://schemas.microsoft.com/office/drawing/2014/main" id="{CB68DE2F-A349-4FFA-A5D7-F45BD63662F7}"/>
              </a:ext>
            </a:extLst>
          </p:cNvPr>
          <p:cNvSpPr txBox="1"/>
          <p:nvPr/>
        </p:nvSpPr>
        <p:spPr>
          <a:xfrm>
            <a:off x="2406960" y="704755"/>
            <a:ext cx="1714405" cy="276999"/>
          </a:xfrm>
          <a:prstGeom prst="rect">
            <a:avLst/>
          </a:prstGeom>
          <a:noFill/>
        </p:spPr>
        <p:txBody>
          <a:bodyPr wrap="square" rtlCol="0">
            <a:spAutoFit/>
          </a:bodyPr>
          <a:lstStyle/>
          <a:p>
            <a:pPr algn="ctr"/>
            <a:r>
              <a:rPr lang="en-US" sz="1200" b="1" kern="0" dirty="0">
                <a:solidFill>
                  <a:sysClr val="windowText" lastClr="000000"/>
                </a:solidFill>
                <a:latin typeface="Calibri" pitchFamily="34" charset="0"/>
              </a:rPr>
              <a:t>PLAN</a:t>
            </a:r>
          </a:p>
        </p:txBody>
      </p:sp>
      <p:sp>
        <p:nvSpPr>
          <p:cNvPr id="15" name="TextBox 14">
            <a:extLst>
              <a:ext uri="{FF2B5EF4-FFF2-40B4-BE49-F238E27FC236}">
                <a16:creationId xmlns:a16="http://schemas.microsoft.com/office/drawing/2014/main" id="{C255956E-8BFE-477A-9F5C-8565BE537AD4}"/>
              </a:ext>
            </a:extLst>
          </p:cNvPr>
          <p:cNvSpPr txBox="1"/>
          <p:nvPr/>
        </p:nvSpPr>
        <p:spPr>
          <a:xfrm>
            <a:off x="2366931" y="940703"/>
            <a:ext cx="1824134" cy="2285241"/>
          </a:xfrm>
          <a:prstGeom prst="rect">
            <a:avLst/>
          </a:prstGeom>
          <a:noFill/>
        </p:spPr>
        <p:txBody>
          <a:bodyPr wrap="square" rtlCol="0">
            <a:spAutoFit/>
          </a:bodyPr>
          <a:lstStyle/>
          <a:p>
            <a:pPr marL="85725" indent="-85725" defTabSz="685800">
              <a:lnSpc>
                <a:spcPts val="900"/>
              </a:lnSpc>
              <a:buSzPct val="100000"/>
              <a:buFont typeface="Wingdings" pitchFamily="2" charset="2"/>
              <a:buChar char="§"/>
              <a:defRPr/>
            </a:pPr>
            <a:r>
              <a:rPr lang="en-US" sz="788" kern="0" dirty="0">
                <a:solidFill>
                  <a:sysClr val="windowText" lastClr="000000"/>
                </a:solidFill>
                <a:latin typeface="Calibri" pitchFamily="34" charset="0"/>
              </a:rPr>
              <a:t>Determine Source to Target mapping and Migration steps</a:t>
            </a:r>
          </a:p>
          <a:p>
            <a:pPr marL="85725" indent="-85725">
              <a:lnSpc>
                <a:spcPts val="900"/>
              </a:lnSpc>
              <a:buSzPct val="100000"/>
              <a:buFont typeface="Wingdings" pitchFamily="2" charset="2"/>
              <a:buChar char="§"/>
              <a:defRPr/>
            </a:pPr>
            <a:r>
              <a:rPr lang="en-US" sz="788" kern="0" dirty="0">
                <a:solidFill>
                  <a:sysClr val="windowText" lastClr="000000"/>
                </a:solidFill>
                <a:latin typeface="Calibri" pitchFamily="34" charset="0"/>
              </a:rPr>
              <a:t>Finalize migration roadmap and sequence for PS apps</a:t>
            </a:r>
          </a:p>
          <a:p>
            <a:pPr marL="85725" indent="-85725" defTabSz="685800">
              <a:lnSpc>
                <a:spcPts val="900"/>
              </a:lnSpc>
              <a:buSzPct val="100000"/>
              <a:buFont typeface="Wingdings" pitchFamily="2" charset="2"/>
              <a:buChar char="§"/>
              <a:defRPr/>
            </a:pPr>
            <a:r>
              <a:rPr lang="en-US" sz="788" kern="0" dirty="0">
                <a:solidFill>
                  <a:sysClr val="windowText" lastClr="000000"/>
                </a:solidFill>
                <a:latin typeface="Calibri" pitchFamily="34" charset="0"/>
              </a:rPr>
              <a:t>Impact  Analysis and Design </a:t>
            </a:r>
          </a:p>
          <a:p>
            <a:pPr marL="85725" indent="-85725" defTabSz="685800">
              <a:lnSpc>
                <a:spcPts val="900"/>
              </a:lnSpc>
              <a:buSzPct val="100000"/>
              <a:buFont typeface="Wingdings" pitchFamily="2" charset="2"/>
              <a:buChar char="§"/>
              <a:defRPr/>
            </a:pPr>
            <a:r>
              <a:rPr lang="en-US" sz="788" kern="0" dirty="0">
                <a:solidFill>
                  <a:sysClr val="windowText" lastClr="000000"/>
                </a:solidFill>
                <a:latin typeface="Calibri" pitchFamily="34" charset="0"/>
              </a:rPr>
              <a:t>Strategy for inflight/ongoing DEV work</a:t>
            </a:r>
          </a:p>
          <a:p>
            <a:pPr marL="85725" indent="-85725" defTabSz="685800">
              <a:lnSpc>
                <a:spcPts val="900"/>
              </a:lnSpc>
              <a:buSzPct val="100000"/>
              <a:buFont typeface="Wingdings" pitchFamily="2" charset="2"/>
              <a:buChar char="§"/>
              <a:defRPr/>
            </a:pPr>
            <a:r>
              <a:rPr lang="en-US" sz="788" kern="0" dirty="0">
                <a:solidFill>
                  <a:sysClr val="windowText" lastClr="000000"/>
                </a:solidFill>
                <a:latin typeface="Calibri" pitchFamily="34" charset="0"/>
              </a:rPr>
              <a:t>Finalize Testing Approach</a:t>
            </a:r>
          </a:p>
          <a:p>
            <a:pPr marL="85725" indent="-85725" defTabSz="685800">
              <a:lnSpc>
                <a:spcPts val="900"/>
              </a:lnSpc>
              <a:buSzPct val="100000"/>
              <a:buFont typeface="Wingdings" pitchFamily="2" charset="2"/>
              <a:buChar char="§"/>
              <a:defRPr/>
            </a:pPr>
            <a:r>
              <a:rPr lang="en-US" sz="788" kern="0" dirty="0">
                <a:solidFill>
                  <a:sysClr val="windowText" lastClr="000000"/>
                </a:solidFill>
                <a:latin typeface="Calibri" pitchFamily="34" charset="0"/>
              </a:rPr>
              <a:t>Finalize Success/Exit Criteria</a:t>
            </a:r>
          </a:p>
          <a:p>
            <a:pPr marL="85725" indent="-85725">
              <a:lnSpc>
                <a:spcPts val="900"/>
              </a:lnSpc>
              <a:buSzPct val="100000"/>
              <a:buFont typeface="Wingdings" pitchFamily="2" charset="2"/>
              <a:buChar char="§"/>
              <a:defRPr/>
            </a:pPr>
            <a:r>
              <a:rPr lang="en-US" sz="788" kern="0" dirty="0">
                <a:solidFill>
                  <a:sysClr val="windowText" lastClr="000000"/>
                </a:solidFill>
                <a:latin typeface="Calibri" pitchFamily="34" charset="0"/>
              </a:rPr>
              <a:t>Resource Planning/Access/Onboarding</a:t>
            </a:r>
          </a:p>
          <a:p>
            <a:pPr marL="85725" indent="-85725">
              <a:lnSpc>
                <a:spcPts val="900"/>
              </a:lnSpc>
              <a:buSzPct val="100000"/>
              <a:buFont typeface="Wingdings" pitchFamily="2" charset="2"/>
              <a:buChar char="§"/>
              <a:defRPr/>
            </a:pPr>
            <a:r>
              <a:rPr lang="en-US" sz="788" kern="0" dirty="0">
                <a:solidFill>
                  <a:sysClr val="windowText" lastClr="000000"/>
                </a:solidFill>
                <a:latin typeface="Calibri" pitchFamily="34" charset="0"/>
              </a:rPr>
              <a:t>Locate installable and licenses</a:t>
            </a:r>
          </a:p>
          <a:p>
            <a:pPr marL="85725" indent="-85725">
              <a:lnSpc>
                <a:spcPts val="900"/>
              </a:lnSpc>
              <a:buSzPct val="100000"/>
              <a:buFont typeface="Wingdings" pitchFamily="2" charset="2"/>
              <a:buChar char="§"/>
              <a:defRPr/>
            </a:pPr>
            <a:r>
              <a:rPr lang="en-US" sz="788" kern="0" dirty="0">
                <a:solidFill>
                  <a:sysClr val="windowText" lastClr="000000"/>
                </a:solidFill>
                <a:latin typeface="Calibri" pitchFamily="34" charset="0"/>
              </a:rPr>
              <a:t>Identify key stakeholders</a:t>
            </a:r>
          </a:p>
          <a:p>
            <a:pPr marL="85725" indent="-85725">
              <a:lnSpc>
                <a:spcPts val="900"/>
              </a:lnSpc>
              <a:buSzPct val="100000"/>
              <a:buFont typeface="Wingdings" pitchFamily="2" charset="2"/>
              <a:buChar char="§"/>
              <a:defRPr/>
            </a:pPr>
            <a:r>
              <a:rPr lang="en-US" sz="788" kern="0" dirty="0">
                <a:solidFill>
                  <a:sysClr val="windowText" lastClr="000000"/>
                </a:solidFill>
                <a:latin typeface="Calibri" pitchFamily="34" charset="0"/>
              </a:rPr>
              <a:t>Establish connect with Rimini St</a:t>
            </a:r>
            <a:r>
              <a:rPr lang="en-US" sz="788" kern="0" dirty="0" err="1">
                <a:solidFill>
                  <a:sysClr val="windowText" lastClr="000000"/>
                </a:solidFill>
                <a:latin typeface="Calibri" pitchFamily="34" charset="0"/>
              </a:rPr>
              <a:t>reet</a:t>
            </a:r>
            <a:r>
              <a:rPr lang="en-US" sz="788" kern="0" dirty="0">
                <a:solidFill>
                  <a:sysClr val="windowText" lastClr="000000"/>
                </a:solidFill>
                <a:latin typeface="Calibri" pitchFamily="34" charset="0"/>
              </a:rPr>
              <a:t> vendor</a:t>
            </a:r>
          </a:p>
          <a:p>
            <a:pPr marL="85725" indent="-85725">
              <a:lnSpc>
                <a:spcPts val="900"/>
              </a:lnSpc>
              <a:buSzPct val="100000"/>
              <a:buFont typeface="Wingdings" pitchFamily="2" charset="2"/>
              <a:buChar char="§"/>
              <a:defRPr/>
            </a:pPr>
            <a:r>
              <a:rPr lang="en-US" sz="788" kern="0" dirty="0">
                <a:solidFill>
                  <a:sysClr val="windowText" lastClr="000000"/>
                </a:solidFill>
                <a:latin typeface="Calibri" pitchFamily="34" charset="0"/>
              </a:rPr>
              <a:t>Revisit timelines and estimates</a:t>
            </a:r>
          </a:p>
          <a:p>
            <a:pPr marL="85725" indent="-85725">
              <a:lnSpc>
                <a:spcPts val="900"/>
              </a:lnSpc>
              <a:buSzPct val="100000"/>
              <a:buFont typeface="Wingdings" pitchFamily="2" charset="2"/>
              <a:buChar char="§"/>
              <a:defRPr/>
            </a:pPr>
            <a:r>
              <a:rPr lang="en-US" sz="788" kern="0" dirty="0">
                <a:solidFill>
                  <a:sysClr val="windowText" lastClr="000000"/>
                </a:solidFill>
                <a:latin typeface="Calibri" pitchFamily="34" charset="0"/>
              </a:rPr>
              <a:t>Identify preferred go-live time based on key business events</a:t>
            </a:r>
          </a:p>
          <a:p>
            <a:pPr marL="85725" indent="-85725">
              <a:lnSpc>
                <a:spcPts val="900"/>
              </a:lnSpc>
              <a:buSzPct val="100000"/>
              <a:buFont typeface="Wingdings" pitchFamily="2" charset="2"/>
              <a:buChar char="§"/>
              <a:defRPr/>
            </a:pPr>
            <a:endParaRPr lang="en-US" sz="788" kern="0" dirty="0">
              <a:solidFill>
                <a:sysClr val="windowText" lastClr="000000"/>
              </a:solidFill>
              <a:latin typeface="Calibri" pitchFamily="34" charset="0"/>
            </a:endParaRPr>
          </a:p>
        </p:txBody>
      </p:sp>
      <p:cxnSp>
        <p:nvCxnSpPr>
          <p:cNvPr id="16" name="Straight Connector 15">
            <a:extLst>
              <a:ext uri="{FF2B5EF4-FFF2-40B4-BE49-F238E27FC236}">
                <a16:creationId xmlns:a16="http://schemas.microsoft.com/office/drawing/2014/main" id="{EB3B832C-0A38-4B9F-8211-8E56A5DB7094}"/>
              </a:ext>
            </a:extLst>
          </p:cNvPr>
          <p:cNvCxnSpPr>
            <a:cxnSpLocks/>
          </p:cNvCxnSpPr>
          <p:nvPr/>
        </p:nvCxnSpPr>
        <p:spPr>
          <a:xfrm>
            <a:off x="2353311" y="940703"/>
            <a:ext cx="1851374" cy="0"/>
          </a:xfrm>
          <a:prstGeom prst="line">
            <a:avLst/>
          </a:prstGeom>
          <a:ln w="15875">
            <a:solidFill>
              <a:schemeClr val="accent5">
                <a:lumMod val="75000"/>
              </a:schemeClr>
            </a:solidFill>
          </a:ln>
          <a:effectLst>
            <a:outerShdw blurRad="38100" dist="127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Rounded Rectangle 60">
            <a:extLst>
              <a:ext uri="{FF2B5EF4-FFF2-40B4-BE49-F238E27FC236}">
                <a16:creationId xmlns:a16="http://schemas.microsoft.com/office/drawing/2014/main" id="{7DFCD035-6B4D-4FE5-8C11-559F575D1673}"/>
              </a:ext>
            </a:extLst>
          </p:cNvPr>
          <p:cNvSpPr/>
          <p:nvPr/>
        </p:nvSpPr>
        <p:spPr>
          <a:xfrm>
            <a:off x="4374109" y="987903"/>
            <a:ext cx="1810322" cy="1849327"/>
          </a:xfrm>
          <a:prstGeom prst="rect">
            <a:avLst/>
          </a:prstGeom>
          <a:gradFill flip="none" rotWithShape="1">
            <a:gsLst>
              <a:gs pos="0">
                <a:srgbClr val="FFD653"/>
              </a:gs>
              <a:gs pos="50000">
                <a:srgbClr val="FFEDB3"/>
              </a:gs>
              <a:gs pos="100000">
                <a:sysClr val="window" lastClr="FFFFFF"/>
              </a:gs>
            </a:gsLst>
            <a:lin ang="5400000" scaled="1"/>
            <a:tileRect/>
          </a:gradFill>
          <a:ln w="15875" cap="flat" cmpd="sng" algn="ctr">
            <a:solidFill>
              <a:srgbClr val="9E7500"/>
            </a:solidFill>
            <a:prstDash val="solid"/>
          </a:ln>
          <a:effectLst>
            <a:outerShdw blurRad="63500" sx="102000" sy="102000" algn="ctr" rotWithShape="0">
              <a:prstClr val="black">
                <a:alpha val="40000"/>
              </a:prstClr>
            </a:outerShdw>
          </a:effectLst>
        </p:spPr>
        <p:txBody>
          <a:bodyPr rtlCol="0" anchor="ctr"/>
          <a:lstStyle/>
          <a:p>
            <a:pPr algn="ctr" defTabSz="685800">
              <a:defRPr/>
            </a:pPr>
            <a:endParaRPr lang="en-US" sz="1350" kern="0">
              <a:solidFill>
                <a:sysClr val="window" lastClr="FFFFFF"/>
              </a:solidFill>
              <a:latin typeface="Calibri" pitchFamily="34" charset="0"/>
            </a:endParaRPr>
          </a:p>
        </p:txBody>
      </p:sp>
      <p:sp>
        <p:nvSpPr>
          <p:cNvPr id="26" name="TextBox 25">
            <a:extLst>
              <a:ext uri="{FF2B5EF4-FFF2-40B4-BE49-F238E27FC236}">
                <a16:creationId xmlns:a16="http://schemas.microsoft.com/office/drawing/2014/main" id="{EFBB0E08-7E9B-4466-B854-0B415B9C43AF}"/>
              </a:ext>
            </a:extLst>
          </p:cNvPr>
          <p:cNvSpPr txBox="1"/>
          <p:nvPr/>
        </p:nvSpPr>
        <p:spPr>
          <a:xfrm>
            <a:off x="4386208" y="998171"/>
            <a:ext cx="1824134" cy="1911101"/>
          </a:xfrm>
          <a:prstGeom prst="rect">
            <a:avLst/>
          </a:prstGeom>
          <a:noFill/>
        </p:spPr>
        <p:txBody>
          <a:bodyPr wrap="square" rtlCol="0">
            <a:spAutoFit/>
          </a:bodyPr>
          <a:lstStyle/>
          <a:p>
            <a:pPr>
              <a:buSzPct val="100000"/>
              <a:defRPr/>
            </a:pPr>
            <a:r>
              <a:rPr lang="en-US" sz="788" b="1" kern="0" dirty="0">
                <a:solidFill>
                  <a:sysClr val="windowText" lastClr="000000"/>
                </a:solidFill>
                <a:latin typeface="Calibri" pitchFamily="34" charset="0"/>
              </a:rPr>
              <a:t>Design and Build</a:t>
            </a:r>
          </a:p>
          <a:p>
            <a:pPr marL="128588" indent="-128588">
              <a:buSzPct val="100000"/>
              <a:buFont typeface="Wingdings" panose="05000000000000000000" pitchFamily="2" charset="2"/>
              <a:buChar char="§"/>
              <a:defRPr/>
            </a:pPr>
            <a:r>
              <a:rPr lang="en-US" sz="788" kern="0" dirty="0">
                <a:solidFill>
                  <a:sysClr val="windowText" lastClr="000000"/>
                </a:solidFill>
                <a:latin typeface="Calibri" pitchFamily="34" charset="0"/>
              </a:rPr>
              <a:t>Connectivity/operational readiness check for Cloud VM</a:t>
            </a:r>
          </a:p>
          <a:p>
            <a:pPr marL="85725" indent="-85725" defTabSz="685800">
              <a:buSzPct val="100000"/>
              <a:buFont typeface="Wingdings" pitchFamily="2" charset="2"/>
              <a:buChar char="§"/>
              <a:defRPr/>
            </a:pPr>
            <a:r>
              <a:rPr lang="en-US" sz="788" kern="0" dirty="0">
                <a:solidFill>
                  <a:sysClr val="windowText" lastClr="000000"/>
                </a:solidFill>
                <a:latin typeface="Calibri" pitchFamily="34" charset="0"/>
              </a:rPr>
              <a:t>PS Installation on Cloud (RHEL / Win)</a:t>
            </a:r>
          </a:p>
          <a:p>
            <a:pPr marL="85725" indent="-85725" defTabSz="685800">
              <a:buSzPct val="100000"/>
              <a:buFont typeface="Wingdings" pitchFamily="2" charset="2"/>
              <a:buChar char="§"/>
              <a:defRPr/>
            </a:pPr>
            <a:r>
              <a:rPr lang="en-US" sz="788" kern="0" dirty="0">
                <a:solidFill>
                  <a:sysClr val="windowText" lastClr="000000"/>
                </a:solidFill>
                <a:latin typeface="Calibri" pitchFamily="34" charset="0"/>
              </a:rPr>
              <a:t>Database Migration – DEV region</a:t>
            </a:r>
          </a:p>
          <a:p>
            <a:pPr marL="85725" indent="-85725" defTabSz="685800">
              <a:buSzPct val="100000"/>
              <a:buFont typeface="Wingdings" pitchFamily="2" charset="2"/>
              <a:buChar char="§"/>
              <a:defRPr/>
            </a:pPr>
            <a:r>
              <a:rPr lang="en-US" sz="788" kern="0" dirty="0">
                <a:solidFill>
                  <a:sysClr val="windowText" lastClr="000000"/>
                </a:solidFill>
                <a:latin typeface="Calibri" pitchFamily="34" charset="0"/>
              </a:rPr>
              <a:t>Lift n shift of Custom file objects/configurations/user generated reports</a:t>
            </a:r>
          </a:p>
          <a:p>
            <a:pPr marL="85725" indent="-85725">
              <a:buSzPct val="100000"/>
              <a:buFont typeface="Wingdings" pitchFamily="2" charset="2"/>
              <a:buChar char="§"/>
              <a:defRPr/>
            </a:pPr>
            <a:r>
              <a:rPr lang="en-US" sz="788" kern="0" dirty="0">
                <a:solidFill>
                  <a:sysClr val="windowText" lastClr="000000"/>
                </a:solidFill>
                <a:latin typeface="Calibri" pitchFamily="34" charset="0"/>
              </a:rPr>
              <a:t>Integration setup – IB/FTP/3</a:t>
            </a:r>
            <a:r>
              <a:rPr lang="en-US" sz="788" kern="0" baseline="30000" dirty="0">
                <a:solidFill>
                  <a:sysClr val="windowText" lastClr="000000"/>
                </a:solidFill>
                <a:latin typeface="Calibri" pitchFamily="34" charset="0"/>
              </a:rPr>
              <a:t>rd</a:t>
            </a:r>
            <a:r>
              <a:rPr lang="en-US" sz="788" kern="0" dirty="0">
                <a:solidFill>
                  <a:sysClr val="windowText" lastClr="000000"/>
                </a:solidFill>
                <a:latin typeface="Calibri" pitchFamily="34" charset="0"/>
              </a:rPr>
              <a:t> party</a:t>
            </a:r>
          </a:p>
          <a:p>
            <a:pPr marL="85725" indent="-85725">
              <a:buSzPct val="100000"/>
              <a:buFont typeface="Wingdings" pitchFamily="2" charset="2"/>
              <a:buChar char="§"/>
              <a:defRPr/>
            </a:pPr>
            <a:r>
              <a:rPr lang="en-US" sz="788" kern="0" dirty="0">
                <a:solidFill>
                  <a:sysClr val="windowText" lastClr="000000"/>
                </a:solidFill>
                <a:latin typeface="Calibri" pitchFamily="34" charset="0"/>
              </a:rPr>
              <a:t>Setup - AD/STAT/Vertex/ADP/Check printer, UPK </a:t>
            </a:r>
            <a:r>
              <a:rPr lang="en-US" sz="788" i="1" kern="0" dirty="0">
                <a:solidFill>
                  <a:sysClr val="windowText" lastClr="000000"/>
                </a:solidFill>
                <a:latin typeface="Calibri" pitchFamily="34" charset="0"/>
              </a:rPr>
              <a:t>(as applicable)</a:t>
            </a:r>
          </a:p>
          <a:p>
            <a:pPr marL="85725" indent="-85725">
              <a:buSzPct val="100000"/>
              <a:buFont typeface="Wingdings" pitchFamily="2" charset="2"/>
              <a:buChar char="§"/>
              <a:defRPr/>
            </a:pPr>
            <a:r>
              <a:rPr lang="en-US" sz="788" kern="0" dirty="0">
                <a:solidFill>
                  <a:sysClr val="windowText" lastClr="000000"/>
                </a:solidFill>
                <a:latin typeface="Calibri" pitchFamily="34" charset="0"/>
              </a:rPr>
              <a:t>SFTP Server interface folder mapping</a:t>
            </a:r>
          </a:p>
          <a:p>
            <a:pPr marL="85725" indent="-85725">
              <a:buSzPct val="100000"/>
              <a:buFont typeface="Wingdings" pitchFamily="2" charset="2"/>
              <a:buChar char="§"/>
              <a:defRPr/>
            </a:pPr>
            <a:r>
              <a:rPr lang="en-US" sz="788" kern="0" dirty="0">
                <a:solidFill>
                  <a:sysClr val="windowText" lastClr="000000"/>
                </a:solidFill>
                <a:latin typeface="Calibri" pitchFamily="34" charset="0"/>
              </a:rPr>
              <a:t>Build / Retrofit for Platform changes, </a:t>
            </a:r>
          </a:p>
          <a:p>
            <a:pPr marL="85725" indent="-85725">
              <a:buSzPct val="100000"/>
              <a:buFont typeface="Wingdings" pitchFamily="2" charset="2"/>
              <a:buChar char="§"/>
              <a:defRPr/>
            </a:pPr>
            <a:r>
              <a:rPr lang="en-US" sz="788" kern="0" dirty="0">
                <a:solidFill>
                  <a:sysClr val="windowText" lastClr="000000"/>
                </a:solidFill>
                <a:latin typeface="Calibri" pitchFamily="34" charset="0"/>
              </a:rPr>
              <a:t>Unit Testing</a:t>
            </a:r>
          </a:p>
          <a:p>
            <a:pPr marL="85725" indent="-85725" defTabSz="685800">
              <a:buSzPct val="100000"/>
              <a:buFont typeface="Wingdings" pitchFamily="2" charset="2"/>
              <a:buChar char="§"/>
              <a:defRPr/>
            </a:pPr>
            <a:r>
              <a:rPr lang="en-US" sz="788" kern="0" dirty="0">
                <a:solidFill>
                  <a:sysClr val="windowText" lastClr="000000"/>
                </a:solidFill>
                <a:latin typeface="Calibri" pitchFamily="34" charset="0"/>
              </a:rPr>
              <a:t>Catch-Up for Ongoing Development</a:t>
            </a:r>
          </a:p>
        </p:txBody>
      </p:sp>
      <p:cxnSp>
        <p:nvCxnSpPr>
          <p:cNvPr id="29" name="Straight Connector 28">
            <a:extLst>
              <a:ext uri="{FF2B5EF4-FFF2-40B4-BE49-F238E27FC236}">
                <a16:creationId xmlns:a16="http://schemas.microsoft.com/office/drawing/2014/main" id="{2BC841C0-F08A-4B69-8614-29F91D70DFEA}"/>
              </a:ext>
            </a:extLst>
          </p:cNvPr>
          <p:cNvCxnSpPr>
            <a:cxnSpLocks/>
          </p:cNvCxnSpPr>
          <p:nvPr/>
        </p:nvCxnSpPr>
        <p:spPr>
          <a:xfrm>
            <a:off x="455146" y="934322"/>
            <a:ext cx="1755456" cy="14996"/>
          </a:xfrm>
          <a:prstGeom prst="line">
            <a:avLst/>
          </a:prstGeom>
          <a:noFill/>
          <a:ln w="15875" cap="flat" cmpd="sng" algn="ctr">
            <a:solidFill>
              <a:srgbClr val="E46C0A"/>
            </a:solidFill>
            <a:prstDash val="solid"/>
          </a:ln>
          <a:effectLst>
            <a:outerShdw blurRad="38100" dist="12700" dir="5400000" algn="t" rotWithShape="0">
              <a:prstClr val="black">
                <a:alpha val="40000"/>
              </a:prstClr>
            </a:outerShdw>
          </a:effectLst>
        </p:spPr>
      </p:cxnSp>
      <p:cxnSp>
        <p:nvCxnSpPr>
          <p:cNvPr id="30" name="Straight Connector 29">
            <a:extLst>
              <a:ext uri="{FF2B5EF4-FFF2-40B4-BE49-F238E27FC236}">
                <a16:creationId xmlns:a16="http://schemas.microsoft.com/office/drawing/2014/main" id="{BC8E1175-1CFB-46C8-9E66-B1603E29D0B9}"/>
              </a:ext>
            </a:extLst>
          </p:cNvPr>
          <p:cNvCxnSpPr/>
          <p:nvPr/>
        </p:nvCxnSpPr>
        <p:spPr>
          <a:xfrm>
            <a:off x="4614556" y="907671"/>
            <a:ext cx="1810322" cy="0"/>
          </a:xfrm>
          <a:prstGeom prst="line">
            <a:avLst/>
          </a:prstGeom>
          <a:noFill/>
          <a:ln w="15875" cap="flat" cmpd="sng" algn="ctr">
            <a:solidFill>
              <a:srgbClr val="C89800"/>
            </a:solidFill>
            <a:prstDash val="solid"/>
          </a:ln>
          <a:effectLst>
            <a:outerShdw blurRad="38100" dist="12700" dir="5400000" algn="t" rotWithShape="0">
              <a:prstClr val="black">
                <a:alpha val="40000"/>
              </a:prstClr>
            </a:outerShdw>
          </a:effectLst>
        </p:spPr>
      </p:cxnSp>
      <p:sp>
        <p:nvSpPr>
          <p:cNvPr id="32" name="Rounded Rectangle 55">
            <a:extLst>
              <a:ext uri="{FF2B5EF4-FFF2-40B4-BE49-F238E27FC236}">
                <a16:creationId xmlns:a16="http://schemas.microsoft.com/office/drawing/2014/main" id="{7116788F-DFF3-416E-9795-F2A35F6534E2}"/>
              </a:ext>
            </a:extLst>
          </p:cNvPr>
          <p:cNvSpPr/>
          <p:nvPr/>
        </p:nvSpPr>
        <p:spPr>
          <a:xfrm>
            <a:off x="655644" y="3616907"/>
            <a:ext cx="7460099" cy="1153331"/>
          </a:xfrm>
          <a:prstGeom prst="leftRightArrow">
            <a:avLst/>
          </a:prstGeom>
          <a:solidFill>
            <a:schemeClr val="bg2"/>
          </a:solidFill>
          <a:ln w="15875" cap="flat" cmpd="sng" algn="ctr">
            <a:solidFill>
              <a:schemeClr val="bg2"/>
            </a:solidFill>
            <a:prstDash val="solid"/>
          </a:ln>
          <a:effectLst>
            <a:outerShdw blurRad="63500" sx="102000" sy="102000" algn="ctr" rotWithShape="0">
              <a:prstClr val="black">
                <a:alpha val="40000"/>
              </a:prstClr>
            </a:outerShdw>
          </a:effectLst>
        </p:spPr>
        <p:txBody>
          <a:bodyPr rtlCol="0" anchor="ctr"/>
          <a:lstStyle/>
          <a:p>
            <a:endParaRPr lang="en-US" sz="1350" kern="0">
              <a:solidFill>
                <a:sysClr val="window" lastClr="FFFFFF"/>
              </a:solidFill>
              <a:latin typeface="Calibri"/>
            </a:endParaRPr>
          </a:p>
        </p:txBody>
      </p:sp>
      <p:sp>
        <p:nvSpPr>
          <p:cNvPr id="36" name="TextBox 35">
            <a:extLst>
              <a:ext uri="{FF2B5EF4-FFF2-40B4-BE49-F238E27FC236}">
                <a16:creationId xmlns:a16="http://schemas.microsoft.com/office/drawing/2014/main" id="{11E71B08-74A6-4F84-A9E2-BB18D82D50F0}"/>
              </a:ext>
            </a:extLst>
          </p:cNvPr>
          <p:cNvSpPr txBox="1"/>
          <p:nvPr/>
        </p:nvSpPr>
        <p:spPr>
          <a:xfrm>
            <a:off x="509466" y="3664903"/>
            <a:ext cx="7415633" cy="1109406"/>
          </a:xfrm>
          <a:prstGeom prst="rect">
            <a:avLst/>
          </a:prstGeom>
          <a:noFill/>
        </p:spPr>
        <p:txBody>
          <a:bodyPr wrap="square" rtlCol="0">
            <a:spAutoFit/>
          </a:bodyPr>
          <a:lstStyle/>
          <a:p>
            <a:pPr algn="ctr" defTabSz="685800">
              <a:spcAft>
                <a:spcPts val="450"/>
              </a:spcAft>
              <a:buSzPct val="100000"/>
              <a:defRPr/>
            </a:pPr>
            <a:r>
              <a:rPr lang="en-US" sz="1200" b="1" kern="0" dirty="0">
                <a:solidFill>
                  <a:sysClr val="windowText" lastClr="000000"/>
                </a:solidFill>
                <a:latin typeface="Calibri" pitchFamily="34" charset="0"/>
              </a:rPr>
              <a:t>MANAGE</a:t>
            </a:r>
          </a:p>
          <a:p>
            <a:pPr marL="85725" indent="-85725" algn="ctr">
              <a:lnSpc>
                <a:spcPts val="900"/>
              </a:lnSpc>
              <a:buSzPct val="100000"/>
              <a:buFont typeface="Wingdings" pitchFamily="2" charset="2"/>
              <a:buChar char="§"/>
              <a:defRPr/>
            </a:pPr>
            <a:r>
              <a:rPr lang="en-US" sz="788" kern="0" dirty="0">
                <a:solidFill>
                  <a:sysClr val="windowText" lastClr="000000"/>
                </a:solidFill>
                <a:latin typeface="Calibri" pitchFamily="34" charset="0"/>
              </a:rPr>
              <a:t>Track Project Timelines and Status Reporting</a:t>
            </a:r>
          </a:p>
          <a:p>
            <a:pPr marL="85725" indent="-85725" algn="ctr">
              <a:lnSpc>
                <a:spcPts val="900"/>
              </a:lnSpc>
              <a:buSzPct val="100000"/>
              <a:buFont typeface="Wingdings" pitchFamily="2" charset="2"/>
              <a:buChar char="§"/>
              <a:defRPr/>
            </a:pPr>
            <a:r>
              <a:rPr lang="en-US" sz="788" kern="0" dirty="0">
                <a:solidFill>
                  <a:sysClr val="windowText" lastClr="000000"/>
                </a:solidFill>
                <a:latin typeface="Calibri" pitchFamily="34" charset="0"/>
              </a:rPr>
              <a:t>Track and oversee deliverables for PS migration path</a:t>
            </a:r>
          </a:p>
          <a:p>
            <a:pPr marL="85725" indent="-85725" algn="ctr">
              <a:lnSpc>
                <a:spcPts val="900"/>
              </a:lnSpc>
              <a:buSzPct val="100000"/>
              <a:buFont typeface="Wingdings" pitchFamily="2" charset="2"/>
              <a:buChar char="§"/>
              <a:defRPr/>
            </a:pPr>
            <a:r>
              <a:rPr lang="en-US" sz="788" kern="0" dirty="0">
                <a:solidFill>
                  <a:sysClr val="windowText" lastClr="000000"/>
                </a:solidFill>
                <a:latin typeface="Calibri" pitchFamily="34" charset="0"/>
              </a:rPr>
              <a:t>Resource/team management</a:t>
            </a:r>
          </a:p>
          <a:p>
            <a:pPr marL="85725" indent="-85725" algn="ctr">
              <a:lnSpc>
                <a:spcPts val="900"/>
              </a:lnSpc>
              <a:buSzPct val="100000"/>
              <a:buFont typeface="Wingdings" pitchFamily="2" charset="2"/>
              <a:buChar char="§"/>
              <a:defRPr/>
            </a:pPr>
            <a:r>
              <a:rPr lang="en-US" sz="788" kern="0" dirty="0">
                <a:solidFill>
                  <a:sysClr val="windowText" lastClr="000000"/>
                </a:solidFill>
                <a:latin typeface="Calibri" pitchFamily="34" charset="0"/>
              </a:rPr>
              <a:t>Risk assessment</a:t>
            </a:r>
          </a:p>
          <a:p>
            <a:pPr algn="ctr" defTabSz="685800">
              <a:spcAft>
                <a:spcPts val="450"/>
              </a:spcAft>
              <a:buSzPct val="100000"/>
              <a:defRPr/>
            </a:pPr>
            <a:endParaRPr lang="en-US" sz="788" kern="0" dirty="0">
              <a:solidFill>
                <a:sysClr val="windowText" lastClr="000000"/>
              </a:solidFill>
              <a:latin typeface="Calibri" pitchFamily="34" charset="0"/>
            </a:endParaRPr>
          </a:p>
          <a:p>
            <a:pPr algn="ctr" defTabSz="685800">
              <a:spcAft>
                <a:spcPts val="450"/>
              </a:spcAft>
              <a:buSzPct val="100000"/>
              <a:defRPr/>
            </a:pPr>
            <a:endParaRPr lang="en-US" sz="788" kern="0" dirty="0">
              <a:solidFill>
                <a:sysClr val="windowText" lastClr="000000"/>
              </a:solidFill>
              <a:latin typeface="Calibri" pitchFamily="34" charset="0"/>
            </a:endParaRPr>
          </a:p>
        </p:txBody>
      </p:sp>
      <p:sp>
        <p:nvSpPr>
          <p:cNvPr id="41" name="TextBox 40">
            <a:extLst>
              <a:ext uri="{FF2B5EF4-FFF2-40B4-BE49-F238E27FC236}">
                <a16:creationId xmlns:a16="http://schemas.microsoft.com/office/drawing/2014/main" id="{9065F444-FC70-4CAA-9870-80DF0D2E8DD3}"/>
              </a:ext>
            </a:extLst>
          </p:cNvPr>
          <p:cNvSpPr txBox="1"/>
          <p:nvPr/>
        </p:nvSpPr>
        <p:spPr>
          <a:xfrm>
            <a:off x="94823" y="2788743"/>
            <a:ext cx="369332" cy="969496"/>
          </a:xfrm>
          <a:prstGeom prst="rect">
            <a:avLst/>
          </a:prstGeom>
          <a:noFill/>
        </p:spPr>
        <p:txBody>
          <a:bodyPr vert="vert270" wrap="square" rtlCol="0">
            <a:spAutoFit/>
          </a:bodyPr>
          <a:lstStyle/>
          <a:p>
            <a:r>
              <a:rPr lang="en-US" sz="1200" b="1" dirty="0">
                <a:solidFill>
                  <a:schemeClr val="tx1">
                    <a:lumMod val="50000"/>
                    <a:lumOff val="50000"/>
                  </a:schemeClr>
                </a:solidFill>
              </a:rPr>
              <a:t>Deliverables</a:t>
            </a:r>
            <a:endParaRPr lang="en-US" sz="1350" b="1" dirty="0">
              <a:solidFill>
                <a:schemeClr val="tx1">
                  <a:lumMod val="50000"/>
                  <a:lumOff val="50000"/>
                </a:schemeClr>
              </a:solidFill>
            </a:endParaRPr>
          </a:p>
        </p:txBody>
      </p:sp>
      <p:sp>
        <p:nvSpPr>
          <p:cNvPr id="42" name="TextBox 41">
            <a:extLst>
              <a:ext uri="{FF2B5EF4-FFF2-40B4-BE49-F238E27FC236}">
                <a16:creationId xmlns:a16="http://schemas.microsoft.com/office/drawing/2014/main" id="{506FA00F-7D4B-48E8-A417-2099CAAD6C2F}"/>
              </a:ext>
            </a:extLst>
          </p:cNvPr>
          <p:cNvSpPr txBox="1"/>
          <p:nvPr/>
        </p:nvSpPr>
        <p:spPr>
          <a:xfrm>
            <a:off x="427713" y="2882241"/>
            <a:ext cx="1810322" cy="698589"/>
          </a:xfrm>
          <a:prstGeom prst="rect">
            <a:avLst/>
          </a:prstGeom>
          <a:noFill/>
        </p:spPr>
        <p:txBody>
          <a:bodyPr wrap="square" rtlCol="0">
            <a:spAutoFit/>
          </a:bodyPr>
          <a:lstStyle/>
          <a:p>
            <a:pPr marL="128588" indent="-128588">
              <a:buFont typeface="Arial" panose="020B0604020202020204" pitchFamily="34" charset="0"/>
              <a:buChar char="•"/>
            </a:pPr>
            <a:r>
              <a:rPr lang="en-US" sz="788" dirty="0"/>
              <a:t>PS application landscape as-is inventory</a:t>
            </a:r>
          </a:p>
          <a:p>
            <a:pPr marL="128588" indent="-128588">
              <a:buFont typeface="Arial" panose="020B0604020202020204" pitchFamily="34" charset="0"/>
              <a:buChar char="•"/>
            </a:pPr>
            <a:r>
              <a:rPr lang="en-US" sz="788" dirty="0"/>
              <a:t>Custom configuration details</a:t>
            </a:r>
          </a:p>
          <a:p>
            <a:pPr marL="128588" indent="-128588">
              <a:buFont typeface="Arial" panose="020B0604020202020204" pitchFamily="34" charset="0"/>
              <a:buChar char="•"/>
            </a:pPr>
            <a:r>
              <a:rPr lang="en-US" sz="788" dirty="0"/>
              <a:t>DB inventory</a:t>
            </a:r>
          </a:p>
          <a:p>
            <a:pPr marL="128588" indent="-128588">
              <a:buFont typeface="Arial" panose="020B0604020202020204" pitchFamily="34" charset="0"/>
              <a:buChar char="•"/>
            </a:pPr>
            <a:r>
              <a:rPr lang="en-US" sz="788" dirty="0"/>
              <a:t>Firewall requirements</a:t>
            </a:r>
          </a:p>
        </p:txBody>
      </p:sp>
      <p:sp>
        <p:nvSpPr>
          <p:cNvPr id="45" name="TextBox 44">
            <a:extLst>
              <a:ext uri="{FF2B5EF4-FFF2-40B4-BE49-F238E27FC236}">
                <a16:creationId xmlns:a16="http://schemas.microsoft.com/office/drawing/2014/main" id="{A87C19FB-A356-4A8A-804C-C1F0D20EB4A1}"/>
              </a:ext>
            </a:extLst>
          </p:cNvPr>
          <p:cNvSpPr txBox="1"/>
          <p:nvPr/>
        </p:nvSpPr>
        <p:spPr>
          <a:xfrm>
            <a:off x="2406961" y="2879221"/>
            <a:ext cx="1810322" cy="334835"/>
          </a:xfrm>
          <a:prstGeom prst="rect">
            <a:avLst/>
          </a:prstGeom>
          <a:noFill/>
        </p:spPr>
        <p:txBody>
          <a:bodyPr wrap="square" rtlCol="0">
            <a:spAutoFit/>
          </a:bodyPr>
          <a:lstStyle/>
          <a:p>
            <a:pPr marL="128588" indent="-128588">
              <a:buFont typeface="Arial" panose="020B0604020202020204" pitchFamily="34" charset="0"/>
              <a:buChar char="•"/>
            </a:pPr>
            <a:r>
              <a:rPr lang="en-US" sz="788" dirty="0"/>
              <a:t>Migration strategy</a:t>
            </a:r>
          </a:p>
          <a:p>
            <a:pPr marL="128588" indent="-128588">
              <a:buFont typeface="Arial" panose="020B0604020202020204" pitchFamily="34" charset="0"/>
              <a:buChar char="•"/>
            </a:pPr>
            <a:r>
              <a:rPr lang="en-US" sz="788" dirty="0"/>
              <a:t>Project plan/timelines</a:t>
            </a:r>
          </a:p>
        </p:txBody>
      </p:sp>
      <p:sp>
        <p:nvSpPr>
          <p:cNvPr id="47" name="TextBox 46">
            <a:extLst>
              <a:ext uri="{FF2B5EF4-FFF2-40B4-BE49-F238E27FC236}">
                <a16:creationId xmlns:a16="http://schemas.microsoft.com/office/drawing/2014/main" id="{B41E8032-897A-419C-939B-944249CCC931}"/>
              </a:ext>
            </a:extLst>
          </p:cNvPr>
          <p:cNvSpPr txBox="1"/>
          <p:nvPr/>
        </p:nvSpPr>
        <p:spPr>
          <a:xfrm>
            <a:off x="4386208" y="2914618"/>
            <a:ext cx="1810322" cy="698589"/>
          </a:xfrm>
          <a:prstGeom prst="rect">
            <a:avLst/>
          </a:prstGeom>
          <a:noFill/>
        </p:spPr>
        <p:txBody>
          <a:bodyPr wrap="square" rtlCol="0">
            <a:spAutoFit/>
          </a:bodyPr>
          <a:lstStyle/>
          <a:p>
            <a:pPr marL="128588" indent="-128588">
              <a:buFont typeface="Arial" panose="020B0604020202020204" pitchFamily="34" charset="0"/>
              <a:buChar char="•"/>
            </a:pPr>
            <a:r>
              <a:rPr lang="en-US" sz="788" dirty="0"/>
              <a:t>Technical design for impacted objects</a:t>
            </a:r>
          </a:p>
          <a:p>
            <a:pPr marL="128588" indent="-128588">
              <a:buFont typeface="Arial" panose="020B0604020202020204" pitchFamily="34" charset="0"/>
              <a:buChar char="•"/>
            </a:pPr>
            <a:r>
              <a:rPr lang="en-US" sz="788" dirty="0"/>
              <a:t>Unit Test Plan and Results</a:t>
            </a:r>
          </a:p>
          <a:p>
            <a:pPr marL="128588" indent="-128588">
              <a:buFont typeface="Arial" panose="020B0604020202020204" pitchFamily="34" charset="0"/>
              <a:buChar char="•"/>
            </a:pPr>
            <a:r>
              <a:rPr lang="en-US" sz="788" dirty="0"/>
              <a:t>DEV Environments Migrated to Cloud</a:t>
            </a:r>
          </a:p>
        </p:txBody>
      </p:sp>
      <p:sp>
        <p:nvSpPr>
          <p:cNvPr id="49" name="TextBox 48">
            <a:extLst>
              <a:ext uri="{FF2B5EF4-FFF2-40B4-BE49-F238E27FC236}">
                <a16:creationId xmlns:a16="http://schemas.microsoft.com/office/drawing/2014/main" id="{95C8F25C-8699-4954-ADB2-9F37A1785665}"/>
              </a:ext>
            </a:extLst>
          </p:cNvPr>
          <p:cNvSpPr txBox="1"/>
          <p:nvPr/>
        </p:nvSpPr>
        <p:spPr>
          <a:xfrm>
            <a:off x="94823" y="958670"/>
            <a:ext cx="369332" cy="1202132"/>
          </a:xfrm>
          <a:prstGeom prst="rect">
            <a:avLst/>
          </a:prstGeom>
          <a:noFill/>
        </p:spPr>
        <p:txBody>
          <a:bodyPr vert="vert270" wrap="square" rtlCol="0">
            <a:spAutoFit/>
          </a:bodyPr>
          <a:lstStyle/>
          <a:p>
            <a:r>
              <a:rPr lang="en-US" sz="1200" b="1" dirty="0">
                <a:solidFill>
                  <a:schemeClr val="tx1">
                    <a:lumMod val="50000"/>
                    <a:lumOff val="50000"/>
                  </a:schemeClr>
                </a:solidFill>
              </a:rPr>
              <a:t>Phases/Activities</a:t>
            </a:r>
            <a:endParaRPr lang="en-US" sz="1350" b="1" dirty="0">
              <a:solidFill>
                <a:schemeClr val="tx1">
                  <a:lumMod val="50000"/>
                  <a:lumOff val="50000"/>
                </a:schemeClr>
              </a:solidFill>
            </a:endParaRPr>
          </a:p>
        </p:txBody>
      </p:sp>
      <p:sp>
        <p:nvSpPr>
          <p:cNvPr id="57" name="Rounded Rectangle 60">
            <a:extLst>
              <a:ext uri="{FF2B5EF4-FFF2-40B4-BE49-F238E27FC236}">
                <a16:creationId xmlns:a16="http://schemas.microsoft.com/office/drawing/2014/main" id="{1A1DA542-09D1-4A0B-B226-C44449D5C885}"/>
              </a:ext>
            </a:extLst>
          </p:cNvPr>
          <p:cNvSpPr/>
          <p:nvPr/>
        </p:nvSpPr>
        <p:spPr>
          <a:xfrm>
            <a:off x="6291587" y="976296"/>
            <a:ext cx="1810322" cy="878974"/>
          </a:xfrm>
          <a:prstGeom prst="rect">
            <a:avLst/>
          </a:prstGeom>
          <a:gradFill flip="none" rotWithShape="1">
            <a:gsLst>
              <a:gs pos="0">
                <a:srgbClr val="FFD653"/>
              </a:gs>
              <a:gs pos="50000">
                <a:srgbClr val="FFEDB3"/>
              </a:gs>
              <a:gs pos="100000">
                <a:sysClr val="window" lastClr="FFFFFF"/>
              </a:gs>
            </a:gsLst>
            <a:lin ang="5400000" scaled="1"/>
            <a:tileRect/>
          </a:gradFill>
          <a:ln w="15875" cap="flat" cmpd="sng" algn="ctr">
            <a:solidFill>
              <a:srgbClr val="9E7500"/>
            </a:solidFill>
            <a:prstDash val="solid"/>
          </a:ln>
          <a:effectLst>
            <a:outerShdw blurRad="63500" sx="102000" sy="102000" algn="ctr" rotWithShape="0">
              <a:prstClr val="black">
                <a:alpha val="40000"/>
              </a:prstClr>
            </a:outerShdw>
          </a:effectLst>
        </p:spPr>
        <p:txBody>
          <a:bodyPr rtlCol="0" anchor="ctr"/>
          <a:lstStyle/>
          <a:p>
            <a:pPr algn="ctr" defTabSz="685800">
              <a:defRPr/>
            </a:pPr>
            <a:endParaRPr lang="en-US" sz="1350" kern="0">
              <a:solidFill>
                <a:sysClr val="window" lastClr="FFFFFF"/>
              </a:solidFill>
              <a:latin typeface="Calibri" pitchFamily="34" charset="0"/>
            </a:endParaRPr>
          </a:p>
        </p:txBody>
      </p:sp>
      <p:sp>
        <p:nvSpPr>
          <p:cNvPr id="51" name="Rectangle: Top Corners Rounded 50">
            <a:extLst>
              <a:ext uri="{FF2B5EF4-FFF2-40B4-BE49-F238E27FC236}">
                <a16:creationId xmlns:a16="http://schemas.microsoft.com/office/drawing/2014/main" id="{7B2D3788-1237-42C6-B034-DA255AAFED9B}"/>
              </a:ext>
            </a:extLst>
          </p:cNvPr>
          <p:cNvSpPr/>
          <p:nvPr/>
        </p:nvSpPr>
        <p:spPr>
          <a:xfrm>
            <a:off x="4372588" y="686863"/>
            <a:ext cx="4020893" cy="223652"/>
          </a:xfrm>
          <a:prstGeom prst="round2SameRect">
            <a:avLst/>
          </a:prstGeom>
          <a:solidFill>
            <a:schemeClr val="accent4">
              <a:lumMod val="60000"/>
              <a:lumOff val="40000"/>
            </a:schemeClr>
          </a:solidFill>
          <a:ln w="15875" cap="flat" cmpd="sng" algn="ctr">
            <a:solidFill>
              <a:srgbClr val="9E7500"/>
            </a:solidFill>
            <a:prstDash val="solid"/>
          </a:ln>
          <a:effectLst>
            <a:outerShdw blurRad="63500" sx="102000" sy="102000" algn="ctr" rotWithShape="0">
              <a:prstClr val="black">
                <a:alpha val="40000"/>
              </a:prstClr>
            </a:outerShdw>
          </a:effectLst>
        </p:spPr>
        <p:txBody>
          <a:bodyPr rtlCol="0" anchor="ctr"/>
          <a:lstStyle/>
          <a:p>
            <a:pPr algn="ctr"/>
            <a:endParaRPr lang="en-US" sz="1350" kern="0">
              <a:solidFill>
                <a:sysClr val="window" lastClr="FFFFFF"/>
              </a:solidFill>
              <a:latin typeface="Calibri" pitchFamily="34" charset="0"/>
            </a:endParaRPr>
          </a:p>
        </p:txBody>
      </p:sp>
      <p:sp>
        <p:nvSpPr>
          <p:cNvPr id="53" name="TextBox 52">
            <a:extLst>
              <a:ext uri="{FF2B5EF4-FFF2-40B4-BE49-F238E27FC236}">
                <a16:creationId xmlns:a16="http://schemas.microsoft.com/office/drawing/2014/main" id="{61643F11-936F-48AF-A4B5-048EF4F097B5}"/>
              </a:ext>
            </a:extLst>
          </p:cNvPr>
          <p:cNvSpPr txBox="1"/>
          <p:nvPr/>
        </p:nvSpPr>
        <p:spPr>
          <a:xfrm>
            <a:off x="5355654" y="674506"/>
            <a:ext cx="1810605" cy="276999"/>
          </a:xfrm>
          <a:prstGeom prst="rect">
            <a:avLst/>
          </a:prstGeom>
          <a:noFill/>
        </p:spPr>
        <p:txBody>
          <a:bodyPr wrap="square" rtlCol="0">
            <a:spAutoFit/>
          </a:bodyPr>
          <a:lstStyle/>
          <a:p>
            <a:pPr algn="ctr"/>
            <a:r>
              <a:rPr lang="en-US" sz="1200" b="1" kern="0" dirty="0">
                <a:solidFill>
                  <a:sysClr val="windowText" lastClr="000000"/>
                </a:solidFill>
                <a:latin typeface="Calibri" pitchFamily="34" charset="0"/>
              </a:rPr>
              <a:t>MIGRATE</a:t>
            </a:r>
          </a:p>
        </p:txBody>
      </p:sp>
      <p:sp>
        <p:nvSpPr>
          <p:cNvPr id="55" name="TextBox 54">
            <a:extLst>
              <a:ext uri="{FF2B5EF4-FFF2-40B4-BE49-F238E27FC236}">
                <a16:creationId xmlns:a16="http://schemas.microsoft.com/office/drawing/2014/main" id="{E5CDCE04-44A4-4280-862B-43EE7797B8EF}"/>
              </a:ext>
            </a:extLst>
          </p:cNvPr>
          <p:cNvSpPr txBox="1"/>
          <p:nvPr/>
        </p:nvSpPr>
        <p:spPr>
          <a:xfrm>
            <a:off x="6284680" y="1009446"/>
            <a:ext cx="1824134" cy="941091"/>
          </a:xfrm>
          <a:prstGeom prst="rect">
            <a:avLst/>
          </a:prstGeom>
          <a:noFill/>
        </p:spPr>
        <p:txBody>
          <a:bodyPr wrap="square" rtlCol="0">
            <a:spAutoFit/>
          </a:bodyPr>
          <a:lstStyle/>
          <a:p>
            <a:pPr>
              <a:buSzPct val="100000"/>
              <a:defRPr/>
            </a:pPr>
            <a:r>
              <a:rPr lang="en-US" sz="788" b="1" kern="0" dirty="0">
                <a:solidFill>
                  <a:sysClr val="windowText" lastClr="000000"/>
                </a:solidFill>
                <a:latin typeface="Calibri" pitchFamily="34" charset="0"/>
              </a:rPr>
              <a:t>Testing</a:t>
            </a:r>
          </a:p>
          <a:p>
            <a:pPr marL="85725" indent="-85725">
              <a:buSzPct val="100000"/>
              <a:buFont typeface="Wingdings" pitchFamily="2" charset="2"/>
              <a:buChar char="§"/>
              <a:defRPr/>
            </a:pPr>
            <a:r>
              <a:rPr lang="en-US" sz="788" kern="0" dirty="0">
                <a:solidFill>
                  <a:sysClr val="windowText" lastClr="000000"/>
                </a:solidFill>
                <a:latin typeface="Calibri" pitchFamily="34" charset="0"/>
              </a:rPr>
              <a:t>Migrate Test DBs/Environment(s)</a:t>
            </a:r>
          </a:p>
          <a:p>
            <a:pPr marL="85725" indent="-85725">
              <a:buSzPct val="100000"/>
              <a:buFont typeface="Wingdings" pitchFamily="2" charset="2"/>
              <a:buChar char="§"/>
              <a:defRPr/>
            </a:pPr>
            <a:r>
              <a:rPr lang="en-US" sz="788" kern="0" dirty="0">
                <a:solidFill>
                  <a:sysClr val="windowText" lastClr="000000"/>
                </a:solidFill>
                <a:latin typeface="Calibri" pitchFamily="34" charset="0"/>
              </a:rPr>
              <a:t>Integration setup/Migrate retrofit code</a:t>
            </a:r>
          </a:p>
          <a:p>
            <a:pPr marL="85725" indent="-85725">
              <a:buSzPct val="100000"/>
              <a:buFont typeface="Wingdings" pitchFamily="2" charset="2"/>
              <a:buChar char="§"/>
              <a:defRPr/>
            </a:pPr>
            <a:r>
              <a:rPr lang="en-US" sz="788" kern="0" dirty="0">
                <a:solidFill>
                  <a:sysClr val="windowText" lastClr="000000"/>
                </a:solidFill>
                <a:latin typeface="Calibri" pitchFamily="34" charset="0"/>
              </a:rPr>
              <a:t>System / Integration Testing</a:t>
            </a:r>
          </a:p>
          <a:p>
            <a:pPr marL="85725" indent="-85725">
              <a:buSzPct val="100000"/>
              <a:buFont typeface="Wingdings" pitchFamily="2" charset="2"/>
              <a:buChar char="§"/>
              <a:defRPr/>
            </a:pPr>
            <a:r>
              <a:rPr lang="en-US" sz="788" kern="0" dirty="0">
                <a:solidFill>
                  <a:sysClr val="windowText" lastClr="000000"/>
                </a:solidFill>
                <a:latin typeface="Calibri" pitchFamily="34" charset="0"/>
              </a:rPr>
              <a:t>User Acceptance Testing</a:t>
            </a:r>
          </a:p>
          <a:p>
            <a:pPr marL="85725" indent="-85725">
              <a:buSzPct val="100000"/>
              <a:buFont typeface="Wingdings" pitchFamily="2" charset="2"/>
              <a:buChar char="§"/>
              <a:defRPr/>
            </a:pPr>
            <a:r>
              <a:rPr lang="en-US" sz="788" kern="0" dirty="0">
                <a:solidFill>
                  <a:sysClr val="windowText" lastClr="000000"/>
                </a:solidFill>
                <a:latin typeface="Calibri" pitchFamily="34" charset="0"/>
              </a:rPr>
              <a:t>Support Testing and Obtain Sign-offs</a:t>
            </a:r>
          </a:p>
        </p:txBody>
      </p:sp>
      <p:sp>
        <p:nvSpPr>
          <p:cNvPr id="60" name="Rounded Rectangle 60">
            <a:extLst>
              <a:ext uri="{FF2B5EF4-FFF2-40B4-BE49-F238E27FC236}">
                <a16:creationId xmlns:a16="http://schemas.microsoft.com/office/drawing/2014/main" id="{90A97EF3-57FF-4F26-A751-2CC8D314CEA2}"/>
              </a:ext>
            </a:extLst>
          </p:cNvPr>
          <p:cNvSpPr/>
          <p:nvPr/>
        </p:nvSpPr>
        <p:spPr>
          <a:xfrm>
            <a:off x="6291586" y="1904750"/>
            <a:ext cx="1810322" cy="917482"/>
          </a:xfrm>
          <a:prstGeom prst="rect">
            <a:avLst/>
          </a:prstGeom>
          <a:gradFill flip="none" rotWithShape="1">
            <a:gsLst>
              <a:gs pos="0">
                <a:srgbClr val="FFD653"/>
              </a:gs>
              <a:gs pos="50000">
                <a:srgbClr val="FFEDB3"/>
              </a:gs>
              <a:gs pos="100000">
                <a:sysClr val="window" lastClr="FFFFFF"/>
              </a:gs>
            </a:gsLst>
            <a:lin ang="5400000" scaled="1"/>
            <a:tileRect/>
          </a:gradFill>
          <a:ln w="15875" cap="flat" cmpd="sng" algn="ctr">
            <a:solidFill>
              <a:srgbClr val="9E7500"/>
            </a:solidFill>
            <a:prstDash val="solid"/>
          </a:ln>
          <a:effectLst>
            <a:outerShdw blurRad="63500" sx="102000" sy="102000" algn="ctr" rotWithShape="0">
              <a:prstClr val="black">
                <a:alpha val="40000"/>
              </a:prstClr>
            </a:outerShdw>
          </a:effectLst>
        </p:spPr>
        <p:txBody>
          <a:bodyPr rtlCol="0" anchor="ctr"/>
          <a:lstStyle/>
          <a:p>
            <a:pPr algn="ctr" defTabSz="685800">
              <a:defRPr/>
            </a:pPr>
            <a:endParaRPr lang="en-US" sz="1350" kern="0">
              <a:solidFill>
                <a:sysClr val="window" lastClr="FFFFFF"/>
              </a:solidFill>
              <a:latin typeface="Calibri" pitchFamily="34" charset="0"/>
            </a:endParaRPr>
          </a:p>
        </p:txBody>
      </p:sp>
      <p:sp>
        <p:nvSpPr>
          <p:cNvPr id="62" name="TextBox 61">
            <a:extLst>
              <a:ext uri="{FF2B5EF4-FFF2-40B4-BE49-F238E27FC236}">
                <a16:creationId xmlns:a16="http://schemas.microsoft.com/office/drawing/2014/main" id="{3C51D2A4-4FAB-425B-B40C-AF1EFC01CAA3}"/>
              </a:ext>
            </a:extLst>
          </p:cNvPr>
          <p:cNvSpPr txBox="1"/>
          <p:nvPr/>
        </p:nvSpPr>
        <p:spPr>
          <a:xfrm>
            <a:off x="6291609" y="1938731"/>
            <a:ext cx="1824134" cy="941091"/>
          </a:xfrm>
          <a:prstGeom prst="rect">
            <a:avLst/>
          </a:prstGeom>
          <a:noFill/>
        </p:spPr>
        <p:txBody>
          <a:bodyPr wrap="square" rtlCol="0">
            <a:spAutoFit/>
          </a:bodyPr>
          <a:lstStyle/>
          <a:p>
            <a:pPr>
              <a:buSzPct val="100000"/>
              <a:defRPr/>
            </a:pPr>
            <a:r>
              <a:rPr lang="en-US" sz="788" b="1" kern="0" dirty="0">
                <a:solidFill>
                  <a:sysClr val="windowText" lastClr="000000"/>
                </a:solidFill>
                <a:latin typeface="Calibri" pitchFamily="34" charset="0"/>
              </a:rPr>
              <a:t>Production</a:t>
            </a:r>
          </a:p>
          <a:p>
            <a:pPr marL="128588" indent="-128588">
              <a:buSzPct val="100000"/>
              <a:buFont typeface="Wingdings" panose="05000000000000000000" pitchFamily="2" charset="2"/>
              <a:buChar char="§"/>
              <a:defRPr/>
            </a:pPr>
            <a:r>
              <a:rPr lang="en-US" sz="788" kern="0" dirty="0">
                <a:solidFill>
                  <a:sysClr val="windowText" lastClr="000000"/>
                </a:solidFill>
                <a:latin typeface="Calibri" pitchFamily="34" charset="0"/>
              </a:rPr>
              <a:t>Pilot or Dry-run</a:t>
            </a:r>
          </a:p>
          <a:p>
            <a:pPr marL="128588" indent="-128588">
              <a:buSzPct val="100000"/>
              <a:buFont typeface="Wingdings" panose="05000000000000000000" pitchFamily="2" charset="2"/>
              <a:buChar char="§"/>
              <a:defRPr/>
            </a:pPr>
            <a:r>
              <a:rPr lang="en-US" sz="788" kern="0" dirty="0">
                <a:solidFill>
                  <a:sysClr val="windowText" lastClr="000000"/>
                </a:solidFill>
                <a:latin typeface="Calibri" pitchFamily="34" charset="0"/>
              </a:rPr>
              <a:t>Pre-staging work - Production</a:t>
            </a:r>
          </a:p>
          <a:p>
            <a:pPr marL="128588" indent="-128588">
              <a:buSzPct val="100000"/>
              <a:buFont typeface="Wingdings" panose="05000000000000000000" pitchFamily="2" charset="2"/>
              <a:buChar char="§"/>
              <a:defRPr/>
            </a:pPr>
            <a:r>
              <a:rPr lang="en-US" sz="788" kern="0" dirty="0">
                <a:solidFill>
                  <a:sysClr val="windowText" lastClr="000000"/>
                </a:solidFill>
                <a:latin typeface="Calibri" pitchFamily="34" charset="0"/>
              </a:rPr>
              <a:t>Migrate Production DB/Environment</a:t>
            </a:r>
          </a:p>
          <a:p>
            <a:pPr marL="128588" indent="-128588">
              <a:buSzPct val="100000"/>
              <a:buFont typeface="Wingdings" panose="05000000000000000000" pitchFamily="2" charset="2"/>
              <a:buChar char="§"/>
              <a:defRPr/>
            </a:pPr>
            <a:r>
              <a:rPr lang="en-US" sz="788" kern="0" dirty="0">
                <a:solidFill>
                  <a:sysClr val="windowText" lastClr="000000"/>
                </a:solidFill>
                <a:latin typeface="Calibri" pitchFamily="34" charset="0"/>
              </a:rPr>
              <a:t>Migrate DR DB/Environment</a:t>
            </a:r>
          </a:p>
          <a:p>
            <a:pPr marL="128588" indent="-128588">
              <a:buSzPct val="100000"/>
              <a:buFont typeface="Wingdings" panose="05000000000000000000" pitchFamily="2" charset="2"/>
              <a:buChar char="§"/>
              <a:defRPr/>
            </a:pPr>
            <a:r>
              <a:rPr lang="en-US" sz="788" kern="0" dirty="0">
                <a:solidFill>
                  <a:sysClr val="windowText" lastClr="000000"/>
                </a:solidFill>
                <a:latin typeface="Calibri" pitchFamily="34" charset="0"/>
              </a:rPr>
              <a:t>Post Go-Live Support</a:t>
            </a:r>
          </a:p>
          <a:p>
            <a:pPr marL="128588" indent="-128588">
              <a:buSzPct val="100000"/>
              <a:buFont typeface="Wingdings" panose="05000000000000000000" pitchFamily="2" charset="2"/>
              <a:buChar char="§"/>
              <a:defRPr/>
            </a:pPr>
            <a:r>
              <a:rPr lang="en-US" sz="788" kern="0" dirty="0">
                <a:solidFill>
                  <a:sysClr val="windowText" lastClr="000000"/>
                </a:solidFill>
                <a:latin typeface="Calibri" pitchFamily="34" charset="0"/>
              </a:rPr>
              <a:t>Knowledge Transfer</a:t>
            </a:r>
          </a:p>
        </p:txBody>
      </p:sp>
      <p:sp>
        <p:nvSpPr>
          <p:cNvPr id="64" name="TextBox 63">
            <a:extLst>
              <a:ext uri="{FF2B5EF4-FFF2-40B4-BE49-F238E27FC236}">
                <a16:creationId xmlns:a16="http://schemas.microsoft.com/office/drawing/2014/main" id="{D05A58C8-667D-4D86-943A-09429485BD1A}"/>
              </a:ext>
            </a:extLst>
          </p:cNvPr>
          <p:cNvSpPr txBox="1"/>
          <p:nvPr/>
        </p:nvSpPr>
        <p:spPr>
          <a:xfrm>
            <a:off x="6260957" y="2896103"/>
            <a:ext cx="1810322" cy="698589"/>
          </a:xfrm>
          <a:prstGeom prst="rect">
            <a:avLst/>
          </a:prstGeom>
          <a:noFill/>
        </p:spPr>
        <p:txBody>
          <a:bodyPr wrap="square" rtlCol="0">
            <a:spAutoFit/>
          </a:bodyPr>
          <a:lstStyle/>
          <a:p>
            <a:pPr marL="128588" indent="-128588">
              <a:buFont typeface="Arial" panose="020B0604020202020204" pitchFamily="34" charset="0"/>
              <a:buChar char="•"/>
            </a:pPr>
            <a:r>
              <a:rPr lang="en-US" sz="788" dirty="0"/>
              <a:t>SIT and UAT defect reports</a:t>
            </a:r>
          </a:p>
          <a:p>
            <a:pPr marL="128588" indent="-128588">
              <a:buFont typeface="Arial" panose="020B0604020202020204" pitchFamily="34" charset="0"/>
              <a:buChar char="•"/>
            </a:pPr>
            <a:r>
              <a:rPr lang="en-US" sz="788" dirty="0"/>
              <a:t>TEST/PROD Environments Migrated to Cloud</a:t>
            </a:r>
          </a:p>
          <a:p>
            <a:pPr marL="128588" indent="-128588">
              <a:buFont typeface="Arial" panose="020B0604020202020204" pitchFamily="34" charset="0"/>
              <a:buChar char="•"/>
            </a:pPr>
            <a:r>
              <a:rPr lang="en-US" sz="788" dirty="0"/>
              <a:t>Post-go-live defect log</a:t>
            </a:r>
          </a:p>
          <a:p>
            <a:pPr marL="128588" indent="-128588">
              <a:buFont typeface="Arial" panose="020B0604020202020204" pitchFamily="34" charset="0"/>
              <a:buChar char="•"/>
            </a:pPr>
            <a:r>
              <a:rPr lang="en-US" sz="788" dirty="0"/>
              <a:t>Updated Architecture diagrams</a:t>
            </a:r>
          </a:p>
        </p:txBody>
      </p:sp>
      <p:sp>
        <p:nvSpPr>
          <p:cNvPr id="3" name="Title 2"/>
          <p:cNvSpPr>
            <a:spLocks noGrp="1"/>
          </p:cNvSpPr>
          <p:nvPr>
            <p:ph type="title"/>
          </p:nvPr>
        </p:nvSpPr>
        <p:spPr/>
        <p:txBody>
          <a:bodyPr/>
          <a:lstStyle/>
          <a:p>
            <a:r>
              <a:rPr lang="en-US" dirty="0" err="1"/>
              <a:t>Peoplesoft</a:t>
            </a:r>
            <a:r>
              <a:rPr lang="en-US" dirty="0"/>
              <a:t> Migration – High Level Steps</a:t>
            </a:r>
          </a:p>
        </p:txBody>
      </p:sp>
    </p:spTree>
    <p:extLst>
      <p:ext uri="{BB962C8B-B14F-4D97-AF65-F5344CB8AC3E}">
        <p14:creationId xmlns:p14="http://schemas.microsoft.com/office/powerpoint/2010/main" val="202837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0">
            <a:extLst>
              <a:ext uri="{FF2B5EF4-FFF2-40B4-BE49-F238E27FC236}">
                <a16:creationId xmlns:a16="http://schemas.microsoft.com/office/drawing/2014/main" id="{8D1F1F13-E158-4FB7-960A-1CE0EC52056C}"/>
              </a:ext>
            </a:extLst>
          </p:cNvPr>
          <p:cNvSpPr/>
          <p:nvPr/>
        </p:nvSpPr>
        <p:spPr>
          <a:xfrm>
            <a:off x="423234" y="718420"/>
            <a:ext cx="831689" cy="2228168"/>
          </a:xfrm>
          <a:prstGeom prst="roundRect">
            <a:avLst>
              <a:gd name="adj" fmla="val 8906"/>
            </a:avLst>
          </a:prstGeom>
          <a:solidFill>
            <a:schemeClr val="tx1">
              <a:lumMod val="65000"/>
              <a:lumOff val="35000"/>
            </a:schemeClr>
          </a:solidFill>
          <a:ln w="158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solidFill>
                <a:schemeClr val="tx1"/>
              </a:solidFill>
            </a:endParaRPr>
          </a:p>
        </p:txBody>
      </p:sp>
      <p:sp>
        <p:nvSpPr>
          <p:cNvPr id="5" name="Rounded Rectangle 24">
            <a:extLst>
              <a:ext uri="{FF2B5EF4-FFF2-40B4-BE49-F238E27FC236}">
                <a16:creationId xmlns:a16="http://schemas.microsoft.com/office/drawing/2014/main" id="{856DC55F-6150-4CF4-9266-352225C2E29D}"/>
              </a:ext>
            </a:extLst>
          </p:cNvPr>
          <p:cNvSpPr/>
          <p:nvPr/>
        </p:nvSpPr>
        <p:spPr>
          <a:xfrm>
            <a:off x="497075" y="1072874"/>
            <a:ext cx="650177" cy="318798"/>
          </a:xfrm>
          <a:prstGeom prst="roundRect">
            <a:avLst/>
          </a:prstGeom>
          <a:solidFill>
            <a:schemeClr val="accent3">
              <a:lumMod val="60000"/>
              <a:lumOff val="40000"/>
            </a:schemeClr>
          </a:solidFill>
          <a:ln w="158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b="1" dirty="0">
                <a:solidFill>
                  <a:schemeClr val="tx1"/>
                </a:solidFill>
              </a:rPr>
              <a:t>Web + App + Batch</a:t>
            </a:r>
          </a:p>
        </p:txBody>
      </p:sp>
      <p:sp>
        <p:nvSpPr>
          <p:cNvPr id="7" name="Rounded Rectangle 50">
            <a:extLst>
              <a:ext uri="{FF2B5EF4-FFF2-40B4-BE49-F238E27FC236}">
                <a16:creationId xmlns:a16="http://schemas.microsoft.com/office/drawing/2014/main" id="{FAC62F31-7F8C-45F8-8DA5-50B7E5A69FAA}"/>
              </a:ext>
            </a:extLst>
          </p:cNvPr>
          <p:cNvSpPr/>
          <p:nvPr/>
        </p:nvSpPr>
        <p:spPr>
          <a:xfrm>
            <a:off x="454357" y="1463200"/>
            <a:ext cx="765059" cy="843404"/>
          </a:xfrm>
          <a:prstGeom prst="roundRect">
            <a:avLst/>
          </a:prstGeom>
          <a:solidFill>
            <a:schemeClr val="accent3">
              <a:lumMod val="60000"/>
              <a:lumOff val="40000"/>
            </a:schemeClr>
          </a:solidFill>
          <a:ln w="158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b="1" dirty="0">
                <a:solidFill>
                  <a:schemeClr val="tx1"/>
                </a:solidFill>
              </a:rPr>
              <a:t>PJI Specific Custom Configurations + Custom File Objects + Report Repository</a:t>
            </a:r>
          </a:p>
        </p:txBody>
      </p:sp>
      <p:sp>
        <p:nvSpPr>
          <p:cNvPr id="9" name="Rounded Rectangle 52">
            <a:extLst>
              <a:ext uri="{FF2B5EF4-FFF2-40B4-BE49-F238E27FC236}">
                <a16:creationId xmlns:a16="http://schemas.microsoft.com/office/drawing/2014/main" id="{7A1BBED1-32D8-4B62-9221-4A8C82FAB224}"/>
              </a:ext>
            </a:extLst>
          </p:cNvPr>
          <p:cNvSpPr/>
          <p:nvPr/>
        </p:nvSpPr>
        <p:spPr>
          <a:xfrm>
            <a:off x="440695" y="2378130"/>
            <a:ext cx="792383" cy="341844"/>
          </a:xfrm>
          <a:prstGeom prst="roundRect">
            <a:avLst/>
          </a:prstGeom>
          <a:solidFill>
            <a:schemeClr val="accent3">
              <a:lumMod val="60000"/>
              <a:lumOff val="40000"/>
            </a:schemeClr>
          </a:solidFill>
          <a:ln w="158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b="1" dirty="0">
                <a:solidFill>
                  <a:schemeClr val="tx1"/>
                </a:solidFill>
              </a:rPr>
              <a:t>Oracle Database (Code + Metadata)</a:t>
            </a:r>
            <a:endParaRPr lang="en-US" sz="600" b="1" dirty="0">
              <a:solidFill>
                <a:schemeClr val="tx1"/>
              </a:solidFill>
            </a:endParaRPr>
          </a:p>
        </p:txBody>
      </p:sp>
      <p:pic>
        <p:nvPicPr>
          <p:cNvPr id="12" name="Picture 11">
            <a:extLst>
              <a:ext uri="{FF2B5EF4-FFF2-40B4-BE49-F238E27FC236}">
                <a16:creationId xmlns:a16="http://schemas.microsoft.com/office/drawing/2014/main" id="{0A3D066C-4EB3-4CF7-843D-0CEB7974D3F3}"/>
              </a:ext>
            </a:extLst>
          </p:cNvPr>
          <p:cNvPicPr>
            <a:picLocks noChangeAspect="1"/>
          </p:cNvPicPr>
          <p:nvPr/>
        </p:nvPicPr>
        <p:blipFill>
          <a:blip r:embed="rId2"/>
          <a:stretch>
            <a:fillRect/>
          </a:stretch>
        </p:blipFill>
        <p:spPr>
          <a:xfrm>
            <a:off x="5807686" y="671705"/>
            <a:ext cx="2375000" cy="2204189"/>
          </a:xfrm>
          <a:prstGeom prst="rect">
            <a:avLst/>
          </a:prstGeom>
        </p:spPr>
      </p:pic>
      <p:sp>
        <p:nvSpPr>
          <p:cNvPr id="18" name="TextBox 17">
            <a:extLst>
              <a:ext uri="{FF2B5EF4-FFF2-40B4-BE49-F238E27FC236}">
                <a16:creationId xmlns:a16="http://schemas.microsoft.com/office/drawing/2014/main" id="{99136CD7-758F-4733-98F1-F31BB5106189}"/>
              </a:ext>
            </a:extLst>
          </p:cNvPr>
          <p:cNvSpPr txBox="1"/>
          <p:nvPr/>
        </p:nvSpPr>
        <p:spPr>
          <a:xfrm>
            <a:off x="411250" y="743947"/>
            <a:ext cx="821828" cy="369332"/>
          </a:xfrm>
          <a:prstGeom prst="rect">
            <a:avLst/>
          </a:prstGeom>
          <a:noFill/>
        </p:spPr>
        <p:txBody>
          <a:bodyPr wrap="square" rtlCol="0">
            <a:spAutoFit/>
          </a:bodyPr>
          <a:lstStyle/>
          <a:p>
            <a:pPr algn="ctr"/>
            <a:r>
              <a:rPr lang="en-US" sz="900" b="1" dirty="0">
                <a:solidFill>
                  <a:schemeClr val="bg1"/>
                </a:solidFill>
              </a:rPr>
              <a:t>PeopleSoft ERP</a:t>
            </a:r>
          </a:p>
        </p:txBody>
      </p:sp>
      <p:sp>
        <p:nvSpPr>
          <p:cNvPr id="19" name="TextBox 18">
            <a:extLst>
              <a:ext uri="{FF2B5EF4-FFF2-40B4-BE49-F238E27FC236}">
                <a16:creationId xmlns:a16="http://schemas.microsoft.com/office/drawing/2014/main" id="{CB6CF8E1-78FA-440F-B6E7-40AF86C255AE}"/>
              </a:ext>
            </a:extLst>
          </p:cNvPr>
          <p:cNvSpPr txBox="1"/>
          <p:nvPr/>
        </p:nvSpPr>
        <p:spPr>
          <a:xfrm>
            <a:off x="88934" y="799846"/>
            <a:ext cx="392415" cy="2146742"/>
          </a:xfrm>
          <a:prstGeom prst="rect">
            <a:avLst/>
          </a:prstGeom>
          <a:noFill/>
        </p:spPr>
        <p:txBody>
          <a:bodyPr vert="vert270" wrap="square" rtlCol="0">
            <a:spAutoFit/>
          </a:bodyPr>
          <a:lstStyle/>
          <a:p>
            <a:pPr algn="ctr"/>
            <a:r>
              <a:rPr lang="en-US" sz="1350" b="1" dirty="0">
                <a:solidFill>
                  <a:schemeClr val="tx1">
                    <a:lumMod val="65000"/>
                    <a:lumOff val="35000"/>
                  </a:schemeClr>
                </a:solidFill>
              </a:rPr>
              <a:t>On-premise</a:t>
            </a:r>
          </a:p>
        </p:txBody>
      </p:sp>
      <p:sp>
        <p:nvSpPr>
          <p:cNvPr id="20" name="Arrow: Right 19">
            <a:extLst>
              <a:ext uri="{FF2B5EF4-FFF2-40B4-BE49-F238E27FC236}">
                <a16:creationId xmlns:a16="http://schemas.microsoft.com/office/drawing/2014/main" id="{4FF8AFA2-B38C-4697-B021-B17A9672F6FE}"/>
              </a:ext>
            </a:extLst>
          </p:cNvPr>
          <p:cNvSpPr/>
          <p:nvPr/>
        </p:nvSpPr>
        <p:spPr>
          <a:xfrm>
            <a:off x="1254923" y="1720004"/>
            <a:ext cx="4980444" cy="327506"/>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Arrow: Right 20">
            <a:extLst>
              <a:ext uri="{FF2B5EF4-FFF2-40B4-BE49-F238E27FC236}">
                <a16:creationId xmlns:a16="http://schemas.microsoft.com/office/drawing/2014/main" id="{4361B85E-CFFE-4163-82C7-FD623E833A7A}"/>
              </a:ext>
            </a:extLst>
          </p:cNvPr>
          <p:cNvSpPr/>
          <p:nvPr/>
        </p:nvSpPr>
        <p:spPr>
          <a:xfrm>
            <a:off x="1254922" y="2400339"/>
            <a:ext cx="4980443" cy="34282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TextBox 22">
            <a:extLst>
              <a:ext uri="{FF2B5EF4-FFF2-40B4-BE49-F238E27FC236}">
                <a16:creationId xmlns:a16="http://schemas.microsoft.com/office/drawing/2014/main" id="{0E63D0BB-7199-4A46-B3E7-100FAE71F19B}"/>
              </a:ext>
            </a:extLst>
          </p:cNvPr>
          <p:cNvSpPr txBox="1"/>
          <p:nvPr/>
        </p:nvSpPr>
        <p:spPr>
          <a:xfrm>
            <a:off x="2602417" y="1655000"/>
            <a:ext cx="2347997"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900" dirty="0"/>
              <a:t>Pre-stage 1week prior to reduce downtime</a:t>
            </a:r>
          </a:p>
          <a:p>
            <a:r>
              <a:rPr lang="en-US" sz="900" dirty="0"/>
              <a:t>Migrate delta files/reports during cutover</a:t>
            </a:r>
          </a:p>
        </p:txBody>
      </p:sp>
      <p:sp>
        <p:nvSpPr>
          <p:cNvPr id="24" name="TextBox 23">
            <a:extLst>
              <a:ext uri="{FF2B5EF4-FFF2-40B4-BE49-F238E27FC236}">
                <a16:creationId xmlns:a16="http://schemas.microsoft.com/office/drawing/2014/main" id="{42B4DE05-85A4-4EBB-9733-319C75C42DB5}"/>
              </a:ext>
            </a:extLst>
          </p:cNvPr>
          <p:cNvSpPr txBox="1"/>
          <p:nvPr/>
        </p:nvSpPr>
        <p:spPr>
          <a:xfrm>
            <a:off x="6422283" y="1604167"/>
            <a:ext cx="1573487" cy="507831"/>
          </a:xfrm>
          <a:prstGeom prst="rect">
            <a:avLst/>
          </a:prstGeom>
          <a:noFill/>
        </p:spPr>
        <p:txBody>
          <a:bodyPr wrap="square" rtlCol="0">
            <a:spAutoFit/>
          </a:bodyPr>
          <a:lstStyle/>
          <a:p>
            <a:r>
              <a:rPr lang="en-US" sz="1350" b="1" dirty="0">
                <a:solidFill>
                  <a:schemeClr val="bg1"/>
                </a:solidFill>
              </a:rPr>
              <a:t>PeopleSoft ERP (Fin/HCM/Portal)</a:t>
            </a:r>
          </a:p>
        </p:txBody>
      </p:sp>
      <p:sp>
        <p:nvSpPr>
          <p:cNvPr id="17" name="Arrow: Right 16">
            <a:extLst>
              <a:ext uri="{FF2B5EF4-FFF2-40B4-BE49-F238E27FC236}">
                <a16:creationId xmlns:a16="http://schemas.microsoft.com/office/drawing/2014/main" id="{3BAFCB01-A9B5-4B3C-AA4C-EFA8DAFA0B34}"/>
              </a:ext>
            </a:extLst>
          </p:cNvPr>
          <p:cNvSpPr/>
          <p:nvPr/>
        </p:nvSpPr>
        <p:spPr>
          <a:xfrm>
            <a:off x="1254921" y="1072875"/>
            <a:ext cx="4980444" cy="34624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TextBox 24">
            <a:extLst>
              <a:ext uri="{FF2B5EF4-FFF2-40B4-BE49-F238E27FC236}">
                <a16:creationId xmlns:a16="http://schemas.microsoft.com/office/drawing/2014/main" id="{0E64F288-7853-4174-8EEF-172FDD90A204}"/>
              </a:ext>
            </a:extLst>
          </p:cNvPr>
          <p:cNvSpPr txBox="1"/>
          <p:nvPr/>
        </p:nvSpPr>
        <p:spPr>
          <a:xfrm>
            <a:off x="2617738" y="2276062"/>
            <a:ext cx="2317358" cy="561856"/>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900" dirty="0"/>
              <a:t>Export-Import during Pilot for indicative timings</a:t>
            </a:r>
          </a:p>
          <a:p>
            <a:r>
              <a:rPr lang="en-US" sz="900" dirty="0"/>
              <a:t>Full-backup export/import during cutover</a:t>
            </a:r>
          </a:p>
        </p:txBody>
      </p:sp>
      <p:sp>
        <p:nvSpPr>
          <p:cNvPr id="27" name="TextBox 26">
            <a:extLst>
              <a:ext uri="{FF2B5EF4-FFF2-40B4-BE49-F238E27FC236}">
                <a16:creationId xmlns:a16="http://schemas.microsoft.com/office/drawing/2014/main" id="{41B8E41C-D4C3-4102-96D1-C320FE65A7D1}"/>
              </a:ext>
            </a:extLst>
          </p:cNvPr>
          <p:cNvSpPr txBox="1"/>
          <p:nvPr/>
        </p:nvSpPr>
        <p:spPr>
          <a:xfrm>
            <a:off x="2602418" y="1039903"/>
            <a:ext cx="2326333" cy="408623"/>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900" dirty="0"/>
              <a:t>Install/Configure Web, App, PRCS Domains - Pre-stage in advance to reduce cutover time</a:t>
            </a:r>
          </a:p>
        </p:txBody>
      </p:sp>
      <p:sp>
        <p:nvSpPr>
          <p:cNvPr id="67" name="TextBox 66">
            <a:extLst>
              <a:ext uri="{FF2B5EF4-FFF2-40B4-BE49-F238E27FC236}">
                <a16:creationId xmlns:a16="http://schemas.microsoft.com/office/drawing/2014/main" id="{FC4EA955-708F-468A-8580-F2C8C3449EA8}"/>
              </a:ext>
            </a:extLst>
          </p:cNvPr>
          <p:cNvSpPr txBox="1"/>
          <p:nvPr/>
        </p:nvSpPr>
        <p:spPr>
          <a:xfrm>
            <a:off x="678629" y="3296165"/>
            <a:ext cx="1954530" cy="1615827"/>
          </a:xfrm>
          <a:prstGeom prst="rect">
            <a:avLst/>
          </a:prstGeom>
          <a:ln>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14313" indent="-214313">
              <a:buFont typeface="Wingdings" panose="05000000000000000000" pitchFamily="2" charset="2"/>
              <a:buChar char="ü"/>
            </a:pPr>
            <a:r>
              <a:rPr lang="en-US" sz="900" dirty="0"/>
              <a:t>Close all business/batch  transactions</a:t>
            </a:r>
          </a:p>
          <a:p>
            <a:pPr marL="214313" indent="-214313">
              <a:buFont typeface="Wingdings" panose="05000000000000000000" pitchFamily="2" charset="2"/>
              <a:buChar char="ü"/>
            </a:pPr>
            <a:r>
              <a:rPr lang="en-US" sz="900" dirty="0"/>
              <a:t>Post all reports</a:t>
            </a:r>
          </a:p>
          <a:p>
            <a:pPr marL="214313" indent="-214313">
              <a:buFont typeface="Wingdings" panose="05000000000000000000" pitchFamily="2" charset="2"/>
              <a:buChar char="ü"/>
            </a:pPr>
            <a:r>
              <a:rPr lang="en-US" sz="900" dirty="0"/>
              <a:t>IB pause</a:t>
            </a:r>
          </a:p>
          <a:p>
            <a:pPr marL="214313" indent="-214313">
              <a:buFont typeface="Wingdings" panose="05000000000000000000" pitchFamily="2" charset="2"/>
              <a:buChar char="ü"/>
            </a:pPr>
            <a:r>
              <a:rPr lang="en-US" sz="900" dirty="0"/>
              <a:t>PS Audit reports</a:t>
            </a:r>
          </a:p>
          <a:p>
            <a:pPr marL="214313" indent="-214313">
              <a:buFont typeface="Wingdings" panose="05000000000000000000" pitchFamily="2" charset="2"/>
              <a:buChar char="ü"/>
            </a:pPr>
            <a:r>
              <a:rPr lang="en-US" sz="900" dirty="0"/>
              <a:t>Table Counts</a:t>
            </a:r>
          </a:p>
          <a:p>
            <a:pPr marL="214313" indent="-214313">
              <a:buFont typeface="Wingdings" panose="05000000000000000000" pitchFamily="2" charset="2"/>
              <a:buChar char="ü"/>
            </a:pPr>
            <a:r>
              <a:rPr lang="en-US" sz="900" dirty="0"/>
              <a:t>Control queries</a:t>
            </a:r>
          </a:p>
          <a:p>
            <a:pPr marL="214313" indent="-214313">
              <a:buFont typeface="Wingdings" panose="05000000000000000000" pitchFamily="2" charset="2"/>
              <a:buChar char="ü"/>
            </a:pPr>
            <a:r>
              <a:rPr lang="en-US" sz="900" dirty="0"/>
              <a:t>Active </a:t>
            </a:r>
            <a:r>
              <a:rPr lang="en-US" sz="900" dirty="0" err="1"/>
              <a:t>dataguard</a:t>
            </a:r>
            <a:r>
              <a:rPr lang="en-US" sz="900" dirty="0"/>
              <a:t> off</a:t>
            </a:r>
          </a:p>
          <a:p>
            <a:pPr marL="214313" indent="-214313">
              <a:buFont typeface="Wingdings" panose="05000000000000000000" pitchFamily="2" charset="2"/>
              <a:buChar char="ü"/>
            </a:pPr>
            <a:r>
              <a:rPr lang="en-US" sz="900" dirty="0"/>
              <a:t>DB – Read-only mode</a:t>
            </a:r>
          </a:p>
          <a:p>
            <a:pPr marL="214313" indent="-214313">
              <a:buFont typeface="Wingdings" panose="05000000000000000000" pitchFamily="2" charset="2"/>
              <a:buChar char="ü"/>
            </a:pPr>
            <a:r>
              <a:rPr lang="en-US" sz="900" dirty="0"/>
              <a:t>Filesystem/Source-Target connectivity pre-checks</a:t>
            </a:r>
          </a:p>
        </p:txBody>
      </p:sp>
      <p:sp>
        <p:nvSpPr>
          <p:cNvPr id="69" name="TextBox 68">
            <a:extLst>
              <a:ext uri="{FF2B5EF4-FFF2-40B4-BE49-F238E27FC236}">
                <a16:creationId xmlns:a16="http://schemas.microsoft.com/office/drawing/2014/main" id="{F8D18EAD-92CF-4039-A3B8-24FD6242954F}"/>
              </a:ext>
            </a:extLst>
          </p:cNvPr>
          <p:cNvSpPr txBox="1"/>
          <p:nvPr/>
        </p:nvSpPr>
        <p:spPr>
          <a:xfrm>
            <a:off x="4853386" y="3283303"/>
            <a:ext cx="2375000" cy="1477328"/>
          </a:xfrm>
          <a:prstGeom prst="rect">
            <a:avLst/>
          </a:prstGeom>
          <a:ln>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14313" indent="-214313">
              <a:buFont typeface="Wingdings" panose="05000000000000000000" pitchFamily="2" charset="2"/>
              <a:buChar char="ü"/>
            </a:pPr>
            <a:r>
              <a:rPr lang="en-US" sz="900" dirty="0"/>
              <a:t>Remediate Impacted Application Objects</a:t>
            </a:r>
          </a:p>
          <a:p>
            <a:pPr marL="214313" indent="-214313">
              <a:buFont typeface="Wingdings" panose="05000000000000000000" pitchFamily="2" charset="2"/>
              <a:buChar char="ü"/>
            </a:pPr>
            <a:r>
              <a:rPr lang="en-US" sz="900" dirty="0"/>
              <a:t>Table counts / SYS / DDD Audits</a:t>
            </a:r>
          </a:p>
          <a:p>
            <a:pPr marL="214313" indent="-214313">
              <a:buFont typeface="Wingdings" panose="05000000000000000000" pitchFamily="2" charset="2"/>
              <a:buChar char="ü"/>
            </a:pPr>
            <a:r>
              <a:rPr lang="en-US" sz="900" dirty="0"/>
              <a:t>Cache clear/rebuild</a:t>
            </a:r>
          </a:p>
          <a:p>
            <a:pPr marL="214313" indent="-214313">
              <a:buFont typeface="Wingdings" panose="05000000000000000000" pitchFamily="2" charset="2"/>
              <a:buChar char="ü"/>
            </a:pPr>
            <a:r>
              <a:rPr lang="en-US" sz="900" dirty="0"/>
              <a:t>VERSION</a:t>
            </a:r>
          </a:p>
          <a:p>
            <a:pPr marL="214313" indent="-214313">
              <a:buFont typeface="Wingdings" panose="05000000000000000000" pitchFamily="2" charset="2"/>
              <a:buChar char="ü"/>
            </a:pPr>
            <a:r>
              <a:rPr lang="en-US" sz="900" dirty="0"/>
              <a:t>Ping tests</a:t>
            </a:r>
          </a:p>
          <a:p>
            <a:pPr marL="214313" indent="-214313">
              <a:buFont typeface="Wingdings" panose="05000000000000000000" pitchFamily="2" charset="2"/>
              <a:buChar char="ü"/>
            </a:pPr>
            <a:r>
              <a:rPr lang="en-US" sz="900" dirty="0"/>
              <a:t>Sample Reports</a:t>
            </a:r>
          </a:p>
          <a:p>
            <a:pPr marL="214313" indent="-214313">
              <a:buSzPct val="100000"/>
              <a:buFont typeface="Wingdings" panose="05000000000000000000" pitchFamily="2" charset="2"/>
              <a:buChar char="ü"/>
              <a:defRPr/>
            </a:pPr>
            <a:r>
              <a:rPr lang="en-US" sz="900" kern="0" dirty="0">
                <a:solidFill>
                  <a:sysClr val="windowText" lastClr="000000"/>
                </a:solidFill>
                <a:latin typeface="Calibri" pitchFamily="34" charset="0"/>
              </a:rPr>
              <a:t>IB/FTP/AD/STAT/Vertex/ADP/Check printer smoke test</a:t>
            </a:r>
          </a:p>
          <a:p>
            <a:pPr marL="214313" indent="-214313">
              <a:buSzPct val="100000"/>
              <a:buFont typeface="Wingdings" panose="05000000000000000000" pitchFamily="2" charset="2"/>
              <a:buChar char="ü"/>
              <a:defRPr/>
            </a:pPr>
            <a:r>
              <a:rPr lang="en-US" sz="900" dirty="0"/>
              <a:t>Enable DB backup/replication</a:t>
            </a:r>
          </a:p>
          <a:p>
            <a:pPr marL="214313" indent="-214313">
              <a:buSzPct val="100000"/>
              <a:buFont typeface="Wingdings" panose="05000000000000000000" pitchFamily="2" charset="2"/>
              <a:buChar char="ü"/>
              <a:defRPr/>
            </a:pPr>
            <a:r>
              <a:rPr lang="en-US" sz="900" dirty="0"/>
              <a:t>File system mount points/file counts</a:t>
            </a:r>
          </a:p>
        </p:txBody>
      </p:sp>
      <p:sp>
        <p:nvSpPr>
          <p:cNvPr id="2" name="Rectangle 1">
            <a:extLst>
              <a:ext uri="{FF2B5EF4-FFF2-40B4-BE49-F238E27FC236}">
                <a16:creationId xmlns:a16="http://schemas.microsoft.com/office/drawing/2014/main" id="{D77E3ECB-CC43-4E23-95C2-12C5AAB6287C}"/>
              </a:ext>
            </a:extLst>
          </p:cNvPr>
          <p:cNvSpPr/>
          <p:nvPr/>
        </p:nvSpPr>
        <p:spPr>
          <a:xfrm>
            <a:off x="4857127" y="3040928"/>
            <a:ext cx="2375000" cy="242375"/>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Post Migration Sanity</a:t>
            </a:r>
          </a:p>
        </p:txBody>
      </p:sp>
      <p:sp>
        <p:nvSpPr>
          <p:cNvPr id="3" name="Rectangle 2">
            <a:extLst>
              <a:ext uri="{FF2B5EF4-FFF2-40B4-BE49-F238E27FC236}">
                <a16:creationId xmlns:a16="http://schemas.microsoft.com/office/drawing/2014/main" id="{BDAEF42E-B0CE-4271-9C28-8327CDBB4A9D}"/>
              </a:ext>
            </a:extLst>
          </p:cNvPr>
          <p:cNvSpPr/>
          <p:nvPr/>
        </p:nvSpPr>
        <p:spPr>
          <a:xfrm>
            <a:off x="677389" y="3040930"/>
            <a:ext cx="1955771" cy="24237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Pre-Cutover Checks</a:t>
            </a:r>
          </a:p>
        </p:txBody>
      </p:sp>
      <p:sp>
        <p:nvSpPr>
          <p:cNvPr id="11" name="TextBox 10">
            <a:extLst>
              <a:ext uri="{FF2B5EF4-FFF2-40B4-BE49-F238E27FC236}">
                <a16:creationId xmlns:a16="http://schemas.microsoft.com/office/drawing/2014/main" id="{CD1D917A-EA76-4297-9840-46B2CA512B2E}"/>
              </a:ext>
            </a:extLst>
          </p:cNvPr>
          <p:cNvSpPr txBox="1"/>
          <p:nvPr/>
        </p:nvSpPr>
        <p:spPr>
          <a:xfrm>
            <a:off x="2767878" y="3283304"/>
            <a:ext cx="1950790" cy="1754326"/>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marL="214313" indent="-214313">
              <a:buFont typeface="Wingdings" panose="05000000000000000000" pitchFamily="2" charset="2"/>
              <a:buChar char="ü"/>
            </a:pPr>
            <a:r>
              <a:rPr lang="en-US" sz="900" dirty="0"/>
              <a:t>Database Migration</a:t>
            </a:r>
          </a:p>
          <a:p>
            <a:pPr marL="214313" indent="-214313">
              <a:buFont typeface="Wingdings" panose="05000000000000000000" pitchFamily="2" charset="2"/>
              <a:buChar char="ü"/>
            </a:pPr>
            <a:r>
              <a:rPr lang="en-US" sz="900" dirty="0"/>
              <a:t>Filesystem Migration</a:t>
            </a:r>
          </a:p>
          <a:p>
            <a:pPr marL="214313" indent="-214313">
              <a:buFont typeface="Wingdings" panose="05000000000000000000" pitchFamily="2" charset="2"/>
              <a:buChar char="ü"/>
            </a:pPr>
            <a:r>
              <a:rPr lang="en-US" sz="900" dirty="0"/>
              <a:t>Apply Custom configurations/files/reports</a:t>
            </a:r>
          </a:p>
          <a:p>
            <a:pPr marL="214313" indent="-214313">
              <a:buFont typeface="Wingdings" panose="05000000000000000000" pitchFamily="2" charset="2"/>
              <a:buChar char="ü"/>
            </a:pPr>
            <a:r>
              <a:rPr lang="en-US" sz="900" dirty="0"/>
              <a:t>Migrate remediated PS objects</a:t>
            </a:r>
          </a:p>
          <a:p>
            <a:pPr marL="214313" indent="-214313">
              <a:buFont typeface="Wingdings" panose="05000000000000000000" pitchFamily="2" charset="2"/>
              <a:buChar char="ü"/>
            </a:pPr>
            <a:r>
              <a:rPr lang="en-US" sz="900" dirty="0"/>
              <a:t>Configure/remediate custom </a:t>
            </a:r>
            <a:r>
              <a:rPr lang="en-US" sz="900" dirty="0" err="1"/>
              <a:t>cron</a:t>
            </a:r>
            <a:r>
              <a:rPr lang="en-US" sz="900" dirty="0"/>
              <a:t>/monitoring scripts</a:t>
            </a:r>
          </a:p>
          <a:p>
            <a:pPr marL="214313" indent="-214313">
              <a:buFont typeface="Wingdings" panose="05000000000000000000" pitchFamily="2" charset="2"/>
              <a:buChar char="ü"/>
            </a:pPr>
            <a:r>
              <a:rPr lang="en-US" sz="900" dirty="0"/>
              <a:t>Configure application for database connectivity</a:t>
            </a:r>
          </a:p>
          <a:p>
            <a:pPr marL="214313" indent="-214313">
              <a:buFont typeface="Wingdings" panose="05000000000000000000" pitchFamily="2" charset="2"/>
              <a:buChar char="ü"/>
            </a:pPr>
            <a:r>
              <a:rPr lang="en-US" sz="900" dirty="0"/>
              <a:t>Configure application for load balancer/SSL handling</a:t>
            </a:r>
          </a:p>
          <a:p>
            <a:pPr marL="214313" indent="-214313">
              <a:buFont typeface="Wingdings" panose="05000000000000000000" pitchFamily="2" charset="2"/>
              <a:buChar char="ü"/>
            </a:pPr>
            <a:r>
              <a:rPr lang="en-US" sz="900" dirty="0"/>
              <a:t>Integration updates</a:t>
            </a:r>
          </a:p>
        </p:txBody>
      </p:sp>
      <p:sp>
        <p:nvSpPr>
          <p:cNvPr id="13" name="Rectangle 12">
            <a:extLst>
              <a:ext uri="{FF2B5EF4-FFF2-40B4-BE49-F238E27FC236}">
                <a16:creationId xmlns:a16="http://schemas.microsoft.com/office/drawing/2014/main" id="{224196F6-5044-44CD-AF07-1292B88A0659}"/>
              </a:ext>
            </a:extLst>
          </p:cNvPr>
          <p:cNvSpPr/>
          <p:nvPr/>
        </p:nvSpPr>
        <p:spPr>
          <a:xfrm>
            <a:off x="2767878" y="3040929"/>
            <a:ext cx="1954530" cy="24237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Migration</a:t>
            </a:r>
          </a:p>
        </p:txBody>
      </p:sp>
      <p:sp>
        <p:nvSpPr>
          <p:cNvPr id="6" name="Title 5"/>
          <p:cNvSpPr>
            <a:spLocks noGrp="1"/>
          </p:cNvSpPr>
          <p:nvPr>
            <p:ph type="title"/>
          </p:nvPr>
        </p:nvSpPr>
        <p:spPr/>
        <p:txBody>
          <a:bodyPr/>
          <a:lstStyle/>
          <a:p>
            <a:r>
              <a:rPr lang="en-US" dirty="0" err="1"/>
              <a:t>Peoplesoft</a:t>
            </a:r>
            <a:r>
              <a:rPr lang="en-US" dirty="0"/>
              <a:t> Migration – Production Go-Live Workflow</a:t>
            </a:r>
          </a:p>
        </p:txBody>
      </p:sp>
    </p:spTree>
    <p:extLst>
      <p:ext uri="{BB962C8B-B14F-4D97-AF65-F5344CB8AC3E}">
        <p14:creationId xmlns:p14="http://schemas.microsoft.com/office/powerpoint/2010/main" val="17131760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1">
            <a:extLst>
              <a:ext uri="{FF2B5EF4-FFF2-40B4-BE49-F238E27FC236}">
                <a16:creationId xmlns:a16="http://schemas.microsoft.com/office/drawing/2014/main" id="{C59CA641-48A6-4829-A11F-A27D45B38F16}"/>
              </a:ext>
            </a:extLst>
          </p:cNvPr>
          <p:cNvSpPr/>
          <p:nvPr/>
        </p:nvSpPr>
        <p:spPr bwMode="auto">
          <a:xfrm>
            <a:off x="802345" y="1276262"/>
            <a:ext cx="6468872" cy="1612712"/>
          </a:xfrm>
          <a:prstGeom prst="roundRect">
            <a:avLst>
              <a:gd name="adj" fmla="val 4271"/>
            </a:avLst>
          </a:prstGeom>
          <a:solidFill>
            <a:srgbClr val="FFFFFF"/>
          </a:solidFill>
          <a:ln w="38100" cap="flat" cmpd="sng" algn="ctr">
            <a:solidFill>
              <a:srgbClr val="FFFFFF"/>
            </a:solidFill>
            <a:prstDash val="solid"/>
            <a:headEnd type="none" w="med" len="med"/>
            <a:tailEnd type="none" w="med" len="med"/>
          </a:ln>
          <a:effectLst>
            <a:outerShdw blurRad="63500" algn="ctr" rotWithShape="0">
              <a:prstClr val="black">
                <a:alpha val="40000"/>
              </a:prstClr>
            </a:outerShdw>
          </a:effectLst>
        </p:spPr>
        <p:txBody>
          <a:bodyPr tIns="13716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30302" indent="-130302">
              <a:lnSpc>
                <a:spcPct val="150000"/>
              </a:lnSpc>
              <a:spcBef>
                <a:spcPts val="225"/>
              </a:spcBef>
              <a:buClr>
                <a:schemeClr val="accent2"/>
              </a:buClr>
              <a:buFont typeface="Wingdings" panose="05000000000000000000" pitchFamily="2" charset="2"/>
              <a:buChar char="§"/>
              <a:defRPr/>
            </a:pPr>
            <a:r>
              <a:rPr lang="en-US" sz="900" kern="0" dirty="0">
                <a:latin typeface="Calibri" pitchFamily="34" charset="0"/>
                <a:ea typeface="Verdana" pitchFamily="34" charset="0"/>
                <a:cs typeface="Calibri" pitchFamily="34" charset="0"/>
              </a:rPr>
              <a:t>Price mentioned above is on Fixed Bid basis for the scope mentioned in this proposal</a:t>
            </a:r>
          </a:p>
          <a:p>
            <a:pPr marL="130302" indent="-130302">
              <a:lnSpc>
                <a:spcPct val="150000"/>
              </a:lnSpc>
              <a:spcBef>
                <a:spcPts val="225"/>
              </a:spcBef>
              <a:buClr>
                <a:schemeClr val="accent2"/>
              </a:buClr>
              <a:buFont typeface="Wingdings" panose="05000000000000000000" pitchFamily="2" charset="2"/>
              <a:buChar char="§"/>
              <a:defRPr/>
            </a:pPr>
            <a:r>
              <a:rPr lang="en-GB" sz="900" kern="0" dirty="0">
                <a:latin typeface="Calibri" pitchFamily="34" charset="0"/>
                <a:ea typeface="Verdana" pitchFamily="34" charset="0"/>
                <a:cs typeface="Calibri" pitchFamily="34" charset="0"/>
              </a:rPr>
              <a:t>Efforts are based on certain assumptions for the existing application versions/landscape. </a:t>
            </a:r>
            <a:r>
              <a:rPr lang="en-US" sz="900" kern="0" dirty="0">
                <a:latin typeface="Calibri" pitchFamily="34" charset="0"/>
                <a:ea typeface="Verdana" pitchFamily="34" charset="0"/>
                <a:cs typeface="Calibri" pitchFamily="34" charset="0"/>
              </a:rPr>
              <a:t>Cognizant will revisit schedule and pricing related estimate at the end of Assessment phase. </a:t>
            </a:r>
            <a:r>
              <a:rPr lang="en-GB" sz="900" kern="0" dirty="0">
                <a:latin typeface="Calibri" pitchFamily="34" charset="0"/>
                <a:ea typeface="Verdana" pitchFamily="34" charset="0"/>
                <a:cs typeface="Calibri" pitchFamily="34" charset="0"/>
              </a:rPr>
              <a:t>Any change in technology understanding/scope determined based on Assessment will be handled via change control procedure and may result in changes to the effort and cost estimate </a:t>
            </a:r>
          </a:p>
          <a:p>
            <a:pPr marL="130302" indent="-130302">
              <a:lnSpc>
                <a:spcPct val="150000"/>
              </a:lnSpc>
              <a:spcBef>
                <a:spcPts val="225"/>
              </a:spcBef>
              <a:buClr>
                <a:schemeClr val="accent2"/>
              </a:buClr>
              <a:buFont typeface="Wingdings" panose="05000000000000000000" pitchFamily="2" charset="2"/>
              <a:buChar char="§"/>
              <a:defRPr/>
            </a:pPr>
            <a:r>
              <a:rPr lang="en-US" sz="900" kern="0" dirty="0">
                <a:latin typeface="Calibri" pitchFamily="34" charset="0"/>
                <a:ea typeface="Verdana" pitchFamily="34" charset="0"/>
                <a:cs typeface="Calibri" pitchFamily="34" charset="0"/>
              </a:rPr>
              <a:t>The pricing is for migration services to be provided by Cognizant. It does not include any SW/HW cost</a:t>
            </a:r>
          </a:p>
        </p:txBody>
      </p:sp>
      <p:sp>
        <p:nvSpPr>
          <p:cNvPr id="7" name="Rounded Rectangle 22">
            <a:extLst>
              <a:ext uri="{FF2B5EF4-FFF2-40B4-BE49-F238E27FC236}">
                <a16:creationId xmlns:a16="http://schemas.microsoft.com/office/drawing/2014/main" id="{DDBD6A1D-501E-4D2D-BD3B-F23776F9A156}"/>
              </a:ext>
            </a:extLst>
          </p:cNvPr>
          <p:cNvSpPr/>
          <p:nvPr/>
        </p:nvSpPr>
        <p:spPr bwMode="auto">
          <a:xfrm>
            <a:off x="698404" y="1127214"/>
            <a:ext cx="2653430" cy="286487"/>
          </a:xfrm>
          <a:prstGeom prst="roundRect">
            <a:avLst>
              <a:gd name="adj" fmla="val 27416"/>
            </a:avLst>
          </a:prstGeom>
          <a:solidFill>
            <a:schemeClr val="bg1">
              <a:lumMod val="95000"/>
            </a:schemeClr>
          </a:solidFill>
          <a:ln w="38100" cap="flat" cmpd="sng" algn="ctr">
            <a:solidFill>
              <a:schemeClr val="bg1">
                <a:lumMod val="95000"/>
              </a:schemeClr>
            </a:solidFill>
            <a:prstDash val="solid"/>
          </a:ln>
          <a:effectLst>
            <a:outerShdw blurRad="40000" dist="20000" dir="5400000" rotWithShape="0">
              <a:srgbClr val="000000">
                <a:alpha val="38000"/>
              </a:srgbClr>
            </a:outerShdw>
          </a:effectLst>
        </p:spPr>
        <p:txBody>
          <a:bodyPr anchor="ctr"/>
          <a:lstStyle/>
          <a:p>
            <a:pPr marL="0" lvl="1" algn="ctr" defTabSz="685800">
              <a:buClr>
                <a:srgbClr val="EE9F12"/>
              </a:buClr>
              <a:defRPr/>
            </a:pPr>
            <a:r>
              <a:rPr lang="en-US" sz="1350" b="1" kern="0" dirty="0">
                <a:solidFill>
                  <a:srgbClr val="0070C0"/>
                </a:solidFill>
                <a:latin typeface="Calibri" pitchFamily="34" charset="0"/>
                <a:ea typeface="Verdana" pitchFamily="34" charset="0"/>
                <a:cs typeface="Verdana" pitchFamily="34" charset="0"/>
              </a:rPr>
              <a:t>Pricing Assumptions</a:t>
            </a:r>
          </a:p>
        </p:txBody>
      </p:sp>
      <p:sp>
        <p:nvSpPr>
          <p:cNvPr id="5" name="Title 4"/>
          <p:cNvSpPr>
            <a:spLocks noGrp="1"/>
          </p:cNvSpPr>
          <p:nvPr>
            <p:ph type="title"/>
          </p:nvPr>
        </p:nvSpPr>
        <p:spPr/>
        <p:txBody>
          <a:bodyPr/>
          <a:lstStyle/>
          <a:p>
            <a:r>
              <a:rPr lang="en-US" dirty="0"/>
              <a:t>Pricing Assumptions</a:t>
            </a:r>
          </a:p>
        </p:txBody>
      </p:sp>
      <p:sp>
        <p:nvSpPr>
          <p:cNvPr id="6" name="TextBox 5"/>
          <p:cNvSpPr txBox="1"/>
          <p:nvPr/>
        </p:nvSpPr>
        <p:spPr>
          <a:xfrm>
            <a:off x="802345" y="3038022"/>
            <a:ext cx="2933432" cy="184666"/>
          </a:xfrm>
          <a:prstGeom prst="rect">
            <a:avLst/>
          </a:prstGeom>
        </p:spPr>
        <p:txBody>
          <a:bodyPr wrap="none" lIns="0" tIns="0" rIns="0" bIns="0" rtlCol="0">
            <a:spAutoFit/>
          </a:bodyPr>
          <a:lstStyle/>
          <a:p>
            <a:pPr algn="l"/>
            <a:r>
              <a:rPr lang="en-US" sz="1200" dirty="0">
                <a:solidFill>
                  <a:schemeClr val="tx2"/>
                </a:solidFill>
              </a:rPr>
              <a:t>Note: Pricing provided in the Pricing slide (101)</a:t>
            </a:r>
          </a:p>
        </p:txBody>
      </p:sp>
    </p:spTree>
    <p:extLst>
      <p:ext uri="{BB962C8B-B14F-4D97-AF65-F5344CB8AC3E}">
        <p14:creationId xmlns:p14="http://schemas.microsoft.com/office/powerpoint/2010/main" val="32410273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Cognizant Qualification</a:t>
            </a:r>
            <a:endParaRPr lang="en-US" dirty="0"/>
          </a:p>
        </p:txBody>
      </p:sp>
    </p:spTree>
    <p:extLst>
      <p:ext uri="{BB962C8B-B14F-4D97-AF65-F5344CB8AC3E}">
        <p14:creationId xmlns:p14="http://schemas.microsoft.com/office/powerpoint/2010/main" val="26040169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a:xfrm>
            <a:off x="182880" y="1831445"/>
            <a:ext cx="877824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0" name="Title 3">
            <a:extLst>
              <a:ext uri="{FF2B5EF4-FFF2-40B4-BE49-F238E27FC236}">
                <a16:creationId xmlns:a16="http://schemas.microsoft.com/office/drawing/2014/main" id="{51C6EDFE-171A-C847-A717-2ADF2FB249D8}"/>
              </a:ext>
            </a:extLst>
          </p:cNvPr>
          <p:cNvSpPr>
            <a:spLocks noGrp="1"/>
          </p:cNvSpPr>
          <p:nvPr>
            <p:ph type="title"/>
          </p:nvPr>
        </p:nvSpPr>
        <p:spPr/>
        <p:txBody>
          <a:bodyPr/>
          <a:lstStyle/>
          <a:p>
            <a:r>
              <a:rPr lang="en-US" dirty="0"/>
              <a:t>About Cognizant</a:t>
            </a:r>
          </a:p>
        </p:txBody>
      </p:sp>
      <p:grpSp>
        <p:nvGrpSpPr>
          <p:cNvPr id="15" name="Group 14">
            <a:extLst>
              <a:ext uri="{FF2B5EF4-FFF2-40B4-BE49-F238E27FC236}">
                <a16:creationId xmlns:a16="http://schemas.microsoft.com/office/drawing/2014/main" id="{B872FF0B-9A7E-9447-8977-D5ED2EED550F}"/>
              </a:ext>
            </a:extLst>
          </p:cNvPr>
          <p:cNvGrpSpPr/>
          <p:nvPr/>
        </p:nvGrpSpPr>
        <p:grpSpPr>
          <a:xfrm>
            <a:off x="392644" y="689405"/>
            <a:ext cx="8335436" cy="881010"/>
            <a:chOff x="392642" y="1241371"/>
            <a:chExt cx="8073100" cy="881009"/>
          </a:xfrm>
        </p:grpSpPr>
        <p:grpSp>
          <p:nvGrpSpPr>
            <p:cNvPr id="8" name="Group 7">
              <a:extLst>
                <a:ext uri="{FF2B5EF4-FFF2-40B4-BE49-F238E27FC236}">
                  <a16:creationId xmlns:a16="http://schemas.microsoft.com/office/drawing/2014/main" id="{83CA2EC2-7BE1-5940-A9AD-F870FBBD7516}"/>
                </a:ext>
              </a:extLst>
            </p:cNvPr>
            <p:cNvGrpSpPr/>
            <p:nvPr/>
          </p:nvGrpSpPr>
          <p:grpSpPr>
            <a:xfrm>
              <a:off x="7208475" y="1241371"/>
              <a:ext cx="1257267" cy="805427"/>
              <a:chOff x="7208475" y="1305379"/>
              <a:chExt cx="1257267" cy="805427"/>
            </a:xfrm>
          </p:grpSpPr>
          <p:sp>
            <p:nvSpPr>
              <p:cNvPr id="84" name="TextBox 83">
                <a:extLst>
                  <a:ext uri="{FF2B5EF4-FFF2-40B4-BE49-F238E27FC236}">
                    <a16:creationId xmlns:a16="http://schemas.microsoft.com/office/drawing/2014/main" id="{DB855D6D-87FD-334C-8DAE-7B46DD06DD45}"/>
                  </a:ext>
                </a:extLst>
              </p:cNvPr>
              <p:cNvSpPr txBox="1"/>
              <p:nvPr/>
            </p:nvSpPr>
            <p:spPr>
              <a:xfrm>
                <a:off x="7227612" y="1305379"/>
                <a:ext cx="1238130" cy="646330"/>
              </a:xfrm>
              <a:prstGeom prst="rect">
                <a:avLst/>
              </a:prstGeom>
              <a:noFill/>
            </p:spPr>
            <p:txBody>
              <a:bodyPr wrap="none" rtlCol="0">
                <a:spAutoFit/>
              </a:bodyPr>
              <a:lstStyle/>
              <a:p>
                <a:r>
                  <a:rPr lang="en-US" sz="1600" b="1" dirty="0">
                    <a:solidFill>
                      <a:schemeClr val="tx2">
                        <a:lumMod val="75000"/>
                        <a:lumOff val="25000"/>
                      </a:schemeClr>
                    </a:solidFill>
                  </a:rPr>
                  <a:t>Revenue mix</a:t>
                </a:r>
              </a:p>
              <a:p>
                <a:r>
                  <a:rPr lang="en-US" sz="1000" b="1" dirty="0">
                    <a:solidFill>
                      <a:schemeClr val="tx2">
                        <a:lumMod val="75000"/>
                        <a:lumOff val="25000"/>
                      </a:schemeClr>
                    </a:solidFill>
                  </a:rPr>
                  <a:t>NA: </a:t>
                </a:r>
                <a:r>
                  <a:rPr lang="en-US" sz="1000" dirty="0">
                    <a:solidFill>
                      <a:schemeClr val="tx2">
                        <a:lumMod val="75000"/>
                        <a:lumOff val="25000"/>
                      </a:schemeClr>
                    </a:solidFill>
                  </a:rPr>
                  <a:t>75.1%</a:t>
                </a:r>
              </a:p>
              <a:p>
                <a:r>
                  <a:rPr lang="en-US" sz="1000" b="1" dirty="0" err="1">
                    <a:solidFill>
                      <a:schemeClr val="tx2">
                        <a:lumMod val="75000"/>
                        <a:lumOff val="25000"/>
                      </a:schemeClr>
                    </a:solidFill>
                  </a:rPr>
                  <a:t>RoW</a:t>
                </a:r>
                <a:r>
                  <a:rPr lang="en-US" sz="1000" b="1" dirty="0">
                    <a:solidFill>
                      <a:schemeClr val="tx2">
                        <a:lumMod val="75000"/>
                        <a:lumOff val="25000"/>
                      </a:schemeClr>
                    </a:solidFill>
                  </a:rPr>
                  <a:t>: 24.9</a:t>
                </a:r>
                <a:r>
                  <a:rPr lang="en-US" sz="1000" dirty="0">
                    <a:solidFill>
                      <a:schemeClr val="tx2">
                        <a:lumMod val="75000"/>
                        <a:lumOff val="25000"/>
                      </a:schemeClr>
                    </a:solidFill>
                  </a:rPr>
                  <a:t>%</a:t>
                </a:r>
              </a:p>
            </p:txBody>
          </p:sp>
          <p:cxnSp>
            <p:nvCxnSpPr>
              <p:cNvPr id="59" name="Straight Connector 58">
                <a:extLst>
                  <a:ext uri="{FF2B5EF4-FFF2-40B4-BE49-F238E27FC236}">
                    <a16:creationId xmlns:a16="http://schemas.microsoft.com/office/drawing/2014/main" id="{A3B1BB65-4691-4A4F-B55E-1595AB533877}"/>
                  </a:ext>
                </a:extLst>
              </p:cNvPr>
              <p:cNvCxnSpPr>
                <a:cxnSpLocks/>
              </p:cNvCxnSpPr>
              <p:nvPr/>
            </p:nvCxnSpPr>
            <p:spPr>
              <a:xfrm>
                <a:off x="7208475" y="1379286"/>
                <a:ext cx="0" cy="731520"/>
              </a:xfrm>
              <a:prstGeom prst="lin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7" name="Group 6">
              <a:extLst>
                <a:ext uri="{FF2B5EF4-FFF2-40B4-BE49-F238E27FC236}">
                  <a16:creationId xmlns:a16="http://schemas.microsoft.com/office/drawing/2014/main" id="{8B908EB2-7F6D-1E40-B819-C41960E43767}"/>
                </a:ext>
              </a:extLst>
            </p:cNvPr>
            <p:cNvGrpSpPr/>
            <p:nvPr/>
          </p:nvGrpSpPr>
          <p:grpSpPr>
            <a:xfrm>
              <a:off x="5736528" y="1241371"/>
              <a:ext cx="1437150" cy="881009"/>
              <a:chOff x="5796483" y="1305379"/>
              <a:chExt cx="1437150" cy="881009"/>
            </a:xfrm>
          </p:grpSpPr>
          <p:sp>
            <p:nvSpPr>
              <p:cNvPr id="86" name="TextBox 85">
                <a:extLst>
                  <a:ext uri="{FF2B5EF4-FFF2-40B4-BE49-F238E27FC236}">
                    <a16:creationId xmlns:a16="http://schemas.microsoft.com/office/drawing/2014/main" id="{21465A06-5830-F049-8DD6-2AFE411B42BA}"/>
                  </a:ext>
                </a:extLst>
              </p:cNvPr>
              <p:cNvSpPr txBox="1"/>
              <p:nvPr/>
            </p:nvSpPr>
            <p:spPr>
              <a:xfrm>
                <a:off x="5815843" y="1305379"/>
                <a:ext cx="1417790" cy="881009"/>
              </a:xfrm>
              <a:prstGeom prst="rect">
                <a:avLst/>
              </a:prstGeom>
              <a:noFill/>
            </p:spPr>
            <p:txBody>
              <a:bodyPr wrap="none" rtlCol="0">
                <a:spAutoFit/>
              </a:bodyPr>
              <a:lstStyle/>
              <a:p>
                <a:r>
                  <a:rPr lang="en-US" sz="1600" b="1" dirty="0">
                    <a:solidFill>
                      <a:schemeClr val="tx2">
                        <a:lumMod val="75000"/>
                        <a:lumOff val="25000"/>
                      </a:schemeClr>
                    </a:solidFill>
                  </a:rPr>
                  <a:t>Revenue</a:t>
                </a:r>
              </a:p>
              <a:p>
                <a:r>
                  <a:rPr lang="en-US" sz="1000" b="1" dirty="0">
                    <a:solidFill>
                      <a:schemeClr val="tx2">
                        <a:lumMod val="75000"/>
                        <a:lumOff val="25000"/>
                      </a:schemeClr>
                    </a:solidFill>
                  </a:rPr>
                  <a:t>$16.8B </a:t>
                </a:r>
                <a:r>
                  <a:rPr lang="en-US" sz="1000" dirty="0">
                    <a:solidFill>
                      <a:schemeClr val="tx2">
                        <a:lumMod val="75000"/>
                        <a:lumOff val="25000"/>
                      </a:schemeClr>
                    </a:solidFill>
                  </a:rPr>
                  <a:t>in FY 2019</a:t>
                </a:r>
                <a:br>
                  <a:rPr lang="en-US" sz="1000" dirty="0">
                    <a:solidFill>
                      <a:schemeClr val="tx2">
                        <a:lumMod val="75000"/>
                        <a:lumOff val="25000"/>
                      </a:schemeClr>
                    </a:solidFill>
                  </a:rPr>
                </a:br>
                <a:r>
                  <a:rPr lang="en-US" sz="800" dirty="0">
                    <a:solidFill>
                      <a:schemeClr val="tx2">
                        <a:lumMod val="75000"/>
                        <a:lumOff val="25000"/>
                      </a:schemeClr>
                    </a:solidFill>
                  </a:rPr>
                  <a:t>(up 4.1% YoY)</a:t>
                </a:r>
              </a:p>
              <a:p>
                <a:r>
                  <a:rPr lang="en-US" sz="900" b="1" dirty="0">
                    <a:solidFill>
                      <a:schemeClr val="tx2">
                        <a:lumMod val="75000"/>
                        <a:lumOff val="25000"/>
                      </a:schemeClr>
                    </a:solidFill>
                  </a:rPr>
                  <a:t>42% Digital Revenue Share</a:t>
                </a:r>
              </a:p>
              <a:p>
                <a:r>
                  <a:rPr lang="en-US" sz="825" dirty="0">
                    <a:solidFill>
                      <a:schemeClr val="tx2">
                        <a:lumMod val="75000"/>
                        <a:lumOff val="25000"/>
                      </a:schemeClr>
                    </a:solidFill>
                  </a:rPr>
                  <a:t>of total Q2’20 revenue</a:t>
                </a:r>
              </a:p>
            </p:txBody>
          </p:sp>
          <p:cxnSp>
            <p:nvCxnSpPr>
              <p:cNvPr id="47" name="Straight Connector 46">
                <a:extLst>
                  <a:ext uri="{FF2B5EF4-FFF2-40B4-BE49-F238E27FC236}">
                    <a16:creationId xmlns:a16="http://schemas.microsoft.com/office/drawing/2014/main" id="{8C932BB3-D62C-4041-8B10-878A76195F6D}"/>
                  </a:ext>
                </a:extLst>
              </p:cNvPr>
              <p:cNvCxnSpPr>
                <a:cxnSpLocks/>
              </p:cNvCxnSpPr>
              <p:nvPr/>
            </p:nvCxnSpPr>
            <p:spPr>
              <a:xfrm>
                <a:off x="5796483" y="1379286"/>
                <a:ext cx="0" cy="731520"/>
              </a:xfrm>
              <a:prstGeom prst="lin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6" name="Group 5">
              <a:extLst>
                <a:ext uri="{FF2B5EF4-FFF2-40B4-BE49-F238E27FC236}">
                  <a16:creationId xmlns:a16="http://schemas.microsoft.com/office/drawing/2014/main" id="{D71D14A9-B58D-704A-86E2-215411822156}"/>
                </a:ext>
              </a:extLst>
            </p:cNvPr>
            <p:cNvGrpSpPr/>
            <p:nvPr/>
          </p:nvGrpSpPr>
          <p:grpSpPr>
            <a:xfrm>
              <a:off x="4570472" y="1241371"/>
              <a:ext cx="1146698" cy="805427"/>
              <a:chOff x="4471597" y="1305379"/>
              <a:chExt cx="1146698" cy="805427"/>
            </a:xfrm>
          </p:grpSpPr>
          <p:sp>
            <p:nvSpPr>
              <p:cNvPr id="78" name="TextBox 77">
                <a:extLst>
                  <a:ext uri="{FF2B5EF4-FFF2-40B4-BE49-F238E27FC236}">
                    <a16:creationId xmlns:a16="http://schemas.microsoft.com/office/drawing/2014/main" id="{BBDD8126-AF26-C544-88D7-1C1A10F6D256}"/>
                  </a:ext>
                </a:extLst>
              </p:cNvPr>
              <p:cNvSpPr txBox="1"/>
              <p:nvPr/>
            </p:nvSpPr>
            <p:spPr>
              <a:xfrm>
                <a:off x="4480522" y="1305379"/>
                <a:ext cx="1137773" cy="661719"/>
              </a:xfrm>
              <a:prstGeom prst="rect">
                <a:avLst/>
              </a:prstGeom>
              <a:noFill/>
            </p:spPr>
            <p:txBody>
              <a:bodyPr wrap="square" rtlCol="0">
                <a:spAutoFit/>
              </a:bodyPr>
              <a:lstStyle/>
              <a:p>
                <a:r>
                  <a:rPr lang="en-US" sz="1600" b="1" dirty="0">
                    <a:solidFill>
                      <a:schemeClr val="tx2">
                        <a:lumMod val="75000"/>
                        <a:lumOff val="25000"/>
                      </a:schemeClr>
                    </a:solidFill>
                  </a:rPr>
                  <a:t>177</a:t>
                </a:r>
                <a:endParaRPr lang="fr-FR" sz="1200" dirty="0">
                  <a:solidFill>
                    <a:schemeClr val="tx2">
                      <a:lumMod val="75000"/>
                      <a:lumOff val="25000"/>
                    </a:schemeClr>
                  </a:solidFill>
                </a:endParaRPr>
              </a:p>
              <a:p>
                <a:r>
                  <a:rPr lang="fr-FR" sz="1050" dirty="0">
                    <a:solidFill>
                      <a:schemeClr val="tx2">
                        <a:lumMod val="75000"/>
                        <a:lumOff val="25000"/>
                      </a:schemeClr>
                    </a:solidFill>
                  </a:rPr>
                  <a:t>Global Fortune 500 Clients</a:t>
                </a:r>
              </a:p>
            </p:txBody>
          </p:sp>
          <p:cxnSp>
            <p:nvCxnSpPr>
              <p:cNvPr id="50" name="Straight Connector 49">
                <a:extLst>
                  <a:ext uri="{FF2B5EF4-FFF2-40B4-BE49-F238E27FC236}">
                    <a16:creationId xmlns:a16="http://schemas.microsoft.com/office/drawing/2014/main" id="{1EFEF81D-AC3D-C14B-8485-5A8600E01FD3}"/>
                  </a:ext>
                </a:extLst>
              </p:cNvPr>
              <p:cNvCxnSpPr>
                <a:cxnSpLocks/>
              </p:cNvCxnSpPr>
              <p:nvPr/>
            </p:nvCxnSpPr>
            <p:spPr>
              <a:xfrm>
                <a:off x="4471597" y="1379286"/>
                <a:ext cx="0" cy="731520"/>
              </a:xfrm>
              <a:prstGeom prst="lin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 name="Group 4">
              <a:extLst>
                <a:ext uri="{FF2B5EF4-FFF2-40B4-BE49-F238E27FC236}">
                  <a16:creationId xmlns:a16="http://schemas.microsoft.com/office/drawing/2014/main" id="{A66BC072-A399-9643-B082-AEAB5D225E0B}"/>
                </a:ext>
              </a:extLst>
            </p:cNvPr>
            <p:cNvGrpSpPr/>
            <p:nvPr/>
          </p:nvGrpSpPr>
          <p:grpSpPr>
            <a:xfrm>
              <a:off x="3206050" y="1241371"/>
              <a:ext cx="1033352" cy="805427"/>
              <a:chOff x="3173863" y="1305379"/>
              <a:chExt cx="1033352" cy="805427"/>
            </a:xfrm>
          </p:grpSpPr>
          <p:sp>
            <p:nvSpPr>
              <p:cNvPr id="31" name="TextBox 30">
                <a:extLst>
                  <a:ext uri="{FF2B5EF4-FFF2-40B4-BE49-F238E27FC236}">
                    <a16:creationId xmlns:a16="http://schemas.microsoft.com/office/drawing/2014/main" id="{952F24B6-3AC4-3645-98BC-68AA30C2E76D}"/>
                  </a:ext>
                </a:extLst>
              </p:cNvPr>
              <p:cNvSpPr txBox="1"/>
              <p:nvPr/>
            </p:nvSpPr>
            <p:spPr>
              <a:xfrm>
                <a:off x="3289346" y="1305379"/>
                <a:ext cx="917869" cy="461664"/>
              </a:xfrm>
              <a:prstGeom prst="rect">
                <a:avLst/>
              </a:prstGeom>
              <a:noFill/>
            </p:spPr>
            <p:txBody>
              <a:bodyPr wrap="none" rtlCol="0">
                <a:spAutoFit/>
              </a:bodyPr>
              <a:lstStyle/>
              <a:p>
                <a:r>
                  <a:rPr lang="en-US" sz="1350" b="1" dirty="0">
                    <a:solidFill>
                      <a:schemeClr val="tx2">
                        <a:lumMod val="75000"/>
                        <a:lumOff val="25000"/>
                      </a:schemeClr>
                    </a:solidFill>
                  </a:rPr>
                  <a:t>290+</a:t>
                </a:r>
              </a:p>
              <a:p>
                <a:r>
                  <a:rPr lang="en-US" sz="1050" dirty="0">
                    <a:solidFill>
                      <a:schemeClr val="tx2">
                        <a:lumMod val="75000"/>
                        <a:lumOff val="25000"/>
                      </a:schemeClr>
                    </a:solidFill>
                  </a:rPr>
                  <a:t>Global Offices</a:t>
                </a:r>
              </a:p>
            </p:txBody>
          </p:sp>
          <p:cxnSp>
            <p:nvCxnSpPr>
              <p:cNvPr id="52" name="Straight Connector 51">
                <a:extLst>
                  <a:ext uri="{FF2B5EF4-FFF2-40B4-BE49-F238E27FC236}">
                    <a16:creationId xmlns:a16="http://schemas.microsoft.com/office/drawing/2014/main" id="{107B2A74-DC02-9347-96F1-AF0C21845CFA}"/>
                  </a:ext>
                </a:extLst>
              </p:cNvPr>
              <p:cNvCxnSpPr>
                <a:cxnSpLocks/>
              </p:cNvCxnSpPr>
              <p:nvPr/>
            </p:nvCxnSpPr>
            <p:spPr>
              <a:xfrm>
                <a:off x="3173863" y="1379286"/>
                <a:ext cx="0" cy="731520"/>
              </a:xfrm>
              <a:prstGeom prst="lin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 name="Group 3">
              <a:extLst>
                <a:ext uri="{FF2B5EF4-FFF2-40B4-BE49-F238E27FC236}">
                  <a16:creationId xmlns:a16="http://schemas.microsoft.com/office/drawing/2014/main" id="{D0152A23-481D-084E-A001-E209D0F56472}"/>
                </a:ext>
              </a:extLst>
            </p:cNvPr>
            <p:cNvGrpSpPr/>
            <p:nvPr/>
          </p:nvGrpSpPr>
          <p:grpSpPr>
            <a:xfrm>
              <a:off x="1551896" y="1241371"/>
              <a:ext cx="1440587" cy="805427"/>
              <a:chOff x="1566318" y="1305379"/>
              <a:chExt cx="1440587" cy="805427"/>
            </a:xfrm>
          </p:grpSpPr>
          <p:sp>
            <p:nvSpPr>
              <p:cNvPr id="16" name="TextBox 15"/>
              <p:cNvSpPr txBox="1"/>
              <p:nvPr/>
            </p:nvSpPr>
            <p:spPr>
              <a:xfrm>
                <a:off x="1584828" y="1305379"/>
                <a:ext cx="1422077" cy="769440"/>
              </a:xfrm>
              <a:prstGeom prst="rect">
                <a:avLst/>
              </a:prstGeom>
              <a:noFill/>
            </p:spPr>
            <p:txBody>
              <a:bodyPr wrap="none" rtlCol="0">
                <a:spAutoFit/>
              </a:bodyPr>
              <a:lstStyle/>
              <a:p>
                <a:r>
                  <a:rPr lang="en-US" sz="1600" b="1" dirty="0">
                    <a:solidFill>
                      <a:schemeClr val="tx2">
                        <a:lumMod val="75000"/>
                        <a:lumOff val="25000"/>
                      </a:schemeClr>
                    </a:solidFill>
                  </a:rPr>
                  <a:t>Global</a:t>
                </a:r>
              </a:p>
              <a:p>
                <a:r>
                  <a:rPr lang="en-US" sz="1600" b="1" dirty="0">
                    <a:solidFill>
                      <a:schemeClr val="tx2">
                        <a:lumMod val="75000"/>
                        <a:lumOff val="25000"/>
                      </a:schemeClr>
                    </a:solidFill>
                  </a:rPr>
                  <a:t>Headquarters</a:t>
                </a:r>
              </a:p>
              <a:p>
                <a:r>
                  <a:rPr lang="en-US" sz="1200" dirty="0">
                    <a:solidFill>
                      <a:schemeClr val="tx2">
                        <a:lumMod val="75000"/>
                        <a:lumOff val="25000"/>
                      </a:schemeClr>
                    </a:solidFill>
                  </a:rPr>
                  <a:t>Teaneck, New Jersey</a:t>
                </a:r>
              </a:p>
            </p:txBody>
          </p:sp>
          <p:cxnSp>
            <p:nvCxnSpPr>
              <p:cNvPr id="61" name="Straight Connector 60">
                <a:extLst>
                  <a:ext uri="{FF2B5EF4-FFF2-40B4-BE49-F238E27FC236}">
                    <a16:creationId xmlns:a16="http://schemas.microsoft.com/office/drawing/2014/main" id="{067E3DE1-26B0-8640-AA63-416D16141DFB}"/>
                  </a:ext>
                </a:extLst>
              </p:cNvPr>
              <p:cNvCxnSpPr>
                <a:cxnSpLocks/>
              </p:cNvCxnSpPr>
              <p:nvPr/>
            </p:nvCxnSpPr>
            <p:spPr>
              <a:xfrm>
                <a:off x="1566318" y="1379286"/>
                <a:ext cx="0" cy="731520"/>
              </a:xfrm>
              <a:prstGeom prst="lin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 name="Group 2">
              <a:extLst>
                <a:ext uri="{FF2B5EF4-FFF2-40B4-BE49-F238E27FC236}">
                  <a16:creationId xmlns:a16="http://schemas.microsoft.com/office/drawing/2014/main" id="{EC8979D0-DBC3-CA47-85AC-295C32BFFEBB}"/>
                </a:ext>
              </a:extLst>
            </p:cNvPr>
            <p:cNvGrpSpPr/>
            <p:nvPr/>
          </p:nvGrpSpPr>
          <p:grpSpPr>
            <a:xfrm>
              <a:off x="392642" y="1241371"/>
              <a:ext cx="925988" cy="805427"/>
              <a:chOff x="392642" y="1305379"/>
              <a:chExt cx="925988" cy="805427"/>
            </a:xfrm>
          </p:grpSpPr>
          <p:sp>
            <p:nvSpPr>
              <p:cNvPr id="80" name="TextBox 79">
                <a:extLst>
                  <a:ext uri="{FF2B5EF4-FFF2-40B4-BE49-F238E27FC236}">
                    <a16:creationId xmlns:a16="http://schemas.microsoft.com/office/drawing/2014/main" id="{5F8FFA06-F23C-BC42-B418-87CEEA81A2DA}"/>
                  </a:ext>
                </a:extLst>
              </p:cNvPr>
              <p:cNvSpPr txBox="1"/>
              <p:nvPr/>
            </p:nvSpPr>
            <p:spPr>
              <a:xfrm>
                <a:off x="415603" y="1305379"/>
                <a:ext cx="903027" cy="646330"/>
              </a:xfrm>
              <a:prstGeom prst="rect">
                <a:avLst/>
              </a:prstGeom>
              <a:noFill/>
            </p:spPr>
            <p:txBody>
              <a:bodyPr wrap="none" rtlCol="0">
                <a:spAutoFit/>
              </a:bodyPr>
              <a:lstStyle/>
              <a:p>
                <a:r>
                  <a:rPr lang="en-US" sz="1600" b="1" dirty="0">
                    <a:solidFill>
                      <a:schemeClr val="tx2">
                        <a:lumMod val="75000"/>
                        <a:lumOff val="25000"/>
                      </a:schemeClr>
                    </a:solidFill>
                  </a:rPr>
                  <a:t>Founded</a:t>
                </a:r>
              </a:p>
              <a:p>
                <a:r>
                  <a:rPr lang="en-US" sz="1200" dirty="0">
                    <a:solidFill>
                      <a:schemeClr val="tx2">
                        <a:lumMod val="75000"/>
                        <a:lumOff val="25000"/>
                      </a:schemeClr>
                    </a:solidFill>
                  </a:rPr>
                  <a:t>1994</a:t>
                </a:r>
                <a:r>
                  <a:rPr lang="en-US" sz="1200" b="1" dirty="0">
                    <a:solidFill>
                      <a:schemeClr val="tx2">
                        <a:lumMod val="75000"/>
                        <a:lumOff val="25000"/>
                      </a:schemeClr>
                    </a:solidFill>
                  </a:rPr>
                  <a:t> </a:t>
                </a:r>
              </a:p>
              <a:p>
                <a:r>
                  <a:rPr lang="en-US" sz="800" dirty="0">
                    <a:solidFill>
                      <a:schemeClr val="tx2">
                        <a:lumMod val="75000"/>
                        <a:lumOff val="25000"/>
                      </a:schemeClr>
                    </a:solidFill>
                  </a:rPr>
                  <a:t>(Nasdaq: CTSH)</a:t>
                </a:r>
              </a:p>
            </p:txBody>
          </p:sp>
          <p:cxnSp>
            <p:nvCxnSpPr>
              <p:cNvPr id="63" name="Straight Connector 62">
                <a:extLst>
                  <a:ext uri="{FF2B5EF4-FFF2-40B4-BE49-F238E27FC236}">
                    <a16:creationId xmlns:a16="http://schemas.microsoft.com/office/drawing/2014/main" id="{18DD2F6C-D7DD-6246-BA52-EA9BB3552081}"/>
                  </a:ext>
                </a:extLst>
              </p:cNvPr>
              <p:cNvCxnSpPr>
                <a:cxnSpLocks/>
              </p:cNvCxnSpPr>
              <p:nvPr/>
            </p:nvCxnSpPr>
            <p:spPr>
              <a:xfrm>
                <a:off x="392642" y="1379286"/>
                <a:ext cx="0" cy="731520"/>
              </a:xfrm>
              <a:prstGeom prst="lin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67" name="TextBox 66">
            <a:extLst>
              <a:ext uri="{FF2B5EF4-FFF2-40B4-BE49-F238E27FC236}">
                <a16:creationId xmlns:a16="http://schemas.microsoft.com/office/drawing/2014/main" id="{0551D14D-FB8F-9840-AA81-29D1FD27839A}"/>
              </a:ext>
            </a:extLst>
          </p:cNvPr>
          <p:cNvSpPr txBox="1"/>
          <p:nvPr/>
        </p:nvSpPr>
        <p:spPr>
          <a:xfrm>
            <a:off x="3006444" y="1716277"/>
            <a:ext cx="2937156" cy="276999"/>
          </a:xfrm>
          <a:prstGeom prst="rect">
            <a:avLst/>
          </a:prstGeom>
          <a:solidFill>
            <a:schemeClr val="bg1"/>
          </a:solidFill>
        </p:spPr>
        <p:txBody>
          <a:bodyPr wrap="square" lIns="0" tIns="0" rIns="0" bIns="0" rtlCol="0">
            <a:spAutoFit/>
          </a:bodyPr>
          <a:lstStyle/>
          <a:p>
            <a:pPr algn="ctr"/>
            <a:r>
              <a:rPr lang="en-US" b="1" dirty="0">
                <a:solidFill>
                  <a:srgbClr val="4594CF"/>
                </a:solidFill>
              </a:rPr>
              <a:t>Accolades &amp; Recognitions</a:t>
            </a:r>
          </a:p>
        </p:txBody>
      </p:sp>
      <p:grpSp>
        <p:nvGrpSpPr>
          <p:cNvPr id="22" name="Group 21"/>
          <p:cNvGrpSpPr/>
          <p:nvPr/>
        </p:nvGrpSpPr>
        <p:grpSpPr>
          <a:xfrm>
            <a:off x="530190" y="3581403"/>
            <a:ext cx="2336604" cy="1278582"/>
            <a:chOff x="234450" y="3615502"/>
            <a:chExt cx="2336604" cy="1278581"/>
          </a:xfrm>
        </p:grpSpPr>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450" y="3615502"/>
              <a:ext cx="2336604" cy="1250512"/>
            </a:xfrm>
            <a:prstGeom prst="rect">
              <a:avLst/>
            </a:prstGeom>
          </p:spPr>
        </p:pic>
        <p:sp>
          <p:nvSpPr>
            <p:cNvPr id="58" name="TextBox 57">
              <a:extLst>
                <a:ext uri="{FF2B5EF4-FFF2-40B4-BE49-F238E27FC236}">
                  <a16:creationId xmlns:a16="http://schemas.microsoft.com/office/drawing/2014/main" id="{5EC0996D-8022-194E-AA79-ACB6D51B0736}"/>
                </a:ext>
              </a:extLst>
            </p:cNvPr>
            <p:cNvSpPr txBox="1"/>
            <p:nvPr/>
          </p:nvSpPr>
          <p:spPr>
            <a:xfrm>
              <a:off x="625074" y="3632200"/>
              <a:ext cx="1555357" cy="523220"/>
            </a:xfrm>
            <a:prstGeom prst="rect">
              <a:avLst/>
            </a:prstGeom>
            <a:noFill/>
          </p:spPr>
          <p:txBody>
            <a:bodyPr wrap="square" rtlCol="0">
              <a:spAutoFit/>
            </a:bodyPr>
            <a:lstStyle/>
            <a:p>
              <a:pPr algn="ctr"/>
              <a:r>
                <a:rPr lang="en-US" sz="2800" b="1" dirty="0">
                  <a:solidFill>
                    <a:srgbClr val="00B050"/>
                  </a:solidFill>
                </a:rPr>
                <a:t>12 Years</a:t>
              </a:r>
            </a:p>
          </p:txBody>
        </p:sp>
        <p:cxnSp>
          <p:nvCxnSpPr>
            <p:cNvPr id="20" name="Straight Connector 19"/>
            <p:cNvCxnSpPr/>
            <p:nvPr/>
          </p:nvCxnSpPr>
          <p:spPr>
            <a:xfrm>
              <a:off x="666750" y="4155420"/>
              <a:ext cx="1440385"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C6EB5800-BA8E-EA4F-BD49-EA4ED03A5AA3}"/>
                </a:ext>
              </a:extLst>
            </p:cNvPr>
            <p:cNvSpPr txBox="1"/>
            <p:nvPr/>
          </p:nvSpPr>
          <p:spPr>
            <a:xfrm>
              <a:off x="598968" y="4155420"/>
              <a:ext cx="1607568" cy="738663"/>
            </a:xfrm>
            <a:prstGeom prst="rect">
              <a:avLst/>
            </a:prstGeom>
            <a:noFill/>
          </p:spPr>
          <p:txBody>
            <a:bodyPr wrap="square" rtlCol="0">
              <a:spAutoFit/>
            </a:bodyPr>
            <a:lstStyle/>
            <a:p>
              <a:pPr algn="ctr"/>
              <a:r>
                <a:rPr lang="en-US" sz="1400" dirty="0">
                  <a:solidFill>
                    <a:schemeClr val="tx2">
                      <a:lumMod val="75000"/>
                      <a:lumOff val="25000"/>
                    </a:schemeClr>
                  </a:solidFill>
                </a:rPr>
                <a:t>One of </a:t>
              </a:r>
              <a:r>
                <a:rPr lang="en-US" sz="1400" b="1" dirty="0">
                  <a:solidFill>
                    <a:schemeClr val="tx2">
                      <a:lumMod val="75000"/>
                      <a:lumOff val="25000"/>
                    </a:schemeClr>
                  </a:solidFill>
                </a:rPr>
                <a:t>Fortune’s Most Admired Companies</a:t>
              </a:r>
            </a:p>
          </p:txBody>
        </p:sp>
      </p:grpSp>
      <p:grpSp>
        <p:nvGrpSpPr>
          <p:cNvPr id="99" name="Group 98"/>
          <p:cNvGrpSpPr/>
          <p:nvPr/>
        </p:nvGrpSpPr>
        <p:grpSpPr>
          <a:xfrm>
            <a:off x="6283107" y="3609473"/>
            <a:ext cx="2336604" cy="1278582"/>
            <a:chOff x="234450" y="3615502"/>
            <a:chExt cx="2336604" cy="1278582"/>
          </a:xfrm>
        </p:grpSpPr>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450" y="3615502"/>
              <a:ext cx="2336604" cy="1250511"/>
            </a:xfrm>
            <a:prstGeom prst="rect">
              <a:avLst/>
            </a:prstGeom>
          </p:spPr>
        </p:pic>
        <p:sp>
          <p:nvSpPr>
            <p:cNvPr id="101" name="TextBox 100">
              <a:extLst>
                <a:ext uri="{FF2B5EF4-FFF2-40B4-BE49-F238E27FC236}">
                  <a16:creationId xmlns:a16="http://schemas.microsoft.com/office/drawing/2014/main" id="{5EC0996D-8022-194E-AA79-ACB6D51B0736}"/>
                </a:ext>
              </a:extLst>
            </p:cNvPr>
            <p:cNvSpPr txBox="1"/>
            <p:nvPr/>
          </p:nvSpPr>
          <p:spPr>
            <a:xfrm>
              <a:off x="625074" y="3632200"/>
              <a:ext cx="1555357" cy="523220"/>
            </a:xfrm>
            <a:prstGeom prst="rect">
              <a:avLst/>
            </a:prstGeom>
            <a:noFill/>
          </p:spPr>
          <p:txBody>
            <a:bodyPr wrap="square" rtlCol="0">
              <a:spAutoFit/>
            </a:bodyPr>
            <a:lstStyle/>
            <a:p>
              <a:pPr algn="ctr"/>
              <a:r>
                <a:rPr lang="en-US" sz="2800" b="1" dirty="0">
                  <a:solidFill>
                    <a:srgbClr val="00B050"/>
                  </a:solidFill>
                </a:rPr>
                <a:t>#461</a:t>
              </a:r>
            </a:p>
          </p:txBody>
        </p:sp>
        <p:cxnSp>
          <p:nvCxnSpPr>
            <p:cNvPr id="102" name="Straight Connector 101"/>
            <p:cNvCxnSpPr/>
            <p:nvPr/>
          </p:nvCxnSpPr>
          <p:spPr>
            <a:xfrm>
              <a:off x="666750" y="4155420"/>
              <a:ext cx="1440385" cy="0"/>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6EB5800-BA8E-EA4F-BD49-EA4ED03A5AA3}"/>
                </a:ext>
              </a:extLst>
            </p:cNvPr>
            <p:cNvSpPr txBox="1"/>
            <p:nvPr/>
          </p:nvSpPr>
          <p:spPr>
            <a:xfrm>
              <a:off x="598968" y="4155420"/>
              <a:ext cx="1607568" cy="738664"/>
            </a:xfrm>
            <a:prstGeom prst="rect">
              <a:avLst/>
            </a:prstGeom>
            <a:noFill/>
          </p:spPr>
          <p:txBody>
            <a:bodyPr wrap="square" rtlCol="0">
              <a:spAutoFit/>
            </a:bodyPr>
            <a:lstStyle/>
            <a:p>
              <a:pPr algn="ctr"/>
              <a:r>
                <a:rPr lang="en-US" sz="1400" dirty="0">
                  <a:solidFill>
                    <a:schemeClr val="tx2">
                      <a:lumMod val="75000"/>
                      <a:lumOff val="25000"/>
                    </a:schemeClr>
                  </a:solidFill>
                </a:rPr>
                <a:t>On</a:t>
              </a:r>
              <a:r>
                <a:rPr lang="en-US" sz="1400" b="1" dirty="0">
                  <a:solidFill>
                    <a:schemeClr val="tx2">
                      <a:lumMod val="75000"/>
                      <a:lumOff val="25000"/>
                    </a:schemeClr>
                  </a:solidFill>
                </a:rPr>
                <a:t> Forbes America’s Best Employers </a:t>
              </a:r>
              <a:r>
                <a:rPr lang="en-US" sz="1400" dirty="0">
                  <a:solidFill>
                    <a:schemeClr val="tx2">
                      <a:lumMod val="75000"/>
                      <a:lumOff val="25000"/>
                    </a:schemeClr>
                  </a:solidFill>
                </a:rPr>
                <a:t>2019</a:t>
              </a:r>
            </a:p>
          </p:txBody>
        </p:sp>
      </p:grpSp>
      <p:grpSp>
        <p:nvGrpSpPr>
          <p:cNvPr id="104" name="Group 103"/>
          <p:cNvGrpSpPr/>
          <p:nvPr/>
        </p:nvGrpSpPr>
        <p:grpSpPr>
          <a:xfrm>
            <a:off x="3406649" y="3581402"/>
            <a:ext cx="2336604" cy="1278582"/>
            <a:chOff x="234450" y="3615502"/>
            <a:chExt cx="2336604" cy="1278582"/>
          </a:xfrm>
        </p:grpSpPr>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450" y="3615502"/>
              <a:ext cx="2336604" cy="1250511"/>
            </a:xfrm>
            <a:prstGeom prst="rect">
              <a:avLst/>
            </a:prstGeom>
          </p:spPr>
        </p:pic>
        <p:sp>
          <p:nvSpPr>
            <p:cNvPr id="106" name="TextBox 105">
              <a:extLst>
                <a:ext uri="{FF2B5EF4-FFF2-40B4-BE49-F238E27FC236}">
                  <a16:creationId xmlns:a16="http://schemas.microsoft.com/office/drawing/2014/main" id="{5EC0996D-8022-194E-AA79-ACB6D51B0736}"/>
                </a:ext>
              </a:extLst>
            </p:cNvPr>
            <p:cNvSpPr txBox="1"/>
            <p:nvPr/>
          </p:nvSpPr>
          <p:spPr>
            <a:xfrm>
              <a:off x="625074" y="3632200"/>
              <a:ext cx="1555357" cy="523220"/>
            </a:xfrm>
            <a:prstGeom prst="rect">
              <a:avLst/>
            </a:prstGeom>
            <a:noFill/>
          </p:spPr>
          <p:txBody>
            <a:bodyPr wrap="square" rtlCol="0">
              <a:spAutoFit/>
            </a:bodyPr>
            <a:lstStyle/>
            <a:p>
              <a:pPr algn="ctr"/>
              <a:r>
                <a:rPr lang="en-US" sz="2800" b="1" dirty="0">
                  <a:solidFill>
                    <a:srgbClr val="00B050"/>
                  </a:solidFill>
                </a:rPr>
                <a:t>#63</a:t>
              </a:r>
            </a:p>
          </p:txBody>
        </p:sp>
        <p:cxnSp>
          <p:nvCxnSpPr>
            <p:cNvPr id="107" name="Straight Connector 106"/>
            <p:cNvCxnSpPr/>
            <p:nvPr/>
          </p:nvCxnSpPr>
          <p:spPr>
            <a:xfrm>
              <a:off x="666750" y="4155420"/>
              <a:ext cx="1440385" cy="0"/>
            </a:xfrm>
            <a:prstGeom prst="line">
              <a:avLst/>
            </a:prstGeom>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6EB5800-BA8E-EA4F-BD49-EA4ED03A5AA3}"/>
                </a:ext>
              </a:extLst>
            </p:cNvPr>
            <p:cNvSpPr txBox="1"/>
            <p:nvPr/>
          </p:nvSpPr>
          <p:spPr>
            <a:xfrm>
              <a:off x="598968" y="4155420"/>
              <a:ext cx="1607568" cy="738664"/>
            </a:xfrm>
            <a:prstGeom prst="rect">
              <a:avLst/>
            </a:prstGeom>
            <a:noFill/>
          </p:spPr>
          <p:txBody>
            <a:bodyPr wrap="square" rtlCol="0">
              <a:spAutoFit/>
            </a:bodyPr>
            <a:lstStyle/>
            <a:p>
              <a:pPr algn="ctr"/>
              <a:r>
                <a:rPr lang="en-US" sz="1400" dirty="0">
                  <a:solidFill>
                    <a:schemeClr val="tx2">
                      <a:lumMod val="75000"/>
                      <a:lumOff val="25000"/>
                    </a:schemeClr>
                  </a:solidFill>
                </a:rPr>
                <a:t>On </a:t>
              </a:r>
              <a:r>
                <a:rPr lang="en-US" sz="1400" b="1" dirty="0">
                  <a:solidFill>
                    <a:schemeClr val="tx2">
                      <a:lumMod val="75000"/>
                      <a:lumOff val="25000"/>
                    </a:schemeClr>
                  </a:solidFill>
                </a:rPr>
                <a:t>Forbes Top 100 Digital Companies </a:t>
              </a:r>
              <a:r>
                <a:rPr lang="en-US" sz="1400" dirty="0">
                  <a:solidFill>
                    <a:schemeClr val="tx2">
                      <a:lumMod val="75000"/>
                      <a:lumOff val="25000"/>
                    </a:schemeClr>
                  </a:solidFill>
                </a:rPr>
                <a:t>for 2019</a:t>
              </a:r>
            </a:p>
          </p:txBody>
        </p:sp>
      </p:grpSp>
      <p:grpSp>
        <p:nvGrpSpPr>
          <p:cNvPr id="114" name="Group 113"/>
          <p:cNvGrpSpPr/>
          <p:nvPr/>
        </p:nvGrpSpPr>
        <p:grpSpPr>
          <a:xfrm>
            <a:off x="530190" y="2127119"/>
            <a:ext cx="2336604" cy="1250511"/>
            <a:chOff x="234450" y="3615502"/>
            <a:chExt cx="2336604" cy="1250511"/>
          </a:xfrm>
        </p:grpSpPr>
        <p:pic>
          <p:nvPicPr>
            <p:cNvPr id="115" name="Picture 1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450" y="3615502"/>
              <a:ext cx="2336604" cy="1250511"/>
            </a:xfrm>
            <a:prstGeom prst="rect">
              <a:avLst/>
            </a:prstGeom>
          </p:spPr>
        </p:pic>
        <p:sp>
          <p:nvSpPr>
            <p:cNvPr id="116" name="TextBox 115">
              <a:extLst>
                <a:ext uri="{FF2B5EF4-FFF2-40B4-BE49-F238E27FC236}">
                  <a16:creationId xmlns:a16="http://schemas.microsoft.com/office/drawing/2014/main" id="{5EC0996D-8022-194E-AA79-ACB6D51B0736}"/>
                </a:ext>
              </a:extLst>
            </p:cNvPr>
            <p:cNvSpPr txBox="1"/>
            <p:nvPr/>
          </p:nvSpPr>
          <p:spPr>
            <a:xfrm>
              <a:off x="625074" y="3632200"/>
              <a:ext cx="1555357" cy="523220"/>
            </a:xfrm>
            <a:prstGeom prst="rect">
              <a:avLst/>
            </a:prstGeom>
            <a:noFill/>
          </p:spPr>
          <p:txBody>
            <a:bodyPr wrap="square" rtlCol="0">
              <a:spAutoFit/>
            </a:bodyPr>
            <a:lstStyle/>
            <a:p>
              <a:pPr algn="ctr"/>
              <a:r>
                <a:rPr lang="en-US" sz="2800" b="1" dirty="0">
                  <a:solidFill>
                    <a:srgbClr val="00B050"/>
                  </a:solidFill>
                </a:rPr>
                <a:t>#194</a:t>
              </a:r>
            </a:p>
          </p:txBody>
        </p:sp>
        <p:cxnSp>
          <p:nvCxnSpPr>
            <p:cNvPr id="117" name="Straight Connector 116"/>
            <p:cNvCxnSpPr/>
            <p:nvPr/>
          </p:nvCxnSpPr>
          <p:spPr>
            <a:xfrm>
              <a:off x="666750" y="4155420"/>
              <a:ext cx="1440385" cy="0"/>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C6EB5800-BA8E-EA4F-BD49-EA4ED03A5AA3}"/>
                </a:ext>
              </a:extLst>
            </p:cNvPr>
            <p:cNvSpPr txBox="1"/>
            <p:nvPr/>
          </p:nvSpPr>
          <p:spPr>
            <a:xfrm>
              <a:off x="598968" y="4155420"/>
              <a:ext cx="1607568" cy="523220"/>
            </a:xfrm>
            <a:prstGeom prst="rect">
              <a:avLst/>
            </a:prstGeom>
            <a:noFill/>
          </p:spPr>
          <p:txBody>
            <a:bodyPr wrap="square" rtlCol="0">
              <a:spAutoFit/>
            </a:bodyPr>
            <a:lstStyle/>
            <a:p>
              <a:pPr algn="ctr"/>
              <a:r>
                <a:rPr lang="en-US" sz="1400" dirty="0">
                  <a:solidFill>
                    <a:schemeClr val="tx2">
                      <a:lumMod val="75000"/>
                      <a:lumOff val="25000"/>
                    </a:schemeClr>
                  </a:solidFill>
                </a:rPr>
                <a:t>On 2020 </a:t>
              </a:r>
              <a:r>
                <a:rPr lang="en-US" sz="1400" b="1" dirty="0">
                  <a:solidFill>
                    <a:schemeClr val="tx2">
                      <a:lumMod val="75000"/>
                      <a:lumOff val="25000"/>
                    </a:schemeClr>
                  </a:solidFill>
                </a:rPr>
                <a:t>Fortune 500</a:t>
              </a:r>
            </a:p>
          </p:txBody>
        </p:sp>
      </p:grpSp>
      <p:grpSp>
        <p:nvGrpSpPr>
          <p:cNvPr id="124" name="Group 123"/>
          <p:cNvGrpSpPr/>
          <p:nvPr/>
        </p:nvGrpSpPr>
        <p:grpSpPr>
          <a:xfrm>
            <a:off x="6222205" y="2127119"/>
            <a:ext cx="2336604" cy="1250511"/>
            <a:chOff x="234450" y="3615502"/>
            <a:chExt cx="2336604" cy="1250511"/>
          </a:xfrm>
        </p:grpSpPr>
        <p:pic>
          <p:nvPicPr>
            <p:cNvPr id="125" name="Picture 1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450" y="3615502"/>
              <a:ext cx="2336604" cy="1250511"/>
            </a:xfrm>
            <a:prstGeom prst="rect">
              <a:avLst/>
            </a:prstGeom>
          </p:spPr>
        </p:pic>
        <p:sp>
          <p:nvSpPr>
            <p:cNvPr id="126" name="TextBox 125">
              <a:extLst>
                <a:ext uri="{FF2B5EF4-FFF2-40B4-BE49-F238E27FC236}">
                  <a16:creationId xmlns:a16="http://schemas.microsoft.com/office/drawing/2014/main" id="{5EC0996D-8022-194E-AA79-ACB6D51B0736}"/>
                </a:ext>
              </a:extLst>
            </p:cNvPr>
            <p:cNvSpPr txBox="1"/>
            <p:nvPr/>
          </p:nvSpPr>
          <p:spPr>
            <a:xfrm>
              <a:off x="625074" y="3632200"/>
              <a:ext cx="1555357" cy="523220"/>
            </a:xfrm>
            <a:prstGeom prst="rect">
              <a:avLst/>
            </a:prstGeom>
            <a:noFill/>
          </p:spPr>
          <p:txBody>
            <a:bodyPr wrap="square" rtlCol="0">
              <a:spAutoFit/>
            </a:bodyPr>
            <a:lstStyle/>
            <a:p>
              <a:pPr algn="ctr"/>
              <a:r>
                <a:rPr lang="en-US" sz="2800" b="1" dirty="0">
                  <a:solidFill>
                    <a:srgbClr val="00B050"/>
                  </a:solidFill>
                </a:rPr>
                <a:t>#533</a:t>
              </a:r>
            </a:p>
          </p:txBody>
        </p:sp>
        <p:cxnSp>
          <p:nvCxnSpPr>
            <p:cNvPr id="127" name="Straight Connector 126"/>
            <p:cNvCxnSpPr/>
            <p:nvPr/>
          </p:nvCxnSpPr>
          <p:spPr>
            <a:xfrm>
              <a:off x="666750" y="4155420"/>
              <a:ext cx="1440385" cy="0"/>
            </a:xfrm>
            <a:prstGeom prst="line">
              <a:avLst/>
            </a:prstGeom>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C6EB5800-BA8E-EA4F-BD49-EA4ED03A5AA3}"/>
                </a:ext>
              </a:extLst>
            </p:cNvPr>
            <p:cNvSpPr txBox="1"/>
            <p:nvPr/>
          </p:nvSpPr>
          <p:spPr>
            <a:xfrm>
              <a:off x="598968" y="4155420"/>
              <a:ext cx="1607568" cy="523220"/>
            </a:xfrm>
            <a:prstGeom prst="rect">
              <a:avLst/>
            </a:prstGeom>
            <a:noFill/>
          </p:spPr>
          <p:txBody>
            <a:bodyPr wrap="square" rtlCol="0">
              <a:spAutoFit/>
            </a:bodyPr>
            <a:lstStyle/>
            <a:p>
              <a:pPr algn="ctr"/>
              <a:r>
                <a:rPr lang="en-US" sz="1400" dirty="0">
                  <a:solidFill>
                    <a:schemeClr val="tx2">
                      <a:lumMod val="75000"/>
                      <a:lumOff val="25000"/>
                    </a:schemeClr>
                  </a:solidFill>
                </a:rPr>
                <a:t>On </a:t>
              </a:r>
              <a:r>
                <a:rPr lang="en-US" sz="1400" b="1" dirty="0">
                  <a:solidFill>
                    <a:schemeClr val="tx2">
                      <a:lumMod val="75000"/>
                      <a:lumOff val="25000"/>
                    </a:schemeClr>
                  </a:solidFill>
                </a:rPr>
                <a:t>Forbes Global 2000 </a:t>
              </a:r>
              <a:r>
                <a:rPr lang="en-US" sz="1400" dirty="0">
                  <a:solidFill>
                    <a:schemeClr val="tx2">
                      <a:lumMod val="75000"/>
                      <a:lumOff val="25000"/>
                    </a:schemeClr>
                  </a:solidFill>
                </a:rPr>
                <a:t>for 2020</a:t>
              </a:r>
            </a:p>
          </p:txBody>
        </p:sp>
      </p:grpSp>
      <p:sp>
        <p:nvSpPr>
          <p:cNvPr id="56" name="TextBox 55">
            <a:extLst>
              <a:ext uri="{FF2B5EF4-FFF2-40B4-BE49-F238E27FC236}">
                <a16:creationId xmlns:a16="http://schemas.microsoft.com/office/drawing/2014/main" id="{BBDD8126-AF26-C544-88D7-1C1A10F6D256}"/>
              </a:ext>
            </a:extLst>
          </p:cNvPr>
          <p:cNvSpPr txBox="1"/>
          <p:nvPr/>
        </p:nvSpPr>
        <p:spPr>
          <a:xfrm>
            <a:off x="3321129" y="1086092"/>
            <a:ext cx="777777" cy="461665"/>
          </a:xfrm>
          <a:prstGeom prst="rect">
            <a:avLst/>
          </a:prstGeom>
          <a:noFill/>
        </p:spPr>
        <p:txBody>
          <a:bodyPr wrap="none" rtlCol="0">
            <a:spAutoFit/>
          </a:bodyPr>
          <a:lstStyle/>
          <a:p>
            <a:r>
              <a:rPr lang="en-US" sz="1350" b="1" dirty="0">
                <a:solidFill>
                  <a:schemeClr val="tx2">
                    <a:lumMod val="75000"/>
                    <a:lumOff val="25000"/>
                  </a:schemeClr>
                </a:solidFill>
              </a:rPr>
              <a:t>281,200</a:t>
            </a:r>
          </a:p>
          <a:p>
            <a:r>
              <a:rPr lang="en-US" sz="1050" dirty="0">
                <a:solidFill>
                  <a:schemeClr val="tx2">
                    <a:lumMod val="75000"/>
                    <a:lumOff val="25000"/>
                  </a:schemeClr>
                </a:solidFill>
              </a:rPr>
              <a:t>Employees</a:t>
            </a:r>
          </a:p>
        </p:txBody>
      </p:sp>
      <p:grpSp>
        <p:nvGrpSpPr>
          <p:cNvPr id="64" name="Group 63"/>
          <p:cNvGrpSpPr/>
          <p:nvPr/>
        </p:nvGrpSpPr>
        <p:grpSpPr>
          <a:xfrm>
            <a:off x="3177540" y="2016410"/>
            <a:ext cx="2766060" cy="1497005"/>
            <a:chOff x="234450" y="3615502"/>
            <a:chExt cx="2336604" cy="1270412"/>
          </a:xfrm>
        </p:grpSpPr>
        <p:pic>
          <p:nvPicPr>
            <p:cNvPr id="65" name="Picture 64"/>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34450" y="3615502"/>
              <a:ext cx="2336604" cy="1250511"/>
            </a:xfrm>
            <a:prstGeom prst="rect">
              <a:avLst/>
            </a:prstGeom>
          </p:spPr>
        </p:pic>
        <p:sp>
          <p:nvSpPr>
            <p:cNvPr id="66" name="TextBox 65">
              <a:extLst>
                <a:ext uri="{FF2B5EF4-FFF2-40B4-BE49-F238E27FC236}">
                  <a16:creationId xmlns:a16="http://schemas.microsoft.com/office/drawing/2014/main" id="{5EC0996D-8022-194E-AA79-ACB6D51B0736}"/>
                </a:ext>
              </a:extLst>
            </p:cNvPr>
            <p:cNvSpPr txBox="1"/>
            <p:nvPr/>
          </p:nvSpPr>
          <p:spPr>
            <a:xfrm>
              <a:off x="625074" y="3632200"/>
              <a:ext cx="1555357" cy="444023"/>
            </a:xfrm>
            <a:prstGeom prst="rect">
              <a:avLst/>
            </a:prstGeom>
            <a:noFill/>
          </p:spPr>
          <p:txBody>
            <a:bodyPr wrap="square" rtlCol="0">
              <a:spAutoFit/>
            </a:bodyPr>
            <a:lstStyle/>
            <a:p>
              <a:pPr algn="ctr"/>
              <a:endParaRPr lang="en-US" sz="2800" b="1" dirty="0">
                <a:solidFill>
                  <a:srgbClr val="00B050"/>
                </a:solidFill>
              </a:endParaRPr>
            </a:p>
          </p:txBody>
        </p:sp>
        <p:cxnSp>
          <p:nvCxnSpPr>
            <p:cNvPr id="68" name="Straight Connector 67"/>
            <p:cNvCxnSpPr/>
            <p:nvPr/>
          </p:nvCxnSpPr>
          <p:spPr>
            <a:xfrm>
              <a:off x="666750" y="4077823"/>
              <a:ext cx="1440385" cy="0"/>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C6EB5800-BA8E-EA4F-BD49-EA4ED03A5AA3}"/>
                </a:ext>
              </a:extLst>
            </p:cNvPr>
            <p:cNvSpPr txBox="1"/>
            <p:nvPr/>
          </p:nvSpPr>
          <p:spPr>
            <a:xfrm>
              <a:off x="608624" y="4076224"/>
              <a:ext cx="1607568" cy="809690"/>
            </a:xfrm>
            <a:prstGeom prst="rect">
              <a:avLst/>
            </a:prstGeom>
            <a:noFill/>
          </p:spPr>
          <p:txBody>
            <a:bodyPr wrap="square" rtlCol="0">
              <a:spAutoFit/>
            </a:bodyPr>
            <a:lstStyle/>
            <a:p>
              <a:pPr algn="ctr"/>
              <a:r>
                <a:rPr lang="en-US" sz="1400" dirty="0">
                  <a:solidFill>
                    <a:schemeClr val="tx2">
                      <a:lumMod val="75000"/>
                      <a:lumOff val="25000"/>
                    </a:schemeClr>
                  </a:solidFill>
                </a:rPr>
                <a:t>Leader in </a:t>
              </a:r>
              <a:r>
                <a:rPr lang="en-US" sz="1400" b="1" dirty="0">
                  <a:solidFill>
                    <a:schemeClr val="tx2">
                      <a:lumMod val="75000"/>
                      <a:lumOff val="25000"/>
                    </a:schemeClr>
                  </a:solidFill>
                </a:rPr>
                <a:t>Magic Quadrant for Public Cloud</a:t>
              </a:r>
              <a:r>
                <a:rPr lang="en-US" sz="1400" dirty="0">
                  <a:solidFill>
                    <a:schemeClr val="tx2">
                      <a:lumMod val="75000"/>
                      <a:lumOff val="25000"/>
                    </a:schemeClr>
                  </a:solidFill>
                </a:rPr>
                <a:t> Infrastructure (2020)</a:t>
              </a:r>
            </a:p>
          </p:txBody>
        </p:sp>
      </p:grpSp>
      <p:pic>
        <p:nvPicPr>
          <p:cNvPr id="70" name="Picture 4" descr="Image result for gartner logo"/>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44553" y="2260724"/>
            <a:ext cx="854894" cy="23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3725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0" y="3564965"/>
            <a:ext cx="9144000" cy="1080645"/>
          </a:xfrm>
          <a:prstGeom prst="rect">
            <a:avLst/>
          </a:prstGeom>
          <a:solidFill>
            <a:schemeClr val="tx1">
              <a:lumMod val="20000"/>
              <a:lumOff val="8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83"/>
            <a:endParaRPr lang="en-US" sz="1050" b="1" dirty="0">
              <a:solidFill>
                <a:srgbClr val="FFFFFF"/>
              </a:solidFill>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p:txBody>
          <a:bodyPr/>
          <a:lstStyle/>
          <a:p>
            <a:r>
              <a:rPr lang="en-US" dirty="0"/>
              <a:t>Cognizant’s Restaurant &amp; Food Service Practice Overview</a:t>
            </a:r>
            <a:endParaRPr lang="en-US" sz="1600" dirty="0">
              <a:solidFill>
                <a:srgbClr val="FFC000"/>
              </a:solidFill>
            </a:endParaRPr>
          </a:p>
        </p:txBody>
      </p:sp>
      <p:sp>
        <p:nvSpPr>
          <p:cNvPr id="144" name="TextBox 143"/>
          <p:cNvSpPr txBox="1"/>
          <p:nvPr/>
        </p:nvSpPr>
        <p:spPr>
          <a:xfrm>
            <a:off x="246972" y="3292119"/>
            <a:ext cx="8626510" cy="268452"/>
          </a:xfrm>
          <a:prstGeom prst="rect">
            <a:avLst/>
          </a:prstGeom>
          <a:solidFill>
            <a:schemeClr val="tx2">
              <a:lumMod val="75000"/>
              <a:lumOff val="25000"/>
            </a:schemeClr>
          </a:solidFill>
          <a:ln w="12700" algn="ctr">
            <a:noFill/>
            <a:miter lim="800000"/>
            <a:headEnd/>
            <a:tailEnd/>
          </a:ln>
        </p:spPr>
        <p:txBody>
          <a:bodyPr wrap="none" anchor="ctr"/>
          <a:lstStyle/>
          <a:p>
            <a:pPr algn="ctr" defTabSz="502037">
              <a:defRPr/>
            </a:pPr>
            <a:r>
              <a:rPr lang="en-US" sz="1200" b="1" kern="0" dirty="0">
                <a:solidFill>
                  <a:srgbClr val="FFC000"/>
                </a:solidFill>
                <a:latin typeface="Calibri" panose="020F0502020204030204" pitchFamily="34" charset="0"/>
                <a:ea typeface="新細明體"/>
                <a:cs typeface="Arial" panose="020B0604020202020204" pitchFamily="34" charset="0"/>
              </a:rPr>
              <a:t>19+ Years in Restaurant Space</a:t>
            </a:r>
            <a:r>
              <a:rPr lang="en-US" sz="1200" b="1" kern="0" dirty="0">
                <a:solidFill>
                  <a:prstClr val="white"/>
                </a:solidFill>
                <a:latin typeface="Calibri" panose="020F0502020204030204" pitchFamily="34" charset="0"/>
                <a:ea typeface="新細明體"/>
                <a:cs typeface="Arial" panose="020B0604020202020204" pitchFamily="34" charset="0"/>
              </a:rPr>
              <a:t> | </a:t>
            </a:r>
            <a:r>
              <a:rPr lang="en-US" altLang="zh-TW" sz="1200" b="1" kern="0" dirty="0">
                <a:solidFill>
                  <a:srgbClr val="92D050"/>
                </a:solidFill>
                <a:latin typeface="Calibri" panose="020F0502020204030204" pitchFamily="34" charset="0"/>
                <a:ea typeface="新細明體"/>
                <a:cs typeface="Arial" panose="020B0604020202020204" pitchFamily="34" charset="0"/>
              </a:rPr>
              <a:t>Only Tier 1 IT and BPS services company with special focus on Restaurants</a:t>
            </a:r>
            <a:endParaRPr lang="en-US" sz="1200" b="1" kern="0" dirty="0">
              <a:solidFill>
                <a:srgbClr val="92D050"/>
              </a:solidFill>
              <a:latin typeface="Calibri" panose="020F0502020204030204" pitchFamily="34" charset="0"/>
              <a:cs typeface="Arial" panose="020B0604020202020204" pitchFamily="34" charset="0"/>
            </a:endParaRPr>
          </a:p>
        </p:txBody>
      </p:sp>
      <p:pic>
        <p:nvPicPr>
          <p:cNvPr id="202" name="Picture 10" descr="Related image"/>
          <p:cNvPicPr>
            <a:picLocks noChangeAspect="1" noChangeArrowheads="1"/>
          </p:cNvPicPr>
          <p:nvPr/>
        </p:nvPicPr>
        <p:blipFill>
          <a:blip r:embed="rId2">
            <a:clrChange>
              <a:clrFrom>
                <a:srgbClr val="FDFDFF"/>
              </a:clrFrom>
              <a:clrTo>
                <a:srgbClr val="FDFDFF">
                  <a:alpha val="0"/>
                </a:srgbClr>
              </a:clrTo>
            </a:clrChange>
            <a:extLst>
              <a:ext uri="{28A0092B-C50C-407E-A947-70E740481C1C}">
                <a14:useLocalDpi xmlns:a14="http://schemas.microsoft.com/office/drawing/2010/main" val="0"/>
              </a:ext>
            </a:extLst>
          </a:blip>
          <a:srcRect/>
          <a:stretch>
            <a:fillRect/>
          </a:stretch>
        </p:blipFill>
        <p:spPr bwMode="auto">
          <a:xfrm>
            <a:off x="6099913" y="3773247"/>
            <a:ext cx="467235" cy="360162"/>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8" descr="Related image"/>
          <p:cNvPicPr>
            <a:picLocks noChangeAspect="1" noChangeArrowheads="1"/>
          </p:cNvPicPr>
          <p:nvPr/>
        </p:nvPicPr>
        <p:blipFill>
          <a:blip r:embed="rId3">
            <a:clrChange>
              <a:clrFrom>
                <a:srgbClr val="FFFDFE"/>
              </a:clrFrom>
              <a:clrTo>
                <a:srgbClr val="FFFDFE">
                  <a:alpha val="0"/>
                </a:srgbClr>
              </a:clrTo>
            </a:clrChange>
            <a:extLst>
              <a:ext uri="{28A0092B-C50C-407E-A947-70E740481C1C}">
                <a14:useLocalDpi xmlns:a14="http://schemas.microsoft.com/office/drawing/2010/main" val="0"/>
              </a:ext>
            </a:extLst>
          </a:blip>
          <a:srcRect/>
          <a:stretch>
            <a:fillRect/>
          </a:stretch>
        </p:blipFill>
        <p:spPr bwMode="auto">
          <a:xfrm>
            <a:off x="3787741" y="3754884"/>
            <a:ext cx="496794" cy="444986"/>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12" descr="Image result for steak n shak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0844" y="3741250"/>
            <a:ext cx="534118" cy="3885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rbys transparen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5977" y="3762260"/>
            <a:ext cx="437738" cy="37353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42736" y="3722472"/>
            <a:ext cx="8861301" cy="854230"/>
            <a:chOff x="190315" y="4963296"/>
            <a:chExt cx="11815068" cy="1138973"/>
          </a:xfrm>
        </p:grpSpPr>
        <p:grpSp>
          <p:nvGrpSpPr>
            <p:cNvPr id="4" name="Group 3"/>
            <p:cNvGrpSpPr/>
            <p:nvPr/>
          </p:nvGrpSpPr>
          <p:grpSpPr>
            <a:xfrm>
              <a:off x="190315" y="4963296"/>
              <a:ext cx="11815068" cy="1138973"/>
              <a:chOff x="190313" y="5169772"/>
              <a:chExt cx="11815068" cy="1138973"/>
            </a:xfrm>
          </p:grpSpPr>
          <p:grpSp>
            <p:nvGrpSpPr>
              <p:cNvPr id="174" name="Group 173"/>
              <p:cNvGrpSpPr/>
              <p:nvPr/>
            </p:nvGrpSpPr>
            <p:grpSpPr>
              <a:xfrm>
                <a:off x="190313" y="5169772"/>
                <a:ext cx="10260010" cy="1138973"/>
                <a:chOff x="413799" y="3837219"/>
                <a:chExt cx="7846121" cy="819981"/>
              </a:xfrm>
            </p:grpSpPr>
            <p:pic>
              <p:nvPicPr>
                <p:cNvPr id="175" name="Picture 23" descr="CKE_Restaurants_Logo.png"/>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53" t="7113" r="17803" b="5464"/>
                <a:stretch/>
              </p:blipFill>
              <p:spPr bwMode="auto">
                <a:xfrm>
                  <a:off x="5207218" y="4378277"/>
                  <a:ext cx="309291" cy="255121"/>
                </a:xfrm>
                <a:prstGeom prst="rect">
                  <a:avLst/>
                </a:prstGeom>
                <a:noFill/>
                <a:ln>
                  <a:noFill/>
                </a:ln>
              </p:spPr>
            </p:pic>
            <p:pic>
              <p:nvPicPr>
                <p:cNvPr id="176" name="Picture 175" descr="O'Charley's logotype">
                  <a:hlinkClick r:id="rId7"/>
                </p:cNvPr>
                <p:cNvPicPr>
                  <a:picLocks noChangeAspect="1" noChangeArrowheads="1"/>
                </p:cNvPicPr>
                <p:nvPr/>
              </p:nvPicPr>
              <p:blipFill rotWithShape="1">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rcRect l="13117" t="34936" r="11878" b="36881"/>
                <a:stretch/>
              </p:blipFill>
              <p:spPr bwMode="auto">
                <a:xfrm>
                  <a:off x="413799" y="4298168"/>
                  <a:ext cx="627305" cy="309549"/>
                </a:xfrm>
                <a:prstGeom prst="rect">
                  <a:avLst/>
                </a:prstGeom>
                <a:noFill/>
                <a:ln>
                  <a:noFill/>
                </a:ln>
              </p:spPr>
            </p:pic>
            <p:pic>
              <p:nvPicPr>
                <p:cNvPr id="177" name="Picture 7"/>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02275" y="3876321"/>
                  <a:ext cx="358421" cy="301399"/>
                </a:xfrm>
                <a:prstGeom prst="rect">
                  <a:avLst/>
                </a:prstGeom>
                <a:noFill/>
                <a:ln>
                  <a:noFill/>
                </a:ln>
              </p:spPr>
            </p:pic>
            <p:pic>
              <p:nvPicPr>
                <p:cNvPr id="178" name="Picture 177" descr="Chilis Logo">
                  <a:hlinkClick r:id="rId10"/>
                </p:cNvPr>
                <p:cNvPicPr>
                  <a:picLocks noChangeAspect="1" noChangeArrowheads="1"/>
                </p:cNvPicPr>
                <p:nvPr/>
              </p:nvPicPr>
              <p:blipFill>
                <a:blip r:embed="rId11" cstate="email">
                  <a:extLst>
                    <a:ext uri="{28A0092B-C50C-407E-A947-70E740481C1C}">
                      <a14:useLocalDpi xmlns:a14="http://schemas.microsoft.com/office/drawing/2010/main" val="0"/>
                    </a:ext>
                  </a:extLst>
                </a:blip>
                <a:stretch>
                  <a:fillRect/>
                </a:stretch>
              </p:blipFill>
              <p:spPr bwMode="auto">
                <a:xfrm>
                  <a:off x="7026148" y="3916216"/>
                  <a:ext cx="526414" cy="274023"/>
                </a:xfrm>
                <a:prstGeom prst="rect">
                  <a:avLst/>
                </a:prstGeom>
                <a:noFill/>
                <a:ln>
                  <a:noFill/>
                </a:ln>
              </p:spPr>
            </p:pic>
            <p:pic>
              <p:nvPicPr>
                <p:cNvPr id="180" name="Picture 2" descr="Whitbread - Welcome with a smile">
                  <a:hlinkClick r:id="rId12"/>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7007851" y="4402677"/>
                  <a:ext cx="556419" cy="132149"/>
                </a:xfrm>
                <a:prstGeom prst="rect">
                  <a:avLst/>
                </a:prstGeom>
                <a:noFill/>
                <a:ln>
                  <a:noFill/>
                </a:ln>
              </p:spPr>
            </p:pic>
            <p:pic>
              <p:nvPicPr>
                <p:cNvPr id="183" name="Picture 4" descr="chick-fil-a">
                  <a:hlinkClick r:id="rId14"/>
                </p:cNvPr>
                <p:cNvPicPr>
                  <a:picLocks noChangeAspect="1" noChangeArrowheads="1"/>
                </p:cNvPicPr>
                <p:nvPr/>
              </p:nvPicPr>
              <p:blipFill>
                <a:blip r:embed="rId15" cstate="email">
                  <a:extLst>
                    <a:ext uri="{28A0092B-C50C-407E-A947-70E740481C1C}">
                      <a14:useLocalDpi xmlns:a14="http://schemas.microsoft.com/office/drawing/2010/main" val="0"/>
                    </a:ext>
                  </a:extLst>
                </a:blip>
                <a:stretch>
                  <a:fillRect/>
                </a:stretch>
              </p:blipFill>
              <p:spPr bwMode="auto">
                <a:xfrm>
                  <a:off x="2435904" y="4322986"/>
                  <a:ext cx="526908" cy="25055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4" name="Picture 6" descr="http://www.bk.com/images/bk-logo-rv.png">
                  <a:hlinkClick r:id="rId16"/>
                </p:cNvPr>
                <p:cNvPicPr>
                  <a:picLocks noChangeAspect="1" noChangeArrowheads="1"/>
                </p:cNvPicPr>
                <p:nvPr/>
              </p:nvPicPr>
              <p:blipFill>
                <a:blip r:embed="rId17" cstate="email">
                  <a:extLst>
                    <a:ext uri="{28A0092B-C50C-407E-A947-70E740481C1C}">
                      <a14:useLocalDpi xmlns:a14="http://schemas.microsoft.com/office/drawing/2010/main" val="0"/>
                    </a:ext>
                  </a:extLst>
                </a:blip>
                <a:stretch>
                  <a:fillRect/>
                </a:stretch>
              </p:blipFill>
              <p:spPr bwMode="auto">
                <a:xfrm>
                  <a:off x="2974343" y="4268925"/>
                  <a:ext cx="376627" cy="37662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6" name="Picture 6" descr="http://upload.wikimedia.org/wikipedia/en/3/3a/Pizza_Hut_Logo.jpg"/>
                <p:cNvPicPr>
                  <a:picLocks noChangeAspect="1" noChangeArrowheads="1"/>
                </p:cNvPicPr>
                <p:nvPr/>
              </p:nvPicPr>
              <p:blipFill>
                <a:blip r:embed="rId18" cstate="email">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54453" y="3852322"/>
                  <a:ext cx="329019" cy="322456"/>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8" descr="http://upload.wikimedia.org/wikipedia/en/thumb/b/bf/KFC_logo.svg/1024px-KFC_logo.svg.png"/>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1250603" y="3869020"/>
                  <a:ext cx="329019" cy="329019"/>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2" descr="http://img2.wikia.nocookie.net/__cb20110115174637/logopedia/images/9/91/Maggiano's_logo.gif"/>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96902" y="3968869"/>
                  <a:ext cx="663018" cy="177789"/>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14" descr="http://johnscreekcvb.com/wp-content/uploads/2011/08/stoney-river-logo.jpg"/>
                <p:cNvPicPr>
                  <a:picLocks noChangeAspect="1" noChangeArrowheads="1"/>
                </p:cNvPicPr>
                <p:nvPr/>
              </p:nvPicPr>
              <p:blipFill>
                <a:blip r:embed="rId21" cstate="email">
                  <a:extLst>
                    <a:ext uri="{28A0092B-C50C-407E-A947-70E740481C1C}">
                      <a14:useLocalDpi xmlns:a14="http://schemas.microsoft.com/office/drawing/2010/main" val="0"/>
                    </a:ext>
                  </a:extLst>
                </a:blip>
                <a:srcRect/>
                <a:stretch>
                  <a:fillRect/>
                </a:stretch>
              </p:blipFill>
              <p:spPr bwMode="auto">
                <a:xfrm>
                  <a:off x="7586412" y="4382582"/>
                  <a:ext cx="351404" cy="172338"/>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16" descr="http://www.chsfl.org/image/02-central-florida-images/taco-bell-logo.jpg"/>
                <p:cNvPicPr>
                  <a:picLocks noChangeAspect="1" noChangeArrowheads="1"/>
                </p:cNvPicPr>
                <p:nvPr/>
              </p:nvPicPr>
              <p:blipFill>
                <a:blip r:embed="rId2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0542" y="3862511"/>
                  <a:ext cx="329019" cy="329019"/>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93"/>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95438" y="3837219"/>
                  <a:ext cx="575091" cy="294042"/>
                </a:xfrm>
                <a:prstGeom prst="rect">
                  <a:avLst/>
                </a:prstGeom>
              </p:spPr>
            </p:pic>
            <p:pic>
              <p:nvPicPr>
                <p:cNvPr id="195" name="Picture 194"/>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4613061" y="3916216"/>
                  <a:ext cx="603561" cy="259407"/>
                </a:xfrm>
                <a:prstGeom prst="rect">
                  <a:avLst/>
                </a:prstGeom>
              </p:spPr>
            </p:pic>
            <p:pic>
              <p:nvPicPr>
                <p:cNvPr id="196" name="Picture 2" descr="http://discoversumterfl.com/www-2014-v2/wp-content/uploads/2013/12/ruby-tuesday-logo.png"/>
                <p:cNvPicPr>
                  <a:picLocks noChangeAspect="1" noChangeArrowheads="1"/>
                </p:cNvPicPr>
                <p:nvPr/>
              </p:nvPicPr>
              <p:blipFill rotWithShape="1">
                <a:blip r:embed="rId2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038335" y="4305279"/>
                  <a:ext cx="586629" cy="351921"/>
                </a:xfrm>
                <a:prstGeom prst="rect">
                  <a:avLst/>
                </a:prstGeom>
                <a:noFill/>
                <a:extLst>
                  <a:ext uri="{909E8E84-426E-40DD-AFC4-6F175D3DCCD1}">
                    <a14:hiddenFill xmlns:a14="http://schemas.microsoft.com/office/drawing/2010/main">
                      <a:solidFill>
                        <a:srgbClr val="FFFFFF"/>
                      </a:solidFill>
                    </a14:hiddenFill>
                  </a:ext>
                </a:extLst>
              </p:spPr>
            </p:pic>
          </p:grpSp>
          <p:pic>
            <p:nvPicPr>
              <p:cNvPr id="199" name="Picture 19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3245703" y="5219061"/>
                <a:ext cx="484739" cy="367961"/>
              </a:xfrm>
              <a:prstGeom prst="rect">
                <a:avLst/>
              </a:prstGeom>
            </p:spPr>
          </p:pic>
          <p:pic>
            <p:nvPicPr>
              <p:cNvPr id="200" name="Picture 2" descr="Related ima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0639549" y="5946936"/>
                <a:ext cx="652822" cy="234795"/>
              </a:xfrm>
              <a:prstGeom prst="rect">
                <a:avLst/>
              </a:prstGeom>
              <a:solidFill>
                <a:schemeClr val="bg1"/>
              </a:solidFill>
            </p:spPr>
          </p:pic>
          <p:pic>
            <p:nvPicPr>
              <p:cNvPr id="203" name="Picture 2" descr="Related image"/>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1329500" y="5234050"/>
                <a:ext cx="675881" cy="460708"/>
              </a:xfrm>
              <a:prstGeom prst="rect">
                <a:avLst/>
              </a:prstGeom>
              <a:noFill/>
              <a:extLst>
                <a:ext uri="{909E8E84-426E-40DD-AFC4-6F175D3DCCD1}">
                  <a14:hiddenFill xmlns:a14="http://schemas.microsoft.com/office/drawing/2010/main">
                    <a:solidFill>
                      <a:srgbClr val="FFFFFF"/>
                    </a:solidFill>
                  </a14:hiddenFill>
                </a:ext>
              </a:extLst>
            </p:spPr>
          </p:pic>
        </p:grpSp>
        <p:pic>
          <p:nvPicPr>
            <p:cNvPr id="207" name="Picture 206" descr="Related image"/>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4110" y="5481458"/>
              <a:ext cx="950631" cy="6114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uffalo wild wings transparent logo"/>
            <p:cNvPicPr>
              <a:picLocks noChangeAspect="1" noChangeArrowheads="1"/>
            </p:cNvPicPr>
            <p:nvPr/>
          </p:nvPicPr>
          <p:blipFill>
            <a:blip r:embed="rId30" cstate="print">
              <a:clrChange>
                <a:clrFrom>
                  <a:srgbClr val="EDEDED"/>
                </a:clrFrom>
                <a:clrTo>
                  <a:srgbClr val="EDEDED">
                    <a:alpha val="0"/>
                  </a:srgbClr>
                </a:clrTo>
              </a:clrChange>
              <a:extLst>
                <a:ext uri="{28A0092B-C50C-407E-A947-70E740481C1C}">
                  <a14:useLocalDpi xmlns:a14="http://schemas.microsoft.com/office/drawing/2010/main" val="0"/>
                </a:ext>
              </a:extLst>
            </a:blip>
            <a:srcRect/>
            <a:stretch>
              <a:fillRect/>
            </a:stretch>
          </p:blipFill>
          <p:spPr bwMode="auto">
            <a:xfrm>
              <a:off x="7215895" y="5006511"/>
              <a:ext cx="880179" cy="508547"/>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Related image"/>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575424" y="4220296"/>
            <a:ext cx="378305" cy="2676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inspire brands"/>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240837" y="4246653"/>
            <a:ext cx="263501" cy="2412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americana transparent logo"/>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552063" y="4288867"/>
            <a:ext cx="451975" cy="14035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301254" y="810496"/>
            <a:ext cx="6971021" cy="2043122"/>
            <a:chOff x="1057041" y="1185582"/>
            <a:chExt cx="10207301" cy="2724163"/>
          </a:xfrm>
        </p:grpSpPr>
        <p:sp>
          <p:nvSpPr>
            <p:cNvPr id="168" name="TextBox 167"/>
            <p:cNvSpPr txBox="1"/>
            <p:nvPr/>
          </p:nvSpPr>
          <p:spPr>
            <a:xfrm>
              <a:off x="4333928" y="2041807"/>
              <a:ext cx="1937841" cy="553997"/>
            </a:xfrm>
            <a:prstGeom prst="rect">
              <a:avLst/>
            </a:prstGeom>
            <a:noFill/>
            <a:effectLst>
              <a:softEdge rad="12700"/>
            </a:effectLst>
          </p:spPr>
          <p:txBody>
            <a:bodyPr wrap="square" rtlCol="0">
              <a:spAutoFit/>
            </a:bodyPr>
            <a:lstStyle/>
            <a:p>
              <a:pPr algn="ctr" defTabSz="502037">
                <a:defRPr/>
              </a:pPr>
              <a:r>
                <a:rPr lang="en-US" sz="1050" b="1" dirty="0">
                  <a:solidFill>
                    <a:srgbClr val="A75C15"/>
                  </a:solidFill>
                  <a:latin typeface="Calibri" panose="020F0502020204030204" pitchFamily="34" charset="0"/>
                  <a:cs typeface="Arial" panose="020B0604020202020204" pitchFamily="34" charset="0"/>
                </a:rPr>
                <a:t>CORPORATE SYSTEM</a:t>
              </a:r>
            </a:p>
          </p:txBody>
        </p:sp>
        <p:sp>
          <p:nvSpPr>
            <p:cNvPr id="169" name="TextBox 168"/>
            <p:cNvSpPr txBox="1"/>
            <p:nvPr/>
          </p:nvSpPr>
          <p:spPr>
            <a:xfrm>
              <a:off x="2769533" y="1185582"/>
              <a:ext cx="1873530" cy="338555"/>
            </a:xfrm>
            <a:prstGeom prst="rect">
              <a:avLst/>
            </a:prstGeom>
            <a:noFill/>
          </p:spPr>
          <p:txBody>
            <a:bodyPr wrap="none" rtlCol="0">
              <a:spAutoFit/>
            </a:bodyPr>
            <a:lstStyle/>
            <a:p>
              <a:pPr defTabSz="502037">
                <a:defRPr/>
              </a:pPr>
              <a:r>
                <a:rPr lang="en-US" sz="1050" b="1" dirty="0">
                  <a:solidFill>
                    <a:srgbClr val="0070C0"/>
                  </a:solidFill>
                  <a:latin typeface="Calibri" panose="020F0502020204030204" pitchFamily="34" charset="0"/>
                  <a:cs typeface="Arial" panose="020B0604020202020204" pitchFamily="34" charset="0"/>
                </a:rPr>
                <a:t>CUSTOMER FACING</a:t>
              </a:r>
            </a:p>
          </p:txBody>
        </p:sp>
        <p:sp>
          <p:nvSpPr>
            <p:cNvPr id="170" name="TextBox 169"/>
            <p:cNvSpPr txBox="1"/>
            <p:nvPr/>
          </p:nvSpPr>
          <p:spPr>
            <a:xfrm>
              <a:off x="9660739" y="1196606"/>
              <a:ext cx="1603603" cy="338555"/>
            </a:xfrm>
            <a:prstGeom prst="rect">
              <a:avLst/>
            </a:prstGeom>
            <a:noFill/>
          </p:spPr>
          <p:txBody>
            <a:bodyPr wrap="none" rtlCol="0">
              <a:spAutoFit/>
            </a:bodyPr>
            <a:lstStyle/>
            <a:p>
              <a:pPr defTabSz="502037">
                <a:defRPr/>
              </a:pPr>
              <a:r>
                <a:rPr lang="en-US" sz="1050" b="1" dirty="0">
                  <a:solidFill>
                    <a:srgbClr val="00B050"/>
                  </a:solidFill>
                  <a:latin typeface="Calibri" panose="020F0502020204030204" pitchFamily="34" charset="0"/>
                  <a:cs typeface="Arial" panose="020B0604020202020204" pitchFamily="34" charset="0"/>
                </a:rPr>
                <a:t>BACK OF HOUSE</a:t>
              </a:r>
            </a:p>
          </p:txBody>
        </p:sp>
        <p:sp>
          <p:nvSpPr>
            <p:cNvPr id="6" name="Hexagon 5"/>
            <p:cNvSpPr/>
            <p:nvPr/>
          </p:nvSpPr>
          <p:spPr>
            <a:xfrm>
              <a:off x="1057041" y="1277728"/>
              <a:ext cx="1737360" cy="548640"/>
            </a:xfrm>
            <a:prstGeom prst="hexagon">
              <a:avLst/>
            </a:prstGeom>
            <a:solidFill>
              <a:srgbClr val="0057C0"/>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a:r>
                <a:rPr lang="en-US" sz="900" b="1" dirty="0"/>
                <a:t>Ecommerce</a:t>
              </a:r>
            </a:p>
          </p:txBody>
        </p:sp>
        <p:sp>
          <p:nvSpPr>
            <p:cNvPr id="87" name="Hexagon 86"/>
            <p:cNvSpPr/>
            <p:nvPr/>
          </p:nvSpPr>
          <p:spPr>
            <a:xfrm>
              <a:off x="2751703" y="1643949"/>
              <a:ext cx="1737360" cy="548640"/>
            </a:xfrm>
            <a:prstGeom prst="hexagon">
              <a:avLst/>
            </a:prstGeom>
            <a:solidFill>
              <a:srgbClr val="0057C0"/>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a:r>
                <a:rPr lang="en-US" sz="900" b="1" dirty="0"/>
                <a:t>POS</a:t>
              </a:r>
            </a:p>
          </p:txBody>
        </p:sp>
        <p:sp>
          <p:nvSpPr>
            <p:cNvPr id="88" name="Hexagon 87"/>
            <p:cNvSpPr/>
            <p:nvPr/>
          </p:nvSpPr>
          <p:spPr>
            <a:xfrm>
              <a:off x="1057041" y="1967795"/>
              <a:ext cx="1737360" cy="548640"/>
            </a:xfrm>
            <a:prstGeom prst="hexagon">
              <a:avLst/>
            </a:prstGeom>
            <a:solidFill>
              <a:srgbClr val="0057C0"/>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a:r>
                <a:rPr lang="en-US" sz="900" b="1" dirty="0"/>
                <a:t>CRM</a:t>
              </a:r>
            </a:p>
          </p:txBody>
        </p:sp>
        <p:sp>
          <p:nvSpPr>
            <p:cNvPr id="89" name="Hexagon 88"/>
            <p:cNvSpPr/>
            <p:nvPr/>
          </p:nvSpPr>
          <p:spPr>
            <a:xfrm>
              <a:off x="9488404" y="1643949"/>
              <a:ext cx="1737360" cy="548640"/>
            </a:xfrm>
            <a:prstGeom prst="hexagon">
              <a:avLst/>
            </a:prstGeom>
            <a:solidFill>
              <a:srgbClr val="258B17"/>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kern="0" dirty="0">
                  <a:solidFill>
                    <a:prstClr val="white"/>
                  </a:solidFill>
                  <a:cs typeface="Arial" panose="020B0604020202020204" pitchFamily="34" charset="0"/>
                </a:rPr>
                <a:t>Labor </a:t>
              </a:r>
            </a:p>
            <a:p>
              <a:pPr algn="ctr" defTabSz="502037">
                <a:defRPr/>
              </a:pPr>
              <a:r>
                <a:rPr lang="en-US" sz="900" b="1" kern="0" dirty="0">
                  <a:solidFill>
                    <a:prstClr val="white"/>
                  </a:solidFill>
                  <a:cs typeface="Arial" panose="020B0604020202020204" pitchFamily="34" charset="0"/>
                </a:rPr>
                <a:t>Management</a:t>
              </a:r>
            </a:p>
          </p:txBody>
        </p:sp>
        <p:sp>
          <p:nvSpPr>
            <p:cNvPr id="90" name="Hexagon 89"/>
            <p:cNvSpPr/>
            <p:nvPr/>
          </p:nvSpPr>
          <p:spPr>
            <a:xfrm>
              <a:off x="7811295" y="1277728"/>
              <a:ext cx="1737360" cy="548640"/>
            </a:xfrm>
            <a:prstGeom prst="hexagon">
              <a:avLst/>
            </a:prstGeom>
            <a:solidFill>
              <a:srgbClr val="258B17"/>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kern="0" dirty="0">
                  <a:solidFill>
                    <a:prstClr val="white"/>
                  </a:solidFill>
                  <a:cs typeface="Arial" panose="020B0604020202020204" pitchFamily="34" charset="0"/>
                </a:rPr>
                <a:t>Inventory </a:t>
              </a:r>
            </a:p>
            <a:p>
              <a:pPr algn="ctr" defTabSz="502037">
                <a:defRPr/>
              </a:pPr>
              <a:r>
                <a:rPr lang="en-US" sz="900" b="1" kern="0" dirty="0">
                  <a:solidFill>
                    <a:prstClr val="white"/>
                  </a:solidFill>
                  <a:cs typeface="Arial" panose="020B0604020202020204" pitchFamily="34" charset="0"/>
                </a:rPr>
                <a:t>Management</a:t>
              </a:r>
            </a:p>
          </p:txBody>
        </p:sp>
        <p:sp>
          <p:nvSpPr>
            <p:cNvPr id="91" name="Hexagon 90"/>
            <p:cNvSpPr/>
            <p:nvPr/>
          </p:nvSpPr>
          <p:spPr>
            <a:xfrm>
              <a:off x="7811295" y="1967795"/>
              <a:ext cx="1737360" cy="548640"/>
            </a:xfrm>
            <a:prstGeom prst="hexagon">
              <a:avLst/>
            </a:prstGeom>
            <a:solidFill>
              <a:srgbClr val="258B17"/>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kern="0" dirty="0">
                  <a:solidFill>
                    <a:prstClr val="white"/>
                  </a:solidFill>
                  <a:cs typeface="Arial" panose="020B0604020202020204" pitchFamily="34" charset="0"/>
                </a:rPr>
                <a:t>Production</a:t>
              </a:r>
            </a:p>
            <a:p>
              <a:pPr algn="ctr" defTabSz="502037">
                <a:defRPr/>
              </a:pPr>
              <a:r>
                <a:rPr lang="en-US" sz="900" b="1" kern="0" dirty="0">
                  <a:solidFill>
                    <a:prstClr val="white"/>
                  </a:solidFill>
                  <a:cs typeface="Arial" panose="020B0604020202020204" pitchFamily="34" charset="0"/>
                </a:rPr>
                <a:t>Planning</a:t>
              </a:r>
            </a:p>
          </p:txBody>
        </p:sp>
        <p:sp>
          <p:nvSpPr>
            <p:cNvPr id="92" name="Hexagon 91"/>
            <p:cNvSpPr/>
            <p:nvPr/>
          </p:nvSpPr>
          <p:spPr>
            <a:xfrm>
              <a:off x="6119655" y="1643949"/>
              <a:ext cx="1737360" cy="548640"/>
            </a:xfrm>
            <a:prstGeom prst="hexagon">
              <a:avLst/>
            </a:prstGeom>
            <a:solidFill>
              <a:srgbClr val="258B17"/>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kern="0" dirty="0">
                  <a:solidFill>
                    <a:prstClr val="white"/>
                  </a:solidFill>
                  <a:cs typeface="Arial" panose="020B0604020202020204" pitchFamily="34" charset="0"/>
                </a:rPr>
                <a:t>Product </a:t>
              </a:r>
            </a:p>
            <a:p>
              <a:pPr algn="ctr" defTabSz="502037">
                <a:defRPr/>
              </a:pPr>
              <a:r>
                <a:rPr lang="en-US" sz="900" b="1" kern="0" dirty="0">
                  <a:solidFill>
                    <a:prstClr val="white"/>
                  </a:solidFill>
                  <a:cs typeface="Arial" panose="020B0604020202020204" pitchFamily="34" charset="0"/>
                </a:rPr>
                <a:t>Implementation</a:t>
              </a:r>
            </a:p>
          </p:txBody>
        </p:sp>
        <p:sp>
          <p:nvSpPr>
            <p:cNvPr id="95" name="Hexagon 94"/>
            <p:cNvSpPr/>
            <p:nvPr/>
          </p:nvSpPr>
          <p:spPr>
            <a:xfrm>
              <a:off x="2751703" y="2341717"/>
              <a:ext cx="1737360" cy="548640"/>
            </a:xfrm>
            <a:prstGeom prst="hexagon">
              <a:avLst/>
            </a:prstGeom>
            <a:solidFill>
              <a:srgbClr val="A75C15"/>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kern="0" dirty="0">
                  <a:solidFill>
                    <a:prstClr val="white"/>
                  </a:solidFill>
                  <a:cs typeface="Arial" panose="020B0604020202020204" pitchFamily="34" charset="0"/>
                </a:rPr>
                <a:t>Finance &amp;</a:t>
              </a:r>
            </a:p>
            <a:p>
              <a:pPr algn="ctr" defTabSz="502037">
                <a:defRPr/>
              </a:pPr>
              <a:r>
                <a:rPr lang="en-US" sz="900" b="1" kern="0" dirty="0">
                  <a:solidFill>
                    <a:prstClr val="white"/>
                  </a:solidFill>
                  <a:cs typeface="Arial" panose="020B0604020202020204" pitchFamily="34" charset="0"/>
                </a:rPr>
                <a:t>Accounting</a:t>
              </a:r>
            </a:p>
          </p:txBody>
        </p:sp>
        <p:sp>
          <p:nvSpPr>
            <p:cNvPr id="96" name="Hexagon 95"/>
            <p:cNvSpPr/>
            <p:nvPr/>
          </p:nvSpPr>
          <p:spPr>
            <a:xfrm>
              <a:off x="1057041" y="2657863"/>
              <a:ext cx="1737360" cy="548640"/>
            </a:xfrm>
            <a:prstGeom prst="hexagon">
              <a:avLst/>
            </a:prstGeom>
            <a:solidFill>
              <a:srgbClr val="A75C15"/>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DWBI</a:t>
              </a:r>
              <a:endParaRPr lang="en-US" sz="900" b="1" kern="0" dirty="0">
                <a:solidFill>
                  <a:prstClr val="white"/>
                </a:solidFill>
                <a:cs typeface="Arial" panose="020B0604020202020204" pitchFamily="34" charset="0"/>
              </a:endParaRPr>
            </a:p>
          </p:txBody>
        </p:sp>
        <p:sp>
          <p:nvSpPr>
            <p:cNvPr id="97" name="Hexagon 96"/>
            <p:cNvSpPr/>
            <p:nvPr/>
          </p:nvSpPr>
          <p:spPr>
            <a:xfrm>
              <a:off x="6119655" y="3016813"/>
              <a:ext cx="1737360" cy="548640"/>
            </a:xfrm>
            <a:prstGeom prst="hexagon">
              <a:avLst/>
            </a:prstGeom>
            <a:solidFill>
              <a:srgbClr val="A75C15"/>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Human Resource</a:t>
              </a:r>
            </a:p>
            <a:p>
              <a:pPr algn="ctr" defTabSz="502037">
                <a:defRPr/>
              </a:pPr>
              <a:r>
                <a:rPr lang="en-US" sz="900" b="1" dirty="0">
                  <a:solidFill>
                    <a:prstClr val="white"/>
                  </a:solidFill>
                  <a:cs typeface="Arial" panose="020B0604020202020204" pitchFamily="34" charset="0"/>
                </a:rPr>
                <a:t>Management</a:t>
              </a:r>
            </a:p>
          </p:txBody>
        </p:sp>
        <p:sp>
          <p:nvSpPr>
            <p:cNvPr id="98" name="Hexagon 97"/>
            <p:cNvSpPr/>
            <p:nvPr/>
          </p:nvSpPr>
          <p:spPr>
            <a:xfrm>
              <a:off x="4431159" y="3361105"/>
              <a:ext cx="1737360" cy="548640"/>
            </a:xfrm>
            <a:prstGeom prst="hexagon">
              <a:avLst/>
            </a:prstGeom>
            <a:solidFill>
              <a:srgbClr val="A75C15"/>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Food Cost </a:t>
              </a:r>
            </a:p>
            <a:p>
              <a:pPr algn="ctr" defTabSz="502037">
                <a:defRPr/>
              </a:pPr>
              <a:r>
                <a:rPr lang="en-US" sz="900" b="1" dirty="0">
                  <a:solidFill>
                    <a:prstClr val="white"/>
                  </a:solidFill>
                  <a:cs typeface="Arial" panose="020B0604020202020204" pitchFamily="34" charset="0"/>
                </a:rPr>
                <a:t>System</a:t>
              </a:r>
            </a:p>
          </p:txBody>
        </p:sp>
        <p:sp>
          <p:nvSpPr>
            <p:cNvPr id="99" name="Hexagon 98"/>
            <p:cNvSpPr/>
            <p:nvPr/>
          </p:nvSpPr>
          <p:spPr>
            <a:xfrm>
              <a:off x="1057041" y="3347931"/>
              <a:ext cx="1737360" cy="548640"/>
            </a:xfrm>
            <a:prstGeom prst="hexagon">
              <a:avLst/>
            </a:prstGeom>
            <a:solidFill>
              <a:srgbClr val="A75C15"/>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Legal </a:t>
              </a:r>
            </a:p>
            <a:p>
              <a:pPr algn="ctr" defTabSz="502037">
                <a:defRPr/>
              </a:pPr>
              <a:r>
                <a:rPr lang="en-US" sz="900" b="1" dirty="0">
                  <a:solidFill>
                    <a:prstClr val="white"/>
                  </a:solidFill>
                  <a:cs typeface="Arial" panose="020B0604020202020204" pitchFamily="34" charset="0"/>
                </a:rPr>
                <a:t>Compliance</a:t>
              </a:r>
            </a:p>
          </p:txBody>
        </p:sp>
        <p:sp>
          <p:nvSpPr>
            <p:cNvPr id="100" name="Hexagon 99"/>
            <p:cNvSpPr/>
            <p:nvPr/>
          </p:nvSpPr>
          <p:spPr>
            <a:xfrm>
              <a:off x="6119655" y="2341717"/>
              <a:ext cx="1737360" cy="548640"/>
            </a:xfrm>
            <a:prstGeom prst="hexagon">
              <a:avLst/>
            </a:prstGeom>
            <a:solidFill>
              <a:srgbClr val="A75C15"/>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Operational</a:t>
              </a:r>
            </a:p>
            <a:p>
              <a:pPr algn="ctr" defTabSz="502037">
                <a:defRPr/>
              </a:pPr>
              <a:r>
                <a:rPr lang="en-US" sz="900" b="1" dirty="0">
                  <a:solidFill>
                    <a:prstClr val="white"/>
                  </a:solidFill>
                  <a:cs typeface="Arial" panose="020B0604020202020204" pitchFamily="34" charset="0"/>
                </a:rPr>
                <a:t>Reporting</a:t>
              </a:r>
            </a:p>
          </p:txBody>
        </p:sp>
        <p:sp>
          <p:nvSpPr>
            <p:cNvPr id="101" name="Hexagon 100"/>
            <p:cNvSpPr/>
            <p:nvPr/>
          </p:nvSpPr>
          <p:spPr>
            <a:xfrm>
              <a:off x="4431159" y="2677179"/>
              <a:ext cx="1737360" cy="548640"/>
            </a:xfrm>
            <a:prstGeom prst="hexagon">
              <a:avLst/>
            </a:prstGeom>
            <a:solidFill>
              <a:srgbClr val="A75C15"/>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Vendor </a:t>
              </a:r>
            </a:p>
            <a:p>
              <a:pPr algn="ctr" defTabSz="502037">
                <a:defRPr/>
              </a:pPr>
              <a:r>
                <a:rPr lang="en-US" sz="900" b="1" dirty="0">
                  <a:solidFill>
                    <a:prstClr val="white"/>
                  </a:solidFill>
                  <a:cs typeface="Arial" panose="020B0604020202020204" pitchFamily="34" charset="0"/>
                </a:rPr>
                <a:t>Management</a:t>
              </a:r>
            </a:p>
          </p:txBody>
        </p:sp>
        <p:sp>
          <p:nvSpPr>
            <p:cNvPr id="102" name="Hexagon 101"/>
            <p:cNvSpPr/>
            <p:nvPr/>
          </p:nvSpPr>
          <p:spPr>
            <a:xfrm>
              <a:off x="2751703" y="3016813"/>
              <a:ext cx="1737360" cy="548640"/>
            </a:xfrm>
            <a:prstGeom prst="hexagon">
              <a:avLst/>
            </a:prstGeom>
            <a:solidFill>
              <a:srgbClr val="A75C15"/>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Restaurant </a:t>
              </a:r>
            </a:p>
            <a:p>
              <a:pPr algn="ctr" defTabSz="502037">
                <a:defRPr/>
              </a:pPr>
              <a:r>
                <a:rPr lang="en-US" sz="900" b="1" dirty="0">
                  <a:solidFill>
                    <a:prstClr val="white"/>
                  </a:solidFill>
                  <a:cs typeface="Arial" panose="020B0604020202020204" pitchFamily="34" charset="0"/>
                </a:rPr>
                <a:t>Development</a:t>
              </a:r>
            </a:p>
          </p:txBody>
        </p:sp>
        <p:sp>
          <p:nvSpPr>
            <p:cNvPr id="109" name="Hexagon 108"/>
            <p:cNvSpPr/>
            <p:nvPr/>
          </p:nvSpPr>
          <p:spPr>
            <a:xfrm>
              <a:off x="7811295" y="3347931"/>
              <a:ext cx="1737360" cy="548640"/>
            </a:xfrm>
            <a:prstGeom prst="hexagon">
              <a:avLst/>
            </a:prstGeom>
            <a:solidFill>
              <a:schemeClr val="accent2">
                <a:lumMod val="75000"/>
              </a:schemeClr>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Compliance Reporting</a:t>
              </a:r>
            </a:p>
          </p:txBody>
        </p:sp>
        <p:sp>
          <p:nvSpPr>
            <p:cNvPr id="110" name="Hexagon 109"/>
            <p:cNvSpPr/>
            <p:nvPr/>
          </p:nvSpPr>
          <p:spPr>
            <a:xfrm>
              <a:off x="7811295" y="2657863"/>
              <a:ext cx="1737360" cy="548640"/>
            </a:xfrm>
            <a:prstGeom prst="hexagon">
              <a:avLst/>
            </a:prstGeom>
            <a:solidFill>
              <a:schemeClr val="accent2">
                <a:lumMod val="75000"/>
              </a:schemeClr>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IT Infrastructure Services</a:t>
              </a:r>
            </a:p>
          </p:txBody>
        </p:sp>
        <p:sp>
          <p:nvSpPr>
            <p:cNvPr id="111" name="Hexagon 110"/>
            <p:cNvSpPr/>
            <p:nvPr/>
          </p:nvSpPr>
          <p:spPr>
            <a:xfrm>
              <a:off x="9488404" y="3016813"/>
              <a:ext cx="1737360" cy="548640"/>
            </a:xfrm>
            <a:prstGeom prst="hexagon">
              <a:avLst/>
            </a:prstGeom>
            <a:solidFill>
              <a:schemeClr val="accent2">
                <a:lumMod val="75000"/>
              </a:schemeClr>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defTabSz="502037">
                <a:defRPr/>
              </a:pPr>
              <a:r>
                <a:rPr lang="en-US" sz="900" b="1" dirty="0">
                  <a:solidFill>
                    <a:prstClr val="white"/>
                  </a:solidFill>
                  <a:cs typeface="Arial" panose="020B0604020202020204" pitchFamily="34" charset="0"/>
                </a:rPr>
                <a:t>BPS Services</a:t>
              </a:r>
            </a:p>
          </p:txBody>
        </p:sp>
        <p:sp>
          <p:nvSpPr>
            <p:cNvPr id="119" name="TextBox 118"/>
            <p:cNvSpPr txBox="1"/>
            <p:nvPr/>
          </p:nvSpPr>
          <p:spPr>
            <a:xfrm>
              <a:off x="9957849" y="2677180"/>
              <a:ext cx="927611" cy="338555"/>
            </a:xfrm>
            <a:prstGeom prst="rect">
              <a:avLst/>
            </a:prstGeom>
            <a:noFill/>
          </p:spPr>
          <p:txBody>
            <a:bodyPr wrap="none" rtlCol="0">
              <a:spAutoFit/>
            </a:bodyPr>
            <a:lstStyle/>
            <a:p>
              <a:pPr defTabSz="502037">
                <a:defRPr/>
              </a:pPr>
              <a:r>
                <a:rPr lang="en-US" sz="1050" b="1" dirty="0">
                  <a:solidFill>
                    <a:schemeClr val="accent2">
                      <a:lumMod val="75000"/>
                    </a:schemeClr>
                  </a:solidFill>
                  <a:latin typeface="Calibri" panose="020F0502020204030204" pitchFamily="34" charset="0"/>
                  <a:cs typeface="Arial" panose="020B0604020202020204" pitchFamily="34" charset="0"/>
                </a:rPr>
                <a:t>OTHERS</a:t>
              </a:r>
            </a:p>
          </p:txBody>
        </p:sp>
        <p:sp>
          <p:nvSpPr>
            <p:cNvPr id="217" name="Hexagon 216"/>
            <p:cNvSpPr/>
            <p:nvPr/>
          </p:nvSpPr>
          <p:spPr>
            <a:xfrm>
              <a:off x="4414331" y="1277728"/>
              <a:ext cx="1737360" cy="548640"/>
            </a:xfrm>
            <a:prstGeom prst="hexagon">
              <a:avLst/>
            </a:prstGeom>
            <a:solidFill>
              <a:srgbClr val="0057C0"/>
            </a:solidFill>
            <a:ln w="12700">
              <a:solidFill>
                <a:schemeClr val="bg1">
                  <a:lumMod val="5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34290" rIns="34290" rtlCol="0" anchor="ctr"/>
            <a:lstStyle/>
            <a:p>
              <a:pPr algn="ctr"/>
              <a:r>
                <a:rPr lang="en-US" sz="900" b="1" dirty="0"/>
                <a:t>Contact Center</a:t>
              </a:r>
            </a:p>
          </p:txBody>
        </p:sp>
      </p:grpSp>
      <p:grpSp>
        <p:nvGrpSpPr>
          <p:cNvPr id="64" name="Group 63"/>
          <p:cNvGrpSpPr/>
          <p:nvPr/>
        </p:nvGrpSpPr>
        <p:grpSpPr>
          <a:xfrm>
            <a:off x="8005222" y="565940"/>
            <a:ext cx="952808" cy="2564276"/>
            <a:chOff x="8185659" y="685380"/>
            <a:chExt cx="906839" cy="2564276"/>
          </a:xfrm>
        </p:grpSpPr>
        <p:sp>
          <p:nvSpPr>
            <p:cNvPr id="65" name="Rectangle 64"/>
            <p:cNvSpPr/>
            <p:nvPr/>
          </p:nvSpPr>
          <p:spPr>
            <a:xfrm>
              <a:off x="8185659" y="685380"/>
              <a:ext cx="831102" cy="2564276"/>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38605"/>
              <a:endParaRPr lang="en-US" sz="1684">
                <a:solidFill>
                  <a:prstClr val="white"/>
                </a:solidFill>
                <a:latin typeface="Calibri" panose="020F0502020204030204"/>
              </a:endParaRPr>
            </a:p>
          </p:txBody>
        </p:sp>
        <p:sp>
          <p:nvSpPr>
            <p:cNvPr id="66" name="Shape 1309"/>
            <p:cNvSpPr/>
            <p:nvPr/>
          </p:nvSpPr>
          <p:spPr>
            <a:xfrm>
              <a:off x="8464784" y="765193"/>
              <a:ext cx="309698" cy="256273"/>
            </a:xfrm>
            <a:custGeom>
              <a:avLst/>
              <a:gdLst/>
              <a:ahLst/>
              <a:cxnLst>
                <a:cxn ang="0">
                  <a:pos x="wd2" y="hd2"/>
                </a:cxn>
                <a:cxn ang="5400000">
                  <a:pos x="wd2" y="hd2"/>
                </a:cxn>
                <a:cxn ang="10800000">
                  <a:pos x="wd2" y="hd2"/>
                </a:cxn>
                <a:cxn ang="16200000">
                  <a:pos x="wd2" y="hd2"/>
                </a:cxn>
              </a:cxnLst>
              <a:rect l="0" t="0" r="r" b="b"/>
              <a:pathLst>
                <a:path w="21600" h="21600" extrusionOk="0">
                  <a:moveTo>
                    <a:pt x="11338" y="4674"/>
                  </a:moveTo>
                  <a:lnTo>
                    <a:pt x="19909" y="4674"/>
                  </a:lnTo>
                  <a:lnTo>
                    <a:pt x="19909" y="3623"/>
                  </a:lnTo>
                  <a:lnTo>
                    <a:pt x="11338" y="3623"/>
                  </a:lnTo>
                  <a:lnTo>
                    <a:pt x="11338" y="4674"/>
                  </a:lnTo>
                  <a:close/>
                  <a:moveTo>
                    <a:pt x="11338" y="9291"/>
                  </a:moveTo>
                  <a:lnTo>
                    <a:pt x="19909" y="9291"/>
                  </a:lnTo>
                  <a:lnTo>
                    <a:pt x="19909" y="8239"/>
                  </a:lnTo>
                  <a:lnTo>
                    <a:pt x="11338" y="8239"/>
                  </a:lnTo>
                  <a:lnTo>
                    <a:pt x="11338" y="9291"/>
                  </a:lnTo>
                  <a:close/>
                  <a:moveTo>
                    <a:pt x="15470" y="2084"/>
                  </a:moveTo>
                  <a:cubicBezTo>
                    <a:pt x="15470" y="1363"/>
                    <a:pt x="16008" y="818"/>
                    <a:pt x="16661" y="818"/>
                  </a:cubicBezTo>
                  <a:cubicBezTo>
                    <a:pt x="17315" y="818"/>
                    <a:pt x="17853" y="1363"/>
                    <a:pt x="17853" y="2084"/>
                  </a:cubicBezTo>
                  <a:cubicBezTo>
                    <a:pt x="17853" y="2805"/>
                    <a:pt x="17315" y="3350"/>
                    <a:pt x="16661" y="3350"/>
                  </a:cubicBezTo>
                  <a:cubicBezTo>
                    <a:pt x="16008" y="3350"/>
                    <a:pt x="15470" y="2805"/>
                    <a:pt x="15470" y="2084"/>
                  </a:cubicBezTo>
                  <a:close/>
                  <a:moveTo>
                    <a:pt x="13779" y="2532"/>
                  </a:moveTo>
                  <a:cubicBezTo>
                    <a:pt x="13779" y="2084"/>
                    <a:pt x="14105" y="1753"/>
                    <a:pt x="14490" y="1753"/>
                  </a:cubicBezTo>
                  <a:cubicBezTo>
                    <a:pt x="14912" y="1753"/>
                    <a:pt x="15239" y="2104"/>
                    <a:pt x="15239" y="2532"/>
                  </a:cubicBezTo>
                  <a:cubicBezTo>
                    <a:pt x="15239" y="2980"/>
                    <a:pt x="14932" y="3292"/>
                    <a:pt x="14490" y="3292"/>
                  </a:cubicBezTo>
                  <a:cubicBezTo>
                    <a:pt x="14067" y="3292"/>
                    <a:pt x="13779" y="2902"/>
                    <a:pt x="13779" y="2532"/>
                  </a:cubicBezTo>
                  <a:close/>
                  <a:moveTo>
                    <a:pt x="12530" y="2805"/>
                  </a:moveTo>
                  <a:cubicBezTo>
                    <a:pt x="12530" y="2532"/>
                    <a:pt x="12760" y="2298"/>
                    <a:pt x="13029" y="2298"/>
                  </a:cubicBezTo>
                  <a:cubicBezTo>
                    <a:pt x="13298" y="2298"/>
                    <a:pt x="13510" y="2532"/>
                    <a:pt x="13510" y="2805"/>
                  </a:cubicBezTo>
                  <a:cubicBezTo>
                    <a:pt x="13510" y="3077"/>
                    <a:pt x="13298" y="3292"/>
                    <a:pt x="13029" y="3292"/>
                  </a:cubicBezTo>
                  <a:cubicBezTo>
                    <a:pt x="12760" y="3350"/>
                    <a:pt x="12530" y="3136"/>
                    <a:pt x="12530" y="2805"/>
                  </a:cubicBezTo>
                  <a:close/>
                  <a:moveTo>
                    <a:pt x="14874" y="7810"/>
                  </a:moveTo>
                  <a:lnTo>
                    <a:pt x="17910" y="7810"/>
                  </a:lnTo>
                  <a:lnTo>
                    <a:pt x="17910" y="6213"/>
                  </a:lnTo>
                  <a:lnTo>
                    <a:pt x="14874" y="6213"/>
                  </a:lnTo>
                  <a:lnTo>
                    <a:pt x="14874" y="7810"/>
                  </a:lnTo>
                  <a:close/>
                  <a:moveTo>
                    <a:pt x="13029" y="7810"/>
                  </a:moveTo>
                  <a:lnTo>
                    <a:pt x="13952" y="7810"/>
                  </a:lnTo>
                  <a:lnTo>
                    <a:pt x="13952" y="6213"/>
                  </a:lnTo>
                  <a:lnTo>
                    <a:pt x="13029" y="6213"/>
                  </a:lnTo>
                  <a:lnTo>
                    <a:pt x="13029" y="7810"/>
                  </a:lnTo>
                  <a:close/>
                  <a:moveTo>
                    <a:pt x="21600" y="0"/>
                  </a:moveTo>
                  <a:lnTo>
                    <a:pt x="21600" y="21600"/>
                  </a:lnTo>
                  <a:lnTo>
                    <a:pt x="0" y="21600"/>
                  </a:lnTo>
                  <a:lnTo>
                    <a:pt x="0" y="0"/>
                  </a:lnTo>
                  <a:lnTo>
                    <a:pt x="1480" y="0"/>
                  </a:lnTo>
                  <a:lnTo>
                    <a:pt x="1480" y="12037"/>
                  </a:lnTo>
                  <a:lnTo>
                    <a:pt x="20120" y="12037"/>
                  </a:lnTo>
                  <a:lnTo>
                    <a:pt x="20120" y="0"/>
                  </a:lnTo>
                  <a:lnTo>
                    <a:pt x="21600" y="0"/>
                  </a:lnTo>
                  <a:close/>
                  <a:moveTo>
                    <a:pt x="4516" y="3837"/>
                  </a:moveTo>
                  <a:cubicBezTo>
                    <a:pt x="4516" y="4889"/>
                    <a:pt x="5342" y="5707"/>
                    <a:pt x="6361" y="5707"/>
                  </a:cubicBezTo>
                  <a:cubicBezTo>
                    <a:pt x="7399" y="5707"/>
                    <a:pt x="8206" y="4889"/>
                    <a:pt x="8206" y="3837"/>
                  </a:cubicBezTo>
                  <a:cubicBezTo>
                    <a:pt x="8206" y="2805"/>
                    <a:pt x="7399" y="1967"/>
                    <a:pt x="6361" y="1967"/>
                  </a:cubicBezTo>
                  <a:cubicBezTo>
                    <a:pt x="5342" y="1967"/>
                    <a:pt x="4516" y="2805"/>
                    <a:pt x="4516" y="3837"/>
                  </a:cubicBezTo>
                  <a:close/>
                  <a:moveTo>
                    <a:pt x="2075" y="11589"/>
                  </a:moveTo>
                  <a:lnTo>
                    <a:pt x="2075" y="8511"/>
                  </a:lnTo>
                  <a:cubicBezTo>
                    <a:pt x="2075" y="7148"/>
                    <a:pt x="2883" y="6096"/>
                    <a:pt x="4189" y="6096"/>
                  </a:cubicBezTo>
                  <a:lnTo>
                    <a:pt x="8417" y="6096"/>
                  </a:lnTo>
                  <a:cubicBezTo>
                    <a:pt x="9724" y="6096"/>
                    <a:pt x="10531" y="7206"/>
                    <a:pt x="10531" y="8570"/>
                  </a:cubicBezTo>
                  <a:lnTo>
                    <a:pt x="10531" y="11647"/>
                  </a:lnTo>
                  <a:lnTo>
                    <a:pt x="9070" y="11647"/>
                  </a:lnTo>
                  <a:lnTo>
                    <a:pt x="9070" y="8901"/>
                  </a:lnTo>
                  <a:cubicBezTo>
                    <a:pt x="9070" y="8784"/>
                    <a:pt x="8955" y="8687"/>
                    <a:pt x="8840" y="8687"/>
                  </a:cubicBezTo>
                  <a:cubicBezTo>
                    <a:pt x="8744" y="8687"/>
                    <a:pt x="8628" y="8784"/>
                    <a:pt x="8628" y="8901"/>
                  </a:cubicBezTo>
                  <a:lnTo>
                    <a:pt x="8628" y="11589"/>
                  </a:lnTo>
                  <a:lnTo>
                    <a:pt x="3959" y="11589"/>
                  </a:lnTo>
                  <a:lnTo>
                    <a:pt x="3959" y="8901"/>
                  </a:lnTo>
                  <a:cubicBezTo>
                    <a:pt x="3959" y="8784"/>
                    <a:pt x="3863" y="8687"/>
                    <a:pt x="3747" y="8687"/>
                  </a:cubicBezTo>
                  <a:cubicBezTo>
                    <a:pt x="3632" y="8687"/>
                    <a:pt x="3536" y="8784"/>
                    <a:pt x="3536" y="8901"/>
                  </a:cubicBezTo>
                  <a:lnTo>
                    <a:pt x="3536" y="11589"/>
                  </a:lnTo>
                  <a:lnTo>
                    <a:pt x="2075" y="11589"/>
                  </a:lnTo>
                  <a:close/>
                </a:path>
              </a:pathLst>
            </a:custGeom>
            <a:solidFill>
              <a:schemeClr val="bg1"/>
            </a:solidFill>
            <a:ln w="3175">
              <a:miter lim="400000"/>
            </a:ln>
          </p:spPr>
          <p:txBody>
            <a:bodyPr lIns="39445" tIns="39445" rIns="39445" bIns="39445" anchor="ctr"/>
            <a:lstStyle/>
            <a:p>
              <a:pPr defTabSz="394424">
                <a:lnSpc>
                  <a:spcPct val="93000"/>
                </a:lnSpc>
                <a:defRPr sz="2200">
                  <a:latin typeface="Arial"/>
                  <a:ea typeface="Arial"/>
                  <a:cs typeface="Arial"/>
                  <a:sym typeface="Arial"/>
                </a:defRPr>
              </a:pPr>
              <a:endParaRPr sz="1471">
                <a:solidFill>
                  <a:prstClr val="black"/>
                </a:solidFill>
                <a:latin typeface="Calibri" panose="020F0502020204030204"/>
                <a:cs typeface="Arial"/>
                <a:sym typeface="Arial"/>
              </a:endParaRPr>
            </a:p>
          </p:txBody>
        </p:sp>
        <p:sp>
          <p:nvSpPr>
            <p:cNvPr id="67" name="TextBox 66"/>
            <p:cNvSpPr txBox="1"/>
            <p:nvPr/>
          </p:nvSpPr>
          <p:spPr>
            <a:xfrm>
              <a:off x="8214361" y="1042658"/>
              <a:ext cx="810545" cy="276999"/>
            </a:xfrm>
            <a:prstGeom prst="rect">
              <a:avLst/>
            </a:prstGeom>
            <a:noFill/>
          </p:spPr>
          <p:txBody>
            <a:bodyPr wrap="square" rtlCol="0">
              <a:spAutoFit/>
            </a:bodyPr>
            <a:lstStyle/>
            <a:p>
              <a:pPr algn="ctr" defTabSz="651858" fontAlgn="base">
                <a:spcBef>
                  <a:spcPct val="0"/>
                </a:spcBef>
                <a:spcAft>
                  <a:spcPct val="0"/>
                </a:spcAft>
                <a:defRPr/>
              </a:pPr>
              <a:r>
                <a:rPr lang="en-US" sz="1200" b="1" kern="0" dirty="0">
                  <a:solidFill>
                    <a:prstClr val="white"/>
                  </a:solidFill>
                  <a:latin typeface="Calibri" panose="020F0502020204030204"/>
                  <a:ea typeface="ＭＳ Ｐゴシック" charset="-128"/>
                  <a:cs typeface="Arial" panose="020B0604020202020204" pitchFamily="34" charset="0"/>
                </a:rPr>
                <a:t>35K</a:t>
              </a:r>
            </a:p>
          </p:txBody>
        </p:sp>
        <p:sp>
          <p:nvSpPr>
            <p:cNvPr id="68" name="TextBox 67"/>
            <p:cNvSpPr txBox="1"/>
            <p:nvPr/>
          </p:nvSpPr>
          <p:spPr>
            <a:xfrm>
              <a:off x="8220163" y="1245397"/>
              <a:ext cx="823186" cy="386177"/>
            </a:xfrm>
            <a:prstGeom prst="rect">
              <a:avLst/>
            </a:prstGeom>
            <a:noFill/>
          </p:spPr>
          <p:txBody>
            <a:bodyPr wrap="square" rtlCol="0" anchor="ctr">
              <a:noAutofit/>
            </a:bodyPr>
            <a:lstStyle/>
            <a:p>
              <a:pPr algn="ctr" defTabSz="651858" fontAlgn="base">
                <a:spcBef>
                  <a:spcPct val="0"/>
                </a:spcBef>
                <a:spcAft>
                  <a:spcPct val="0"/>
                </a:spcAft>
                <a:defRPr/>
              </a:pPr>
              <a:r>
                <a:rPr lang="en-US" sz="1000" kern="0" dirty="0">
                  <a:solidFill>
                    <a:prstClr val="white"/>
                  </a:solidFill>
                  <a:latin typeface="Calibri" panose="020F0502020204030204"/>
                  <a:ea typeface="ＭＳ Ｐゴシック" charset="-128"/>
                  <a:cs typeface="Arial" panose="020B0604020202020204" pitchFamily="34" charset="0"/>
                </a:rPr>
                <a:t>Stores Supported</a:t>
              </a:r>
            </a:p>
          </p:txBody>
        </p:sp>
        <p:sp>
          <p:nvSpPr>
            <p:cNvPr id="69" name="Shape 875"/>
            <p:cNvSpPr/>
            <p:nvPr/>
          </p:nvSpPr>
          <p:spPr>
            <a:xfrm>
              <a:off x="8446791" y="2518732"/>
              <a:ext cx="414335" cy="318606"/>
            </a:xfrm>
            <a:custGeom>
              <a:avLst/>
              <a:gdLst/>
              <a:ahLst/>
              <a:cxnLst>
                <a:cxn ang="0">
                  <a:pos x="wd2" y="hd2"/>
                </a:cxn>
                <a:cxn ang="5400000">
                  <a:pos x="wd2" y="hd2"/>
                </a:cxn>
                <a:cxn ang="10800000">
                  <a:pos x="wd2" y="hd2"/>
                </a:cxn>
                <a:cxn ang="16200000">
                  <a:pos x="wd2" y="hd2"/>
                </a:cxn>
              </a:cxnLst>
              <a:rect l="0" t="0" r="r" b="b"/>
              <a:pathLst>
                <a:path w="21600" h="21600" extrusionOk="0">
                  <a:moveTo>
                    <a:pt x="3230" y="3836"/>
                  </a:moveTo>
                  <a:cubicBezTo>
                    <a:pt x="4026" y="3836"/>
                    <a:pt x="4677" y="4508"/>
                    <a:pt x="4677" y="5361"/>
                  </a:cubicBezTo>
                  <a:cubicBezTo>
                    <a:pt x="4677" y="5854"/>
                    <a:pt x="4467" y="6280"/>
                    <a:pt x="4131" y="6550"/>
                  </a:cubicBezTo>
                  <a:cubicBezTo>
                    <a:pt x="3901" y="6774"/>
                    <a:pt x="3565" y="6908"/>
                    <a:pt x="3230" y="6908"/>
                  </a:cubicBezTo>
                  <a:cubicBezTo>
                    <a:pt x="2768" y="6908"/>
                    <a:pt x="2349" y="6662"/>
                    <a:pt x="2097" y="6303"/>
                  </a:cubicBezTo>
                  <a:cubicBezTo>
                    <a:pt x="1908" y="6034"/>
                    <a:pt x="1783" y="5697"/>
                    <a:pt x="1783" y="5338"/>
                  </a:cubicBezTo>
                  <a:cubicBezTo>
                    <a:pt x="1783" y="4486"/>
                    <a:pt x="2433" y="3836"/>
                    <a:pt x="3230" y="3836"/>
                  </a:cubicBezTo>
                  <a:close/>
                  <a:moveTo>
                    <a:pt x="7004" y="3836"/>
                  </a:moveTo>
                  <a:cubicBezTo>
                    <a:pt x="7801" y="3836"/>
                    <a:pt x="8451" y="4508"/>
                    <a:pt x="8451" y="5361"/>
                  </a:cubicBezTo>
                  <a:cubicBezTo>
                    <a:pt x="8451" y="6213"/>
                    <a:pt x="7801" y="6908"/>
                    <a:pt x="7004" y="6908"/>
                  </a:cubicBezTo>
                  <a:cubicBezTo>
                    <a:pt x="6207" y="6908"/>
                    <a:pt x="5557" y="6213"/>
                    <a:pt x="5557" y="5361"/>
                  </a:cubicBezTo>
                  <a:cubicBezTo>
                    <a:pt x="5557" y="4508"/>
                    <a:pt x="6228" y="3836"/>
                    <a:pt x="7004" y="3836"/>
                  </a:cubicBezTo>
                  <a:close/>
                  <a:moveTo>
                    <a:pt x="5075" y="0"/>
                  </a:moveTo>
                  <a:cubicBezTo>
                    <a:pt x="5872" y="0"/>
                    <a:pt x="6522" y="695"/>
                    <a:pt x="6522" y="1548"/>
                  </a:cubicBezTo>
                  <a:cubicBezTo>
                    <a:pt x="6522" y="2400"/>
                    <a:pt x="5872" y="3073"/>
                    <a:pt x="5075" y="3073"/>
                  </a:cubicBezTo>
                  <a:cubicBezTo>
                    <a:pt x="4278" y="3073"/>
                    <a:pt x="3628" y="2378"/>
                    <a:pt x="3628" y="1525"/>
                  </a:cubicBezTo>
                  <a:cubicBezTo>
                    <a:pt x="3628" y="673"/>
                    <a:pt x="4278" y="0"/>
                    <a:pt x="5075" y="0"/>
                  </a:cubicBezTo>
                  <a:close/>
                  <a:moveTo>
                    <a:pt x="8934" y="0"/>
                  </a:moveTo>
                  <a:cubicBezTo>
                    <a:pt x="9730" y="0"/>
                    <a:pt x="10381" y="695"/>
                    <a:pt x="10381" y="1548"/>
                  </a:cubicBezTo>
                  <a:cubicBezTo>
                    <a:pt x="10381" y="2400"/>
                    <a:pt x="9730" y="3073"/>
                    <a:pt x="8934" y="3073"/>
                  </a:cubicBezTo>
                  <a:cubicBezTo>
                    <a:pt x="8137" y="3073"/>
                    <a:pt x="7487" y="2378"/>
                    <a:pt x="7487" y="1525"/>
                  </a:cubicBezTo>
                  <a:cubicBezTo>
                    <a:pt x="7487" y="673"/>
                    <a:pt x="8158" y="0"/>
                    <a:pt x="8934" y="0"/>
                  </a:cubicBezTo>
                  <a:close/>
                  <a:moveTo>
                    <a:pt x="12603" y="0"/>
                  </a:moveTo>
                  <a:cubicBezTo>
                    <a:pt x="13400" y="0"/>
                    <a:pt x="14050" y="695"/>
                    <a:pt x="14050" y="1548"/>
                  </a:cubicBezTo>
                  <a:cubicBezTo>
                    <a:pt x="14050" y="2400"/>
                    <a:pt x="13400" y="3073"/>
                    <a:pt x="12603" y="3073"/>
                  </a:cubicBezTo>
                  <a:cubicBezTo>
                    <a:pt x="11807" y="3073"/>
                    <a:pt x="11177" y="2400"/>
                    <a:pt x="11177" y="1548"/>
                  </a:cubicBezTo>
                  <a:cubicBezTo>
                    <a:pt x="11177" y="695"/>
                    <a:pt x="11807" y="0"/>
                    <a:pt x="12603" y="0"/>
                  </a:cubicBezTo>
                  <a:close/>
                  <a:moveTo>
                    <a:pt x="16273" y="0"/>
                  </a:moveTo>
                  <a:cubicBezTo>
                    <a:pt x="17070" y="0"/>
                    <a:pt x="17720" y="695"/>
                    <a:pt x="17720" y="1548"/>
                  </a:cubicBezTo>
                  <a:cubicBezTo>
                    <a:pt x="17720" y="2400"/>
                    <a:pt x="17070" y="3073"/>
                    <a:pt x="16273" y="3073"/>
                  </a:cubicBezTo>
                  <a:cubicBezTo>
                    <a:pt x="15477" y="3073"/>
                    <a:pt x="14847" y="2378"/>
                    <a:pt x="14847" y="1548"/>
                  </a:cubicBezTo>
                  <a:cubicBezTo>
                    <a:pt x="14847" y="718"/>
                    <a:pt x="15477" y="0"/>
                    <a:pt x="16273" y="0"/>
                  </a:cubicBezTo>
                  <a:close/>
                  <a:moveTo>
                    <a:pt x="14491" y="3836"/>
                  </a:moveTo>
                  <a:cubicBezTo>
                    <a:pt x="15288" y="3836"/>
                    <a:pt x="15938" y="4508"/>
                    <a:pt x="15938" y="5361"/>
                  </a:cubicBezTo>
                  <a:cubicBezTo>
                    <a:pt x="15938" y="6213"/>
                    <a:pt x="15288" y="6908"/>
                    <a:pt x="14491" y="6908"/>
                  </a:cubicBezTo>
                  <a:cubicBezTo>
                    <a:pt x="13694" y="6908"/>
                    <a:pt x="13065" y="6213"/>
                    <a:pt x="13065" y="5361"/>
                  </a:cubicBezTo>
                  <a:cubicBezTo>
                    <a:pt x="13065" y="4508"/>
                    <a:pt x="13694" y="3836"/>
                    <a:pt x="14491" y="3836"/>
                  </a:cubicBezTo>
                  <a:close/>
                  <a:moveTo>
                    <a:pt x="10590" y="3836"/>
                  </a:moveTo>
                  <a:cubicBezTo>
                    <a:pt x="11387" y="3836"/>
                    <a:pt x="12037" y="4508"/>
                    <a:pt x="12037" y="5361"/>
                  </a:cubicBezTo>
                  <a:cubicBezTo>
                    <a:pt x="12037" y="6213"/>
                    <a:pt x="11387" y="6908"/>
                    <a:pt x="10590" y="6908"/>
                  </a:cubicBezTo>
                  <a:cubicBezTo>
                    <a:pt x="9793" y="6908"/>
                    <a:pt x="9143" y="6213"/>
                    <a:pt x="9143" y="5361"/>
                  </a:cubicBezTo>
                  <a:cubicBezTo>
                    <a:pt x="9143" y="4508"/>
                    <a:pt x="9793" y="3836"/>
                    <a:pt x="10590" y="3836"/>
                  </a:cubicBezTo>
                  <a:close/>
                  <a:moveTo>
                    <a:pt x="18266" y="3836"/>
                  </a:moveTo>
                  <a:cubicBezTo>
                    <a:pt x="19063" y="3836"/>
                    <a:pt x="19713" y="4508"/>
                    <a:pt x="19713" y="5361"/>
                  </a:cubicBezTo>
                  <a:cubicBezTo>
                    <a:pt x="19713" y="6213"/>
                    <a:pt x="19063" y="6908"/>
                    <a:pt x="18266" y="6908"/>
                  </a:cubicBezTo>
                  <a:cubicBezTo>
                    <a:pt x="17469" y="6908"/>
                    <a:pt x="16819" y="6213"/>
                    <a:pt x="16819" y="5361"/>
                  </a:cubicBezTo>
                  <a:cubicBezTo>
                    <a:pt x="16819" y="4508"/>
                    <a:pt x="17469" y="3836"/>
                    <a:pt x="18266" y="3836"/>
                  </a:cubicBezTo>
                  <a:close/>
                  <a:moveTo>
                    <a:pt x="4823" y="7200"/>
                  </a:moveTo>
                  <a:cubicBezTo>
                    <a:pt x="5830" y="7200"/>
                    <a:pt x="6438" y="8052"/>
                    <a:pt x="6522" y="9151"/>
                  </a:cubicBezTo>
                  <a:lnTo>
                    <a:pt x="6522" y="14131"/>
                  </a:lnTo>
                  <a:cubicBezTo>
                    <a:pt x="6522" y="15028"/>
                    <a:pt x="5410" y="15028"/>
                    <a:pt x="5410" y="14131"/>
                  </a:cubicBezTo>
                  <a:lnTo>
                    <a:pt x="5410" y="9443"/>
                  </a:lnTo>
                  <a:cubicBezTo>
                    <a:pt x="5410" y="9353"/>
                    <a:pt x="5348" y="9264"/>
                    <a:pt x="5222" y="9264"/>
                  </a:cubicBezTo>
                  <a:cubicBezTo>
                    <a:pt x="5138" y="9264"/>
                    <a:pt x="5054" y="9331"/>
                    <a:pt x="5054" y="9443"/>
                  </a:cubicBezTo>
                  <a:lnTo>
                    <a:pt x="5054" y="20748"/>
                  </a:lnTo>
                  <a:cubicBezTo>
                    <a:pt x="5054" y="21219"/>
                    <a:pt x="4697" y="21600"/>
                    <a:pt x="4257" y="21600"/>
                  </a:cubicBezTo>
                  <a:cubicBezTo>
                    <a:pt x="3817" y="21600"/>
                    <a:pt x="3460" y="21219"/>
                    <a:pt x="3460" y="20748"/>
                  </a:cubicBezTo>
                  <a:lnTo>
                    <a:pt x="3460" y="15118"/>
                  </a:lnTo>
                  <a:cubicBezTo>
                    <a:pt x="3460" y="15028"/>
                    <a:pt x="3397" y="14938"/>
                    <a:pt x="3271" y="14938"/>
                  </a:cubicBezTo>
                  <a:lnTo>
                    <a:pt x="3230" y="14938"/>
                  </a:lnTo>
                  <a:cubicBezTo>
                    <a:pt x="3146" y="14938"/>
                    <a:pt x="3062" y="15006"/>
                    <a:pt x="3062" y="15118"/>
                  </a:cubicBezTo>
                  <a:lnTo>
                    <a:pt x="3062" y="20748"/>
                  </a:lnTo>
                  <a:cubicBezTo>
                    <a:pt x="3062" y="21219"/>
                    <a:pt x="2726" y="21600"/>
                    <a:pt x="2265" y="21600"/>
                  </a:cubicBezTo>
                  <a:cubicBezTo>
                    <a:pt x="1824" y="21600"/>
                    <a:pt x="1468" y="21219"/>
                    <a:pt x="1468" y="20748"/>
                  </a:cubicBezTo>
                  <a:lnTo>
                    <a:pt x="1468" y="9443"/>
                  </a:lnTo>
                  <a:cubicBezTo>
                    <a:pt x="1468" y="9331"/>
                    <a:pt x="1384" y="9264"/>
                    <a:pt x="1279" y="9264"/>
                  </a:cubicBezTo>
                  <a:cubicBezTo>
                    <a:pt x="1195" y="9264"/>
                    <a:pt x="1111" y="9331"/>
                    <a:pt x="1111" y="9443"/>
                  </a:cubicBezTo>
                  <a:lnTo>
                    <a:pt x="1111" y="14108"/>
                  </a:lnTo>
                  <a:cubicBezTo>
                    <a:pt x="1111" y="15006"/>
                    <a:pt x="0" y="15006"/>
                    <a:pt x="0" y="14108"/>
                  </a:cubicBezTo>
                  <a:lnTo>
                    <a:pt x="0" y="9151"/>
                  </a:lnTo>
                  <a:cubicBezTo>
                    <a:pt x="0" y="8052"/>
                    <a:pt x="608" y="7200"/>
                    <a:pt x="1594" y="7200"/>
                  </a:cubicBezTo>
                  <a:lnTo>
                    <a:pt x="4823" y="7200"/>
                  </a:lnTo>
                  <a:close/>
                  <a:moveTo>
                    <a:pt x="12205" y="7200"/>
                  </a:moveTo>
                  <a:cubicBezTo>
                    <a:pt x="13212" y="7200"/>
                    <a:pt x="13841" y="8052"/>
                    <a:pt x="13904" y="9151"/>
                  </a:cubicBezTo>
                  <a:lnTo>
                    <a:pt x="13904" y="14131"/>
                  </a:lnTo>
                  <a:cubicBezTo>
                    <a:pt x="13904" y="15028"/>
                    <a:pt x="12792" y="15028"/>
                    <a:pt x="12792" y="14131"/>
                  </a:cubicBezTo>
                  <a:lnTo>
                    <a:pt x="12792" y="9443"/>
                  </a:lnTo>
                  <a:cubicBezTo>
                    <a:pt x="12792" y="9353"/>
                    <a:pt x="12729" y="9264"/>
                    <a:pt x="12603" y="9264"/>
                  </a:cubicBezTo>
                  <a:cubicBezTo>
                    <a:pt x="12520" y="9264"/>
                    <a:pt x="12436" y="9331"/>
                    <a:pt x="12436" y="9443"/>
                  </a:cubicBezTo>
                  <a:lnTo>
                    <a:pt x="12436" y="20748"/>
                  </a:lnTo>
                  <a:cubicBezTo>
                    <a:pt x="12436" y="21219"/>
                    <a:pt x="12079" y="21600"/>
                    <a:pt x="11639" y="21600"/>
                  </a:cubicBezTo>
                  <a:cubicBezTo>
                    <a:pt x="11198" y="21600"/>
                    <a:pt x="10842" y="21219"/>
                    <a:pt x="10842" y="20748"/>
                  </a:cubicBezTo>
                  <a:lnTo>
                    <a:pt x="10842" y="15118"/>
                  </a:lnTo>
                  <a:cubicBezTo>
                    <a:pt x="10842" y="15028"/>
                    <a:pt x="10779" y="14938"/>
                    <a:pt x="10653" y="14938"/>
                  </a:cubicBezTo>
                  <a:lnTo>
                    <a:pt x="10611" y="14938"/>
                  </a:lnTo>
                  <a:cubicBezTo>
                    <a:pt x="10527" y="14938"/>
                    <a:pt x="10443" y="15006"/>
                    <a:pt x="10443" y="15118"/>
                  </a:cubicBezTo>
                  <a:lnTo>
                    <a:pt x="10443" y="20748"/>
                  </a:lnTo>
                  <a:cubicBezTo>
                    <a:pt x="10443" y="21219"/>
                    <a:pt x="10087" y="21600"/>
                    <a:pt x="9647" y="21600"/>
                  </a:cubicBezTo>
                  <a:cubicBezTo>
                    <a:pt x="9206" y="21600"/>
                    <a:pt x="8850" y="21219"/>
                    <a:pt x="8850" y="20748"/>
                  </a:cubicBezTo>
                  <a:lnTo>
                    <a:pt x="8850" y="9443"/>
                  </a:lnTo>
                  <a:cubicBezTo>
                    <a:pt x="8850" y="9331"/>
                    <a:pt x="8766" y="9264"/>
                    <a:pt x="8661" y="9264"/>
                  </a:cubicBezTo>
                  <a:cubicBezTo>
                    <a:pt x="8577" y="9264"/>
                    <a:pt x="8493" y="9331"/>
                    <a:pt x="8493" y="9443"/>
                  </a:cubicBezTo>
                  <a:lnTo>
                    <a:pt x="8493" y="14108"/>
                  </a:lnTo>
                  <a:cubicBezTo>
                    <a:pt x="8493" y="15006"/>
                    <a:pt x="7382" y="15006"/>
                    <a:pt x="7382" y="14108"/>
                  </a:cubicBezTo>
                  <a:lnTo>
                    <a:pt x="7382" y="9151"/>
                  </a:lnTo>
                  <a:cubicBezTo>
                    <a:pt x="7382" y="8052"/>
                    <a:pt x="7990" y="7200"/>
                    <a:pt x="8976" y="7200"/>
                  </a:cubicBezTo>
                  <a:lnTo>
                    <a:pt x="12205" y="7200"/>
                  </a:lnTo>
                  <a:close/>
                  <a:moveTo>
                    <a:pt x="19901" y="7200"/>
                  </a:moveTo>
                  <a:cubicBezTo>
                    <a:pt x="20929" y="7200"/>
                    <a:pt x="21516" y="8052"/>
                    <a:pt x="21600" y="9151"/>
                  </a:cubicBezTo>
                  <a:lnTo>
                    <a:pt x="21600" y="14131"/>
                  </a:lnTo>
                  <a:cubicBezTo>
                    <a:pt x="21600" y="15028"/>
                    <a:pt x="20489" y="15028"/>
                    <a:pt x="20489" y="14131"/>
                  </a:cubicBezTo>
                  <a:lnTo>
                    <a:pt x="20489" y="9443"/>
                  </a:lnTo>
                  <a:cubicBezTo>
                    <a:pt x="20489" y="9353"/>
                    <a:pt x="20426" y="9264"/>
                    <a:pt x="20300" y="9264"/>
                  </a:cubicBezTo>
                  <a:cubicBezTo>
                    <a:pt x="20216" y="9264"/>
                    <a:pt x="20132" y="9331"/>
                    <a:pt x="20132" y="9443"/>
                  </a:cubicBezTo>
                  <a:lnTo>
                    <a:pt x="20132" y="20748"/>
                  </a:lnTo>
                  <a:cubicBezTo>
                    <a:pt x="20132" y="21219"/>
                    <a:pt x="19776" y="21600"/>
                    <a:pt x="19335" y="21600"/>
                  </a:cubicBezTo>
                  <a:cubicBezTo>
                    <a:pt x="18895" y="21600"/>
                    <a:pt x="18538" y="21219"/>
                    <a:pt x="18538" y="20748"/>
                  </a:cubicBezTo>
                  <a:lnTo>
                    <a:pt x="18538" y="15118"/>
                  </a:lnTo>
                  <a:cubicBezTo>
                    <a:pt x="18538" y="15028"/>
                    <a:pt x="18475" y="14938"/>
                    <a:pt x="18350" y="14938"/>
                  </a:cubicBezTo>
                  <a:lnTo>
                    <a:pt x="18308" y="14938"/>
                  </a:lnTo>
                  <a:cubicBezTo>
                    <a:pt x="18224" y="14938"/>
                    <a:pt x="18140" y="15006"/>
                    <a:pt x="18140" y="15118"/>
                  </a:cubicBezTo>
                  <a:lnTo>
                    <a:pt x="18140" y="20748"/>
                  </a:lnTo>
                  <a:cubicBezTo>
                    <a:pt x="18140" y="21219"/>
                    <a:pt x="17804" y="21600"/>
                    <a:pt x="17343" y="21600"/>
                  </a:cubicBezTo>
                  <a:cubicBezTo>
                    <a:pt x="16903" y="21600"/>
                    <a:pt x="16546" y="21219"/>
                    <a:pt x="16546" y="20748"/>
                  </a:cubicBezTo>
                  <a:lnTo>
                    <a:pt x="16546" y="9443"/>
                  </a:lnTo>
                  <a:cubicBezTo>
                    <a:pt x="16546" y="9331"/>
                    <a:pt x="16462" y="9264"/>
                    <a:pt x="16357" y="9264"/>
                  </a:cubicBezTo>
                  <a:cubicBezTo>
                    <a:pt x="16273" y="9264"/>
                    <a:pt x="16190" y="9331"/>
                    <a:pt x="16190" y="9443"/>
                  </a:cubicBezTo>
                  <a:lnTo>
                    <a:pt x="16190" y="14108"/>
                  </a:lnTo>
                  <a:cubicBezTo>
                    <a:pt x="16190" y="15006"/>
                    <a:pt x="15078" y="15006"/>
                    <a:pt x="15078" y="14108"/>
                  </a:cubicBezTo>
                  <a:lnTo>
                    <a:pt x="15078" y="9151"/>
                  </a:lnTo>
                  <a:cubicBezTo>
                    <a:pt x="15078" y="8052"/>
                    <a:pt x="15686" y="7200"/>
                    <a:pt x="16672" y="7200"/>
                  </a:cubicBezTo>
                  <a:lnTo>
                    <a:pt x="19901" y="7200"/>
                  </a:lnTo>
                  <a:close/>
                </a:path>
              </a:pathLst>
            </a:custGeom>
            <a:solidFill>
              <a:schemeClr val="bg1"/>
            </a:solidFill>
            <a:ln w="3175">
              <a:miter lim="400000"/>
            </a:ln>
          </p:spPr>
          <p:txBody>
            <a:bodyPr lIns="39445" tIns="39445" rIns="39445" bIns="39445" anchor="ctr"/>
            <a:lstStyle/>
            <a:p>
              <a:pPr defTabSz="394424">
                <a:lnSpc>
                  <a:spcPct val="93000"/>
                </a:lnSpc>
                <a:defRPr sz="2200">
                  <a:latin typeface="Arial"/>
                  <a:ea typeface="Arial"/>
                  <a:cs typeface="Arial"/>
                  <a:sym typeface="Arial"/>
                </a:defRPr>
              </a:pPr>
              <a:endParaRPr sz="1471">
                <a:solidFill>
                  <a:prstClr val="black"/>
                </a:solidFill>
                <a:latin typeface="Calibri" panose="020F0502020204030204"/>
                <a:cs typeface="Arial"/>
                <a:sym typeface="Arial"/>
              </a:endParaRPr>
            </a:p>
          </p:txBody>
        </p:sp>
        <p:sp>
          <p:nvSpPr>
            <p:cNvPr id="70" name="TextBox 69"/>
            <p:cNvSpPr txBox="1"/>
            <p:nvPr/>
          </p:nvSpPr>
          <p:spPr>
            <a:xfrm>
              <a:off x="8331242" y="1912166"/>
              <a:ext cx="602914" cy="276999"/>
            </a:xfrm>
            <a:prstGeom prst="rect">
              <a:avLst/>
            </a:prstGeom>
            <a:noFill/>
          </p:spPr>
          <p:txBody>
            <a:bodyPr wrap="square" rtlCol="0">
              <a:spAutoFit/>
            </a:bodyPr>
            <a:lstStyle/>
            <a:p>
              <a:pPr algn="ctr" defTabSz="651858" fontAlgn="base">
                <a:spcBef>
                  <a:spcPct val="0"/>
                </a:spcBef>
                <a:spcAft>
                  <a:spcPct val="0"/>
                </a:spcAft>
                <a:defRPr/>
              </a:pPr>
              <a:r>
                <a:rPr lang="en-US" sz="1200" b="1" kern="0" dirty="0">
                  <a:solidFill>
                    <a:prstClr val="white"/>
                  </a:solidFill>
                  <a:latin typeface="Calibri" panose="020F0502020204030204"/>
                  <a:ea typeface="ＭＳ Ｐゴシック" charset="-128"/>
                  <a:cs typeface="Arial" panose="020B0604020202020204" pitchFamily="34" charset="0"/>
                </a:rPr>
                <a:t>~135K</a:t>
              </a:r>
            </a:p>
          </p:txBody>
        </p:sp>
        <p:sp>
          <p:nvSpPr>
            <p:cNvPr id="71" name="TextBox 70"/>
            <p:cNvSpPr txBox="1"/>
            <p:nvPr/>
          </p:nvSpPr>
          <p:spPr>
            <a:xfrm>
              <a:off x="8185659" y="2080031"/>
              <a:ext cx="906839" cy="383149"/>
            </a:xfrm>
            <a:prstGeom prst="rect">
              <a:avLst/>
            </a:prstGeom>
            <a:noFill/>
          </p:spPr>
          <p:txBody>
            <a:bodyPr wrap="square" rtlCol="0" anchor="ctr">
              <a:noAutofit/>
            </a:bodyPr>
            <a:lstStyle/>
            <a:p>
              <a:pPr algn="ctr" defTabSz="651858" fontAlgn="base">
                <a:spcBef>
                  <a:spcPct val="0"/>
                </a:spcBef>
                <a:spcAft>
                  <a:spcPct val="0"/>
                </a:spcAft>
                <a:defRPr/>
              </a:pPr>
              <a:r>
                <a:rPr lang="en-US" sz="1000" kern="0" dirty="0">
                  <a:solidFill>
                    <a:prstClr val="white"/>
                  </a:solidFill>
                  <a:latin typeface="Calibri" panose="020F0502020204030204"/>
                  <a:ea typeface="ＭＳ Ｐゴシック" charset="-128"/>
                  <a:cs typeface="Arial" panose="020B0604020202020204" pitchFamily="34" charset="0"/>
                </a:rPr>
                <a:t>POS Systems supported</a:t>
              </a:r>
            </a:p>
          </p:txBody>
        </p:sp>
        <p:pic>
          <p:nvPicPr>
            <p:cNvPr id="72" name="Picture 71"/>
            <p:cNvPicPr>
              <a:picLocks noChangeAspect="1"/>
            </p:cNvPicPr>
            <p:nvPr/>
          </p:nvPicPr>
          <p:blipFill>
            <a:blip r:embed="rId34" cstate="print">
              <a:lum bright="70000" contrast="-70000"/>
              <a:extLst>
                <a:ext uri="{28A0092B-C50C-407E-A947-70E740481C1C}">
                  <a14:useLocalDpi xmlns:a14="http://schemas.microsoft.com/office/drawing/2010/main"/>
                </a:ext>
              </a:extLst>
            </a:blip>
            <a:stretch>
              <a:fillRect/>
            </a:stretch>
          </p:blipFill>
          <p:spPr>
            <a:xfrm>
              <a:off x="8351427" y="1596096"/>
              <a:ext cx="536415" cy="387978"/>
            </a:xfrm>
            <a:prstGeom prst="rect">
              <a:avLst/>
            </a:prstGeom>
          </p:spPr>
        </p:pic>
        <p:sp>
          <p:nvSpPr>
            <p:cNvPr id="73" name="Rectangle 72"/>
            <p:cNvSpPr/>
            <p:nvPr/>
          </p:nvSpPr>
          <p:spPr>
            <a:xfrm>
              <a:off x="8255494" y="2813110"/>
              <a:ext cx="779818" cy="430887"/>
            </a:xfrm>
            <a:prstGeom prst="rect">
              <a:avLst/>
            </a:prstGeom>
          </p:spPr>
          <p:txBody>
            <a:bodyPr wrap="square">
              <a:spAutoFit/>
            </a:bodyPr>
            <a:lstStyle/>
            <a:p>
              <a:pPr algn="ctr"/>
              <a:r>
                <a:rPr lang="en-US" sz="1200" b="1" dirty="0">
                  <a:solidFill>
                    <a:schemeClr val="bg1"/>
                  </a:solidFill>
                </a:rPr>
                <a:t>2000+ </a:t>
              </a:r>
            </a:p>
            <a:p>
              <a:pPr algn="ctr"/>
              <a:r>
                <a:rPr lang="en-US" sz="1000" kern="0" dirty="0">
                  <a:solidFill>
                    <a:prstClr val="white"/>
                  </a:solidFill>
                  <a:latin typeface="Calibri" panose="020F0502020204030204"/>
                  <a:ea typeface="ＭＳ Ｐゴシック" charset="-128"/>
                  <a:cs typeface="Arial" panose="020B0604020202020204" pitchFamily="34" charset="0"/>
                </a:rPr>
                <a:t>Experts</a:t>
              </a:r>
            </a:p>
          </p:txBody>
        </p:sp>
      </p:grpSp>
      <p:pic>
        <p:nvPicPr>
          <p:cNvPr id="78" name="Picture 77"/>
          <p:cNvPicPr>
            <a:picLocks noChangeAspect="1" noChangeArrowheads="1"/>
          </p:cNvPicPr>
          <p:nvPr/>
        </p:nvPicPr>
        <p:blipFill>
          <a:blip r:embed="rId3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5151398" y="4205420"/>
            <a:ext cx="610431" cy="266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9" name="Picture 78"/>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5805281" y="4292948"/>
            <a:ext cx="405098" cy="188493"/>
          </a:xfrm>
          <a:prstGeom prst="rect">
            <a:avLst/>
          </a:prstGeom>
        </p:spPr>
      </p:pic>
      <p:pic>
        <p:nvPicPr>
          <p:cNvPr id="80" name="Picture 4" descr="Image result for chipotle logo"/>
          <p:cNvPicPr>
            <a:picLocks noChangeAspect="1" noChangeArrowheads="1"/>
          </p:cNvPicPr>
          <p:nvPr/>
        </p:nvPicPr>
        <p:blipFill rotWithShape="1">
          <a:blip r:embed="rId37" cstate="print">
            <a:clrChange>
              <a:clrFrom>
                <a:srgbClr val="FCFEFC"/>
              </a:clrFrom>
              <a:clrTo>
                <a:srgbClr val="FCFEFC">
                  <a:alpha val="0"/>
                </a:srgbClr>
              </a:clrTo>
            </a:clrChange>
            <a:extLst>
              <a:ext uri="{28A0092B-C50C-407E-A947-70E740481C1C}">
                <a14:useLocalDpi xmlns:a14="http://schemas.microsoft.com/office/drawing/2010/main"/>
              </a:ext>
            </a:extLst>
          </a:blip>
          <a:srcRect l="17970" t="32926" r="17883" b="31848"/>
          <a:stretch/>
        </p:blipFill>
        <p:spPr bwMode="auto">
          <a:xfrm>
            <a:off x="2996600" y="4287429"/>
            <a:ext cx="742913" cy="211928"/>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DunkinBrands.svg"/>
          <p:cNvPicPr>
            <a:picLocks noChangeAspect="1" noChangeArrowheads="1"/>
          </p:cNvPicPr>
          <p:nvPr/>
        </p:nvPicPr>
        <p:blipFill>
          <a:blip r:embed="rId38">
            <a:extLst>
              <a:ext uri="{28A0092B-C50C-407E-A947-70E740481C1C}">
                <a14:useLocalDpi xmlns:a14="http://schemas.microsoft.com/office/drawing/2010/main"/>
              </a:ext>
            </a:extLst>
          </a:blip>
          <a:srcRect/>
          <a:stretch>
            <a:fillRect/>
          </a:stretch>
        </p:blipFill>
        <p:spPr bwMode="auto">
          <a:xfrm>
            <a:off x="1399026" y="4264802"/>
            <a:ext cx="592348" cy="18847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Image result for subway logo"/>
          <p:cNvPicPr>
            <a:picLocks noChangeAspect="1" noChangeArrowheads="1"/>
          </p:cNvPicPr>
          <p:nvPr/>
        </p:nvPicPr>
        <p:blipFill>
          <a:blip r:embed="rId3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738130" y="3830851"/>
            <a:ext cx="840107" cy="26529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3"/>
          <p:cNvPicPr>
            <a:picLocks noChangeAspect="1" noChangeArrowheads="1"/>
          </p:cNvPicPr>
          <p:nvPr/>
        </p:nvPicPr>
        <p:blipFill>
          <a:blip r:embed="rId40">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470152" y="3770067"/>
            <a:ext cx="308761" cy="363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4" descr="C:\Users\106431\Pictures\frg.png"/>
          <p:cNvPicPr>
            <a:picLocks noChangeAspect="1" noChangeArrowheads="1"/>
          </p:cNvPicPr>
          <p:nvPr/>
        </p:nvPicPr>
        <p:blipFill>
          <a:blip r:embed="rId41" cstate="email">
            <a:clrChange>
              <a:clrFrom>
                <a:srgbClr val="F9FDFC"/>
              </a:clrFrom>
              <a:clrTo>
                <a:srgbClr val="F9FDFC">
                  <a:alpha val="0"/>
                </a:srgbClr>
              </a:clrTo>
            </a:clrChange>
            <a:extLst>
              <a:ext uri="{28A0092B-C50C-407E-A947-70E740481C1C}">
                <a14:useLocalDpi xmlns:a14="http://schemas.microsoft.com/office/drawing/2010/main"/>
              </a:ext>
            </a:extLst>
          </a:blip>
          <a:stretch>
            <a:fillRect/>
          </a:stretch>
        </p:blipFill>
        <p:spPr bwMode="auto">
          <a:xfrm>
            <a:off x="779677" y="4267390"/>
            <a:ext cx="551489" cy="20921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167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Cognizant Cloud Services - Overview</a:t>
            </a:r>
            <a:endParaRPr lang="en-US" dirty="0"/>
          </a:p>
        </p:txBody>
      </p:sp>
      <p:grpSp>
        <p:nvGrpSpPr>
          <p:cNvPr id="31" name="Group 30"/>
          <p:cNvGrpSpPr/>
          <p:nvPr/>
        </p:nvGrpSpPr>
        <p:grpSpPr>
          <a:xfrm>
            <a:off x="235556" y="696950"/>
            <a:ext cx="8672889" cy="3756157"/>
            <a:chOff x="338572" y="696950"/>
            <a:chExt cx="8672889" cy="3756157"/>
          </a:xfrm>
        </p:grpSpPr>
        <p:grpSp>
          <p:nvGrpSpPr>
            <p:cNvPr id="6" name="Group 5"/>
            <p:cNvGrpSpPr/>
            <p:nvPr/>
          </p:nvGrpSpPr>
          <p:grpSpPr>
            <a:xfrm>
              <a:off x="338572" y="696950"/>
              <a:ext cx="8672889" cy="3756157"/>
              <a:chOff x="338572" y="851517"/>
              <a:chExt cx="8768853" cy="4701669"/>
            </a:xfrm>
          </p:grpSpPr>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222" y="851517"/>
                <a:ext cx="3278454" cy="294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3952742" y="1993878"/>
                <a:ext cx="1503049" cy="928984"/>
                <a:chOff x="3792063" y="3547454"/>
                <a:chExt cx="1503049" cy="928984"/>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2063" y="3547454"/>
                  <a:ext cx="1503049" cy="928984"/>
                </a:xfrm>
                <a:prstGeom prst="rect">
                  <a:avLst/>
                </a:prstGeom>
                <a:effectLst>
                  <a:outerShdw blurRad="50800" dist="38100" dir="2700000" algn="tl" rotWithShape="0">
                    <a:prstClr val="black">
                      <a:alpha val="40000"/>
                    </a:prstClr>
                  </a:outerShdw>
                </a:effectLst>
              </p:spPr>
            </p:pic>
            <p:sp>
              <p:nvSpPr>
                <p:cNvPr id="27" name="TextBox 26"/>
                <p:cNvSpPr txBox="1"/>
                <p:nvPr/>
              </p:nvSpPr>
              <p:spPr>
                <a:xfrm>
                  <a:off x="3922143" y="3905371"/>
                  <a:ext cx="1301255" cy="53935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mj-lt"/>
                      <a:ea typeface="+mn-ea"/>
                      <a:cs typeface="+mn-cs"/>
                    </a:rPr>
                    <a:t>Cognizant Cloud Services</a:t>
                  </a:r>
                </a:p>
              </p:txBody>
            </p:sp>
          </p:grpSp>
          <p:sp>
            <p:nvSpPr>
              <p:cNvPr id="9" name="Rectangle 8"/>
              <p:cNvSpPr/>
              <p:nvPr/>
            </p:nvSpPr>
            <p:spPr>
              <a:xfrm>
                <a:off x="346192" y="1081185"/>
                <a:ext cx="2610368" cy="669318"/>
              </a:xfrm>
              <a:prstGeom prst="rect">
                <a:avLst/>
              </a:prstGeom>
              <a:solidFill>
                <a:schemeClr val="bg1">
                  <a:lumMod val="95000"/>
                </a:schemeClr>
              </a:solidFill>
              <a:ln w="9525" cap="flat" cmpd="sng" algn="ctr">
                <a:noFill/>
                <a:prstDash val="solid"/>
              </a:ln>
              <a:effectLst/>
            </p:spPr>
            <p:txBody>
              <a:bodyPr rtlCol="0" anchor="t">
                <a:noAutofit/>
              </a:bodyPr>
              <a:lstStyle/>
              <a:p>
                <a:pPr marL="0" marR="0" lvl="0" indent="0" algn="l" defTabSz="457200" rtl="0" eaLnBrk="1" fontAlgn="auto" latinLnBrk="0" hangingPunct="1">
                  <a:lnSpc>
                    <a:spcPct val="100000"/>
                  </a:lnSpc>
                  <a:spcBef>
                    <a:spcPts val="0"/>
                  </a:spcBef>
                  <a:spcAft>
                    <a:spcPts val="100"/>
                  </a:spcAft>
                  <a:buClrTx/>
                  <a:buSzTx/>
                  <a:buFontTx/>
                  <a:buNone/>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Seamlessly integrated to Cognizant’s technology and consulting services lines: across app and infrastructure</a:t>
                </a:r>
              </a:p>
            </p:txBody>
          </p:sp>
          <p:sp>
            <p:nvSpPr>
              <p:cNvPr id="10" name="Rectangle 9"/>
              <p:cNvSpPr/>
              <p:nvPr/>
            </p:nvSpPr>
            <p:spPr>
              <a:xfrm flipH="1">
                <a:off x="346192" y="854839"/>
                <a:ext cx="2610368" cy="223424"/>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Proven Competence and Experience</a:t>
                </a:r>
              </a:p>
            </p:txBody>
          </p:sp>
          <p:sp>
            <p:nvSpPr>
              <p:cNvPr id="11" name="Rectangle 10"/>
              <p:cNvSpPr/>
              <p:nvPr/>
            </p:nvSpPr>
            <p:spPr>
              <a:xfrm>
                <a:off x="338572" y="2176369"/>
                <a:ext cx="2610368" cy="606312"/>
              </a:xfrm>
              <a:prstGeom prst="rect">
                <a:avLst/>
              </a:prstGeom>
              <a:solidFill>
                <a:schemeClr val="bg1">
                  <a:lumMod val="95000"/>
                </a:schemeClr>
              </a:solidFill>
              <a:ln w="9525" cap="flat" cmpd="sng" algn="ctr">
                <a:noFill/>
                <a:prstDash val="solid"/>
              </a:ln>
              <a:effectLst/>
            </p:spPr>
            <p:txBody>
              <a:bodyPr rtlCol="0" anchor="t">
                <a:no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Advisory; build; migration; app modernization; managed services for public, private and hybrid cloud</a:t>
                </a:r>
              </a:p>
            </p:txBody>
          </p:sp>
          <p:sp>
            <p:nvSpPr>
              <p:cNvPr id="12" name="Rectangle 11"/>
              <p:cNvSpPr/>
              <p:nvPr/>
            </p:nvSpPr>
            <p:spPr>
              <a:xfrm flipH="1">
                <a:off x="346192" y="1950146"/>
                <a:ext cx="2610368" cy="223424"/>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End-to-end Services</a:t>
                </a:r>
              </a:p>
            </p:txBody>
          </p:sp>
          <p:sp>
            <p:nvSpPr>
              <p:cNvPr id="13" name="Rectangle 12"/>
              <p:cNvSpPr/>
              <p:nvPr/>
            </p:nvSpPr>
            <p:spPr>
              <a:xfrm>
                <a:off x="346192" y="3289934"/>
                <a:ext cx="2610368" cy="473526"/>
              </a:xfrm>
              <a:prstGeom prst="rect">
                <a:avLst/>
              </a:prstGeom>
              <a:solidFill>
                <a:schemeClr val="bg1">
                  <a:lumMod val="95000"/>
                </a:schemeClr>
              </a:solidFill>
              <a:ln w="9525" cap="flat" cmpd="sng" algn="ctr">
                <a:noFill/>
                <a:prstDash val="solid"/>
              </a:ln>
              <a:effectLst/>
            </p:spPr>
            <p:txBody>
              <a:bodyPr rtlCol="0" anchor="t">
                <a:noAutofit/>
              </a:bodyPr>
              <a:lstStyle/>
              <a:p>
                <a:pPr marL="0" marR="0" lvl="0" indent="0" algn="l" defTabSz="457200" rtl="0" eaLnBrk="1" fontAlgn="auto" latinLnBrk="0" hangingPunct="1">
                  <a:lnSpc>
                    <a:spcPct val="100000"/>
                  </a:lnSpc>
                  <a:spcBef>
                    <a:spcPts val="0"/>
                  </a:spcBef>
                  <a:spcAft>
                    <a:spcPts val="100"/>
                  </a:spcAft>
                  <a:buClrTx/>
                  <a:buSzTx/>
                  <a:buFontTx/>
                  <a:buNone/>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Cloud Steps Transformation Framework; Cloud360; On Target, CloudTrust</a:t>
                </a:r>
              </a:p>
            </p:txBody>
          </p:sp>
          <p:sp>
            <p:nvSpPr>
              <p:cNvPr id="14" name="Rectangle 13"/>
              <p:cNvSpPr/>
              <p:nvPr/>
            </p:nvSpPr>
            <p:spPr>
              <a:xfrm flipH="1">
                <a:off x="346192" y="3048612"/>
                <a:ext cx="2610368" cy="223424"/>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Unique IP for Cloud Transformation</a:t>
                </a:r>
              </a:p>
            </p:txBody>
          </p:sp>
          <p:sp>
            <p:nvSpPr>
              <p:cNvPr id="15" name="Rectangle 14"/>
              <p:cNvSpPr/>
              <p:nvPr/>
            </p:nvSpPr>
            <p:spPr>
              <a:xfrm>
                <a:off x="6442192" y="2167087"/>
                <a:ext cx="2661953" cy="1152279"/>
              </a:xfrm>
              <a:prstGeom prst="rect">
                <a:avLst/>
              </a:prstGeom>
              <a:solidFill>
                <a:schemeClr val="bg1">
                  <a:lumMod val="95000"/>
                </a:schemeClr>
              </a:solidFill>
              <a:ln w="9525" cap="flat" cmpd="sng" algn="ctr">
                <a:noFill/>
                <a:prstDash val="solid"/>
              </a:ln>
              <a:effectLst/>
            </p:spPr>
            <p:txBody>
              <a:bodyPr rtlCol="0" anchor="t">
                <a:noAutofit/>
              </a:bodyPr>
              <a:lstStyle/>
              <a:p>
                <a:pPr marL="171450" marR="0" lvl="0" indent="-171450" algn="just"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Private cloud at customer data center: VMware, Open Stack, Cloud Foundry  </a:t>
                </a:r>
              </a:p>
              <a:p>
                <a:pPr marL="171450" marR="0" lvl="0" indent="-171450" algn="just"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Hosted private cloud at partner/Cognizant data center: VMware, Open Stack, Cloud Foundry</a:t>
                </a:r>
              </a:p>
              <a:p>
                <a:pPr marL="171450" marR="0" lvl="0" indent="-171450" algn="just"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Multi-tenant/dedicated cloud at hyper scale data center: AWS, Azure, IBM, GCP</a:t>
                </a:r>
              </a:p>
            </p:txBody>
          </p:sp>
          <p:sp>
            <p:nvSpPr>
              <p:cNvPr id="16" name="Rectangle 15"/>
              <p:cNvSpPr/>
              <p:nvPr/>
            </p:nvSpPr>
            <p:spPr>
              <a:xfrm flipH="1">
                <a:off x="6436094" y="1735862"/>
                <a:ext cx="2668050" cy="444192"/>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Comprehensive Hybrid Cloud Platform Choices</a:t>
                </a:r>
              </a:p>
            </p:txBody>
          </p:sp>
          <p:sp>
            <p:nvSpPr>
              <p:cNvPr id="17" name="Rectangle 16"/>
              <p:cNvSpPr/>
              <p:nvPr/>
            </p:nvSpPr>
            <p:spPr>
              <a:xfrm flipH="1">
                <a:off x="346192" y="3969517"/>
                <a:ext cx="2610368" cy="211276"/>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Strategic Partnerships</a:t>
                </a:r>
              </a:p>
            </p:txBody>
          </p:sp>
          <p:sp>
            <p:nvSpPr>
              <p:cNvPr id="18" name="TextBox 17"/>
              <p:cNvSpPr txBox="1"/>
              <p:nvPr/>
            </p:nvSpPr>
            <p:spPr>
              <a:xfrm>
                <a:off x="3785224" y="4877443"/>
                <a:ext cx="2006908" cy="308201"/>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defPPr>
                  <a:defRPr lang="en-US"/>
                </a:defPPr>
                <a:lvl1pPr algn="ctr">
                  <a:spcAft>
                    <a:spcPts val="300"/>
                  </a:spcAft>
                  <a:defRPr sz="95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4000+ Cloud Professionals</a:t>
                </a:r>
              </a:p>
            </p:txBody>
          </p:sp>
          <p:sp>
            <p:nvSpPr>
              <p:cNvPr id="19" name="TextBox 18"/>
              <p:cNvSpPr txBox="1"/>
              <p:nvPr/>
            </p:nvSpPr>
            <p:spPr>
              <a:xfrm>
                <a:off x="3785222" y="5244985"/>
                <a:ext cx="2006908" cy="308201"/>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defPPr>
                  <a:defRPr lang="en-US"/>
                </a:defPPr>
                <a:lvl1pPr algn="ctr">
                  <a:spcAft>
                    <a:spcPts val="300"/>
                  </a:spcAft>
                  <a:defRPr sz="95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350+ Active Clients</a:t>
                </a:r>
              </a:p>
            </p:txBody>
          </p:sp>
          <p:sp>
            <p:nvSpPr>
              <p:cNvPr id="20" name="Rectangle 19"/>
              <p:cNvSpPr/>
              <p:nvPr/>
            </p:nvSpPr>
            <p:spPr>
              <a:xfrm flipH="1">
                <a:off x="6436096" y="851517"/>
                <a:ext cx="2671328" cy="223424"/>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Labs/R&amp;D</a:t>
                </a:r>
              </a:p>
            </p:txBody>
          </p:sp>
          <p:sp>
            <p:nvSpPr>
              <p:cNvPr id="21" name="Rectangle 20"/>
              <p:cNvSpPr/>
              <p:nvPr/>
            </p:nvSpPr>
            <p:spPr>
              <a:xfrm>
                <a:off x="6436097" y="1074941"/>
                <a:ext cx="2671328" cy="493567"/>
              </a:xfrm>
              <a:prstGeom prst="rect">
                <a:avLst/>
              </a:prstGeom>
              <a:solidFill>
                <a:schemeClr val="bg1">
                  <a:lumMod val="95000"/>
                </a:schemeClr>
              </a:solidFill>
              <a:ln w="9525" cap="flat" cmpd="sng" algn="ctr">
                <a:noFill/>
                <a:prstDash val="solid"/>
              </a:ln>
              <a:effectLst/>
            </p:spPr>
            <p:txBody>
              <a:bodyPr rtlCol="0" anchor="t">
                <a:noAutofit/>
              </a:bodyPr>
              <a:lstStyle/>
              <a:p>
                <a:pPr marL="0" marR="0" lvl="0" indent="0" algn="just" defTabSz="457200" rtl="0" eaLnBrk="1" fontAlgn="auto" latinLnBrk="0" hangingPunct="1">
                  <a:lnSpc>
                    <a:spcPct val="100000"/>
                  </a:lnSpc>
                  <a:spcBef>
                    <a:spcPts val="0"/>
                  </a:spcBef>
                  <a:spcAft>
                    <a:spcPts val="100"/>
                  </a:spcAft>
                  <a:buClrTx/>
                  <a:buSzTx/>
                  <a:buFontTx/>
                  <a:buNone/>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Dedicated Cloud centers of excellence; Infrastructure-as-a-code labs; Digital collaboratory</a:t>
                </a:r>
              </a:p>
            </p:txBody>
          </p:sp>
          <p:sp>
            <p:nvSpPr>
              <p:cNvPr id="22" name="Rectangle 21"/>
              <p:cNvSpPr/>
              <p:nvPr/>
            </p:nvSpPr>
            <p:spPr>
              <a:xfrm>
                <a:off x="6436095" y="3827078"/>
                <a:ext cx="2668050" cy="496153"/>
              </a:xfrm>
              <a:prstGeom prst="rect">
                <a:avLst/>
              </a:prstGeom>
              <a:solidFill>
                <a:schemeClr val="bg1">
                  <a:lumMod val="95000"/>
                </a:schemeClr>
              </a:solidFill>
              <a:ln w="9525" cap="flat" cmpd="sng" algn="ctr">
                <a:noFill/>
                <a:prstDash val="solid"/>
              </a:ln>
              <a:effectLst/>
            </p:spPr>
            <p:txBody>
              <a:bodyPr rtlCol="0" anchor="t">
                <a:noAutofit/>
              </a:bodyPr>
              <a:lstStyle/>
              <a:p>
                <a:pPr marL="0" marR="0" lvl="0" indent="0" algn="just" defTabSz="457200" rtl="0" eaLnBrk="1" fontAlgn="auto" latinLnBrk="0" hangingPunct="1">
                  <a:lnSpc>
                    <a:spcPct val="100000"/>
                  </a:lnSpc>
                  <a:spcBef>
                    <a:spcPts val="0"/>
                  </a:spcBef>
                  <a:spcAft>
                    <a:spcPts val="100"/>
                  </a:spcAft>
                  <a:buClrTx/>
                  <a:buSzTx/>
                  <a:buFontTx/>
                  <a:buNone/>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TriZetto; Smart Trials; assetSERV; OrderServ; Big Decisions </a:t>
                </a:r>
              </a:p>
            </p:txBody>
          </p:sp>
          <p:sp>
            <p:nvSpPr>
              <p:cNvPr id="23" name="Rectangle 22"/>
              <p:cNvSpPr/>
              <p:nvPr/>
            </p:nvSpPr>
            <p:spPr>
              <a:xfrm flipH="1">
                <a:off x="6436094" y="3445327"/>
                <a:ext cx="2668049" cy="354613"/>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Platforms Delivered ‘as-a-service’ over Cloud</a:t>
                </a:r>
              </a:p>
            </p:txBody>
          </p:sp>
          <p:sp>
            <p:nvSpPr>
              <p:cNvPr id="24" name="TextBox 23"/>
              <p:cNvSpPr txBox="1"/>
              <p:nvPr/>
            </p:nvSpPr>
            <p:spPr>
              <a:xfrm>
                <a:off x="3785222" y="4065477"/>
                <a:ext cx="2006908" cy="664559"/>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defPPr>
                  <a:defRPr lang="en-US"/>
                </a:defPPr>
                <a:lvl1pPr algn="ctr">
                  <a:spcAft>
                    <a:spcPts val="300"/>
                  </a:spcAft>
                  <a:defRPr sz="95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Delivery Centers: North America, UK, Europe, APAC, LATAM</a:t>
                </a:r>
              </a:p>
            </p:txBody>
          </p:sp>
          <p:sp>
            <p:nvSpPr>
              <p:cNvPr id="25" name="Rectangle 24"/>
              <p:cNvSpPr/>
              <p:nvPr/>
            </p:nvSpPr>
            <p:spPr>
              <a:xfrm>
                <a:off x="338572" y="4211255"/>
                <a:ext cx="2617988" cy="1287451"/>
              </a:xfrm>
              <a:prstGeom prst="rect">
                <a:avLst/>
              </a:prstGeom>
              <a:solidFill>
                <a:schemeClr val="bg1">
                  <a:lumMod val="95000"/>
                </a:schemeClr>
              </a:solidFill>
              <a:ln w="9525" cap="flat" cmpd="sng" algn="ctr">
                <a:noFill/>
                <a:prstDash val="solid"/>
              </a:ln>
              <a:effectLst/>
            </p:spPr>
            <p:txBody>
              <a:bodyPr rtlCol="0" anchor="t">
                <a:noAutofit/>
              </a:bodyPr>
              <a:lstStyle/>
              <a:p>
                <a:pPr marL="171450" marR="0" lvl="0" indent="-1714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AWS Premier Consulting Partner &amp; Managed Service Partner; Microsoft Gold Cloud Platform Partner; Pivotal Cloud Foundry Global System Integrator Partner</a:t>
                </a:r>
              </a:p>
              <a:p>
                <a:pPr marL="171450" marR="0" lvl="0" indent="-1714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IBM, VMware, SAP, Oracle, Rackspace, RISC Networks, Racemi, Cirba, BMC, Oracle, NetApp</a:t>
                </a:r>
              </a:p>
            </p:txBody>
          </p:sp>
        </p:grpSp>
        <p:sp>
          <p:nvSpPr>
            <p:cNvPr id="28" name="Rectangle 27"/>
            <p:cNvSpPr/>
            <p:nvPr/>
          </p:nvSpPr>
          <p:spPr>
            <a:xfrm>
              <a:off x="6384367" y="3857314"/>
              <a:ext cx="2591424" cy="555199"/>
            </a:xfrm>
            <a:prstGeom prst="rect">
              <a:avLst/>
            </a:prstGeom>
            <a:solidFill>
              <a:schemeClr val="bg1">
                <a:lumMod val="95000"/>
              </a:schemeClr>
            </a:solidFill>
            <a:ln w="9525" cap="flat" cmpd="sng" algn="ctr">
              <a:noFill/>
              <a:prstDash val="solid"/>
            </a:ln>
            <a:effectLst/>
          </p:spPr>
          <p:txBody>
            <a:bodyPr rtlCol="0" anchor="t">
              <a:noAutofit/>
            </a:bodyPr>
            <a:lstStyle/>
            <a:p>
              <a:pPr marL="0" marR="0" lvl="0" indent="0" algn="l" defTabSz="457200" rtl="0" eaLnBrk="1" fontAlgn="auto" latinLnBrk="0" hangingPunct="1">
                <a:lnSpc>
                  <a:spcPct val="100000"/>
                </a:lnSpc>
                <a:spcBef>
                  <a:spcPts val="0"/>
                </a:spcBef>
                <a:spcAft>
                  <a:spcPts val="100"/>
                </a:spcAft>
                <a:buClrTx/>
                <a:buSzTx/>
                <a:buFontTx/>
                <a:buNone/>
                <a:tabLst/>
                <a:defRPr/>
              </a:pPr>
              <a:r>
                <a:rPr kumimoji="0" lang="en-US" sz="900" b="0" i="0" u="none" strike="noStrike" kern="1200" cap="none" spc="0" normalizeH="0" baseline="0" noProof="0" dirty="0">
                  <a:ln>
                    <a:noFill/>
                  </a:ln>
                  <a:solidFill>
                    <a:schemeClr val="tx2"/>
                  </a:solidFill>
                  <a:effectLst/>
                  <a:uLnTx/>
                  <a:uFillTx/>
                  <a:latin typeface="+mj-lt"/>
                  <a:ea typeface="+mn-ea"/>
                  <a:cs typeface="+mn-cs"/>
                </a:rPr>
                <a:t>Data Center Migration, Agile Engineering Environments, Resilient Web Platform, Intelligent Data Platform, Enterprise Apps on Cloud, Workplace Cloud Solutions.</a:t>
              </a:r>
            </a:p>
          </p:txBody>
        </p:sp>
        <p:sp>
          <p:nvSpPr>
            <p:cNvPr id="29" name="Rectangle 28"/>
            <p:cNvSpPr/>
            <p:nvPr/>
          </p:nvSpPr>
          <p:spPr>
            <a:xfrm flipH="1">
              <a:off x="6384367" y="3606449"/>
              <a:ext cx="2591424" cy="231119"/>
            </a:xfrm>
            <a:prstGeom prst="rect">
              <a:avLst/>
            </a:prstGeom>
            <a:solidFill>
              <a:schemeClr val="tx1"/>
            </a:solidFill>
            <a:ln>
              <a:noFill/>
            </a:ln>
          </p:spPr>
          <p:style>
            <a:lnRef idx="3">
              <a:schemeClr val="lt1"/>
            </a:lnRef>
            <a:fillRef idx="1">
              <a:schemeClr val="accent3"/>
            </a:fillRef>
            <a:effectRef idx="1">
              <a:schemeClr val="accent3"/>
            </a:effectRef>
            <a:fontRef idx="minor">
              <a:schemeClr val="lt1"/>
            </a:fontRef>
          </p:style>
          <p:txBody>
            <a:bodyPr bIns="34290" rtlCol="0" anchor="ctr"/>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950" b="1" i="0" u="none" strike="noStrike" kern="1200" cap="none" spc="0" normalizeH="0" baseline="0" noProof="0" dirty="0">
                  <a:ln>
                    <a:noFill/>
                  </a:ln>
                  <a:solidFill>
                    <a:srgbClr val="FFFFFF"/>
                  </a:solidFill>
                  <a:effectLst/>
                  <a:uLnTx/>
                  <a:uFillTx/>
                  <a:latin typeface="+mj-lt"/>
                  <a:ea typeface="+mn-ea"/>
                  <a:cs typeface="+mn-cs"/>
                </a:rPr>
                <a:t>Comprehensive Cloud Solution Offerings</a:t>
              </a:r>
            </a:p>
          </p:txBody>
        </p:sp>
      </p:grpSp>
    </p:spTree>
    <p:extLst>
      <p:ext uri="{BB962C8B-B14F-4D97-AF65-F5344CB8AC3E}">
        <p14:creationId xmlns:p14="http://schemas.microsoft.com/office/powerpoint/2010/main" val="40081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t>Leveraging Proven Cognizant Tools for PJI for Accelerated, Risk-Free Migration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80918568"/>
              </p:ext>
            </p:extLst>
          </p:nvPr>
        </p:nvGraphicFramePr>
        <p:xfrm>
          <a:off x="312235" y="582372"/>
          <a:ext cx="8519531" cy="4023360"/>
        </p:xfrm>
        <a:graphic>
          <a:graphicData uri="http://schemas.openxmlformats.org/drawingml/2006/table">
            <a:tbl>
              <a:tblPr firstRow="1" bandRow="1">
                <a:tableStyleId>{93296810-A885-4BE3-A3E7-6D5BEEA58F35}</a:tableStyleId>
              </a:tblPr>
              <a:tblGrid>
                <a:gridCol w="3069814">
                  <a:extLst>
                    <a:ext uri="{9D8B030D-6E8A-4147-A177-3AD203B41FA5}">
                      <a16:colId xmlns:a16="http://schemas.microsoft.com/office/drawing/2014/main" val="880812170"/>
                    </a:ext>
                  </a:extLst>
                </a:gridCol>
                <a:gridCol w="5449717">
                  <a:extLst>
                    <a:ext uri="{9D8B030D-6E8A-4147-A177-3AD203B41FA5}">
                      <a16:colId xmlns:a16="http://schemas.microsoft.com/office/drawing/2014/main" val="531030941"/>
                    </a:ext>
                  </a:extLst>
                </a:gridCol>
              </a:tblGrid>
              <a:tr h="0">
                <a:tc>
                  <a:txBody>
                    <a:bodyPr/>
                    <a:lstStyle/>
                    <a:p>
                      <a:pPr algn="ctr"/>
                      <a:r>
                        <a:rPr lang="en-US" sz="1200" dirty="0"/>
                        <a:t>Migration</a:t>
                      </a:r>
                      <a:r>
                        <a:rPr lang="en-US" sz="1200" baseline="0" dirty="0"/>
                        <a:t> Tenants</a:t>
                      </a:r>
                      <a:endParaRPr lang="en-US" sz="1200" dirty="0">
                        <a:latin typeface="Arial" panose="020B0604020202020204" pitchFamily="34" charset="0"/>
                        <a:cs typeface="Arial" panose="020B0604020202020204" pitchFamily="34" charset="0"/>
                      </a:endParaRPr>
                    </a:p>
                  </a:txBody>
                  <a:tcPr marL="45720" marR="4572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57B1"/>
                    </a:solidFill>
                  </a:tcPr>
                </a:tc>
                <a:tc>
                  <a:txBody>
                    <a:bodyPr/>
                    <a:lstStyle/>
                    <a:p>
                      <a:pPr algn="ctr"/>
                      <a:r>
                        <a:rPr lang="en-US" sz="1200" dirty="0"/>
                        <a:t>Cognizant</a:t>
                      </a:r>
                      <a:r>
                        <a:rPr lang="en-US" sz="1200" baseline="0" dirty="0"/>
                        <a:t> Tool </a:t>
                      </a:r>
                      <a:endParaRPr lang="en-US" sz="1200" dirty="0">
                        <a:latin typeface="Arial" panose="020B0604020202020204" pitchFamily="34" charset="0"/>
                        <a:cs typeface="Arial" panose="020B0604020202020204" pitchFamily="34" charset="0"/>
                      </a:endParaRPr>
                    </a:p>
                  </a:txBody>
                  <a:tcPr marL="45720" marR="45720" marT="91440" marB="914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F57B1"/>
                    </a:solidFill>
                  </a:tcPr>
                </a:tc>
                <a:extLst>
                  <a:ext uri="{0D108BD9-81ED-4DB2-BD59-A6C34878D82A}">
                    <a16:rowId xmlns:a16="http://schemas.microsoft.com/office/drawing/2014/main" val="1063031712"/>
                  </a:ext>
                </a:extLst>
              </a:tr>
              <a:tr h="0">
                <a:tc>
                  <a:txBody>
                    <a:bodyPr/>
                    <a:lstStyle/>
                    <a:p>
                      <a:r>
                        <a:rPr lang="en-US" sz="1200" dirty="0">
                          <a:solidFill>
                            <a:schemeClr val="tx2"/>
                          </a:solidFill>
                        </a:rPr>
                        <a:t>Dashboard,</a:t>
                      </a:r>
                      <a:r>
                        <a:rPr lang="en-US" sz="1200" baseline="0" dirty="0">
                          <a:solidFill>
                            <a:schemeClr val="tx2"/>
                          </a:solidFill>
                        </a:rPr>
                        <a:t> KPI driven Migration Approach</a:t>
                      </a:r>
                      <a:endParaRPr lang="en-US" sz="1200" dirty="0">
                        <a:solidFill>
                          <a:schemeClr val="tx2"/>
                        </a:solidFill>
                        <a:latin typeface="Arial Regular"/>
                      </a:endParaRP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3038" indent="-173038">
                        <a:buFont typeface="Arial" panose="020B0604020202020204" pitchFamily="34" charset="0"/>
                        <a:buChar char="•"/>
                      </a:pPr>
                      <a:r>
                        <a:rPr lang="en-US" sz="1200" b="1" dirty="0">
                          <a:solidFill>
                            <a:srgbClr val="0070C0"/>
                          </a:solidFill>
                        </a:rPr>
                        <a:t>ArcTern</a:t>
                      </a:r>
                      <a:r>
                        <a:rPr lang="en-US" sz="1200" baseline="0" dirty="0">
                          <a:solidFill>
                            <a:schemeClr val="tx2"/>
                          </a:solidFill>
                        </a:rPr>
                        <a:t> – Cognizant ArcTern Governance, Migration and KPI dashboard driven tool for migration</a:t>
                      </a:r>
                      <a:endParaRPr lang="en-US" sz="1200" dirty="0">
                        <a:solidFill>
                          <a:schemeClr val="tx2"/>
                        </a:solidFill>
                        <a:latin typeface="Arial Regular"/>
                      </a:endParaRP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784592"/>
                  </a:ext>
                </a:extLst>
              </a:tr>
              <a:tr h="0">
                <a:tc>
                  <a:txBody>
                    <a:bodyPr/>
                    <a:lstStyle/>
                    <a:p>
                      <a:r>
                        <a:rPr lang="en-US" sz="1200" dirty="0">
                          <a:solidFill>
                            <a:schemeClr val="tx2"/>
                          </a:solidFill>
                        </a:rPr>
                        <a:t>Assessment and migration planning</a:t>
                      </a:r>
                      <a:endParaRPr lang="en-US" sz="1200" dirty="0">
                        <a:solidFill>
                          <a:schemeClr val="tx2"/>
                        </a:solidFill>
                        <a:latin typeface="Arial Regular"/>
                      </a:endParaRP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3038" indent="-173038" algn="l" defTabSz="914378" rtl="0" eaLnBrk="1" latinLnBrk="0" hangingPunct="1">
                        <a:buFont typeface="Arial" panose="020B0604020202020204" pitchFamily="34" charset="0"/>
                        <a:buChar char="•"/>
                      </a:pPr>
                      <a:r>
                        <a:rPr lang="en-US" sz="1200" kern="1200" dirty="0">
                          <a:solidFill>
                            <a:schemeClr val="tx2"/>
                          </a:solidFill>
                          <a:latin typeface="+mn-lt"/>
                          <a:ea typeface="+mn-ea"/>
                          <a:cs typeface="+mn-cs"/>
                        </a:rPr>
                        <a:t>Cognizant </a:t>
                      </a:r>
                      <a:r>
                        <a:rPr lang="en-US" sz="1200" b="1" kern="1200" dirty="0">
                          <a:solidFill>
                            <a:srgbClr val="0070C0"/>
                          </a:solidFill>
                          <a:latin typeface="+mn-lt"/>
                          <a:ea typeface="+mn-ea"/>
                          <a:cs typeface="+mn-cs"/>
                        </a:rPr>
                        <a:t>score-card</a:t>
                      </a:r>
                      <a:r>
                        <a:rPr lang="en-US" sz="1200" kern="1200" dirty="0">
                          <a:solidFill>
                            <a:schemeClr val="tx2"/>
                          </a:solidFill>
                          <a:latin typeface="+mn-lt"/>
                          <a:ea typeface="+mn-ea"/>
                          <a:cs typeface="+mn-cs"/>
                        </a:rPr>
                        <a:t> driven </a:t>
                      </a:r>
                      <a:r>
                        <a:rPr lang="en-US" sz="1200" b="1" kern="1200" dirty="0">
                          <a:solidFill>
                            <a:srgbClr val="0070C0"/>
                          </a:solidFill>
                          <a:latin typeface="+mn-lt"/>
                          <a:ea typeface="+mn-ea"/>
                          <a:cs typeface="+mn-cs"/>
                        </a:rPr>
                        <a:t>cloud assessment framework</a:t>
                      </a:r>
                    </a:p>
                    <a:p>
                      <a:pPr marL="173038" indent="-173038" algn="l" defTabSz="914378" rtl="0" eaLnBrk="1" latinLnBrk="0" hangingPunct="1">
                        <a:buFont typeface="Arial" panose="020B0604020202020204" pitchFamily="34" charset="0"/>
                        <a:buChar char="•"/>
                      </a:pPr>
                      <a:r>
                        <a:rPr lang="en-US" sz="1200" kern="1200" dirty="0">
                          <a:solidFill>
                            <a:schemeClr val="tx2"/>
                          </a:solidFill>
                          <a:latin typeface="+mn-lt"/>
                          <a:ea typeface="+mn-ea"/>
                          <a:cs typeface="+mn-cs"/>
                        </a:rPr>
                        <a:t>Leveraging existing application knowledge</a:t>
                      </a: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03464198"/>
                  </a:ext>
                </a:extLst>
              </a:tr>
              <a:tr h="0">
                <a:tc>
                  <a:txBody>
                    <a:bodyPr/>
                    <a:lstStyle/>
                    <a:p>
                      <a:r>
                        <a:rPr lang="en-US" sz="1200" dirty="0">
                          <a:solidFill>
                            <a:schemeClr val="tx2"/>
                          </a:solidFill>
                        </a:rPr>
                        <a:t>Defining</a:t>
                      </a:r>
                      <a:r>
                        <a:rPr lang="en-US" sz="1200" baseline="0" dirty="0">
                          <a:solidFill>
                            <a:schemeClr val="tx2"/>
                          </a:solidFill>
                        </a:rPr>
                        <a:t> accurate TCO/ROI model</a:t>
                      </a:r>
                      <a:endParaRPr lang="en-US" sz="1200" dirty="0">
                        <a:solidFill>
                          <a:schemeClr val="tx2"/>
                        </a:solidFill>
                        <a:latin typeface="Arial Regular"/>
                      </a:endParaRP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3038" indent="-173038" algn="l" defTabSz="914378" rtl="0" eaLnBrk="1" latinLnBrk="0" hangingPunct="1">
                        <a:buFont typeface="Arial" panose="020B0604020202020204" pitchFamily="34" charset="0"/>
                        <a:buChar char="•"/>
                      </a:pPr>
                      <a:r>
                        <a:rPr lang="en-US" sz="1200" kern="1200" dirty="0">
                          <a:solidFill>
                            <a:schemeClr val="tx2"/>
                          </a:solidFill>
                          <a:latin typeface="+mn-lt"/>
                          <a:ea typeface="+mn-ea"/>
                          <a:cs typeface="+mn-cs"/>
                        </a:rPr>
                        <a:t>Comprehensive </a:t>
                      </a:r>
                      <a:r>
                        <a:rPr lang="en-US" sz="1200" b="1" kern="1200" dirty="0">
                          <a:solidFill>
                            <a:srgbClr val="0070C0"/>
                          </a:solidFill>
                          <a:latin typeface="+mn-lt"/>
                          <a:ea typeface="+mn-ea"/>
                          <a:cs typeface="+mn-cs"/>
                        </a:rPr>
                        <a:t>Cognizant Cloud Economics framework </a:t>
                      </a:r>
                      <a:r>
                        <a:rPr lang="en-US" sz="1200" kern="1200" dirty="0">
                          <a:solidFill>
                            <a:schemeClr val="tx2"/>
                          </a:solidFill>
                          <a:latin typeface="+mn-lt"/>
                          <a:ea typeface="+mn-ea"/>
                          <a:cs typeface="+mn-cs"/>
                        </a:rPr>
                        <a:t>to define TCO/ROI</a:t>
                      </a: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78893398"/>
                  </a:ext>
                </a:extLst>
              </a:tr>
              <a:tr h="0">
                <a:tc>
                  <a:txBody>
                    <a:bodyPr/>
                    <a:lstStyle/>
                    <a:p>
                      <a:r>
                        <a:rPr lang="en-US" sz="1200" dirty="0">
                          <a:solidFill>
                            <a:schemeClr val="tx2"/>
                          </a:solidFill>
                        </a:rPr>
                        <a:t>Accelerated Cloud</a:t>
                      </a:r>
                      <a:r>
                        <a:rPr lang="en-US" sz="1200" baseline="0" dirty="0">
                          <a:solidFill>
                            <a:schemeClr val="tx2"/>
                          </a:solidFill>
                        </a:rPr>
                        <a:t> Migration</a:t>
                      </a:r>
                      <a:endParaRPr lang="en-US" sz="1200" dirty="0">
                        <a:solidFill>
                          <a:schemeClr val="tx2"/>
                        </a:solidFill>
                        <a:latin typeface="Arial Regular"/>
                      </a:endParaRP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3038" indent="-173038" algn="l" defTabSz="914378" rtl="0" eaLnBrk="1" latinLnBrk="0" hangingPunct="1">
                        <a:buFont typeface="Arial" panose="020B0604020202020204" pitchFamily="34" charset="0"/>
                        <a:buChar char="•"/>
                      </a:pPr>
                      <a:r>
                        <a:rPr lang="en-US" sz="1200" kern="1200" dirty="0">
                          <a:solidFill>
                            <a:schemeClr val="tx2"/>
                          </a:solidFill>
                          <a:latin typeface="+mn-lt"/>
                          <a:ea typeface="+mn-ea"/>
                          <a:cs typeface="+mn-cs"/>
                        </a:rPr>
                        <a:t>Leveraging automation driven </a:t>
                      </a:r>
                      <a:r>
                        <a:rPr lang="en-US" sz="1200" b="1" kern="1200" dirty="0">
                          <a:solidFill>
                            <a:srgbClr val="0070C0"/>
                          </a:solidFill>
                          <a:latin typeface="+mn-lt"/>
                          <a:ea typeface="+mn-ea"/>
                          <a:cs typeface="+mn-cs"/>
                        </a:rPr>
                        <a:t>Cognizant Cloud Migration Factory </a:t>
                      </a:r>
                      <a:r>
                        <a:rPr lang="en-US" sz="1200" kern="1200" dirty="0">
                          <a:solidFill>
                            <a:schemeClr val="tx2"/>
                          </a:solidFill>
                          <a:latin typeface="+mn-lt"/>
                          <a:ea typeface="+mn-ea"/>
                          <a:cs typeface="+mn-cs"/>
                        </a:rPr>
                        <a:t>for accelerated migration</a:t>
                      </a: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54256463"/>
                  </a:ext>
                </a:extLst>
              </a:tr>
              <a:tr h="0">
                <a:tc>
                  <a:txBody>
                    <a:bodyPr/>
                    <a:lstStyle/>
                    <a:p>
                      <a:r>
                        <a:rPr lang="en-US" sz="1200" dirty="0">
                          <a:solidFill>
                            <a:schemeClr val="tx2"/>
                          </a:solidFill>
                        </a:rPr>
                        <a:t>Landing Zone Setup</a:t>
                      </a:r>
                      <a:endParaRPr lang="en-US" sz="1200" dirty="0">
                        <a:solidFill>
                          <a:schemeClr val="tx2"/>
                        </a:solidFill>
                        <a:latin typeface="Arial Regular"/>
                      </a:endParaRP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3038" indent="-173038" algn="l" defTabSz="914378" rtl="0" eaLnBrk="1" latinLnBrk="0" hangingPunct="1">
                        <a:buFont typeface="Arial" panose="020B0604020202020204" pitchFamily="34" charset="0"/>
                        <a:buChar char="•"/>
                      </a:pPr>
                      <a:r>
                        <a:rPr lang="en-US" sz="1200" kern="1200" dirty="0">
                          <a:solidFill>
                            <a:schemeClr val="tx2"/>
                          </a:solidFill>
                          <a:latin typeface="+mn-lt"/>
                          <a:ea typeface="+mn-ea"/>
                          <a:cs typeface="+mn-cs"/>
                        </a:rPr>
                        <a:t>Leveraging </a:t>
                      </a:r>
                      <a:r>
                        <a:rPr lang="en-US" sz="1200" b="1" kern="1200" dirty="0">
                          <a:solidFill>
                            <a:srgbClr val="0070C0"/>
                          </a:solidFill>
                          <a:latin typeface="+mn-lt"/>
                          <a:ea typeface="+mn-ea"/>
                          <a:cs typeface="+mn-cs"/>
                        </a:rPr>
                        <a:t>Cognizant Enterprise Landing Zones Framework </a:t>
                      </a:r>
                      <a:r>
                        <a:rPr lang="en-US" sz="1200" kern="1200" dirty="0">
                          <a:solidFill>
                            <a:schemeClr val="tx2"/>
                          </a:solidFill>
                          <a:latin typeface="+mn-lt"/>
                          <a:ea typeface="+mn-ea"/>
                          <a:cs typeface="+mn-cs"/>
                        </a:rPr>
                        <a:t>to define the foundation for multi-cloud environment</a:t>
                      </a: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59418905"/>
                  </a:ext>
                </a:extLst>
              </a:tr>
              <a:tr h="0">
                <a:tc>
                  <a:txBody>
                    <a:bodyPr/>
                    <a:lstStyle/>
                    <a:p>
                      <a:r>
                        <a:rPr lang="en-US" sz="1200" dirty="0">
                          <a:solidFill>
                            <a:schemeClr val="tx2"/>
                          </a:solidFill>
                        </a:rPr>
                        <a:t>Operational Readiness</a:t>
                      </a:r>
                      <a:endParaRPr lang="en-US" sz="1200" dirty="0">
                        <a:solidFill>
                          <a:schemeClr val="tx2"/>
                        </a:solidFill>
                        <a:latin typeface="Arial Regular"/>
                      </a:endParaRP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3038" indent="-173038" algn="l" defTabSz="914378" rtl="0" eaLnBrk="1" latinLnBrk="0" hangingPunct="1">
                        <a:buFont typeface="Arial" panose="020B0604020202020204" pitchFamily="34" charset="0"/>
                        <a:buChar char="•"/>
                      </a:pPr>
                      <a:r>
                        <a:rPr lang="en-US" sz="1200" kern="1200" dirty="0">
                          <a:solidFill>
                            <a:schemeClr val="tx2"/>
                          </a:solidFill>
                          <a:latin typeface="+mn-lt"/>
                          <a:ea typeface="+mn-ea"/>
                          <a:cs typeface="+mn-cs"/>
                        </a:rPr>
                        <a:t>Leveraging </a:t>
                      </a:r>
                      <a:r>
                        <a:rPr lang="en-US" sz="1200" b="1" kern="1200" dirty="0">
                          <a:solidFill>
                            <a:srgbClr val="0070C0"/>
                          </a:solidFill>
                          <a:latin typeface="+mn-lt"/>
                          <a:ea typeface="+mn-ea"/>
                          <a:cs typeface="+mn-cs"/>
                        </a:rPr>
                        <a:t>Cognizant Cloud 360</a:t>
                      </a:r>
                      <a:r>
                        <a:rPr lang="en-US" sz="1200" kern="1200" dirty="0">
                          <a:solidFill>
                            <a:schemeClr val="tx2"/>
                          </a:solidFill>
                          <a:latin typeface="+mn-lt"/>
                          <a:ea typeface="+mn-ea"/>
                          <a:cs typeface="+mn-cs"/>
                        </a:rPr>
                        <a:t>, </a:t>
                      </a:r>
                      <a:r>
                        <a:rPr lang="en-US" sz="1200" b="1" kern="1200" dirty="0">
                          <a:solidFill>
                            <a:srgbClr val="0070C0"/>
                          </a:solidFill>
                          <a:latin typeface="+mn-lt"/>
                          <a:ea typeface="+mn-ea"/>
                          <a:cs typeface="+mn-cs"/>
                        </a:rPr>
                        <a:t>Hive Center </a:t>
                      </a:r>
                      <a:r>
                        <a:rPr lang="en-US" sz="1200" kern="1200" dirty="0">
                          <a:solidFill>
                            <a:schemeClr val="tx2"/>
                          </a:solidFill>
                          <a:latin typeface="+mn-lt"/>
                          <a:ea typeface="+mn-ea"/>
                          <a:cs typeface="+mn-cs"/>
                        </a:rPr>
                        <a:t>and</a:t>
                      </a:r>
                      <a:r>
                        <a:rPr lang="en-US" sz="1200" b="1" kern="1200" dirty="0">
                          <a:solidFill>
                            <a:srgbClr val="0070C0"/>
                          </a:solidFill>
                          <a:latin typeface="+mn-lt"/>
                          <a:ea typeface="+mn-ea"/>
                          <a:cs typeface="+mn-cs"/>
                        </a:rPr>
                        <a:t> iCMP </a:t>
                      </a:r>
                      <a:r>
                        <a:rPr lang="en-US" sz="1200" kern="1200" dirty="0">
                          <a:solidFill>
                            <a:schemeClr val="tx2"/>
                          </a:solidFill>
                          <a:latin typeface="+mn-lt"/>
                          <a:ea typeface="+mn-ea"/>
                          <a:cs typeface="+mn-cs"/>
                        </a:rPr>
                        <a:t>tools to define, resilient operational readiness and target operating model.</a:t>
                      </a: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65454277"/>
                  </a:ext>
                </a:extLst>
              </a:tr>
              <a:tr h="0">
                <a:tc>
                  <a:txBody>
                    <a:bodyPr/>
                    <a:lstStyle/>
                    <a:p>
                      <a:r>
                        <a:rPr lang="en-US" sz="1200" dirty="0">
                          <a:solidFill>
                            <a:schemeClr val="tx2"/>
                          </a:solidFill>
                        </a:rPr>
                        <a:t>Enabling and skilling PJI’s resources on Cloud</a:t>
                      </a:r>
                      <a:endParaRPr lang="en-US" sz="1200" dirty="0">
                        <a:solidFill>
                          <a:schemeClr val="tx2"/>
                        </a:solidFill>
                        <a:latin typeface="Arial Regular"/>
                      </a:endParaRP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3038" indent="-173038" algn="l" defTabSz="914378" rtl="0" eaLnBrk="1" latinLnBrk="0" hangingPunct="1">
                        <a:buFont typeface="Arial" panose="020B0604020202020204" pitchFamily="34" charset="0"/>
                        <a:buChar char="•"/>
                      </a:pPr>
                      <a:r>
                        <a:rPr lang="en-US" sz="1200" kern="1200" dirty="0">
                          <a:solidFill>
                            <a:schemeClr val="tx2"/>
                          </a:solidFill>
                          <a:latin typeface="+mn-lt"/>
                          <a:ea typeface="+mn-ea"/>
                          <a:cs typeface="+mn-cs"/>
                        </a:rPr>
                        <a:t>Implementing a comprehensive skilling/enabling plan using </a:t>
                      </a:r>
                      <a:r>
                        <a:rPr lang="en-US" sz="1200" b="1" kern="1200" dirty="0">
                          <a:solidFill>
                            <a:srgbClr val="0070C0"/>
                          </a:solidFill>
                          <a:latin typeface="+mn-lt"/>
                          <a:ea typeface="+mn-ea"/>
                          <a:cs typeface="+mn-cs"/>
                        </a:rPr>
                        <a:t>Cognizant OCM Framework</a:t>
                      </a:r>
                      <a:r>
                        <a:rPr lang="en-US" sz="1200" kern="1200" dirty="0">
                          <a:solidFill>
                            <a:schemeClr val="tx2"/>
                          </a:solidFill>
                          <a:latin typeface="+mn-lt"/>
                          <a:ea typeface="+mn-ea"/>
                          <a:cs typeface="+mn-cs"/>
                        </a:rPr>
                        <a:t> (Organization Change Management)</a:t>
                      </a:r>
                    </a:p>
                  </a:txBody>
                  <a:tcPr marL="45720" marR="45720" marT="91440" marB="91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48779343"/>
                  </a:ext>
                </a:extLst>
              </a:tr>
            </a:tbl>
          </a:graphicData>
        </a:graphic>
      </p:graphicFrame>
    </p:spTree>
    <p:extLst>
      <p:ext uri="{BB962C8B-B14F-4D97-AF65-F5344CB8AC3E}">
        <p14:creationId xmlns:p14="http://schemas.microsoft.com/office/powerpoint/2010/main" val="301166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Strategic Partnership with all leading Public Cloud providers</a:t>
            </a:r>
            <a:endParaRPr lang="en-US" dirty="0"/>
          </a:p>
        </p:txBody>
      </p:sp>
      <p:grpSp>
        <p:nvGrpSpPr>
          <p:cNvPr id="9" name="Group 8"/>
          <p:cNvGrpSpPr/>
          <p:nvPr/>
        </p:nvGrpSpPr>
        <p:grpSpPr>
          <a:xfrm>
            <a:off x="390799" y="623397"/>
            <a:ext cx="8362403" cy="535642"/>
            <a:chOff x="518025" y="1076325"/>
            <a:chExt cx="8454756" cy="3333750"/>
          </a:xfrm>
          <a:solidFill>
            <a:schemeClr val="bg1">
              <a:lumMod val="95000"/>
            </a:schemeClr>
          </a:solidFill>
        </p:grpSpPr>
        <p:sp>
          <p:nvSpPr>
            <p:cNvPr id="5" name="Rectangle 4"/>
            <p:cNvSpPr/>
            <p:nvPr/>
          </p:nvSpPr>
          <p:spPr>
            <a:xfrm>
              <a:off x="518025" y="1076325"/>
              <a:ext cx="2025150" cy="3333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83"/>
              <a:endParaRPr lang="en-US" sz="1799" dirty="0">
                <a:solidFill>
                  <a:srgbClr val="FFFFFF"/>
                </a:solidFill>
                <a:latin typeface="+mj-lt"/>
              </a:endParaRPr>
            </a:p>
          </p:txBody>
        </p:sp>
        <p:sp>
          <p:nvSpPr>
            <p:cNvPr id="6" name="Rectangle 5"/>
            <p:cNvSpPr/>
            <p:nvPr/>
          </p:nvSpPr>
          <p:spPr>
            <a:xfrm>
              <a:off x="2661227" y="1076325"/>
              <a:ext cx="2025150" cy="3333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83"/>
              <a:endParaRPr lang="en-US" sz="1799" dirty="0">
                <a:solidFill>
                  <a:srgbClr val="FFFFFF"/>
                </a:solidFill>
                <a:latin typeface="+mj-lt"/>
              </a:endParaRPr>
            </a:p>
          </p:txBody>
        </p:sp>
        <p:sp>
          <p:nvSpPr>
            <p:cNvPr id="7" name="Rectangle 6"/>
            <p:cNvSpPr/>
            <p:nvPr/>
          </p:nvSpPr>
          <p:spPr>
            <a:xfrm>
              <a:off x="4804429" y="1076325"/>
              <a:ext cx="2025150" cy="3333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83"/>
              <a:endParaRPr lang="en-US" sz="1799" dirty="0">
                <a:solidFill>
                  <a:srgbClr val="FFFFFF"/>
                </a:solidFill>
                <a:latin typeface="+mj-lt"/>
              </a:endParaRPr>
            </a:p>
          </p:txBody>
        </p:sp>
        <p:sp>
          <p:nvSpPr>
            <p:cNvPr id="8" name="Rectangle 7"/>
            <p:cNvSpPr/>
            <p:nvPr/>
          </p:nvSpPr>
          <p:spPr>
            <a:xfrm>
              <a:off x="6947631" y="1076325"/>
              <a:ext cx="2025150" cy="33337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983"/>
              <a:endParaRPr lang="en-US" sz="1799" dirty="0">
                <a:solidFill>
                  <a:srgbClr val="FFFFFF"/>
                </a:solidFill>
                <a:latin typeface="+mj-lt"/>
              </a:endParaRPr>
            </a:p>
          </p:txBody>
        </p:sp>
      </p:grpSp>
      <p:sp>
        <p:nvSpPr>
          <p:cNvPr id="11" name="Rectangle 10"/>
          <p:cNvSpPr/>
          <p:nvPr/>
        </p:nvSpPr>
        <p:spPr>
          <a:xfrm>
            <a:off x="390801" y="1159037"/>
            <a:ext cx="2003029" cy="28195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137124" rIns="137124" bIns="137124" rtlCol="0" anchor="t"/>
          <a:lstStyle/>
          <a:p>
            <a:pPr marL="114257" indent="-114257" defTabSz="457029">
              <a:buFont typeface="Arial" panose="020B0604020202020204" pitchFamily="34" charset="0"/>
              <a:buChar char="•"/>
            </a:pPr>
            <a:r>
              <a:rPr lang="en-US" sz="900" dirty="0">
                <a:solidFill>
                  <a:srgbClr val="FFFFFF"/>
                </a:solidFill>
                <a:latin typeface="+mj-lt"/>
              </a:rPr>
              <a:t>Longest Standing Global Partner since 2008 (</a:t>
            </a:r>
            <a:r>
              <a:rPr lang="en-US" sz="900" b="1" dirty="0">
                <a:solidFill>
                  <a:srgbClr val="FFFFFF"/>
                </a:solidFill>
                <a:latin typeface="+mj-lt"/>
              </a:rPr>
              <a:t>Top 3 GSI</a:t>
            </a:r>
            <a:r>
              <a:rPr lang="en-US" sz="900" dirty="0">
                <a:solidFill>
                  <a:srgbClr val="FFFFFF"/>
                </a:solidFill>
                <a:latin typeface="+mj-lt"/>
              </a:rPr>
              <a:t>)</a:t>
            </a:r>
          </a:p>
          <a:p>
            <a:pPr marL="287338" lvl="1" indent="-120650" defTabSz="457029" fontAlgn="base">
              <a:spcBef>
                <a:spcPts val="300"/>
              </a:spcBef>
              <a:buFont typeface="Courier New" panose="02070309020205020404" pitchFamily="49" charset="0"/>
              <a:buChar char="o"/>
            </a:pPr>
            <a:r>
              <a:rPr lang="en-US" sz="900" dirty="0">
                <a:solidFill>
                  <a:srgbClr val="FFFFFF"/>
                </a:solidFill>
                <a:latin typeface="+mj-lt"/>
                <a:cs typeface="Arial" panose="020B0604020202020204" pitchFamily="34" charset="0"/>
              </a:rPr>
              <a:t>AWS Premium Consulting</a:t>
            </a:r>
          </a:p>
          <a:p>
            <a:pPr marL="287338" lvl="1" indent="-120650" defTabSz="457029" fontAlgn="base">
              <a:spcBef>
                <a:spcPts val="300"/>
              </a:spcBef>
              <a:buFont typeface="Courier New" panose="02070309020205020404" pitchFamily="49" charset="0"/>
              <a:buChar char="o"/>
            </a:pPr>
            <a:r>
              <a:rPr lang="en-US" sz="900" dirty="0">
                <a:solidFill>
                  <a:srgbClr val="FFFFFF"/>
                </a:solidFill>
                <a:latin typeface="+mj-lt"/>
                <a:cs typeface="Arial" panose="020B0604020202020204" pitchFamily="34" charset="0"/>
              </a:rPr>
              <a:t>AWS Managed Services Program</a:t>
            </a:r>
          </a:p>
          <a:p>
            <a:pPr marL="287338" lvl="1" indent="-120650" defTabSz="457029" fontAlgn="base">
              <a:spcBef>
                <a:spcPts val="300"/>
              </a:spcBef>
              <a:buFont typeface="Courier New" panose="02070309020205020404" pitchFamily="49" charset="0"/>
              <a:buChar char="o"/>
            </a:pPr>
            <a:r>
              <a:rPr lang="en-US" sz="900" dirty="0">
                <a:solidFill>
                  <a:srgbClr val="FFFFFF"/>
                </a:solidFill>
                <a:latin typeface="+mj-lt"/>
                <a:cs typeface="Arial" panose="020B0604020202020204" pitchFamily="34" charset="0"/>
              </a:rPr>
              <a:t>AWS MAP (Top 2 GSI’s)</a:t>
            </a:r>
            <a:endParaRPr lang="en-US" sz="900" dirty="0">
              <a:solidFill>
                <a:srgbClr val="FFFFFF"/>
              </a:solidFill>
              <a:latin typeface="+mj-lt"/>
            </a:endParaRPr>
          </a:p>
          <a:p>
            <a:pPr marL="287338" lvl="1" indent="-120650" defTabSz="457029" fontAlgn="base">
              <a:spcBef>
                <a:spcPts val="300"/>
              </a:spcBef>
              <a:buFont typeface="Courier New" panose="02070309020205020404" pitchFamily="49" charset="0"/>
              <a:buChar char="o"/>
            </a:pPr>
            <a:r>
              <a:rPr lang="en-US" sz="900" dirty="0">
                <a:solidFill>
                  <a:srgbClr val="FFFFFF"/>
                </a:solidFill>
                <a:latin typeface="+mj-lt"/>
                <a:cs typeface="Arial" panose="020B0604020202020204" pitchFamily="34" charset="0"/>
              </a:rPr>
              <a:t>AWS Service Delivery Partner </a:t>
            </a:r>
            <a:endParaRPr lang="en-US" sz="900" dirty="0">
              <a:solidFill>
                <a:srgbClr val="FFFFFF"/>
              </a:solidFill>
              <a:latin typeface="+mj-lt"/>
            </a:endParaRPr>
          </a:p>
          <a:p>
            <a:pPr marL="114257" indent="-114257" defTabSz="457029">
              <a:buFont typeface="Arial" panose="020B0604020202020204" pitchFamily="34" charset="0"/>
              <a:buChar char="•"/>
            </a:pPr>
            <a:endParaRPr lang="en-US" sz="900" dirty="0">
              <a:solidFill>
                <a:srgbClr val="FFFFFF"/>
              </a:solidFill>
              <a:latin typeface="+mj-lt"/>
            </a:endParaRPr>
          </a:p>
          <a:p>
            <a:pPr marL="114257" indent="-114257" defTabSz="457029">
              <a:buFont typeface="Arial" panose="020B0604020202020204" pitchFamily="34" charset="0"/>
              <a:buChar char="•"/>
            </a:pPr>
            <a:r>
              <a:rPr lang="en-US" sz="900" b="1" dirty="0">
                <a:solidFill>
                  <a:srgbClr val="FFFFFF"/>
                </a:solidFill>
                <a:latin typeface="+mj-lt"/>
              </a:rPr>
              <a:t>2800+ certified (4000+ trained)</a:t>
            </a:r>
          </a:p>
          <a:p>
            <a:pPr marL="114257" indent="-114257" defTabSz="457029">
              <a:buFont typeface="Arial" panose="020B0604020202020204" pitchFamily="34" charset="0"/>
              <a:buChar char="•"/>
            </a:pPr>
            <a:r>
              <a:rPr lang="en-US" sz="900" dirty="0">
                <a:solidFill>
                  <a:srgbClr val="FFFFFF"/>
                </a:solidFill>
                <a:latin typeface="+mj-lt"/>
              </a:rPr>
              <a:t> </a:t>
            </a:r>
          </a:p>
          <a:p>
            <a:pPr marL="114257" indent="-114257" defTabSz="457029">
              <a:buFont typeface="Arial" panose="020B0604020202020204" pitchFamily="34" charset="0"/>
              <a:buChar char="•"/>
            </a:pPr>
            <a:r>
              <a:rPr lang="en-US" sz="900" dirty="0">
                <a:solidFill>
                  <a:srgbClr val="FFFFFF"/>
                </a:solidFill>
                <a:latin typeface="+mj-lt"/>
              </a:rPr>
              <a:t>300+ AWS clients (100+ Managed)</a:t>
            </a:r>
          </a:p>
          <a:p>
            <a:pPr marL="114257" indent="-114257" defTabSz="457029">
              <a:buFont typeface="Arial" panose="020B0604020202020204" pitchFamily="34" charset="0"/>
              <a:buChar char="•"/>
            </a:pPr>
            <a:endParaRPr lang="en-US" sz="900" dirty="0">
              <a:solidFill>
                <a:srgbClr val="FFFFFF"/>
              </a:solidFill>
              <a:latin typeface="+mj-lt"/>
            </a:endParaRPr>
          </a:p>
          <a:p>
            <a:pPr marL="114257" indent="-114257" defTabSz="457029">
              <a:buFont typeface="Arial" panose="020B0604020202020204" pitchFamily="34" charset="0"/>
              <a:buChar char="•"/>
            </a:pPr>
            <a:r>
              <a:rPr lang="en-US" sz="900" b="1" dirty="0">
                <a:solidFill>
                  <a:srgbClr val="FFFFFF"/>
                </a:solidFill>
                <a:latin typeface="+mj-lt"/>
              </a:rPr>
              <a:t>Capabilities:</a:t>
            </a:r>
            <a:r>
              <a:rPr lang="en-US" sz="900" dirty="0">
                <a:solidFill>
                  <a:srgbClr val="FFFFFF"/>
                </a:solidFill>
                <a:latin typeface="+mj-lt"/>
              </a:rPr>
              <a:t> Managed Services, Migration, Big Data/Analytics, DevOps, Workspaces</a:t>
            </a:r>
          </a:p>
          <a:p>
            <a:pPr marL="114257" indent="-114257" defTabSz="457029">
              <a:buFont typeface="Arial" panose="020B0604020202020204" pitchFamily="34" charset="0"/>
              <a:buChar char="•"/>
            </a:pPr>
            <a:endParaRPr lang="en-US" sz="825" dirty="0">
              <a:solidFill>
                <a:srgbClr val="FFFFFF"/>
              </a:solidFill>
              <a:latin typeface="+mj-lt"/>
            </a:endParaRPr>
          </a:p>
          <a:p>
            <a:pPr marL="114257" indent="-114257" defTabSz="457029">
              <a:buFont typeface="Arial" panose="020B0604020202020204" pitchFamily="34" charset="0"/>
              <a:buChar char="•"/>
            </a:pPr>
            <a:endParaRPr lang="en-US" sz="825" dirty="0">
              <a:solidFill>
                <a:srgbClr val="FFFFFF"/>
              </a:solidFill>
              <a:latin typeface="+mj-lt"/>
            </a:endParaRPr>
          </a:p>
          <a:p>
            <a:pPr marL="285644" indent="-285644" defTabSz="457029">
              <a:buFont typeface="Arial" panose="020B0604020202020204" pitchFamily="34" charset="0"/>
              <a:buChar char="•"/>
            </a:pPr>
            <a:endParaRPr lang="en-US" sz="825" dirty="0">
              <a:solidFill>
                <a:srgbClr val="FFFFFF"/>
              </a:solidFill>
              <a:latin typeface="+mj-lt"/>
            </a:endParaRPr>
          </a:p>
        </p:txBody>
      </p:sp>
      <p:sp>
        <p:nvSpPr>
          <p:cNvPr id="12" name="Rectangle 11"/>
          <p:cNvSpPr/>
          <p:nvPr/>
        </p:nvSpPr>
        <p:spPr>
          <a:xfrm>
            <a:off x="2510592" y="1159037"/>
            <a:ext cx="2003029" cy="2819519"/>
          </a:xfrm>
          <a:prstGeom prst="rect">
            <a:avLst/>
          </a:prstGeom>
          <a:solidFill>
            <a:srgbClr val="E11737"/>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137124" rIns="137124" bIns="137124" rtlCol="0" anchor="t"/>
          <a:lstStyle/>
          <a:p>
            <a:pPr marL="114257" indent="-114257" defTabSz="457029">
              <a:lnSpc>
                <a:spcPts val="975"/>
              </a:lnSpc>
              <a:spcBef>
                <a:spcPts val="600"/>
              </a:spcBef>
              <a:buFont typeface="Arial" panose="020B0604020202020204" pitchFamily="34" charset="0"/>
              <a:buChar char="•"/>
            </a:pPr>
            <a:r>
              <a:rPr lang="en-US" sz="900" b="1" dirty="0">
                <a:solidFill>
                  <a:srgbClr val="FFFFFF"/>
                </a:solidFill>
                <a:latin typeface="+mj-lt"/>
              </a:rPr>
              <a:t>Platinum partner for Azure  (Top 3 SI)</a:t>
            </a:r>
          </a:p>
          <a:p>
            <a:pPr marL="114257" indent="-114257" defTabSz="457029">
              <a:lnSpc>
                <a:spcPts val="975"/>
              </a:lnSpc>
              <a:spcBef>
                <a:spcPts val="600"/>
              </a:spcBef>
              <a:buFont typeface="Arial" panose="020B0604020202020204" pitchFamily="34" charset="0"/>
              <a:buChar char="•"/>
            </a:pPr>
            <a:r>
              <a:rPr lang="en-US" sz="900" dirty="0">
                <a:solidFill>
                  <a:srgbClr val="FFFFFF"/>
                </a:solidFill>
                <a:latin typeface="+mj-lt"/>
              </a:rPr>
              <a:t>Frank and Satya sponsored Project Everest</a:t>
            </a:r>
          </a:p>
          <a:p>
            <a:pPr marL="114257" indent="-114257" defTabSz="457029">
              <a:lnSpc>
                <a:spcPts val="975"/>
              </a:lnSpc>
              <a:spcBef>
                <a:spcPts val="600"/>
              </a:spcBef>
              <a:buFont typeface="Arial" panose="020B0604020202020204" pitchFamily="34" charset="0"/>
              <a:buChar char="•"/>
            </a:pPr>
            <a:r>
              <a:rPr lang="en-US" sz="900" b="1" dirty="0">
                <a:solidFill>
                  <a:srgbClr val="FFFFFF"/>
                </a:solidFill>
                <a:latin typeface="+mj-lt"/>
              </a:rPr>
              <a:t>Managed Expert Azure Managed Services (MSP</a:t>
            </a:r>
            <a:r>
              <a:rPr lang="en-US" sz="900" dirty="0">
                <a:solidFill>
                  <a:srgbClr val="FFFFFF"/>
                </a:solidFill>
                <a:latin typeface="+mj-lt"/>
              </a:rPr>
              <a:t>), O365 Fast Track and Microsoft CSP program</a:t>
            </a:r>
          </a:p>
          <a:p>
            <a:pPr marL="114257" indent="-114257" defTabSz="457029">
              <a:lnSpc>
                <a:spcPts val="975"/>
              </a:lnSpc>
              <a:spcBef>
                <a:spcPts val="600"/>
              </a:spcBef>
              <a:buFont typeface="Arial" panose="020B0604020202020204" pitchFamily="34" charset="0"/>
              <a:buChar char="•"/>
            </a:pPr>
            <a:r>
              <a:rPr lang="en-US" sz="900" b="1" dirty="0">
                <a:solidFill>
                  <a:srgbClr val="FFFFFF"/>
                </a:solidFill>
                <a:latin typeface="+mj-lt"/>
              </a:rPr>
              <a:t>1500+ </a:t>
            </a:r>
            <a:r>
              <a:rPr lang="en-US" sz="900" dirty="0">
                <a:solidFill>
                  <a:srgbClr val="FFFFFF"/>
                </a:solidFill>
                <a:latin typeface="+mj-lt"/>
              </a:rPr>
              <a:t>trained professionals,</a:t>
            </a:r>
            <a:r>
              <a:rPr lang="en-US" sz="900" b="1" dirty="0">
                <a:solidFill>
                  <a:srgbClr val="FFFFFF"/>
                </a:solidFill>
                <a:latin typeface="+mj-lt"/>
              </a:rPr>
              <a:t> 900+ </a:t>
            </a:r>
            <a:r>
              <a:rPr lang="en-US" sz="900" dirty="0">
                <a:solidFill>
                  <a:srgbClr val="FFFFFF"/>
                </a:solidFill>
                <a:latin typeface="+mj-lt"/>
              </a:rPr>
              <a:t>certified </a:t>
            </a:r>
          </a:p>
          <a:p>
            <a:pPr marL="114257" indent="-114257" defTabSz="457029">
              <a:lnSpc>
                <a:spcPts val="975"/>
              </a:lnSpc>
              <a:spcBef>
                <a:spcPts val="600"/>
              </a:spcBef>
              <a:buFont typeface="Arial" panose="020B0604020202020204" pitchFamily="34" charset="0"/>
              <a:buChar char="•"/>
            </a:pPr>
            <a:r>
              <a:rPr lang="en-US" sz="900" b="1" dirty="0">
                <a:solidFill>
                  <a:srgbClr val="FFFFFF"/>
                </a:solidFill>
                <a:latin typeface="+mj-lt"/>
              </a:rPr>
              <a:t>75+ clients </a:t>
            </a:r>
            <a:r>
              <a:rPr lang="en-US" sz="900" dirty="0">
                <a:solidFill>
                  <a:srgbClr val="FFFFFF"/>
                </a:solidFill>
                <a:latin typeface="+mj-lt"/>
              </a:rPr>
              <a:t>transformed to Azure platform</a:t>
            </a:r>
          </a:p>
          <a:p>
            <a:pPr marL="114257" indent="-114257" defTabSz="457029">
              <a:lnSpc>
                <a:spcPts val="975"/>
              </a:lnSpc>
              <a:spcBef>
                <a:spcPts val="600"/>
              </a:spcBef>
              <a:buFont typeface="Arial" panose="020B0604020202020204" pitchFamily="34" charset="0"/>
              <a:buChar char="•"/>
            </a:pPr>
            <a:r>
              <a:rPr lang="en-US" sz="900" b="1" dirty="0">
                <a:solidFill>
                  <a:srgbClr val="FFFFFF"/>
                </a:solidFill>
                <a:latin typeface="+mj-lt"/>
              </a:rPr>
              <a:t>Capabilities:</a:t>
            </a:r>
            <a:r>
              <a:rPr lang="en-US" sz="900" dirty="0">
                <a:solidFill>
                  <a:srgbClr val="FFFFFF"/>
                </a:solidFill>
                <a:latin typeface="+mj-lt"/>
              </a:rPr>
              <a:t> Digital Workplace, Data &amp;AI and Enterprise (DC) transformation</a:t>
            </a:r>
          </a:p>
          <a:p>
            <a:pPr marL="114257" indent="-114257" defTabSz="457029">
              <a:lnSpc>
                <a:spcPts val="975"/>
              </a:lnSpc>
              <a:spcBef>
                <a:spcPts val="600"/>
              </a:spcBef>
              <a:buFont typeface="Arial" panose="020B0604020202020204" pitchFamily="34" charset="0"/>
              <a:buChar char="•"/>
            </a:pPr>
            <a:r>
              <a:rPr lang="en-US" sz="900" dirty="0">
                <a:solidFill>
                  <a:srgbClr val="FFFFFF"/>
                </a:solidFill>
                <a:latin typeface="+mj-lt"/>
              </a:rPr>
              <a:t>Data Infrastructure Partner of the Year – FY17 &amp; FY18</a:t>
            </a:r>
          </a:p>
        </p:txBody>
      </p:sp>
      <p:sp>
        <p:nvSpPr>
          <p:cNvPr id="13" name="Rectangle 12"/>
          <p:cNvSpPr/>
          <p:nvPr/>
        </p:nvSpPr>
        <p:spPr>
          <a:xfrm>
            <a:off x="4630383" y="1159036"/>
            <a:ext cx="2003029" cy="28195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137124" rIns="137124" bIns="137124" rtlCol="0" anchor="t"/>
          <a:lstStyle/>
          <a:p>
            <a:pPr marL="114257" indent="-114257" defTabSz="457029">
              <a:spcBef>
                <a:spcPts val="600"/>
              </a:spcBef>
              <a:buFont typeface="Arial" panose="020B0604020202020204" pitchFamily="34" charset="0"/>
              <a:buChar char="•"/>
            </a:pPr>
            <a:r>
              <a:rPr lang="en-GB" sz="900" b="1" dirty="0">
                <a:solidFill>
                  <a:srgbClr val="FFFFFF"/>
                </a:solidFill>
                <a:latin typeface="+mj-lt"/>
              </a:rPr>
              <a:t>Top 5 Strategic GSI Partner with Google Cloud (Premier Tier)</a:t>
            </a:r>
          </a:p>
          <a:p>
            <a:pPr marL="114257" indent="-114257" defTabSz="457029">
              <a:spcBef>
                <a:spcPts val="600"/>
              </a:spcBef>
              <a:buFont typeface="Arial" panose="020B0604020202020204" pitchFamily="34" charset="0"/>
              <a:buChar char="•"/>
            </a:pPr>
            <a:r>
              <a:rPr lang="en-GB" sz="900" dirty="0">
                <a:solidFill>
                  <a:srgbClr val="FFFFFF"/>
                </a:solidFill>
                <a:latin typeface="+mj-lt"/>
              </a:rPr>
              <a:t>Top 2 GSI Partner with Apigee</a:t>
            </a:r>
          </a:p>
          <a:p>
            <a:pPr marL="114257" indent="-114257" defTabSz="457029">
              <a:spcBef>
                <a:spcPts val="600"/>
              </a:spcBef>
              <a:buFont typeface="Arial" panose="020B0604020202020204" pitchFamily="34" charset="0"/>
              <a:buChar char="•"/>
            </a:pPr>
            <a:r>
              <a:rPr lang="en-US" sz="900" dirty="0">
                <a:solidFill>
                  <a:srgbClr val="FFFFFF"/>
                </a:solidFill>
                <a:latin typeface="+mj-lt"/>
              </a:rPr>
              <a:t>Certified</a:t>
            </a:r>
            <a:r>
              <a:rPr lang="en-US" sz="900" b="1" dirty="0">
                <a:solidFill>
                  <a:srgbClr val="FFFFFF"/>
                </a:solidFill>
                <a:latin typeface="+mj-lt"/>
              </a:rPr>
              <a:t> Advanced Global System Integrator  for Cloud</a:t>
            </a:r>
          </a:p>
          <a:p>
            <a:pPr marL="114257" indent="-114257" defTabSz="457029">
              <a:spcBef>
                <a:spcPts val="600"/>
              </a:spcBef>
              <a:buFont typeface="Arial" panose="020B0604020202020204" pitchFamily="34" charset="0"/>
              <a:buChar char="•"/>
            </a:pPr>
            <a:r>
              <a:rPr lang="en-US" sz="900" dirty="0">
                <a:solidFill>
                  <a:srgbClr val="FFFFFF"/>
                </a:solidFill>
                <a:latin typeface="+mj-lt"/>
              </a:rPr>
              <a:t>Executive leadership sponsorship towards enhancing joint value proposition for common clients</a:t>
            </a:r>
          </a:p>
          <a:p>
            <a:pPr marL="114257" indent="-114257" defTabSz="457029">
              <a:spcBef>
                <a:spcPts val="600"/>
              </a:spcBef>
              <a:buFont typeface="Arial" panose="020B0604020202020204" pitchFamily="34" charset="0"/>
              <a:buChar char="•"/>
            </a:pPr>
            <a:r>
              <a:rPr lang="en-US" sz="900" dirty="0">
                <a:solidFill>
                  <a:srgbClr val="FFFFFF"/>
                </a:solidFill>
                <a:latin typeface="+mj-lt"/>
              </a:rPr>
              <a:t>75+ certified (400+) trained professionals</a:t>
            </a:r>
          </a:p>
          <a:p>
            <a:pPr marL="114257" lvl="1" indent="-114257" defTabSz="457029" fontAlgn="base">
              <a:spcBef>
                <a:spcPts val="600"/>
              </a:spcBef>
              <a:buFont typeface="Arial" panose="020B0604020202020204" pitchFamily="34" charset="0"/>
              <a:buChar char="•"/>
            </a:pPr>
            <a:r>
              <a:rPr lang="en-US" sz="900" dirty="0">
                <a:solidFill>
                  <a:srgbClr val="FFFFFF"/>
                </a:solidFill>
                <a:latin typeface="+mj-lt"/>
                <a:cs typeface="Arial" panose="020B0604020202020204" pitchFamily="34" charset="0"/>
              </a:rPr>
              <a:t>10+ customers</a:t>
            </a:r>
          </a:p>
          <a:p>
            <a:pPr marL="114257" lvl="1" indent="-114257" defTabSz="457029" fontAlgn="base">
              <a:spcBef>
                <a:spcPct val="0"/>
              </a:spcBef>
              <a:buFont typeface="Arial" panose="020B0604020202020204" pitchFamily="34" charset="0"/>
              <a:buChar char="•"/>
            </a:pPr>
            <a:endParaRPr lang="en-US" sz="825" dirty="0">
              <a:solidFill>
                <a:srgbClr val="FFFFFF"/>
              </a:solidFill>
              <a:latin typeface="+mj-lt"/>
              <a:cs typeface="Arial" panose="020B0604020202020204" pitchFamily="34" charset="0"/>
            </a:endParaRPr>
          </a:p>
          <a:p>
            <a:pPr marL="114257" lvl="1" indent="-114257" defTabSz="457029" fontAlgn="base">
              <a:spcBef>
                <a:spcPct val="0"/>
              </a:spcBef>
              <a:buFont typeface="Arial" panose="020B0604020202020204" pitchFamily="34" charset="0"/>
              <a:buChar char="•"/>
            </a:pPr>
            <a:endParaRPr lang="en-US" sz="825" dirty="0">
              <a:solidFill>
                <a:srgbClr val="FFFFFF"/>
              </a:solidFill>
              <a:latin typeface="+mj-lt"/>
            </a:endParaRPr>
          </a:p>
        </p:txBody>
      </p:sp>
      <p:sp>
        <p:nvSpPr>
          <p:cNvPr id="14" name="Rectangle 13"/>
          <p:cNvSpPr/>
          <p:nvPr/>
        </p:nvSpPr>
        <p:spPr>
          <a:xfrm>
            <a:off x="6750174" y="1159037"/>
            <a:ext cx="2003029" cy="2812567"/>
          </a:xfrm>
          <a:prstGeom prst="rect">
            <a:avLst/>
          </a:prstGeom>
          <a:solidFill>
            <a:srgbClr val="E11737"/>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137124" rIns="137124" bIns="137124" rtlCol="0" anchor="t"/>
          <a:lstStyle/>
          <a:p>
            <a:pPr marL="214248" indent="-214248" defTabSz="456983">
              <a:lnSpc>
                <a:spcPct val="150000"/>
              </a:lnSpc>
              <a:buFont typeface="Arial" panose="020B0604020202020204" pitchFamily="34" charset="0"/>
              <a:buChar char="•"/>
            </a:pPr>
            <a:r>
              <a:rPr lang="en-US" sz="900" b="1" dirty="0">
                <a:solidFill>
                  <a:srgbClr val="FFFFFF"/>
                </a:solidFill>
                <a:latin typeface="+mj-lt"/>
              </a:rPr>
              <a:t>Partnership with Oracle</a:t>
            </a:r>
          </a:p>
          <a:p>
            <a:pPr marL="214248" indent="-214248" defTabSz="456983">
              <a:lnSpc>
                <a:spcPct val="150000"/>
              </a:lnSpc>
              <a:buFont typeface="Arial" panose="020B0604020202020204" pitchFamily="34" charset="0"/>
              <a:buChar char="•"/>
            </a:pPr>
            <a:r>
              <a:rPr lang="en-US" sz="900" dirty="0">
                <a:solidFill>
                  <a:srgbClr val="FFFFFF"/>
                </a:solidFill>
                <a:latin typeface="+mj-lt"/>
              </a:rPr>
              <a:t>Worked together on several engagements and proof-of-concepts delivered</a:t>
            </a:r>
          </a:p>
          <a:p>
            <a:pPr marL="214248" indent="-214248" defTabSz="456983">
              <a:lnSpc>
                <a:spcPct val="150000"/>
              </a:lnSpc>
              <a:buFont typeface="Arial" panose="020B0604020202020204" pitchFamily="34" charset="0"/>
              <a:buChar char="•"/>
            </a:pPr>
            <a:r>
              <a:rPr lang="en-US" sz="900" dirty="0">
                <a:solidFill>
                  <a:srgbClr val="FFFFFF"/>
                </a:solidFill>
                <a:latin typeface="+mj-lt"/>
              </a:rPr>
              <a:t>Specialist knowledge for architecting technical solutions Access to experienced resources, accelerators and compliant solutions and Alibaba Cloud</a:t>
            </a:r>
          </a:p>
          <a:p>
            <a:pPr marL="214248" indent="-214248" defTabSz="456983">
              <a:lnSpc>
                <a:spcPct val="150000"/>
              </a:lnSpc>
              <a:buFont typeface="Arial" panose="020B0604020202020204" pitchFamily="34" charset="0"/>
              <a:buChar char="•"/>
            </a:pPr>
            <a:r>
              <a:rPr lang="en-US" sz="900" dirty="0">
                <a:solidFill>
                  <a:srgbClr val="FFFFFF"/>
                </a:solidFill>
                <a:latin typeface="+mj-lt"/>
              </a:rPr>
              <a:t>Cognizant-Microsoft-Oracle cloud Partnership</a:t>
            </a:r>
          </a:p>
        </p:txBody>
      </p:sp>
      <p:pic>
        <p:nvPicPr>
          <p:cNvPr id="29" name="Picture 2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25738" y="771752"/>
            <a:ext cx="1509223" cy="254550"/>
          </a:xfrm>
          <a:prstGeom prst="rect">
            <a:avLst/>
          </a:prstGeom>
        </p:spPr>
      </p:pic>
      <p:pic>
        <p:nvPicPr>
          <p:cNvPr id="30" name="Picture 2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765294" y="825159"/>
            <a:ext cx="1489568" cy="174966"/>
          </a:xfrm>
          <a:prstGeom prst="rect">
            <a:avLst/>
          </a:prstGeom>
        </p:spPr>
      </p:pic>
      <p:pic>
        <p:nvPicPr>
          <p:cNvPr id="32" name="Picture 3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19323" y="766543"/>
            <a:ext cx="432930" cy="259758"/>
          </a:xfrm>
          <a:prstGeom prst="rect">
            <a:avLst/>
          </a:prstGeom>
        </p:spPr>
      </p:pic>
      <p:sp>
        <p:nvSpPr>
          <p:cNvPr id="45" name="Rectangle 44">
            <a:extLst>
              <a:ext uri="{FF2B5EF4-FFF2-40B4-BE49-F238E27FC236}">
                <a16:creationId xmlns:a16="http://schemas.microsoft.com/office/drawing/2014/main" id="{7D01B4DB-D051-4AAC-AA31-0B89EFEE2D2A}"/>
              </a:ext>
            </a:extLst>
          </p:cNvPr>
          <p:cNvSpPr/>
          <p:nvPr/>
        </p:nvSpPr>
        <p:spPr>
          <a:xfrm>
            <a:off x="389712" y="4000342"/>
            <a:ext cx="875984" cy="623864"/>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34272" rIns="34272" rtlCol="0" anchor="ctr"/>
          <a:lstStyle/>
          <a:p>
            <a:pPr defTabSz="456983"/>
            <a:r>
              <a:rPr lang="en-US" sz="900" b="1" dirty="0">
                <a:solidFill>
                  <a:prstClr val="white"/>
                </a:solidFill>
                <a:latin typeface="+mj-lt"/>
              </a:rPr>
              <a:t>Cognizant IP/Accelerators</a:t>
            </a:r>
          </a:p>
        </p:txBody>
      </p:sp>
      <p:sp>
        <p:nvSpPr>
          <p:cNvPr id="46" name="Rectangle 45">
            <a:extLst>
              <a:ext uri="{FF2B5EF4-FFF2-40B4-BE49-F238E27FC236}">
                <a16:creationId xmlns:a16="http://schemas.microsoft.com/office/drawing/2014/main" id="{DCB15C45-CB9A-4A7A-80F2-80E36A16B20F}"/>
              </a:ext>
            </a:extLst>
          </p:cNvPr>
          <p:cNvSpPr/>
          <p:nvPr/>
        </p:nvSpPr>
        <p:spPr>
          <a:xfrm>
            <a:off x="1265695" y="4000343"/>
            <a:ext cx="7487507" cy="623864"/>
          </a:xfrm>
          <a:prstGeom prst="rect">
            <a:avLst/>
          </a:prstGeom>
          <a:noFill/>
          <a:ln w="3175">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34272" rIns="34272" rtlCol="0" anchor="ctr"/>
          <a:lstStyle/>
          <a:p>
            <a:pPr defTabSz="456983"/>
            <a:endParaRPr lang="en-US" sz="825" b="1" dirty="0">
              <a:solidFill>
                <a:prstClr val="white"/>
              </a:solidFill>
              <a:latin typeface="+mj-lt"/>
            </a:endParaRPr>
          </a:p>
        </p:txBody>
      </p:sp>
      <p:grpSp>
        <p:nvGrpSpPr>
          <p:cNvPr id="10" name="Group 9"/>
          <p:cNvGrpSpPr/>
          <p:nvPr/>
        </p:nvGrpSpPr>
        <p:grpSpPr>
          <a:xfrm>
            <a:off x="979166" y="3996846"/>
            <a:ext cx="7730439" cy="675764"/>
            <a:chOff x="1618206" y="5428364"/>
            <a:chExt cx="7890654" cy="901253"/>
          </a:xfrm>
        </p:grpSpPr>
        <p:sp>
          <p:nvSpPr>
            <p:cNvPr id="34" name="Rectangle 33"/>
            <p:cNvSpPr/>
            <p:nvPr/>
          </p:nvSpPr>
          <p:spPr>
            <a:xfrm>
              <a:off x="1618206" y="5898617"/>
              <a:ext cx="2043585" cy="430999"/>
            </a:xfrm>
            <a:prstGeom prst="rect">
              <a:avLst/>
            </a:prstGeom>
          </p:spPr>
          <p:txBody>
            <a:bodyPr wrap="square">
              <a:spAutoFit/>
            </a:bodyPr>
            <a:lstStyle/>
            <a:p>
              <a:pPr algn="ctr" defTabSz="685595"/>
              <a:r>
                <a:rPr lang="en-US" sz="750" b="1" dirty="0">
                  <a:solidFill>
                    <a:srgbClr val="000000"/>
                  </a:solidFill>
                  <a:latin typeface="+mj-lt"/>
                  <a:ea typeface="Segoe UI" panose="020B0502040204020203" pitchFamily="34" charset="0"/>
                  <a:cs typeface="Segoe UI" panose="020B0502040204020203" pitchFamily="34" charset="0"/>
                </a:rPr>
                <a:t>Cognizant Cloud Steps </a:t>
              </a:r>
            </a:p>
            <a:p>
              <a:pPr algn="ctr" defTabSz="685595"/>
              <a:r>
                <a:rPr lang="en-US" sz="750" b="1" dirty="0">
                  <a:solidFill>
                    <a:srgbClr val="000000"/>
                  </a:solidFill>
                  <a:latin typeface="+mj-lt"/>
                  <a:ea typeface="Segoe UI" panose="020B0502040204020203" pitchFamily="34" charset="0"/>
                  <a:cs typeface="Segoe UI" panose="020B0502040204020203" pitchFamily="34" charset="0"/>
                </a:rPr>
                <a:t>Transformation Framework</a:t>
              </a:r>
            </a:p>
          </p:txBody>
        </p:sp>
        <p:sp>
          <p:nvSpPr>
            <p:cNvPr id="35" name="Rectangle 34"/>
            <p:cNvSpPr/>
            <p:nvPr/>
          </p:nvSpPr>
          <p:spPr>
            <a:xfrm>
              <a:off x="5516252" y="5898618"/>
              <a:ext cx="2043585" cy="430999"/>
            </a:xfrm>
            <a:prstGeom prst="rect">
              <a:avLst/>
            </a:prstGeom>
          </p:spPr>
          <p:txBody>
            <a:bodyPr wrap="square">
              <a:spAutoFit/>
            </a:bodyPr>
            <a:lstStyle/>
            <a:p>
              <a:pPr algn="ctr" defTabSz="685595"/>
              <a:r>
                <a:rPr lang="en-US" sz="750" b="1" dirty="0">
                  <a:solidFill>
                    <a:srgbClr val="000000"/>
                  </a:solidFill>
                  <a:latin typeface="+mj-lt"/>
                  <a:ea typeface="Segoe UI" panose="020B0502040204020203" pitchFamily="34" charset="0"/>
                  <a:cs typeface="Segoe UI" panose="020B0502040204020203" pitchFamily="34" charset="0"/>
                </a:rPr>
                <a:t>Cognizant Cloud Speed </a:t>
              </a:r>
            </a:p>
            <a:p>
              <a:pPr algn="ctr" defTabSz="685595"/>
              <a:r>
                <a:rPr lang="en-US" sz="750" b="1" dirty="0">
                  <a:solidFill>
                    <a:srgbClr val="000000"/>
                  </a:solidFill>
                  <a:latin typeface="+mj-lt"/>
                  <a:ea typeface="Segoe UI" panose="020B0502040204020203" pitchFamily="34" charset="0"/>
                  <a:cs typeface="Segoe UI" panose="020B0502040204020203" pitchFamily="34" charset="0"/>
                </a:rPr>
                <a:t>Digital Application Delivery Fabric</a:t>
              </a:r>
            </a:p>
          </p:txBody>
        </p:sp>
        <p:sp>
          <p:nvSpPr>
            <p:cNvPr id="36" name="Rectangle 35"/>
            <p:cNvSpPr/>
            <p:nvPr/>
          </p:nvSpPr>
          <p:spPr>
            <a:xfrm>
              <a:off x="3429732" y="5898618"/>
              <a:ext cx="2357235" cy="430999"/>
            </a:xfrm>
            <a:prstGeom prst="rect">
              <a:avLst/>
            </a:prstGeom>
          </p:spPr>
          <p:txBody>
            <a:bodyPr wrap="square">
              <a:spAutoFit/>
            </a:bodyPr>
            <a:lstStyle/>
            <a:p>
              <a:pPr algn="ctr" defTabSz="685595"/>
              <a:r>
                <a:rPr lang="en-US" sz="750" b="1" dirty="0">
                  <a:solidFill>
                    <a:srgbClr val="000000"/>
                  </a:solidFill>
                  <a:latin typeface="+mj-lt"/>
                  <a:ea typeface="Segoe UI" panose="020B0502040204020203" pitchFamily="34" charset="0"/>
                  <a:cs typeface="Segoe UI" panose="020B0502040204020203" pitchFamily="34" charset="0"/>
                </a:rPr>
                <a:t>Cognizant Cloud360 </a:t>
              </a:r>
            </a:p>
            <a:p>
              <a:pPr algn="ctr" defTabSz="685595"/>
              <a:r>
                <a:rPr lang="en-US" sz="750" b="1" dirty="0">
                  <a:solidFill>
                    <a:srgbClr val="000000"/>
                  </a:solidFill>
                  <a:latin typeface="+mj-lt"/>
                  <a:ea typeface="Segoe UI" panose="020B0502040204020203" pitchFamily="34" charset="0"/>
                  <a:cs typeface="Segoe UI" panose="020B0502040204020203" pitchFamily="34" charset="0"/>
                </a:rPr>
                <a:t>Service Orchestration &amp; Governance Platform</a:t>
              </a:r>
            </a:p>
          </p:txBody>
        </p:sp>
        <p:sp>
          <p:nvSpPr>
            <p:cNvPr id="37" name="Rectangle 36"/>
            <p:cNvSpPr/>
            <p:nvPr/>
          </p:nvSpPr>
          <p:spPr>
            <a:xfrm>
              <a:off x="7465275" y="5898618"/>
              <a:ext cx="2043585" cy="430999"/>
            </a:xfrm>
            <a:prstGeom prst="rect">
              <a:avLst/>
            </a:prstGeom>
          </p:spPr>
          <p:txBody>
            <a:bodyPr wrap="square">
              <a:spAutoFit/>
            </a:bodyPr>
            <a:lstStyle/>
            <a:p>
              <a:pPr algn="ctr" defTabSz="685595"/>
              <a:r>
                <a:rPr lang="en-US" sz="750" b="1" dirty="0">
                  <a:solidFill>
                    <a:srgbClr val="000000"/>
                  </a:solidFill>
                  <a:latin typeface="+mj-lt"/>
                  <a:ea typeface="Segoe UI" panose="020B0502040204020203" pitchFamily="34" charset="0"/>
                  <a:cs typeface="Segoe UI" panose="020B0502040204020203" pitchFamily="34" charset="0"/>
                </a:rPr>
                <a:t>Cognizant Cloud Trust</a:t>
              </a:r>
            </a:p>
            <a:p>
              <a:pPr algn="ctr" defTabSz="685595"/>
              <a:r>
                <a:rPr lang="en-US" sz="750" b="1" dirty="0">
                  <a:solidFill>
                    <a:srgbClr val="000000"/>
                  </a:solidFill>
                  <a:latin typeface="+mj-lt"/>
                  <a:ea typeface="Segoe UI" panose="020B0502040204020203" pitchFamily="34" charset="0"/>
                  <a:cs typeface="Segoe UI" panose="020B0502040204020203" pitchFamily="34" charset="0"/>
                </a:rPr>
                <a:t>Security and Compliance Framework</a:t>
              </a:r>
            </a:p>
          </p:txBody>
        </p:sp>
        <p:pic>
          <p:nvPicPr>
            <p:cNvPr id="38" name="Picture 3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354385" y="5447912"/>
              <a:ext cx="457210" cy="457210"/>
            </a:xfrm>
            <a:prstGeom prst="rect">
              <a:avLst/>
            </a:prstGeom>
          </p:spPr>
        </p:pic>
        <p:pic>
          <p:nvPicPr>
            <p:cNvPr id="39" name="Picture 38"/>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2426147" y="5437637"/>
              <a:ext cx="457210" cy="457210"/>
            </a:xfrm>
            <a:prstGeom prst="rect">
              <a:avLst/>
            </a:prstGeom>
          </p:spPr>
        </p:pic>
        <p:pic>
          <p:nvPicPr>
            <p:cNvPr id="40" name="Picture 3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262075" y="5437636"/>
              <a:ext cx="457210" cy="457210"/>
            </a:xfrm>
            <a:prstGeom prst="rect">
              <a:avLst/>
            </a:prstGeom>
          </p:spPr>
        </p:pic>
        <p:pic>
          <p:nvPicPr>
            <p:cNvPr id="41" name="Picture 40"/>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169764" y="5428364"/>
              <a:ext cx="457210" cy="457210"/>
            </a:xfrm>
            <a:prstGeom prst="rect">
              <a:avLst/>
            </a:prstGeom>
          </p:spPr>
        </p:pic>
      </p:gr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5324" y="766543"/>
            <a:ext cx="812726" cy="319761"/>
          </a:xfrm>
          <a:prstGeom prst="rect">
            <a:avLst/>
          </a:prstGeom>
        </p:spPr>
      </p:pic>
    </p:spTree>
    <p:extLst>
      <p:ext uri="{BB962C8B-B14F-4D97-AF65-F5344CB8AC3E}">
        <p14:creationId xmlns:p14="http://schemas.microsoft.com/office/powerpoint/2010/main" val="321824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Analyst Recognitions</a:t>
            </a:r>
            <a:endParaRPr lang="en-US" dirty="0"/>
          </a:p>
        </p:txBody>
      </p:sp>
      <p:sp>
        <p:nvSpPr>
          <p:cNvPr id="81" name="Rectangle 80"/>
          <p:cNvSpPr/>
          <p:nvPr/>
        </p:nvSpPr>
        <p:spPr>
          <a:xfrm>
            <a:off x="1440530" y="1364748"/>
            <a:ext cx="1018846" cy="3200400"/>
          </a:xfrm>
          <a:prstGeom prst="rect">
            <a:avLst/>
          </a:prstGeom>
          <a:solidFill>
            <a:srgbClr val="53565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 tIns="502920" rIns="27432" bIns="45720" numCol="1" spcCol="0" rtlCol="0" fromWordArt="0" anchor="t" anchorCtr="0" forceAA="0" compatLnSpc="1">
            <a:prstTxWarp prst="textNoShape">
              <a:avLst/>
            </a:prstTxWarp>
            <a:noAutofit/>
          </a:bodyPr>
          <a:lstStyle/>
          <a:p>
            <a:pPr algn="ctr" defTabSz="457189"/>
            <a:r>
              <a:rPr lang="en-US" sz="900" dirty="0">
                <a:solidFill>
                  <a:srgbClr val="FFFFFF"/>
                </a:solidFill>
                <a:latin typeface="+mj-lt"/>
              </a:rPr>
              <a:t>Featured as</a:t>
            </a:r>
          </a:p>
          <a:p>
            <a:pPr algn="ctr" defTabSz="457189"/>
            <a:r>
              <a:rPr lang="en-US" sz="900" dirty="0">
                <a:solidFill>
                  <a:srgbClr val="FFFFFF"/>
                </a:solidFill>
                <a:latin typeface="+mj-lt"/>
              </a:rPr>
              <a:t>a ‘</a:t>
            </a:r>
            <a:r>
              <a:rPr lang="en-US" sz="900" b="1" dirty="0">
                <a:solidFill>
                  <a:srgbClr val="FFFFFF"/>
                </a:solidFill>
                <a:latin typeface="+mj-lt"/>
              </a:rPr>
              <a:t>STAR Performer</a:t>
            </a:r>
            <a:r>
              <a:rPr lang="en-US" sz="900" dirty="0">
                <a:solidFill>
                  <a:srgbClr val="FFFFFF"/>
                </a:solidFill>
                <a:latin typeface="+mj-lt"/>
              </a:rPr>
              <a:t>’ in the Major Contender  Category in Everest's PEAK Matrix</a:t>
            </a:r>
            <a:r>
              <a:rPr lang="en-US" sz="900" baseline="30000" dirty="0">
                <a:solidFill>
                  <a:srgbClr val="FFFFFF"/>
                </a:solidFill>
                <a:latin typeface="+mj-lt"/>
              </a:rPr>
              <a:t>TM</a:t>
            </a:r>
            <a:r>
              <a:rPr lang="en-US" sz="900" dirty="0">
                <a:solidFill>
                  <a:srgbClr val="FFFFFF"/>
                </a:solidFill>
                <a:latin typeface="+mj-lt"/>
              </a:rPr>
              <a:t> for Digital Workplace Services</a:t>
            </a:r>
          </a:p>
        </p:txBody>
      </p:sp>
      <p:sp>
        <p:nvSpPr>
          <p:cNvPr id="82" name="Rectangle 81"/>
          <p:cNvSpPr/>
          <p:nvPr/>
        </p:nvSpPr>
        <p:spPr>
          <a:xfrm>
            <a:off x="2492439" y="1364748"/>
            <a:ext cx="1018846" cy="3200400"/>
          </a:xfrm>
          <a:prstGeom prst="rect">
            <a:avLst/>
          </a:prstGeom>
          <a:solidFill>
            <a:srgbClr val="E11737"/>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 tIns="502920" rIns="27432" bIns="45720" numCol="1" spcCol="0" rtlCol="0" fromWordArt="0" anchor="t" anchorCtr="0" forceAA="0" compatLnSpc="1">
            <a:prstTxWarp prst="textNoShape">
              <a:avLst/>
            </a:prstTxWarp>
            <a:noAutofit/>
          </a:bodyPr>
          <a:lstStyle/>
          <a:p>
            <a:pPr algn="ctr" defTabSz="457189"/>
            <a:r>
              <a:rPr lang="en-US" sz="900" dirty="0">
                <a:solidFill>
                  <a:srgbClr val="FFFFFF"/>
                </a:solidFill>
                <a:latin typeface="+mj-lt"/>
              </a:rPr>
              <a:t>Featured as</a:t>
            </a:r>
          </a:p>
          <a:p>
            <a:pPr algn="ctr" defTabSz="457189"/>
            <a:r>
              <a:rPr lang="en-US" sz="900" dirty="0">
                <a:solidFill>
                  <a:srgbClr val="FFFFFF"/>
                </a:solidFill>
                <a:latin typeface="+mj-lt"/>
              </a:rPr>
              <a:t>‘</a:t>
            </a:r>
            <a:r>
              <a:rPr lang="en-US" sz="900" b="1" dirty="0">
                <a:solidFill>
                  <a:srgbClr val="FFFFFF"/>
                </a:solidFill>
                <a:latin typeface="+mj-lt"/>
              </a:rPr>
              <a:t>Major Contender</a:t>
            </a:r>
            <a:r>
              <a:rPr lang="en-US" sz="900" dirty="0">
                <a:solidFill>
                  <a:srgbClr val="FFFFFF"/>
                </a:solidFill>
                <a:latin typeface="+mj-lt"/>
              </a:rPr>
              <a:t>’</a:t>
            </a:r>
          </a:p>
          <a:p>
            <a:pPr algn="ctr" defTabSz="457189"/>
            <a:r>
              <a:rPr lang="en-US" sz="900" dirty="0">
                <a:solidFill>
                  <a:srgbClr val="FFFFFF"/>
                </a:solidFill>
                <a:latin typeface="+mj-lt"/>
              </a:rPr>
              <a:t>in Everest's PEAK Matrix</a:t>
            </a:r>
            <a:r>
              <a:rPr lang="en-US" sz="900" baseline="30000" dirty="0">
                <a:solidFill>
                  <a:srgbClr val="FFFFFF"/>
                </a:solidFill>
                <a:latin typeface="+mj-lt"/>
              </a:rPr>
              <a:t>TM</a:t>
            </a:r>
            <a:r>
              <a:rPr lang="en-US" sz="900" dirty="0">
                <a:solidFill>
                  <a:srgbClr val="FFFFFF"/>
                </a:solidFill>
                <a:latin typeface="+mj-lt"/>
              </a:rPr>
              <a:t> </a:t>
            </a:r>
          </a:p>
          <a:p>
            <a:pPr algn="ctr" defTabSz="457189"/>
            <a:r>
              <a:rPr lang="en-US" sz="900" dirty="0">
                <a:solidFill>
                  <a:srgbClr val="FFFFFF"/>
                </a:solidFill>
                <a:latin typeface="+mj-lt"/>
              </a:rPr>
              <a:t>for IT Infrastructure Services Automation</a:t>
            </a:r>
          </a:p>
        </p:txBody>
      </p:sp>
      <p:sp>
        <p:nvSpPr>
          <p:cNvPr id="83" name="Rectangle 82"/>
          <p:cNvSpPr/>
          <p:nvPr/>
        </p:nvSpPr>
        <p:spPr>
          <a:xfrm>
            <a:off x="388620" y="1364748"/>
            <a:ext cx="1018846" cy="3200400"/>
          </a:xfrm>
          <a:prstGeom prst="rect">
            <a:avLst/>
          </a:prstGeom>
          <a:solidFill>
            <a:srgbClr val="3C105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 tIns="502920" rIns="27432" bIns="45720" numCol="1" spcCol="0" rtlCol="0" fromWordArt="0" anchor="t" anchorCtr="0" forceAA="0" compatLnSpc="1">
            <a:prstTxWarp prst="textNoShape">
              <a:avLst/>
            </a:prstTxWarp>
            <a:noAutofit/>
          </a:bodyPr>
          <a:lstStyle/>
          <a:p>
            <a:pPr algn="ctr" defTabSz="457189"/>
            <a:r>
              <a:rPr lang="en-US" sz="900" dirty="0">
                <a:solidFill>
                  <a:srgbClr val="FFFFFF"/>
                </a:solidFill>
                <a:latin typeface="+mj-lt"/>
              </a:rPr>
              <a:t>Featured as</a:t>
            </a:r>
          </a:p>
          <a:p>
            <a:pPr algn="ctr" defTabSz="457189"/>
            <a:r>
              <a:rPr lang="en-US" sz="900" b="1" dirty="0">
                <a:solidFill>
                  <a:srgbClr val="FFFFFF"/>
                </a:solidFill>
                <a:latin typeface="+mj-lt"/>
              </a:rPr>
              <a:t>‘Leader’ </a:t>
            </a:r>
            <a:r>
              <a:rPr lang="en-US" sz="900" dirty="0">
                <a:solidFill>
                  <a:srgbClr val="FFFFFF"/>
                </a:solidFill>
                <a:latin typeface="+mj-lt"/>
              </a:rPr>
              <a:t>in Gartner’s Magic Quadrant for DCO and Hybrid Infrastructure Managed Services Report 2018 for North America ;</a:t>
            </a:r>
          </a:p>
          <a:p>
            <a:pPr algn="ctr" defTabSz="457189"/>
            <a:r>
              <a:rPr lang="en-US" sz="900" dirty="0">
                <a:solidFill>
                  <a:srgbClr val="FFFFFF"/>
                </a:solidFill>
                <a:latin typeface="+mj-lt"/>
              </a:rPr>
              <a:t>--</a:t>
            </a:r>
          </a:p>
          <a:p>
            <a:pPr algn="ctr" defTabSz="457189"/>
            <a:r>
              <a:rPr lang="en-US" sz="900" dirty="0">
                <a:solidFill>
                  <a:srgbClr val="FFFFFF"/>
                </a:solidFill>
                <a:latin typeface="+mj-lt"/>
              </a:rPr>
              <a:t>Featured as a ‘</a:t>
            </a:r>
            <a:r>
              <a:rPr lang="en-US" sz="900" b="1" dirty="0">
                <a:solidFill>
                  <a:srgbClr val="FFFFFF"/>
                </a:solidFill>
                <a:latin typeface="+mj-lt"/>
              </a:rPr>
              <a:t>Niche Player</a:t>
            </a:r>
            <a:r>
              <a:rPr lang="en-US" sz="900" dirty="0">
                <a:solidFill>
                  <a:srgbClr val="FFFFFF"/>
                </a:solidFill>
                <a:latin typeface="+mj-lt"/>
              </a:rPr>
              <a:t>’ in Magic Quadrant Report for DCO /HIMS 2018, Europe</a:t>
            </a:r>
          </a:p>
        </p:txBody>
      </p:sp>
      <p:sp>
        <p:nvSpPr>
          <p:cNvPr id="121" name="Rectangle 120"/>
          <p:cNvSpPr/>
          <p:nvPr/>
        </p:nvSpPr>
        <p:spPr>
          <a:xfrm>
            <a:off x="3544347" y="1364748"/>
            <a:ext cx="1014984" cy="3200400"/>
          </a:xfrm>
          <a:prstGeom prst="rect">
            <a:avLst/>
          </a:prstGeom>
          <a:solidFill>
            <a:srgbClr val="F4633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 tIns="502920" rIns="27432" bIns="45720" numCol="1" spcCol="0" rtlCol="0" fromWordArt="0" anchor="t" anchorCtr="0" forceAA="0" compatLnSpc="1">
            <a:prstTxWarp prst="textNoShape">
              <a:avLst/>
            </a:prstTxWarp>
            <a:noAutofit/>
          </a:bodyPr>
          <a:lstStyle/>
          <a:p>
            <a:pPr algn="ctr" defTabSz="457189"/>
            <a:r>
              <a:rPr lang="en-US" sz="900" dirty="0">
                <a:solidFill>
                  <a:srgbClr val="FFFFFF"/>
                </a:solidFill>
                <a:latin typeface="+mj-lt"/>
              </a:rPr>
              <a:t>Featured as </a:t>
            </a:r>
            <a:r>
              <a:rPr lang="en-US" sz="900" b="1" dirty="0">
                <a:solidFill>
                  <a:srgbClr val="FFFFFF"/>
                </a:solidFill>
                <a:latin typeface="+mj-lt"/>
              </a:rPr>
              <a:t>#3 IT Service Provider</a:t>
            </a:r>
            <a:r>
              <a:rPr lang="en-US" sz="900" dirty="0">
                <a:solidFill>
                  <a:srgbClr val="FFFFFF"/>
                </a:solidFill>
                <a:latin typeface="+mj-lt"/>
              </a:rPr>
              <a:t> globally by HFS in Top 10 Infrastructure &amp; Enterprise Cloud Services 2018 Report</a:t>
            </a:r>
          </a:p>
        </p:txBody>
      </p:sp>
      <p:sp>
        <p:nvSpPr>
          <p:cNvPr id="122" name="Rectangle 121"/>
          <p:cNvSpPr/>
          <p:nvPr/>
        </p:nvSpPr>
        <p:spPr>
          <a:xfrm>
            <a:off x="4592394" y="1364748"/>
            <a:ext cx="1014984" cy="3200400"/>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 tIns="502920" rIns="27432" bIns="45720" numCol="1" spcCol="0" rtlCol="0" fromWordArt="0" anchor="t" anchorCtr="0" forceAA="0" compatLnSpc="1">
            <a:prstTxWarp prst="textNoShape">
              <a:avLst/>
            </a:prstTxWarp>
            <a:noAutofit/>
          </a:bodyPr>
          <a:lstStyle/>
          <a:p>
            <a:pPr algn="ctr" defTabSz="457189"/>
            <a:r>
              <a:rPr lang="en-US" sz="900" dirty="0">
                <a:solidFill>
                  <a:srgbClr val="FFFFFF"/>
                </a:solidFill>
                <a:latin typeface="+mj-lt"/>
              </a:rPr>
              <a:t>Featured as a ‘</a:t>
            </a:r>
            <a:r>
              <a:rPr lang="en-US" sz="900" b="1" dirty="0">
                <a:solidFill>
                  <a:srgbClr val="FFFFFF"/>
                </a:solidFill>
                <a:latin typeface="+mj-lt"/>
              </a:rPr>
              <a:t>Leader’ </a:t>
            </a:r>
            <a:r>
              <a:rPr lang="en-US" sz="900" dirty="0">
                <a:solidFill>
                  <a:srgbClr val="FFFFFF"/>
                </a:solidFill>
                <a:latin typeface="+mj-lt"/>
              </a:rPr>
              <a:t>in </a:t>
            </a:r>
            <a:r>
              <a:rPr lang="en-US" sz="900" b="1" dirty="0">
                <a:solidFill>
                  <a:srgbClr val="FFFFFF"/>
                </a:solidFill>
                <a:latin typeface="+mj-lt"/>
              </a:rPr>
              <a:t>Managed Digital Workplace Services </a:t>
            </a:r>
            <a:r>
              <a:rPr lang="en-US" sz="900" dirty="0">
                <a:solidFill>
                  <a:srgbClr val="FFFFFF"/>
                </a:solidFill>
                <a:latin typeface="+mj-lt"/>
              </a:rPr>
              <a:t>and</a:t>
            </a:r>
            <a:r>
              <a:rPr lang="en-US" sz="900" b="1" dirty="0">
                <a:solidFill>
                  <a:srgbClr val="FFFFFF"/>
                </a:solidFill>
                <a:latin typeface="+mj-lt"/>
              </a:rPr>
              <a:t> Cloud-Based VDI Services quadrants</a:t>
            </a:r>
            <a:r>
              <a:rPr lang="en-US" sz="900" dirty="0">
                <a:solidFill>
                  <a:srgbClr val="FFFFFF"/>
                </a:solidFill>
                <a:latin typeface="+mj-lt"/>
              </a:rPr>
              <a:t> in the ISG Provider Lens Digital Workplace of the Future 2019 Global Report</a:t>
            </a:r>
            <a:endParaRPr lang="en-US" sz="1050" dirty="0">
              <a:solidFill>
                <a:srgbClr val="FFFFFF"/>
              </a:solidFill>
              <a:latin typeface="+mj-lt"/>
            </a:endParaRPr>
          </a:p>
        </p:txBody>
      </p:sp>
      <p:grpSp>
        <p:nvGrpSpPr>
          <p:cNvPr id="19" name="Group 18"/>
          <p:cNvGrpSpPr/>
          <p:nvPr/>
        </p:nvGrpSpPr>
        <p:grpSpPr>
          <a:xfrm>
            <a:off x="440843" y="886963"/>
            <a:ext cx="914400" cy="914400"/>
            <a:chOff x="440843" y="886963"/>
            <a:chExt cx="914400" cy="914400"/>
          </a:xfrm>
        </p:grpSpPr>
        <p:sp>
          <p:nvSpPr>
            <p:cNvPr id="65" name="Oval 64"/>
            <p:cNvSpPr/>
            <p:nvPr/>
          </p:nvSpPr>
          <p:spPr>
            <a:xfrm>
              <a:off x="440843" y="886963"/>
              <a:ext cx="914400" cy="914400"/>
            </a:xfrm>
            <a:prstGeom prst="ellipse">
              <a:avLst/>
            </a:prstGeom>
            <a:gradFill>
              <a:gsLst>
                <a:gs pos="0">
                  <a:srgbClr val="F5F5F5"/>
                </a:gs>
                <a:gs pos="100000">
                  <a:schemeClr val="bg1">
                    <a:lumMod val="85000"/>
                  </a:schemeClr>
                </a:gs>
              </a:gsLst>
              <a:lin ang="5400000" scaled="1"/>
            </a:gra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sp>
          <p:nvSpPr>
            <p:cNvPr id="74" name="TextBox 73"/>
            <p:cNvSpPr txBox="1"/>
            <p:nvPr/>
          </p:nvSpPr>
          <p:spPr>
            <a:xfrm>
              <a:off x="578003" y="1353250"/>
              <a:ext cx="640080" cy="307777"/>
            </a:xfrm>
            <a:prstGeom prst="rect">
              <a:avLst/>
            </a:prstGeom>
            <a:noFill/>
          </p:spPr>
          <p:txBody>
            <a:bodyPr wrap="square" lIns="45720" rIns="45720" rtlCol="0">
              <a:spAutoFit/>
            </a:bodyPr>
            <a:lstStyle/>
            <a:p>
              <a:pPr algn="ctr" defTabSz="457189"/>
              <a:r>
                <a:rPr lang="en-US" sz="700" dirty="0">
                  <a:solidFill>
                    <a:srgbClr val="000000"/>
                  </a:solidFill>
                  <a:latin typeface="+mj-lt"/>
                </a:rPr>
                <a:t>JUNE</a:t>
              </a:r>
            </a:p>
            <a:p>
              <a:pPr algn="ctr" defTabSz="457189"/>
              <a:r>
                <a:rPr lang="en-US" sz="700" dirty="0">
                  <a:solidFill>
                    <a:srgbClr val="000000"/>
                  </a:solidFill>
                  <a:latin typeface="+mj-lt"/>
                </a:rPr>
                <a:t>2020</a:t>
              </a:r>
            </a:p>
          </p:txBody>
        </p:sp>
        <p:pic>
          <p:nvPicPr>
            <p:cNvPr id="140" name="Picture 1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92" y="1166726"/>
              <a:ext cx="426102" cy="110100"/>
            </a:xfrm>
            <a:prstGeom prst="rect">
              <a:avLst/>
            </a:prstGeom>
          </p:spPr>
        </p:pic>
        <p:grpSp>
          <p:nvGrpSpPr>
            <p:cNvPr id="153" name="Group 152"/>
            <p:cNvGrpSpPr/>
            <p:nvPr/>
          </p:nvGrpSpPr>
          <p:grpSpPr>
            <a:xfrm>
              <a:off x="651085" y="1316440"/>
              <a:ext cx="493916" cy="50990"/>
              <a:chOff x="157264" y="1230661"/>
              <a:chExt cx="493916" cy="50990"/>
            </a:xfrm>
          </p:grpSpPr>
          <p:cxnSp>
            <p:nvCxnSpPr>
              <p:cNvPr id="154" name="Straight Connector 153"/>
              <p:cNvCxnSpPr/>
              <p:nvPr/>
            </p:nvCxnSpPr>
            <p:spPr>
              <a:xfrm>
                <a:off x="157264" y="1230661"/>
                <a:ext cx="493916" cy="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55" name="Isosceles Triangle 154"/>
              <p:cNvSpPr/>
              <p:nvPr/>
            </p:nvSpPr>
            <p:spPr>
              <a:xfrm rot="10800000">
                <a:off x="377465" y="1231646"/>
                <a:ext cx="53513" cy="5000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grpSp>
      <p:grpSp>
        <p:nvGrpSpPr>
          <p:cNvPr id="25" name="Group 24"/>
          <p:cNvGrpSpPr/>
          <p:nvPr/>
        </p:nvGrpSpPr>
        <p:grpSpPr>
          <a:xfrm>
            <a:off x="2539751" y="886963"/>
            <a:ext cx="914400" cy="914400"/>
            <a:chOff x="2539751" y="886963"/>
            <a:chExt cx="914400" cy="914400"/>
          </a:xfrm>
        </p:grpSpPr>
        <p:sp>
          <p:nvSpPr>
            <p:cNvPr id="67" name="Oval 66"/>
            <p:cNvSpPr/>
            <p:nvPr/>
          </p:nvSpPr>
          <p:spPr>
            <a:xfrm>
              <a:off x="2539751" y="886963"/>
              <a:ext cx="914400" cy="914400"/>
            </a:xfrm>
            <a:prstGeom prst="ellipse">
              <a:avLst/>
            </a:prstGeom>
            <a:gradFill>
              <a:gsLst>
                <a:gs pos="0">
                  <a:srgbClr val="F5F5F5"/>
                </a:gs>
                <a:gs pos="100000">
                  <a:schemeClr val="bg1">
                    <a:lumMod val="85000"/>
                  </a:schemeClr>
                </a:gs>
              </a:gsLst>
              <a:lin ang="5400000" scaled="1"/>
            </a:gra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sp>
          <p:nvSpPr>
            <p:cNvPr id="76" name="TextBox 75"/>
            <p:cNvSpPr txBox="1"/>
            <p:nvPr/>
          </p:nvSpPr>
          <p:spPr>
            <a:xfrm>
              <a:off x="2676911" y="1353250"/>
              <a:ext cx="640080" cy="307777"/>
            </a:xfrm>
            <a:prstGeom prst="rect">
              <a:avLst/>
            </a:prstGeom>
            <a:noFill/>
          </p:spPr>
          <p:txBody>
            <a:bodyPr wrap="square" lIns="45720" rIns="45720" rtlCol="0">
              <a:spAutoFit/>
            </a:bodyPr>
            <a:lstStyle/>
            <a:p>
              <a:pPr algn="ctr" defTabSz="457189"/>
              <a:r>
                <a:rPr lang="en-US" sz="700" dirty="0">
                  <a:solidFill>
                    <a:srgbClr val="000000"/>
                  </a:solidFill>
                  <a:latin typeface="+mj-lt"/>
                </a:rPr>
                <a:t>JU3Y</a:t>
              </a:r>
            </a:p>
            <a:p>
              <a:pPr algn="ctr" defTabSz="457189"/>
              <a:r>
                <a:rPr lang="en-US" sz="700" dirty="0">
                  <a:solidFill>
                    <a:srgbClr val="000000"/>
                  </a:solidFill>
                  <a:latin typeface="+mj-lt"/>
                </a:rPr>
                <a:t>2018</a:t>
              </a:r>
            </a:p>
          </p:txBody>
        </p:sp>
        <p:pic>
          <p:nvPicPr>
            <p:cNvPr id="141" name="Picture 1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4644" y="1127809"/>
              <a:ext cx="486480" cy="149017"/>
            </a:xfrm>
            <a:prstGeom prst="rect">
              <a:avLst/>
            </a:prstGeom>
          </p:spPr>
        </p:pic>
        <p:grpSp>
          <p:nvGrpSpPr>
            <p:cNvPr id="156" name="Group 155"/>
            <p:cNvGrpSpPr/>
            <p:nvPr/>
          </p:nvGrpSpPr>
          <p:grpSpPr>
            <a:xfrm>
              <a:off x="2749993" y="1316440"/>
              <a:ext cx="493916" cy="50990"/>
              <a:chOff x="157264" y="1230661"/>
              <a:chExt cx="493916" cy="50990"/>
            </a:xfrm>
          </p:grpSpPr>
          <p:cxnSp>
            <p:nvCxnSpPr>
              <p:cNvPr id="157" name="Straight Connector 156"/>
              <p:cNvCxnSpPr/>
              <p:nvPr/>
            </p:nvCxnSpPr>
            <p:spPr>
              <a:xfrm>
                <a:off x="157264" y="1230661"/>
                <a:ext cx="493916" cy="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58" name="Isosceles Triangle 157"/>
              <p:cNvSpPr/>
              <p:nvPr/>
            </p:nvSpPr>
            <p:spPr>
              <a:xfrm rot="10800000">
                <a:off x="377465" y="1231646"/>
                <a:ext cx="53513" cy="5000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grpSp>
      <p:grpSp>
        <p:nvGrpSpPr>
          <p:cNvPr id="26" name="Group 25"/>
          <p:cNvGrpSpPr/>
          <p:nvPr/>
        </p:nvGrpSpPr>
        <p:grpSpPr>
          <a:xfrm>
            <a:off x="1490297" y="886963"/>
            <a:ext cx="914400" cy="914400"/>
            <a:chOff x="1490297" y="886963"/>
            <a:chExt cx="914400" cy="914400"/>
          </a:xfrm>
        </p:grpSpPr>
        <p:sp>
          <p:nvSpPr>
            <p:cNvPr id="66" name="Oval 65"/>
            <p:cNvSpPr/>
            <p:nvPr/>
          </p:nvSpPr>
          <p:spPr>
            <a:xfrm>
              <a:off x="1490297" y="886963"/>
              <a:ext cx="914400" cy="914400"/>
            </a:xfrm>
            <a:prstGeom prst="ellipse">
              <a:avLst/>
            </a:prstGeom>
            <a:gradFill>
              <a:gsLst>
                <a:gs pos="0">
                  <a:srgbClr val="F5F5F5"/>
                </a:gs>
                <a:gs pos="100000">
                  <a:schemeClr val="bg1">
                    <a:lumMod val="85000"/>
                  </a:schemeClr>
                </a:gs>
              </a:gsLst>
              <a:lin ang="5400000" scaled="1"/>
            </a:gra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sp>
          <p:nvSpPr>
            <p:cNvPr id="75" name="TextBox 74"/>
            <p:cNvSpPr txBox="1"/>
            <p:nvPr/>
          </p:nvSpPr>
          <p:spPr>
            <a:xfrm>
              <a:off x="1627457" y="1353250"/>
              <a:ext cx="640080" cy="307777"/>
            </a:xfrm>
            <a:prstGeom prst="rect">
              <a:avLst/>
            </a:prstGeom>
            <a:noFill/>
          </p:spPr>
          <p:txBody>
            <a:bodyPr wrap="square" lIns="45720" rIns="45720" rtlCol="0">
              <a:spAutoFit/>
            </a:bodyPr>
            <a:lstStyle/>
            <a:p>
              <a:pPr algn="ctr" defTabSz="457189"/>
              <a:r>
                <a:rPr lang="en-US" sz="700" dirty="0">
                  <a:solidFill>
                    <a:srgbClr val="000000"/>
                  </a:solidFill>
                  <a:latin typeface="+mj-lt"/>
                </a:rPr>
                <a:t>JUNE</a:t>
              </a:r>
            </a:p>
            <a:p>
              <a:pPr algn="ctr" defTabSz="457189"/>
              <a:r>
                <a:rPr lang="en-US" sz="700" dirty="0">
                  <a:solidFill>
                    <a:srgbClr val="000000"/>
                  </a:solidFill>
                  <a:latin typeface="+mj-lt"/>
                </a:rPr>
                <a:t>2018</a:t>
              </a:r>
            </a:p>
          </p:txBody>
        </p:sp>
        <p:pic>
          <p:nvPicPr>
            <p:cNvPr id="136" name="Picture 1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4257" y="1127809"/>
              <a:ext cx="486480" cy="149017"/>
            </a:xfrm>
            <a:prstGeom prst="rect">
              <a:avLst/>
            </a:prstGeom>
          </p:spPr>
        </p:pic>
        <p:grpSp>
          <p:nvGrpSpPr>
            <p:cNvPr id="60" name="Group 59"/>
            <p:cNvGrpSpPr/>
            <p:nvPr/>
          </p:nvGrpSpPr>
          <p:grpSpPr>
            <a:xfrm>
              <a:off x="1700539" y="1316440"/>
              <a:ext cx="493916" cy="50990"/>
              <a:chOff x="157264" y="1230661"/>
              <a:chExt cx="493916" cy="50990"/>
            </a:xfrm>
          </p:grpSpPr>
          <p:cxnSp>
            <p:nvCxnSpPr>
              <p:cNvPr id="61" name="Straight Connector 60"/>
              <p:cNvCxnSpPr/>
              <p:nvPr/>
            </p:nvCxnSpPr>
            <p:spPr>
              <a:xfrm>
                <a:off x="157264" y="1230661"/>
                <a:ext cx="493916" cy="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2" name="Isosceles Triangle 61"/>
              <p:cNvSpPr/>
              <p:nvPr/>
            </p:nvSpPr>
            <p:spPr>
              <a:xfrm rot="10800000">
                <a:off x="377465" y="1231646"/>
                <a:ext cx="53513" cy="5000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grpSp>
      <p:grpSp>
        <p:nvGrpSpPr>
          <p:cNvPr id="24" name="Group 23"/>
          <p:cNvGrpSpPr/>
          <p:nvPr/>
        </p:nvGrpSpPr>
        <p:grpSpPr>
          <a:xfrm>
            <a:off x="3595152" y="886964"/>
            <a:ext cx="914400" cy="914400"/>
            <a:chOff x="3595152" y="886963"/>
            <a:chExt cx="914400" cy="914400"/>
          </a:xfrm>
        </p:grpSpPr>
        <p:sp>
          <p:nvSpPr>
            <p:cNvPr id="68" name="Oval 67"/>
            <p:cNvSpPr/>
            <p:nvPr/>
          </p:nvSpPr>
          <p:spPr>
            <a:xfrm>
              <a:off x="3595152" y="886963"/>
              <a:ext cx="914400" cy="914400"/>
            </a:xfrm>
            <a:prstGeom prst="ellipse">
              <a:avLst/>
            </a:prstGeom>
            <a:gradFill>
              <a:gsLst>
                <a:gs pos="0">
                  <a:srgbClr val="F5F5F5"/>
                </a:gs>
                <a:gs pos="100000">
                  <a:schemeClr val="bg1">
                    <a:lumMod val="85000"/>
                  </a:schemeClr>
                </a:gs>
              </a:gsLst>
              <a:lin ang="5400000" scaled="1"/>
            </a:gra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nvGrpSpPr>
            <p:cNvPr id="159" name="Group 158"/>
            <p:cNvGrpSpPr/>
            <p:nvPr/>
          </p:nvGrpSpPr>
          <p:grpSpPr>
            <a:xfrm>
              <a:off x="3805394" y="1316440"/>
              <a:ext cx="493916" cy="50990"/>
              <a:chOff x="157264" y="1230661"/>
              <a:chExt cx="493916" cy="50990"/>
            </a:xfrm>
          </p:grpSpPr>
          <p:cxnSp>
            <p:nvCxnSpPr>
              <p:cNvPr id="160" name="Straight Connector 159"/>
              <p:cNvCxnSpPr/>
              <p:nvPr/>
            </p:nvCxnSpPr>
            <p:spPr>
              <a:xfrm>
                <a:off x="157264" y="1230661"/>
                <a:ext cx="493916" cy="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61" name="Isosceles Triangle 160"/>
              <p:cNvSpPr/>
              <p:nvPr/>
            </p:nvSpPr>
            <p:spPr>
              <a:xfrm rot="10800000">
                <a:off x="377465" y="1231646"/>
                <a:ext cx="53513" cy="5000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pic>
          <p:nvPicPr>
            <p:cNvPr id="70" name="Picture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558" y="1134268"/>
              <a:ext cx="512760" cy="142558"/>
            </a:xfrm>
            <a:prstGeom prst="rect">
              <a:avLst/>
            </a:prstGeom>
          </p:spPr>
        </p:pic>
        <p:sp>
          <p:nvSpPr>
            <p:cNvPr id="84" name="TextBox 83"/>
            <p:cNvSpPr txBox="1"/>
            <p:nvPr/>
          </p:nvSpPr>
          <p:spPr>
            <a:xfrm>
              <a:off x="3730490" y="1353250"/>
              <a:ext cx="660640" cy="307777"/>
            </a:xfrm>
            <a:prstGeom prst="rect">
              <a:avLst/>
            </a:prstGeom>
            <a:noFill/>
          </p:spPr>
          <p:txBody>
            <a:bodyPr wrap="square" lIns="45720" rIns="45720" rtlCol="0">
              <a:spAutoFit/>
            </a:bodyPr>
            <a:lstStyle/>
            <a:p>
              <a:pPr algn="ctr" defTabSz="457189"/>
              <a:r>
                <a:rPr lang="en-US" sz="700" dirty="0">
                  <a:solidFill>
                    <a:srgbClr val="000000"/>
                  </a:solidFill>
                  <a:latin typeface="+mj-lt"/>
                </a:rPr>
                <a:t>SEPTEMBER</a:t>
              </a:r>
            </a:p>
            <a:p>
              <a:pPr algn="ctr" defTabSz="457189"/>
              <a:r>
                <a:rPr lang="en-US" sz="700" dirty="0">
                  <a:solidFill>
                    <a:srgbClr val="000000"/>
                  </a:solidFill>
                  <a:latin typeface="+mj-lt"/>
                </a:rPr>
                <a:t>2018</a:t>
              </a:r>
            </a:p>
          </p:txBody>
        </p:sp>
      </p:grpSp>
      <p:grpSp>
        <p:nvGrpSpPr>
          <p:cNvPr id="23" name="Group 22"/>
          <p:cNvGrpSpPr/>
          <p:nvPr/>
        </p:nvGrpSpPr>
        <p:grpSpPr>
          <a:xfrm>
            <a:off x="4645406" y="886964"/>
            <a:ext cx="914400" cy="914400"/>
            <a:chOff x="4645406" y="886963"/>
            <a:chExt cx="914400" cy="914400"/>
          </a:xfrm>
        </p:grpSpPr>
        <p:sp>
          <p:nvSpPr>
            <p:cNvPr id="69" name="Oval 68"/>
            <p:cNvSpPr/>
            <p:nvPr/>
          </p:nvSpPr>
          <p:spPr>
            <a:xfrm>
              <a:off x="4645406" y="886963"/>
              <a:ext cx="914400" cy="914400"/>
            </a:xfrm>
            <a:prstGeom prst="ellipse">
              <a:avLst/>
            </a:prstGeom>
            <a:gradFill>
              <a:gsLst>
                <a:gs pos="0">
                  <a:srgbClr val="F5F5F5"/>
                </a:gs>
                <a:gs pos="100000">
                  <a:schemeClr val="bg1">
                    <a:lumMod val="85000"/>
                  </a:schemeClr>
                </a:gs>
              </a:gsLst>
              <a:lin ang="5400000" scaled="1"/>
            </a:gra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nvGrpSpPr>
            <p:cNvPr id="162" name="Group 161"/>
            <p:cNvGrpSpPr/>
            <p:nvPr/>
          </p:nvGrpSpPr>
          <p:grpSpPr>
            <a:xfrm>
              <a:off x="4855648" y="1316440"/>
              <a:ext cx="493916" cy="50990"/>
              <a:chOff x="157264" y="1230661"/>
              <a:chExt cx="493916" cy="50990"/>
            </a:xfrm>
          </p:grpSpPr>
          <p:cxnSp>
            <p:nvCxnSpPr>
              <p:cNvPr id="163" name="Straight Connector 162"/>
              <p:cNvCxnSpPr/>
              <p:nvPr/>
            </p:nvCxnSpPr>
            <p:spPr>
              <a:xfrm>
                <a:off x="157264" y="1230661"/>
                <a:ext cx="493916" cy="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64" name="Isosceles Triangle 163"/>
              <p:cNvSpPr/>
              <p:nvPr/>
            </p:nvSpPr>
            <p:spPr>
              <a:xfrm rot="10800000">
                <a:off x="377465" y="1231646"/>
                <a:ext cx="53513" cy="5000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sp>
          <p:nvSpPr>
            <p:cNvPr id="85" name="TextBox 84"/>
            <p:cNvSpPr txBox="1"/>
            <p:nvPr/>
          </p:nvSpPr>
          <p:spPr>
            <a:xfrm>
              <a:off x="4767224" y="1353250"/>
              <a:ext cx="640080" cy="307777"/>
            </a:xfrm>
            <a:prstGeom prst="rect">
              <a:avLst/>
            </a:prstGeom>
            <a:noFill/>
          </p:spPr>
          <p:txBody>
            <a:bodyPr wrap="square" lIns="45720" rIns="45720" rtlCol="0">
              <a:spAutoFit/>
            </a:bodyPr>
            <a:lstStyle/>
            <a:p>
              <a:pPr algn="ctr" defTabSz="457189"/>
              <a:r>
                <a:rPr lang="en-US" sz="700" dirty="0">
                  <a:solidFill>
                    <a:srgbClr val="000000"/>
                  </a:solidFill>
                  <a:latin typeface="+mj-lt"/>
                </a:rPr>
                <a:t>SEPTEMBER</a:t>
              </a:r>
            </a:p>
            <a:p>
              <a:pPr algn="ctr" defTabSz="457189"/>
              <a:r>
                <a:rPr lang="en-US" sz="700" dirty="0">
                  <a:solidFill>
                    <a:srgbClr val="000000"/>
                  </a:solidFill>
                  <a:latin typeface="+mj-lt"/>
                </a:rPr>
                <a:t>2018</a:t>
              </a:r>
            </a:p>
          </p:txBody>
        </p:sp>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7443" y="1044690"/>
              <a:ext cx="319643" cy="232136"/>
            </a:xfrm>
            <a:prstGeom prst="rect">
              <a:avLst/>
            </a:prstGeom>
          </p:spPr>
        </p:pic>
      </p:grpSp>
      <p:sp>
        <p:nvSpPr>
          <p:cNvPr id="77" name="Rectangle 76"/>
          <p:cNvSpPr/>
          <p:nvPr/>
        </p:nvSpPr>
        <p:spPr>
          <a:xfrm>
            <a:off x="5640441" y="1364748"/>
            <a:ext cx="1018846" cy="3200400"/>
          </a:xfrm>
          <a:prstGeom prst="rect">
            <a:avLst/>
          </a:prstGeom>
          <a:solidFill>
            <a:srgbClr val="E11737"/>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 tIns="502920" rIns="27432" bIns="45720" numCol="1" spcCol="0" rtlCol="0" fromWordArt="0" anchor="t" anchorCtr="0" forceAA="0" compatLnSpc="1">
            <a:prstTxWarp prst="textNoShape">
              <a:avLst/>
            </a:prstTxWarp>
            <a:noAutofit/>
          </a:bodyPr>
          <a:lstStyle/>
          <a:p>
            <a:pPr algn="ctr" defTabSz="457189"/>
            <a:r>
              <a:rPr lang="en-US" sz="900" dirty="0">
                <a:solidFill>
                  <a:srgbClr val="FFFFFF"/>
                </a:solidFill>
                <a:latin typeface="+mj-lt"/>
              </a:rPr>
              <a:t>Featured as ‘</a:t>
            </a:r>
            <a:r>
              <a:rPr lang="en-US" sz="900" b="1" dirty="0">
                <a:solidFill>
                  <a:srgbClr val="FFFFFF"/>
                </a:solidFill>
                <a:latin typeface="+mj-lt"/>
              </a:rPr>
              <a:t>Leader</a:t>
            </a:r>
            <a:r>
              <a:rPr lang="en-US" sz="900" dirty="0">
                <a:solidFill>
                  <a:srgbClr val="FFFFFF"/>
                </a:solidFill>
                <a:latin typeface="+mj-lt"/>
              </a:rPr>
              <a:t>’ in </a:t>
            </a:r>
            <a:r>
              <a:rPr lang="en-US" sz="900" b="1" dirty="0">
                <a:solidFill>
                  <a:srgbClr val="FFFFFF"/>
                </a:solidFill>
                <a:latin typeface="+mj-lt"/>
              </a:rPr>
              <a:t>Everest</a:t>
            </a:r>
            <a:r>
              <a:rPr lang="en-US" sz="900" dirty="0">
                <a:solidFill>
                  <a:srgbClr val="FFFFFF"/>
                </a:solidFill>
                <a:latin typeface="+mj-lt"/>
              </a:rPr>
              <a:t> Peak Matrix for Cloud Enablement Services 2018 Report</a:t>
            </a:r>
          </a:p>
        </p:txBody>
      </p:sp>
      <p:sp>
        <p:nvSpPr>
          <p:cNvPr id="87" name="Rectangle 86"/>
          <p:cNvSpPr/>
          <p:nvPr/>
        </p:nvSpPr>
        <p:spPr>
          <a:xfrm>
            <a:off x="6692350" y="1364748"/>
            <a:ext cx="1014984" cy="3200400"/>
          </a:xfrm>
          <a:prstGeom prst="rect">
            <a:avLst/>
          </a:prstGeom>
          <a:solidFill>
            <a:srgbClr val="F4633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 tIns="502920" rIns="27432" bIns="45720" numCol="1" spcCol="0" rtlCol="0" fromWordArt="0" anchor="t" anchorCtr="0" forceAA="0" compatLnSpc="1">
            <a:prstTxWarp prst="textNoShape">
              <a:avLst/>
            </a:prstTxWarp>
            <a:noAutofit/>
          </a:bodyPr>
          <a:lstStyle/>
          <a:p>
            <a:pPr algn="ctr" defTabSz="457189"/>
            <a:r>
              <a:rPr lang="en-US" sz="900" dirty="0">
                <a:solidFill>
                  <a:srgbClr val="FFFFFF"/>
                </a:solidFill>
                <a:latin typeface="+mj-lt"/>
              </a:rPr>
              <a:t>Featured as ‘</a:t>
            </a:r>
            <a:r>
              <a:rPr lang="en-US" sz="900" b="1" dirty="0">
                <a:solidFill>
                  <a:srgbClr val="FFFFFF"/>
                </a:solidFill>
                <a:latin typeface="+mj-lt"/>
              </a:rPr>
              <a:t>Leader</a:t>
            </a:r>
            <a:r>
              <a:rPr lang="en-US" sz="900" dirty="0">
                <a:solidFill>
                  <a:srgbClr val="FFFFFF"/>
                </a:solidFill>
                <a:latin typeface="+mj-lt"/>
              </a:rPr>
              <a:t>’ in US, Global, UK &amp; ANZ in Cloud Transformation/ Operation Services</a:t>
            </a:r>
            <a:br>
              <a:rPr lang="en-US" sz="900" dirty="0">
                <a:solidFill>
                  <a:srgbClr val="FFFFFF"/>
                </a:solidFill>
                <a:latin typeface="+mj-lt"/>
              </a:rPr>
            </a:br>
            <a:r>
              <a:rPr lang="en-US" sz="900" dirty="0">
                <a:solidFill>
                  <a:srgbClr val="FFFFFF"/>
                </a:solidFill>
                <a:latin typeface="+mj-lt"/>
              </a:rPr>
              <a:t>&amp; XaaS </a:t>
            </a:r>
            <a:r>
              <a:rPr lang="en-US" sz="900" b="1" dirty="0">
                <a:solidFill>
                  <a:srgbClr val="FFFFFF"/>
                </a:solidFill>
                <a:latin typeface="+mj-lt"/>
              </a:rPr>
              <a:t>ISG</a:t>
            </a:r>
            <a:r>
              <a:rPr lang="en-US" sz="900" dirty="0">
                <a:solidFill>
                  <a:srgbClr val="FFFFFF"/>
                </a:solidFill>
                <a:latin typeface="+mj-lt"/>
              </a:rPr>
              <a:t> Provider Lens study </a:t>
            </a:r>
          </a:p>
        </p:txBody>
      </p:sp>
      <p:sp>
        <p:nvSpPr>
          <p:cNvPr id="88" name="Rectangle 87"/>
          <p:cNvSpPr/>
          <p:nvPr/>
        </p:nvSpPr>
        <p:spPr>
          <a:xfrm>
            <a:off x="7740396" y="1364748"/>
            <a:ext cx="1014984" cy="3200400"/>
          </a:xfrm>
          <a:prstGeom prst="rect">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7432" tIns="502920" rIns="27432" bIns="45720" numCol="1" spcCol="0" rtlCol="0" fromWordArt="0" anchor="t" anchorCtr="0" forceAA="0" compatLnSpc="1">
            <a:prstTxWarp prst="textNoShape">
              <a:avLst/>
            </a:prstTxWarp>
            <a:noAutofit/>
          </a:bodyPr>
          <a:lstStyle/>
          <a:p>
            <a:pPr algn="ctr" defTabSz="457189"/>
            <a:r>
              <a:rPr lang="en-US" sz="900" dirty="0">
                <a:solidFill>
                  <a:srgbClr val="FFFFFF"/>
                </a:solidFill>
                <a:latin typeface="+mj-lt"/>
              </a:rPr>
              <a:t>Featured as a ‘</a:t>
            </a:r>
            <a:r>
              <a:rPr lang="en-US" sz="900" b="1" dirty="0">
                <a:solidFill>
                  <a:srgbClr val="FFFFFF"/>
                </a:solidFill>
                <a:latin typeface="+mj-lt"/>
              </a:rPr>
              <a:t>Leader</a:t>
            </a:r>
            <a:r>
              <a:rPr lang="en-US" sz="900" dirty="0">
                <a:solidFill>
                  <a:srgbClr val="FFFFFF"/>
                </a:solidFill>
                <a:latin typeface="+mj-lt"/>
              </a:rPr>
              <a:t>’ in </a:t>
            </a:r>
            <a:r>
              <a:rPr lang="en-US" sz="900" b="1" dirty="0">
                <a:solidFill>
                  <a:srgbClr val="FFFFFF"/>
                </a:solidFill>
                <a:latin typeface="+mj-lt"/>
              </a:rPr>
              <a:t>Avasant </a:t>
            </a:r>
            <a:r>
              <a:rPr lang="en-US" sz="900" dirty="0">
                <a:solidFill>
                  <a:srgbClr val="FFFFFF"/>
                </a:solidFill>
                <a:latin typeface="+mj-lt"/>
              </a:rPr>
              <a:t>global Hybrid Enterprise Cloud Services RadarView 2018 report</a:t>
            </a:r>
            <a:endParaRPr lang="en-US" sz="1050" dirty="0">
              <a:solidFill>
                <a:srgbClr val="FFFFFF"/>
              </a:solidFill>
              <a:latin typeface="+mj-lt"/>
            </a:endParaRPr>
          </a:p>
        </p:txBody>
      </p:sp>
      <p:grpSp>
        <p:nvGrpSpPr>
          <p:cNvPr id="22" name="Group 21"/>
          <p:cNvGrpSpPr/>
          <p:nvPr/>
        </p:nvGrpSpPr>
        <p:grpSpPr>
          <a:xfrm>
            <a:off x="5685033" y="886964"/>
            <a:ext cx="914400" cy="914400"/>
            <a:chOff x="5685033" y="886963"/>
            <a:chExt cx="914400" cy="914400"/>
          </a:xfrm>
        </p:grpSpPr>
        <p:sp>
          <p:nvSpPr>
            <p:cNvPr id="90" name="Oval 89"/>
            <p:cNvSpPr/>
            <p:nvPr/>
          </p:nvSpPr>
          <p:spPr>
            <a:xfrm>
              <a:off x="5685033" y="886963"/>
              <a:ext cx="914400" cy="914400"/>
            </a:xfrm>
            <a:prstGeom prst="ellipse">
              <a:avLst/>
            </a:prstGeom>
            <a:gradFill>
              <a:gsLst>
                <a:gs pos="0">
                  <a:srgbClr val="F5F5F5"/>
                </a:gs>
                <a:gs pos="100000">
                  <a:schemeClr val="bg1">
                    <a:lumMod val="85000"/>
                  </a:schemeClr>
                </a:gs>
              </a:gsLst>
              <a:lin ang="5400000" scaled="1"/>
            </a:gra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sp>
          <p:nvSpPr>
            <p:cNvPr id="91" name="TextBox 90"/>
            <p:cNvSpPr txBox="1"/>
            <p:nvPr/>
          </p:nvSpPr>
          <p:spPr>
            <a:xfrm>
              <a:off x="5822193" y="1353250"/>
              <a:ext cx="640080" cy="307777"/>
            </a:xfrm>
            <a:prstGeom prst="rect">
              <a:avLst/>
            </a:prstGeom>
            <a:noFill/>
          </p:spPr>
          <p:txBody>
            <a:bodyPr wrap="square" lIns="45720" rIns="45720" rtlCol="0">
              <a:spAutoFit/>
            </a:bodyPr>
            <a:lstStyle/>
            <a:p>
              <a:pPr algn="ctr" defTabSz="457189"/>
              <a:r>
                <a:rPr lang="en-US" sz="700" dirty="0">
                  <a:solidFill>
                    <a:srgbClr val="000000"/>
                  </a:solidFill>
                  <a:latin typeface="+mj-lt"/>
                </a:rPr>
                <a:t>DECEMBER</a:t>
              </a:r>
            </a:p>
            <a:p>
              <a:pPr algn="ctr" defTabSz="457189"/>
              <a:r>
                <a:rPr lang="en-US" sz="700" dirty="0">
                  <a:solidFill>
                    <a:srgbClr val="000000"/>
                  </a:solidFill>
                  <a:latin typeface="+mj-lt"/>
                </a:rPr>
                <a:t>2018</a:t>
              </a:r>
            </a:p>
          </p:txBody>
        </p:sp>
        <p:pic>
          <p:nvPicPr>
            <p:cNvPr id="92" name="Picture 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9926" y="1127809"/>
              <a:ext cx="486480" cy="149017"/>
            </a:xfrm>
            <a:prstGeom prst="rect">
              <a:avLst/>
            </a:prstGeom>
          </p:spPr>
        </p:pic>
        <p:grpSp>
          <p:nvGrpSpPr>
            <p:cNvPr id="93" name="Group 92"/>
            <p:cNvGrpSpPr/>
            <p:nvPr/>
          </p:nvGrpSpPr>
          <p:grpSpPr>
            <a:xfrm>
              <a:off x="5895275" y="1316440"/>
              <a:ext cx="493916" cy="50990"/>
              <a:chOff x="157264" y="1230661"/>
              <a:chExt cx="493916" cy="50990"/>
            </a:xfrm>
          </p:grpSpPr>
          <p:cxnSp>
            <p:nvCxnSpPr>
              <p:cNvPr id="94" name="Straight Connector 93"/>
              <p:cNvCxnSpPr/>
              <p:nvPr/>
            </p:nvCxnSpPr>
            <p:spPr>
              <a:xfrm>
                <a:off x="157264" y="1230661"/>
                <a:ext cx="493916" cy="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95" name="Isosceles Triangle 94"/>
              <p:cNvSpPr/>
              <p:nvPr/>
            </p:nvSpPr>
            <p:spPr>
              <a:xfrm rot="10800000">
                <a:off x="377465" y="1231646"/>
                <a:ext cx="53513" cy="5000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grpSp>
      <p:grpSp>
        <p:nvGrpSpPr>
          <p:cNvPr id="21" name="Group 20"/>
          <p:cNvGrpSpPr/>
          <p:nvPr/>
        </p:nvGrpSpPr>
        <p:grpSpPr>
          <a:xfrm>
            <a:off x="6740434" y="886964"/>
            <a:ext cx="914400" cy="914400"/>
            <a:chOff x="6740434" y="886963"/>
            <a:chExt cx="914400" cy="914400"/>
          </a:xfrm>
        </p:grpSpPr>
        <p:sp>
          <p:nvSpPr>
            <p:cNvPr id="97" name="Oval 96"/>
            <p:cNvSpPr/>
            <p:nvPr/>
          </p:nvSpPr>
          <p:spPr>
            <a:xfrm>
              <a:off x="6740434" y="886963"/>
              <a:ext cx="914400" cy="914400"/>
            </a:xfrm>
            <a:prstGeom prst="ellipse">
              <a:avLst/>
            </a:prstGeom>
            <a:gradFill>
              <a:gsLst>
                <a:gs pos="0">
                  <a:srgbClr val="F5F5F5"/>
                </a:gs>
                <a:gs pos="100000">
                  <a:schemeClr val="bg1">
                    <a:lumMod val="85000"/>
                  </a:schemeClr>
                </a:gs>
              </a:gsLst>
              <a:lin ang="5400000" scaled="1"/>
            </a:gra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nvGrpSpPr>
            <p:cNvPr id="98" name="Group 97"/>
            <p:cNvGrpSpPr/>
            <p:nvPr/>
          </p:nvGrpSpPr>
          <p:grpSpPr>
            <a:xfrm>
              <a:off x="6950676" y="1316440"/>
              <a:ext cx="493916" cy="50990"/>
              <a:chOff x="157264" y="1230661"/>
              <a:chExt cx="493916" cy="50990"/>
            </a:xfrm>
          </p:grpSpPr>
          <p:cxnSp>
            <p:nvCxnSpPr>
              <p:cNvPr id="99" name="Straight Connector 98"/>
              <p:cNvCxnSpPr/>
              <p:nvPr/>
            </p:nvCxnSpPr>
            <p:spPr>
              <a:xfrm>
                <a:off x="157264" y="1230661"/>
                <a:ext cx="493916" cy="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0" name="Isosceles Triangle 99"/>
              <p:cNvSpPr/>
              <p:nvPr/>
            </p:nvSpPr>
            <p:spPr>
              <a:xfrm rot="10800000">
                <a:off x="377465" y="1231646"/>
                <a:ext cx="53513" cy="5000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sp>
          <p:nvSpPr>
            <p:cNvPr id="107" name="TextBox 106"/>
            <p:cNvSpPr txBox="1"/>
            <p:nvPr/>
          </p:nvSpPr>
          <p:spPr>
            <a:xfrm>
              <a:off x="6875772" y="1353250"/>
              <a:ext cx="660640" cy="307777"/>
            </a:xfrm>
            <a:prstGeom prst="rect">
              <a:avLst/>
            </a:prstGeom>
            <a:noFill/>
          </p:spPr>
          <p:txBody>
            <a:bodyPr wrap="square" lIns="45720" rIns="45720" rtlCol="0">
              <a:spAutoFit/>
            </a:bodyPr>
            <a:lstStyle/>
            <a:p>
              <a:pPr algn="ctr" defTabSz="457189"/>
              <a:r>
                <a:rPr lang="en-US" sz="700" dirty="0">
                  <a:solidFill>
                    <a:srgbClr val="000000"/>
                  </a:solidFill>
                  <a:latin typeface="+mj-lt"/>
                </a:rPr>
                <a:t>DECEMBER</a:t>
              </a:r>
            </a:p>
            <a:p>
              <a:pPr algn="ctr" defTabSz="457189"/>
              <a:r>
                <a:rPr lang="en-US" sz="700" dirty="0">
                  <a:solidFill>
                    <a:srgbClr val="000000"/>
                  </a:solidFill>
                  <a:latin typeface="+mj-lt"/>
                </a:rPr>
                <a:t>2018</a:t>
              </a:r>
            </a:p>
          </p:txBody>
        </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7813" y="1044690"/>
              <a:ext cx="319643" cy="232136"/>
            </a:xfrm>
            <a:prstGeom prst="rect">
              <a:avLst/>
            </a:prstGeom>
          </p:spPr>
        </p:pic>
      </p:grpSp>
      <p:grpSp>
        <p:nvGrpSpPr>
          <p:cNvPr id="20" name="Group 19"/>
          <p:cNvGrpSpPr/>
          <p:nvPr/>
        </p:nvGrpSpPr>
        <p:grpSpPr>
          <a:xfrm>
            <a:off x="7790688" y="886964"/>
            <a:ext cx="914400" cy="914400"/>
            <a:chOff x="7790688" y="886963"/>
            <a:chExt cx="914400" cy="914400"/>
          </a:xfrm>
        </p:grpSpPr>
        <p:sp>
          <p:nvSpPr>
            <p:cNvPr id="102" name="Oval 101"/>
            <p:cNvSpPr/>
            <p:nvPr/>
          </p:nvSpPr>
          <p:spPr>
            <a:xfrm>
              <a:off x="7790688" y="886963"/>
              <a:ext cx="914400" cy="914400"/>
            </a:xfrm>
            <a:prstGeom prst="ellipse">
              <a:avLst/>
            </a:prstGeom>
            <a:gradFill>
              <a:gsLst>
                <a:gs pos="0">
                  <a:srgbClr val="F5F5F5"/>
                </a:gs>
                <a:gs pos="100000">
                  <a:schemeClr val="bg1">
                    <a:lumMod val="85000"/>
                  </a:schemeClr>
                </a:gs>
              </a:gsLst>
              <a:lin ang="5400000" scaled="1"/>
            </a:gra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nvGrpSpPr>
            <p:cNvPr id="103" name="Group 102"/>
            <p:cNvGrpSpPr/>
            <p:nvPr/>
          </p:nvGrpSpPr>
          <p:grpSpPr>
            <a:xfrm>
              <a:off x="8000930" y="1316440"/>
              <a:ext cx="493916" cy="50990"/>
              <a:chOff x="157264" y="1230661"/>
              <a:chExt cx="493916" cy="50990"/>
            </a:xfrm>
          </p:grpSpPr>
          <p:cxnSp>
            <p:nvCxnSpPr>
              <p:cNvPr id="104" name="Straight Connector 103"/>
              <p:cNvCxnSpPr/>
              <p:nvPr/>
            </p:nvCxnSpPr>
            <p:spPr>
              <a:xfrm>
                <a:off x="157264" y="1230661"/>
                <a:ext cx="493916" cy="0"/>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5" name="Isosceles Triangle 104"/>
              <p:cNvSpPr/>
              <p:nvPr/>
            </p:nvSpPr>
            <p:spPr>
              <a:xfrm rot="10800000">
                <a:off x="377465" y="1231646"/>
                <a:ext cx="53513" cy="50005"/>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srgbClr val="FFFFFF"/>
                  </a:solidFill>
                  <a:latin typeface="+mj-lt"/>
                </a:endParaRPr>
              </a:p>
            </p:txBody>
          </p:sp>
        </p:grpSp>
        <p:sp>
          <p:nvSpPr>
            <p:cNvPr id="108" name="TextBox 107"/>
            <p:cNvSpPr txBox="1"/>
            <p:nvPr/>
          </p:nvSpPr>
          <p:spPr>
            <a:xfrm>
              <a:off x="7912506" y="1353250"/>
              <a:ext cx="640080" cy="307777"/>
            </a:xfrm>
            <a:prstGeom prst="rect">
              <a:avLst/>
            </a:prstGeom>
            <a:noFill/>
          </p:spPr>
          <p:txBody>
            <a:bodyPr wrap="square" lIns="45720" rIns="45720" rtlCol="0">
              <a:spAutoFit/>
            </a:bodyPr>
            <a:lstStyle/>
            <a:p>
              <a:pPr algn="ctr" defTabSz="457189"/>
              <a:r>
                <a:rPr lang="en-US" sz="700" dirty="0">
                  <a:solidFill>
                    <a:srgbClr val="000000"/>
                  </a:solidFill>
                  <a:latin typeface="+mj-lt"/>
                </a:rPr>
                <a:t>DECEMBER</a:t>
              </a:r>
            </a:p>
            <a:p>
              <a:pPr algn="ctr" defTabSz="457189"/>
              <a:r>
                <a:rPr lang="en-US" sz="700" dirty="0">
                  <a:solidFill>
                    <a:srgbClr val="000000"/>
                  </a:solidFill>
                  <a:latin typeface="+mj-lt"/>
                </a:rPr>
                <a:t>2018</a:t>
              </a:r>
            </a:p>
          </p:txBody>
        </p:sp>
        <p:pic>
          <p:nvPicPr>
            <p:cNvPr id="17" name="Picture 1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60405" y="1112234"/>
              <a:ext cx="574966" cy="164592"/>
            </a:xfrm>
            <a:prstGeom prst="rect">
              <a:avLst/>
            </a:prstGeom>
          </p:spPr>
        </p:pic>
      </p:grpSp>
    </p:spTree>
    <p:extLst>
      <p:ext uri="{BB962C8B-B14F-4D97-AF65-F5344CB8AC3E}">
        <p14:creationId xmlns:p14="http://schemas.microsoft.com/office/powerpoint/2010/main" val="321862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Requirements</a:t>
            </a:r>
          </a:p>
        </p:txBody>
      </p:sp>
      <p:graphicFrame>
        <p:nvGraphicFramePr>
          <p:cNvPr id="5" name="Object 4"/>
          <p:cNvGraphicFramePr>
            <a:graphicFrameLocks noChangeAspect="1"/>
          </p:cNvGraphicFramePr>
          <p:nvPr>
            <p:extLst>
              <p:ext uri="{D42A27DB-BD31-4B8C-83A1-F6EECF244321}">
                <p14:modId xmlns:p14="http://schemas.microsoft.com/office/powerpoint/2010/main" val="442324913"/>
              </p:ext>
            </p:extLst>
          </p:nvPr>
        </p:nvGraphicFramePr>
        <p:xfrm>
          <a:off x="3890356" y="1889933"/>
          <a:ext cx="1230284" cy="1085042"/>
        </p:xfrm>
        <a:graphic>
          <a:graphicData uri="http://schemas.openxmlformats.org/presentationml/2006/ole">
            <mc:AlternateContent xmlns:mc="http://schemas.openxmlformats.org/markup-compatibility/2006">
              <mc:Choice xmlns:v="urn:schemas-microsoft-com:vml" Requires="v">
                <p:oleObj spid="_x0000_s6588" name="Worksheet" showAsIcon="1" r:id="rId3" imgW="914400" imgH="806400" progId="Excel.Sheet.12">
                  <p:embed/>
                </p:oleObj>
              </mc:Choice>
              <mc:Fallback>
                <p:oleObj name="Worksheet" showAsIcon="1" r:id="rId3" imgW="914400" imgH="806400" progId="Excel.Sheet.12">
                  <p:embed/>
                  <p:pic>
                    <p:nvPicPr>
                      <p:cNvPr id="0" name=""/>
                      <p:cNvPicPr/>
                      <p:nvPr/>
                    </p:nvPicPr>
                    <p:blipFill>
                      <a:blip r:embed="rId4"/>
                      <a:stretch>
                        <a:fillRect/>
                      </a:stretch>
                    </p:blipFill>
                    <p:spPr>
                      <a:xfrm>
                        <a:off x="3890356" y="1889933"/>
                        <a:ext cx="1230284" cy="1085042"/>
                      </a:xfrm>
                      <a:prstGeom prst="rect">
                        <a:avLst/>
                      </a:prstGeom>
                    </p:spPr>
                  </p:pic>
                </p:oleObj>
              </mc:Fallback>
            </mc:AlternateContent>
          </a:graphicData>
        </a:graphic>
      </p:graphicFrame>
    </p:spTree>
    <p:extLst>
      <p:ext uri="{BB962C8B-B14F-4D97-AF65-F5344CB8AC3E}">
        <p14:creationId xmlns:p14="http://schemas.microsoft.com/office/powerpoint/2010/main" val="8586760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Cognizant Azure Practice</a:t>
            </a:r>
            <a:endParaRPr lang="en-US" dirty="0"/>
          </a:p>
        </p:txBody>
      </p:sp>
      <p:sp>
        <p:nvSpPr>
          <p:cNvPr id="32" name="object 7">
            <a:extLst>
              <a:ext uri="{FF2B5EF4-FFF2-40B4-BE49-F238E27FC236}">
                <a16:creationId xmlns:a16="http://schemas.microsoft.com/office/drawing/2014/main" id="{F4CCB103-ED3F-4F9C-93C2-9C99E7E46D7C}"/>
              </a:ext>
            </a:extLst>
          </p:cNvPr>
          <p:cNvSpPr/>
          <p:nvPr/>
        </p:nvSpPr>
        <p:spPr>
          <a:xfrm>
            <a:off x="381762" y="1294182"/>
            <a:ext cx="8380476" cy="1032640"/>
          </a:xfrm>
          <a:prstGeom prst="rect">
            <a:avLst/>
          </a:prstGeom>
          <a:solidFill>
            <a:srgbClr val="B2293A"/>
          </a:solidFill>
          <a:ln w="9525" cap="flat" cmpd="sng" algn="ctr">
            <a:noFill/>
            <a:prstDash val="solid"/>
          </a:ln>
          <a:effectLst/>
        </p:spPr>
        <p:txBody>
          <a:bodyPr lIns="137160" rtlCol="0" anchor="ct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500" b="0" i="0" u="none" strike="noStrike" kern="0" cap="none" spc="0" normalizeH="0" baseline="0" noProof="0" dirty="0">
              <a:ln>
                <a:noFill/>
              </a:ln>
              <a:solidFill>
                <a:prstClr val="white"/>
              </a:solidFill>
              <a:effectLst/>
              <a:uLnTx/>
              <a:uFillTx/>
              <a:latin typeface="+mj-lt"/>
              <a:ea typeface="+mn-ea"/>
              <a:cs typeface="+mn-cs"/>
            </a:endParaRPr>
          </a:p>
        </p:txBody>
      </p:sp>
      <p:sp>
        <p:nvSpPr>
          <p:cNvPr id="33" name="Rectangle 32"/>
          <p:cNvSpPr/>
          <p:nvPr/>
        </p:nvSpPr>
        <p:spPr>
          <a:xfrm>
            <a:off x="619125" y="2128946"/>
            <a:ext cx="7882806" cy="2537460"/>
          </a:xfrm>
          <a:prstGeom prst="rect">
            <a:avLst/>
          </a:prstGeom>
          <a:solidFill>
            <a:srgbClr val="EFF0F0"/>
          </a:solidFill>
          <a:ln w="9525" cap="flat" cmpd="sng" algn="ctr">
            <a:noFill/>
            <a:prstDash val="solid"/>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mj-lt"/>
              <a:ea typeface="+mn-ea"/>
              <a:cs typeface="+mn-cs"/>
            </a:endParaRPr>
          </a:p>
        </p:txBody>
      </p:sp>
      <p:sp>
        <p:nvSpPr>
          <p:cNvPr id="34" name="Oval 33"/>
          <p:cNvSpPr/>
          <p:nvPr/>
        </p:nvSpPr>
        <p:spPr bwMode="auto">
          <a:xfrm>
            <a:off x="1313589" y="1990552"/>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54" marR="0" lvl="0" indent="0" algn="ctr" defTabSz="446471" rtl="0" eaLnBrk="1" fontAlgn="auto" latinLnBrk="0" hangingPunct="1">
              <a:lnSpc>
                <a:spcPct val="100000"/>
              </a:lnSpc>
              <a:spcBef>
                <a:spcPct val="10000"/>
              </a:spcBef>
              <a:spcAft>
                <a:spcPts val="0"/>
              </a:spcAft>
              <a:buClrTx/>
              <a:buSzTx/>
              <a:buFontTx/>
              <a:buNone/>
              <a:tabLst>
                <a:tab pos="696868" algn="l"/>
              </a:tabLst>
              <a:defRPr/>
            </a:pPr>
            <a:endParaRPr kumimoji="0" lang="en-US" sz="2800" b="0" i="0" u="none" strike="noStrike" kern="1200" cap="none" spc="0" normalizeH="0" baseline="0" noProof="0" dirty="0">
              <a:ln>
                <a:noFill/>
              </a:ln>
              <a:solidFill>
                <a:srgbClr val="1F497D"/>
              </a:solidFill>
              <a:effectLst/>
              <a:uLnTx/>
              <a:uFillTx/>
              <a:latin typeface="+mj-lt"/>
              <a:ea typeface="+mn-ea"/>
              <a:cs typeface="+mn-cs"/>
            </a:endParaRPr>
          </a:p>
        </p:txBody>
      </p:sp>
      <p:sp>
        <p:nvSpPr>
          <p:cNvPr id="35" name="Oval 34"/>
          <p:cNvSpPr/>
          <p:nvPr/>
        </p:nvSpPr>
        <p:spPr bwMode="auto">
          <a:xfrm>
            <a:off x="3276110" y="1990552"/>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54" marR="0" lvl="0" indent="0" algn="ctr" defTabSz="446471" rtl="0" eaLnBrk="1" fontAlgn="auto" latinLnBrk="0" hangingPunct="1">
              <a:lnSpc>
                <a:spcPct val="100000"/>
              </a:lnSpc>
              <a:spcBef>
                <a:spcPct val="10000"/>
              </a:spcBef>
              <a:spcAft>
                <a:spcPts val="0"/>
              </a:spcAft>
              <a:buClrTx/>
              <a:buSzTx/>
              <a:buFontTx/>
              <a:buNone/>
              <a:tabLst>
                <a:tab pos="696868" algn="l"/>
              </a:tabLst>
              <a:defRPr/>
            </a:pPr>
            <a:endParaRPr kumimoji="0" lang="en-US" sz="2800" b="0" i="0" u="none" strike="noStrike" kern="1200" cap="none" spc="0" normalizeH="0" baseline="0" noProof="0" dirty="0">
              <a:ln>
                <a:noFill/>
              </a:ln>
              <a:solidFill>
                <a:srgbClr val="1F497D"/>
              </a:solidFill>
              <a:effectLst/>
              <a:uLnTx/>
              <a:uFillTx/>
              <a:latin typeface="+mj-lt"/>
              <a:ea typeface="+mn-ea"/>
              <a:cs typeface="+mn-cs"/>
            </a:endParaRPr>
          </a:p>
        </p:txBody>
      </p:sp>
      <p:sp>
        <p:nvSpPr>
          <p:cNvPr id="36" name="Oval 35"/>
          <p:cNvSpPr/>
          <p:nvPr/>
        </p:nvSpPr>
        <p:spPr bwMode="auto">
          <a:xfrm>
            <a:off x="5266508" y="1990552"/>
            <a:ext cx="554975" cy="526549"/>
          </a:xfrm>
          <a:prstGeom prst="ellipse">
            <a:avLst/>
          </a:prstGeom>
          <a:solidFill>
            <a:srgbClr val="EFF0F0"/>
          </a:solidFill>
          <a:ln w="19050" cap="flat" cmpd="sng" algn="ctr">
            <a:solidFill>
              <a:srgbClr val="2DB3AD"/>
            </a:solidFill>
            <a:prstDash val="solid"/>
            <a:miter lim="800000"/>
            <a:headEnd type="none" w="med" len="med"/>
            <a:tailEnd type="none" w="med" len="med"/>
          </a:ln>
          <a:effectLst/>
        </p:spPr>
        <p:txBody>
          <a:bodyPr lIns="53974" tIns="27418" rIns="54837" bIns="27418" rtlCol="0" anchor="ctr"/>
          <a:lstStyle/>
          <a:p>
            <a:pPr marL="334154" marR="0" lvl="0" indent="0" algn="ctr" defTabSz="446471" rtl="0" eaLnBrk="1" fontAlgn="auto" latinLnBrk="0" hangingPunct="1">
              <a:lnSpc>
                <a:spcPct val="100000"/>
              </a:lnSpc>
              <a:spcBef>
                <a:spcPct val="10000"/>
              </a:spcBef>
              <a:spcAft>
                <a:spcPts val="0"/>
              </a:spcAft>
              <a:buClrTx/>
              <a:buSzTx/>
              <a:buFontTx/>
              <a:buNone/>
              <a:tabLst>
                <a:tab pos="696868" algn="l"/>
              </a:tabLst>
              <a:defRPr/>
            </a:pPr>
            <a:endParaRPr kumimoji="0" lang="en-US" sz="2800" b="0" i="0" u="none" strike="noStrike" kern="1200" cap="none" spc="0" normalizeH="0" baseline="0" noProof="0" dirty="0">
              <a:ln>
                <a:noFill/>
              </a:ln>
              <a:solidFill>
                <a:srgbClr val="1F497D"/>
              </a:solidFill>
              <a:effectLst/>
              <a:uLnTx/>
              <a:uFillTx/>
              <a:latin typeface="+mj-lt"/>
              <a:ea typeface="+mn-ea"/>
              <a:cs typeface="+mn-cs"/>
            </a:endParaRPr>
          </a:p>
        </p:txBody>
      </p:sp>
      <p:sp>
        <p:nvSpPr>
          <p:cNvPr id="37" name="Oval 36"/>
          <p:cNvSpPr/>
          <p:nvPr/>
        </p:nvSpPr>
        <p:spPr bwMode="auto">
          <a:xfrm>
            <a:off x="7230966" y="1990552"/>
            <a:ext cx="554975" cy="526549"/>
          </a:xfrm>
          <a:prstGeom prst="ellipse">
            <a:avLst/>
          </a:prstGeom>
          <a:solidFill>
            <a:srgbClr val="EFF0F0"/>
          </a:solidFill>
          <a:ln w="19050" cap="flat" cmpd="sng" algn="ctr">
            <a:solidFill>
              <a:srgbClr val="35B47A"/>
            </a:solidFill>
            <a:prstDash val="solid"/>
            <a:miter lim="800000"/>
            <a:headEnd type="none" w="med" len="med"/>
            <a:tailEnd type="none" w="med" len="med"/>
          </a:ln>
          <a:effectLst/>
        </p:spPr>
        <p:txBody>
          <a:bodyPr lIns="53974" tIns="27418" rIns="54837" bIns="27418" rtlCol="0" anchor="ctr"/>
          <a:lstStyle/>
          <a:p>
            <a:pPr marL="334154" marR="0" lvl="0" indent="0" algn="ctr" defTabSz="446471" rtl="0" eaLnBrk="1" fontAlgn="auto" latinLnBrk="0" hangingPunct="1">
              <a:lnSpc>
                <a:spcPct val="100000"/>
              </a:lnSpc>
              <a:spcBef>
                <a:spcPct val="10000"/>
              </a:spcBef>
              <a:spcAft>
                <a:spcPts val="0"/>
              </a:spcAft>
              <a:buClrTx/>
              <a:buSzTx/>
              <a:buFontTx/>
              <a:buNone/>
              <a:tabLst>
                <a:tab pos="696868" algn="l"/>
              </a:tabLst>
              <a:defRPr/>
            </a:pPr>
            <a:endParaRPr kumimoji="0" lang="en-US" sz="2800" b="0" i="0" u="none" strike="noStrike" kern="1200" cap="none" spc="0" normalizeH="0" baseline="0" noProof="0" dirty="0">
              <a:ln>
                <a:noFill/>
              </a:ln>
              <a:solidFill>
                <a:srgbClr val="1F497D"/>
              </a:solidFill>
              <a:effectLst/>
              <a:uLnTx/>
              <a:uFillTx/>
              <a:latin typeface="+mj-lt"/>
              <a:ea typeface="+mn-ea"/>
              <a:cs typeface="+mn-cs"/>
            </a:endParaRPr>
          </a:p>
        </p:txBody>
      </p:sp>
      <p:sp>
        <p:nvSpPr>
          <p:cNvPr id="38" name="object 7">
            <a:extLst>
              <a:ext uri="{FF2B5EF4-FFF2-40B4-BE49-F238E27FC236}">
                <a16:creationId xmlns:a16="http://schemas.microsoft.com/office/drawing/2014/main" id="{F4CCB103-ED3F-4F9C-93C2-9C99E7E46D7C}"/>
              </a:ext>
            </a:extLst>
          </p:cNvPr>
          <p:cNvSpPr/>
          <p:nvPr/>
        </p:nvSpPr>
        <p:spPr>
          <a:xfrm>
            <a:off x="381762" y="688576"/>
            <a:ext cx="8380476" cy="549793"/>
          </a:xfrm>
          <a:prstGeom prst="rect">
            <a:avLst/>
          </a:prstGeom>
          <a:solidFill>
            <a:srgbClr val="0033A0"/>
          </a:solidFill>
          <a:ln w="9525" cap="flat" cmpd="sng" algn="ctr">
            <a:noFill/>
            <a:prstDash val="solid"/>
          </a:ln>
          <a:effectLst/>
        </p:spPr>
        <p:txBody>
          <a:bodyPr lIns="137160" rtlCol="0" anchor="ct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500" b="0" i="0" u="none" strike="noStrike" kern="0" cap="none" spc="0" normalizeH="0" baseline="0" noProof="0" dirty="0">
              <a:ln>
                <a:noFill/>
              </a:ln>
              <a:solidFill>
                <a:prstClr val="white"/>
              </a:solidFill>
              <a:effectLst/>
              <a:uLnTx/>
              <a:uFillTx/>
              <a:latin typeface="+mj-lt"/>
              <a:ea typeface="+mn-ea"/>
              <a:cs typeface="+mn-cs"/>
            </a:endParaRPr>
          </a:p>
        </p:txBody>
      </p:sp>
      <p:sp>
        <p:nvSpPr>
          <p:cNvPr id="39" name="object 15">
            <a:extLst>
              <a:ext uri="{FF2B5EF4-FFF2-40B4-BE49-F238E27FC236}">
                <a16:creationId xmlns:a16="http://schemas.microsoft.com/office/drawing/2014/main" id="{C64EDE7C-28B6-4C67-A78C-C6E096486165}"/>
              </a:ext>
            </a:extLst>
          </p:cNvPr>
          <p:cNvSpPr txBox="1"/>
          <p:nvPr/>
        </p:nvSpPr>
        <p:spPr>
          <a:xfrm>
            <a:off x="437055" y="1188317"/>
            <a:ext cx="789040" cy="749885"/>
          </a:xfrm>
          <a:prstGeom prst="rect">
            <a:avLst/>
          </a:prstGeom>
        </p:spPr>
        <p:txBody>
          <a:bodyPr vert="horz" wrap="square" lIns="0" tIns="107633" rIns="0" bIns="0" rtlCol="0">
            <a:spAutoFit/>
          </a:bodyPr>
          <a:lstStyle/>
          <a:p>
            <a:pPr marL="10001" marR="0" lvl="0" indent="0" algn="ctr" defTabSz="342900" rtl="0" eaLnBrk="1" fontAlgn="auto" latinLnBrk="0" hangingPunct="1">
              <a:lnSpc>
                <a:spcPct val="100000"/>
              </a:lnSpc>
              <a:spcBef>
                <a:spcPts val="848"/>
              </a:spcBef>
              <a:spcAft>
                <a:spcPts val="0"/>
              </a:spcAft>
              <a:buClrTx/>
              <a:buSzTx/>
              <a:buFontTx/>
              <a:buNone/>
              <a:tabLst/>
              <a:defRPr/>
            </a:pPr>
            <a:r>
              <a:rPr kumimoji="0" lang="en-US"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5</a:t>
            </a:r>
            <a:r>
              <a:rPr kumimoji="0"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0+</a:t>
            </a:r>
            <a:endParaRPr kumimoji="0" sz="2400" b="0" i="0" u="none" strike="noStrike" kern="1200" cap="none" spc="-113" normalizeH="0" baseline="0" noProof="0" dirty="0">
              <a:ln>
                <a:noFill/>
              </a:ln>
              <a:solidFill>
                <a:prstClr val="black"/>
              </a:solidFill>
              <a:effectLst/>
              <a:uLnTx/>
              <a:uFillTx/>
              <a:latin typeface="+mj-lt"/>
              <a:ea typeface="+mn-ea"/>
              <a:cs typeface="Calibri" panose="020F0502020204030204" pitchFamily="34" charset="0"/>
            </a:endParaRPr>
          </a:p>
          <a:p>
            <a:pPr marL="9525" marR="3810" lvl="0" indent="0" algn="ctr" defTabSz="342900" rtl="0" eaLnBrk="1" fontAlgn="auto" latinLnBrk="0" hangingPunct="1">
              <a:lnSpc>
                <a:spcPct val="100000"/>
              </a:lnSpc>
              <a:spcBef>
                <a:spcPts val="213"/>
              </a:spcBef>
              <a:spcAft>
                <a:spcPts val="0"/>
              </a:spcAft>
              <a:buClrTx/>
              <a:buSzTx/>
              <a:buFontTx/>
              <a:buNone/>
              <a:tabLst/>
              <a:defRPr/>
            </a:pPr>
            <a:r>
              <a:rPr kumimoji="0" sz="800" b="0" i="0" u="none" strike="noStrike" kern="1200" cap="none" spc="-64" normalizeH="0" baseline="0" noProof="0" dirty="0">
                <a:ln>
                  <a:noFill/>
                </a:ln>
                <a:solidFill>
                  <a:srgbClr val="FFFFFF"/>
                </a:solidFill>
                <a:effectLst/>
                <a:uLnTx/>
                <a:uFillTx/>
                <a:latin typeface="+mj-lt"/>
                <a:ea typeface="+mn-ea"/>
                <a:cs typeface="Interstate Light"/>
              </a:rPr>
              <a:t>T</a:t>
            </a:r>
            <a:r>
              <a:rPr kumimoji="0" sz="800" b="0" i="0" u="none" strike="noStrike" kern="1200" cap="none" spc="-26" normalizeH="0" baseline="0" noProof="0" dirty="0">
                <a:ln>
                  <a:noFill/>
                </a:ln>
                <a:solidFill>
                  <a:srgbClr val="FFFFFF"/>
                </a:solidFill>
                <a:effectLst/>
                <a:uLnTx/>
                <a:uFillTx/>
                <a:latin typeface="+mj-lt"/>
                <a:ea typeface="+mn-ea"/>
                <a:cs typeface="Interstate Light"/>
              </a:rPr>
              <a:t>r</a:t>
            </a:r>
            <a:r>
              <a:rPr kumimoji="0" sz="800" b="0" i="0" u="none" strike="noStrike" kern="1200" cap="none" spc="0" normalizeH="0" baseline="0" noProof="0" dirty="0">
                <a:ln>
                  <a:noFill/>
                </a:ln>
                <a:solidFill>
                  <a:srgbClr val="FFFFFF"/>
                </a:solidFill>
                <a:effectLst/>
                <a:uLnTx/>
                <a:uFillTx/>
                <a:latin typeface="+mj-lt"/>
                <a:ea typeface="+mn-ea"/>
                <a:cs typeface="Interstate Light"/>
              </a:rPr>
              <a:t>an</a:t>
            </a:r>
            <a:r>
              <a:rPr kumimoji="0" sz="800" b="0" i="0" u="none" strike="noStrike" kern="1200" cap="none" spc="-8" normalizeH="0" baseline="0" noProof="0" dirty="0">
                <a:ln>
                  <a:noFill/>
                </a:ln>
                <a:solidFill>
                  <a:srgbClr val="FFFFFF"/>
                </a:solidFill>
                <a:effectLst/>
                <a:uLnTx/>
                <a:uFillTx/>
                <a:latin typeface="+mj-lt"/>
                <a:ea typeface="+mn-ea"/>
                <a:cs typeface="Interstate Light"/>
              </a:rPr>
              <a:t>s</a:t>
            </a:r>
            <a:r>
              <a:rPr kumimoji="0" sz="800" b="0" i="0" u="none" strike="noStrike" kern="1200" cap="none" spc="-19" normalizeH="0" baseline="0" noProof="0" dirty="0">
                <a:ln>
                  <a:noFill/>
                </a:ln>
                <a:solidFill>
                  <a:srgbClr val="FFFFFF"/>
                </a:solidFill>
                <a:effectLst/>
                <a:uLnTx/>
                <a:uFillTx/>
                <a:latin typeface="+mj-lt"/>
                <a:ea typeface="+mn-ea"/>
                <a:cs typeface="Interstate Light"/>
              </a:rPr>
              <a:t>f</a:t>
            </a:r>
            <a:r>
              <a:rPr kumimoji="0" sz="800" b="0" i="0" u="none" strike="noStrike" kern="1200" cap="none" spc="0" normalizeH="0" baseline="0" noProof="0" dirty="0">
                <a:ln>
                  <a:noFill/>
                </a:ln>
                <a:solidFill>
                  <a:srgbClr val="FFFFFF"/>
                </a:solidFill>
                <a:effectLst/>
                <a:uLnTx/>
                <a:uFillTx/>
                <a:latin typeface="+mj-lt"/>
                <a:ea typeface="+mn-ea"/>
                <a:cs typeface="Interstate Light"/>
              </a:rPr>
              <a:t>ormational  </a:t>
            </a:r>
            <a:r>
              <a:rPr kumimoji="0" sz="800" b="0" i="0" u="none" strike="noStrike" kern="1200" cap="none" spc="-4" normalizeH="0" baseline="0" noProof="0" dirty="0">
                <a:ln>
                  <a:noFill/>
                </a:ln>
                <a:solidFill>
                  <a:srgbClr val="FFFFFF"/>
                </a:solidFill>
                <a:effectLst/>
                <a:uLnTx/>
                <a:uFillTx/>
                <a:latin typeface="+mj-lt"/>
                <a:ea typeface="+mn-ea"/>
                <a:cs typeface="Interstate Light"/>
              </a:rPr>
              <a:t>Blueprints</a:t>
            </a:r>
            <a:endParaRPr kumimoji="0" sz="800" b="0" i="0" u="none" strike="noStrike" kern="1200" cap="none" spc="0" normalizeH="0" baseline="0" noProof="0" dirty="0">
              <a:ln>
                <a:noFill/>
              </a:ln>
              <a:solidFill>
                <a:prstClr val="black"/>
              </a:solidFill>
              <a:effectLst/>
              <a:uLnTx/>
              <a:uFillTx/>
              <a:latin typeface="+mj-lt"/>
              <a:ea typeface="+mn-ea"/>
              <a:cs typeface="Interstate Light"/>
            </a:endParaRPr>
          </a:p>
        </p:txBody>
      </p:sp>
      <p:sp>
        <p:nvSpPr>
          <p:cNvPr id="40" name="object 16">
            <a:extLst>
              <a:ext uri="{FF2B5EF4-FFF2-40B4-BE49-F238E27FC236}">
                <a16:creationId xmlns:a16="http://schemas.microsoft.com/office/drawing/2014/main" id="{0A8DCF1D-DF82-4024-A4D9-79F86104FB94}"/>
              </a:ext>
            </a:extLst>
          </p:cNvPr>
          <p:cNvSpPr txBox="1"/>
          <p:nvPr/>
        </p:nvSpPr>
        <p:spPr>
          <a:xfrm>
            <a:off x="1560895" y="1198849"/>
            <a:ext cx="877298" cy="1001236"/>
          </a:xfrm>
          <a:prstGeom prst="rect">
            <a:avLst/>
          </a:prstGeom>
        </p:spPr>
        <p:txBody>
          <a:bodyPr vert="horz" wrap="square" lIns="0" tIns="107633" rIns="0" bIns="0" rtlCol="0">
            <a:spAutoFit/>
          </a:bodyPr>
          <a:lstStyle>
            <a:defPPr>
              <a:defRPr lang="en-US"/>
            </a:defPPr>
            <a:lvl1pPr marL="10001" algn="ctr">
              <a:spcBef>
                <a:spcPts val="848"/>
              </a:spcBef>
              <a:defRPr sz="2400" spc="-113">
                <a:solidFill>
                  <a:srgbClr val="FFFFFF"/>
                </a:solidFill>
                <a:latin typeface="+mj-lt"/>
                <a:cs typeface="Calibri" panose="020F0502020204030204" pitchFamily="34" charset="0"/>
              </a:defRPr>
            </a:lvl1pPr>
          </a:lstStyle>
          <a:p>
            <a:pPr marL="7501" marR="0" lvl="0" indent="0" algn="ctr" defTabSz="342900" rtl="0" eaLnBrk="1" fontAlgn="auto" latinLnBrk="0" hangingPunct="1">
              <a:lnSpc>
                <a:spcPct val="100000"/>
              </a:lnSpc>
              <a:spcBef>
                <a:spcPts val="636"/>
              </a:spcBef>
              <a:spcAft>
                <a:spcPts val="0"/>
              </a:spcAft>
              <a:buClrTx/>
              <a:buSzTx/>
              <a:buFontTx/>
              <a:buNone/>
              <a:tabLst/>
              <a:defRPr/>
            </a:pPr>
            <a:r>
              <a:rPr kumimoji="0" lang="en-US" sz="2400" b="0" i="0" u="none" strike="noStrike" kern="1200" cap="none" spc="-85" normalizeH="0" baseline="0" noProof="0" dirty="0">
                <a:ln>
                  <a:noFill/>
                </a:ln>
                <a:solidFill>
                  <a:srgbClr val="FFFFFF"/>
                </a:solidFill>
                <a:effectLst/>
                <a:uLnTx/>
                <a:uFillTx/>
                <a:ea typeface="+mn-ea"/>
              </a:rPr>
              <a:t>1500</a:t>
            </a:r>
            <a:r>
              <a:rPr kumimoji="0" sz="2400" b="0" i="0" u="none" strike="noStrike" kern="1200" cap="none" spc="-85" normalizeH="0" baseline="0" noProof="0" dirty="0">
                <a:ln>
                  <a:noFill/>
                </a:ln>
                <a:solidFill>
                  <a:srgbClr val="FFFFFF"/>
                </a:solidFill>
                <a:effectLst/>
                <a:uLnTx/>
                <a:uFillTx/>
                <a:ea typeface="+mn-ea"/>
              </a:rPr>
              <a:t>+</a:t>
            </a:r>
            <a:endParaRPr kumimoji="0" lang="en-US" sz="2400" b="0" i="0" u="none" strike="noStrike" kern="1200" cap="none" spc="-85" normalizeH="0" baseline="0" noProof="0" dirty="0">
              <a:ln>
                <a:noFill/>
              </a:ln>
              <a:solidFill>
                <a:srgbClr val="FFFFFF"/>
              </a:solidFill>
              <a:effectLst/>
              <a:uLnTx/>
              <a:uFillTx/>
              <a:ea typeface="+mn-ea"/>
            </a:endParaRPr>
          </a:p>
          <a:p>
            <a:pPr marL="7501" marR="0" lvl="0" indent="0" algn="ctr" defTabSz="342900" rtl="0" eaLnBrk="1" fontAlgn="auto" latinLnBrk="0" hangingPunct="1">
              <a:lnSpc>
                <a:spcPct val="100000"/>
              </a:lnSpc>
              <a:spcBef>
                <a:spcPts val="636"/>
              </a:spcBef>
              <a:spcAft>
                <a:spcPts val="0"/>
              </a:spcAft>
              <a:buClrTx/>
              <a:buSzTx/>
              <a:buFontTx/>
              <a:buNone/>
              <a:tabLst/>
              <a:defRPr/>
            </a:pPr>
            <a:r>
              <a:rPr kumimoji="0" lang="en-US" sz="800" b="0" i="0" u="none" strike="noStrike" kern="1200" cap="none" spc="-4" normalizeH="0" baseline="0" noProof="0" dirty="0">
                <a:ln>
                  <a:noFill/>
                </a:ln>
                <a:solidFill>
                  <a:srgbClr val="FFFFFF"/>
                </a:solidFill>
                <a:effectLst/>
                <a:uLnTx/>
                <a:uFillTx/>
                <a:ea typeface="+mn-ea"/>
                <a:cs typeface="Interstate Light"/>
              </a:rPr>
              <a:t>Certified</a:t>
            </a:r>
            <a:r>
              <a:rPr kumimoji="0" lang="en-US" sz="800" b="0" i="0" u="none" strike="noStrike" kern="1200" cap="none" spc="-53" normalizeH="0" baseline="0" noProof="0" dirty="0">
                <a:ln>
                  <a:noFill/>
                </a:ln>
                <a:solidFill>
                  <a:srgbClr val="FFFFFF"/>
                </a:solidFill>
                <a:effectLst/>
                <a:uLnTx/>
                <a:uFillTx/>
                <a:ea typeface="+mn-ea"/>
                <a:cs typeface="Interstate Light"/>
              </a:rPr>
              <a:t> </a:t>
            </a:r>
            <a:r>
              <a:rPr kumimoji="0" lang="en-US" sz="800" b="0" i="0" u="none" strike="noStrike" kern="1200" cap="none" spc="-15" normalizeH="0" baseline="0" noProof="0" dirty="0">
                <a:ln>
                  <a:noFill/>
                </a:ln>
                <a:solidFill>
                  <a:srgbClr val="FFFFFF"/>
                </a:solidFill>
                <a:effectLst/>
                <a:uLnTx/>
                <a:uFillTx/>
                <a:ea typeface="+mn-ea"/>
                <a:cs typeface="Interstate Light"/>
              </a:rPr>
              <a:t>Azure </a:t>
            </a:r>
            <a:r>
              <a:rPr kumimoji="0" lang="en-US" sz="800" b="0" i="0" u="none" strike="noStrike" kern="1200" cap="none" spc="-113" normalizeH="0" baseline="0" noProof="0" dirty="0">
                <a:ln>
                  <a:noFill/>
                </a:ln>
                <a:solidFill>
                  <a:srgbClr val="FFFFFF"/>
                </a:solidFill>
                <a:effectLst/>
                <a:uLnTx/>
                <a:uFillTx/>
                <a:ea typeface="+mn-ea"/>
                <a:cs typeface="Interstate Light"/>
              </a:rPr>
              <a:t> </a:t>
            </a:r>
            <a:r>
              <a:rPr kumimoji="0" lang="en-US" sz="800" b="0" i="0" u="none" strike="noStrike" kern="1200" cap="none" spc="-8" normalizeH="0" baseline="0" noProof="0" dirty="0">
                <a:ln>
                  <a:noFill/>
                </a:ln>
                <a:solidFill>
                  <a:srgbClr val="FFFFFF"/>
                </a:solidFill>
                <a:effectLst/>
                <a:uLnTx/>
                <a:uFillTx/>
                <a:ea typeface="+mn-ea"/>
                <a:cs typeface="Interstate Light"/>
              </a:rPr>
              <a:t>Professional</a:t>
            </a:r>
            <a:endParaRPr kumimoji="0" lang="en-US" sz="800" b="0" i="0" u="none" strike="noStrike" kern="1200" cap="none" spc="-113" normalizeH="0" baseline="0" noProof="0" dirty="0">
              <a:ln>
                <a:noFill/>
              </a:ln>
              <a:solidFill>
                <a:prstClr val="black"/>
              </a:solidFill>
              <a:effectLst/>
              <a:uLnTx/>
              <a:uFillTx/>
              <a:ea typeface="+mn-ea"/>
              <a:cs typeface="Interstate Light"/>
            </a:endParaRPr>
          </a:p>
          <a:p>
            <a:pPr marL="7501" marR="0" lvl="0" indent="0" algn="ctr" defTabSz="342900" rtl="0" eaLnBrk="1" fontAlgn="auto" latinLnBrk="0" hangingPunct="1">
              <a:lnSpc>
                <a:spcPct val="100000"/>
              </a:lnSpc>
              <a:spcBef>
                <a:spcPts val="636"/>
              </a:spcBef>
              <a:spcAft>
                <a:spcPts val="0"/>
              </a:spcAft>
              <a:buClrTx/>
              <a:buSzTx/>
              <a:buFontTx/>
              <a:buNone/>
              <a:tabLst/>
              <a:defRPr/>
            </a:pPr>
            <a:endParaRPr kumimoji="0" lang="en-US" sz="800" b="0" i="0" u="none" strike="noStrike" kern="1200" cap="none" spc="-85" normalizeH="0" baseline="0" noProof="0" dirty="0">
              <a:ln>
                <a:noFill/>
              </a:ln>
              <a:solidFill>
                <a:srgbClr val="FFFFFF"/>
              </a:solidFill>
              <a:effectLst/>
              <a:uLnTx/>
              <a:uFillTx/>
              <a:ea typeface="+mn-ea"/>
            </a:endParaRPr>
          </a:p>
        </p:txBody>
      </p:sp>
      <p:sp>
        <p:nvSpPr>
          <p:cNvPr id="41" name="object 17">
            <a:extLst>
              <a:ext uri="{FF2B5EF4-FFF2-40B4-BE49-F238E27FC236}">
                <a16:creationId xmlns:a16="http://schemas.microsoft.com/office/drawing/2014/main" id="{B42AE390-6E3F-4B35-99F5-04F23A05C3C6}"/>
              </a:ext>
            </a:extLst>
          </p:cNvPr>
          <p:cNvSpPr txBox="1"/>
          <p:nvPr/>
        </p:nvSpPr>
        <p:spPr>
          <a:xfrm>
            <a:off x="3246543" y="1188317"/>
            <a:ext cx="854685" cy="749885"/>
          </a:xfrm>
          <a:prstGeom prst="rect">
            <a:avLst/>
          </a:prstGeom>
        </p:spPr>
        <p:txBody>
          <a:bodyPr vert="horz" wrap="square" lIns="0" tIns="107633" rIns="0" bIns="0" rtlCol="0">
            <a:spAutoFit/>
          </a:bodyPr>
          <a:lstStyle/>
          <a:p>
            <a:pPr marL="0" marR="0" lvl="0" indent="0" algn="ctr" defTabSz="342900" rtl="0" eaLnBrk="1" fontAlgn="auto" latinLnBrk="0" hangingPunct="1">
              <a:lnSpc>
                <a:spcPct val="100000"/>
              </a:lnSpc>
              <a:spcBef>
                <a:spcPts val="848"/>
              </a:spcBef>
              <a:spcAft>
                <a:spcPts val="0"/>
              </a:spcAft>
              <a:buClrTx/>
              <a:buSzTx/>
              <a:buFontTx/>
              <a:buNone/>
              <a:tabLst/>
              <a:defRPr/>
            </a:pPr>
            <a:r>
              <a:rPr kumimoji="0" lang="en-US"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80</a:t>
            </a:r>
            <a:r>
              <a:rPr kumimoji="0"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a:t>
            </a:r>
            <a:endParaRPr kumimoji="0" sz="2400" b="0" i="0" u="none" strike="noStrike" kern="1200" cap="none" spc="-113" normalizeH="0" baseline="0" noProof="0" dirty="0">
              <a:ln>
                <a:noFill/>
              </a:ln>
              <a:solidFill>
                <a:prstClr val="black"/>
              </a:solidFill>
              <a:effectLst/>
              <a:uLnTx/>
              <a:uFillTx/>
              <a:latin typeface="+mj-lt"/>
              <a:ea typeface="+mn-ea"/>
              <a:cs typeface="Calibri" panose="020F0502020204030204" pitchFamily="34" charset="0"/>
            </a:endParaRPr>
          </a:p>
          <a:p>
            <a:pPr marL="69054" marR="148110" lvl="0" indent="0" algn="ctr" defTabSz="342900" rtl="0" eaLnBrk="1" fontAlgn="auto" latinLnBrk="0" hangingPunct="1">
              <a:lnSpc>
                <a:spcPct val="100000"/>
              </a:lnSpc>
              <a:spcBef>
                <a:spcPts val="213"/>
              </a:spcBef>
              <a:spcAft>
                <a:spcPts val="0"/>
              </a:spcAft>
              <a:buClrTx/>
              <a:buSzTx/>
              <a:buFontTx/>
              <a:buNone/>
              <a:tabLst/>
              <a:defRPr/>
            </a:pPr>
            <a:r>
              <a:rPr kumimoji="0" sz="800" b="0" i="0" u="none" strike="noStrike" kern="1200" cap="none" spc="0" normalizeH="0" baseline="0" noProof="0" dirty="0">
                <a:ln>
                  <a:noFill/>
                </a:ln>
                <a:solidFill>
                  <a:srgbClr val="FFFFFF"/>
                </a:solidFill>
                <a:effectLst/>
                <a:uLnTx/>
                <a:uFillTx/>
                <a:latin typeface="+mj-lt"/>
                <a:ea typeface="+mn-ea"/>
                <a:cs typeface="Interstate Light"/>
              </a:rPr>
              <a:t>Managed  </a:t>
            </a:r>
            <a:r>
              <a:rPr kumimoji="0" sz="800" b="0" i="0" u="none" strike="noStrike" kern="1200" cap="none" spc="-4" normalizeH="0" baseline="0" noProof="0" dirty="0">
                <a:ln>
                  <a:noFill/>
                </a:ln>
                <a:solidFill>
                  <a:srgbClr val="FFFFFF"/>
                </a:solidFill>
                <a:effectLst/>
                <a:uLnTx/>
                <a:uFillTx/>
                <a:latin typeface="+mj-lt"/>
                <a:ea typeface="+mn-ea"/>
                <a:cs typeface="Interstate Light"/>
              </a:rPr>
              <a:t>Clients</a:t>
            </a:r>
            <a:endParaRPr kumimoji="0" sz="800" b="0" i="0" u="none" strike="noStrike" kern="1200" cap="none" spc="0" normalizeH="0" baseline="0" noProof="0" dirty="0">
              <a:ln>
                <a:noFill/>
              </a:ln>
              <a:solidFill>
                <a:prstClr val="black"/>
              </a:solidFill>
              <a:effectLst/>
              <a:uLnTx/>
              <a:uFillTx/>
              <a:latin typeface="+mj-lt"/>
              <a:ea typeface="+mn-ea"/>
              <a:cs typeface="Interstate Light"/>
            </a:endParaRPr>
          </a:p>
        </p:txBody>
      </p:sp>
      <p:sp>
        <p:nvSpPr>
          <p:cNvPr id="42" name="object 18">
            <a:extLst>
              <a:ext uri="{FF2B5EF4-FFF2-40B4-BE49-F238E27FC236}">
                <a16:creationId xmlns:a16="http://schemas.microsoft.com/office/drawing/2014/main" id="{1465AAB2-BAFC-4E4C-9B86-D2DAB9842ABB}"/>
              </a:ext>
            </a:extLst>
          </p:cNvPr>
          <p:cNvSpPr txBox="1"/>
          <p:nvPr/>
        </p:nvSpPr>
        <p:spPr>
          <a:xfrm>
            <a:off x="4909578" y="1267370"/>
            <a:ext cx="1209771" cy="601127"/>
          </a:xfrm>
          <a:prstGeom prst="rect">
            <a:avLst/>
          </a:prstGeom>
        </p:spPr>
        <p:txBody>
          <a:bodyPr vert="horz" wrap="square" lIns="0" tIns="107633" rIns="0" bIns="0" rtlCol="0">
            <a:spAutoFit/>
          </a:bodyPr>
          <a:lstStyle/>
          <a:p>
            <a:pPr marL="0" marR="1429" lvl="0" indent="0" algn="ctr" defTabSz="342900" rtl="0" eaLnBrk="1" fontAlgn="auto" latinLnBrk="0" hangingPunct="1">
              <a:lnSpc>
                <a:spcPct val="100000"/>
              </a:lnSpc>
              <a:spcBef>
                <a:spcPts val="848"/>
              </a:spcBef>
              <a:spcAft>
                <a:spcPts val="0"/>
              </a:spcAft>
              <a:buClrTx/>
              <a:buSzTx/>
              <a:buFontTx/>
              <a:buNone/>
              <a:tabLst/>
              <a:defRPr/>
            </a:pPr>
            <a:r>
              <a:rPr kumimoji="0" lang="en-US"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1500</a:t>
            </a:r>
            <a:r>
              <a:rPr kumimoji="0"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0+</a:t>
            </a:r>
            <a:r>
              <a:rPr kumimoji="0" lang="en-US"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 </a:t>
            </a:r>
            <a:r>
              <a:rPr kumimoji="0" lang="en-US" sz="8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Microsoft</a:t>
            </a:r>
            <a:r>
              <a:rPr kumimoji="0" lang="en-US" sz="800" b="0" i="0" u="none" strike="noStrike" kern="1200" cap="none" spc="-4" normalizeH="0" baseline="0" noProof="0" dirty="0">
                <a:ln>
                  <a:noFill/>
                </a:ln>
                <a:solidFill>
                  <a:srgbClr val="FFFFFF"/>
                </a:solidFill>
                <a:effectLst/>
                <a:uLnTx/>
                <a:uFillTx/>
                <a:latin typeface="+mj-lt"/>
                <a:ea typeface="+mn-ea"/>
                <a:cs typeface="Interstate Light"/>
              </a:rPr>
              <a:t>  Practitioners</a:t>
            </a:r>
          </a:p>
        </p:txBody>
      </p:sp>
      <p:sp>
        <p:nvSpPr>
          <p:cNvPr id="44" name="object 20">
            <a:extLst>
              <a:ext uri="{FF2B5EF4-FFF2-40B4-BE49-F238E27FC236}">
                <a16:creationId xmlns:a16="http://schemas.microsoft.com/office/drawing/2014/main" id="{55634F74-0CD6-4DF9-8C27-30605488F760}"/>
              </a:ext>
            </a:extLst>
          </p:cNvPr>
          <p:cNvSpPr txBox="1"/>
          <p:nvPr/>
        </p:nvSpPr>
        <p:spPr>
          <a:xfrm>
            <a:off x="7163009" y="1210267"/>
            <a:ext cx="833071" cy="749885"/>
          </a:xfrm>
          <a:prstGeom prst="rect">
            <a:avLst/>
          </a:prstGeom>
        </p:spPr>
        <p:txBody>
          <a:bodyPr vert="horz" wrap="square" lIns="0" tIns="107633" rIns="0" bIns="0" rtlCol="0">
            <a:spAutoFit/>
          </a:bodyPr>
          <a:lstStyle/>
          <a:p>
            <a:pPr marL="0" marR="0" lvl="0" indent="0" algn="ctr" defTabSz="342900" rtl="0" eaLnBrk="1" fontAlgn="auto" latinLnBrk="0" hangingPunct="1">
              <a:lnSpc>
                <a:spcPct val="100000"/>
              </a:lnSpc>
              <a:spcBef>
                <a:spcPts val="848"/>
              </a:spcBef>
              <a:spcAft>
                <a:spcPts val="0"/>
              </a:spcAft>
              <a:buClrTx/>
              <a:buSzTx/>
              <a:buFontTx/>
              <a:buNone/>
              <a:tabLst/>
              <a:defRPr/>
            </a:pPr>
            <a:r>
              <a:rPr kumimoji="0" lang="en-US"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110</a:t>
            </a:r>
            <a:r>
              <a:rPr kumimoji="0"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a:t>
            </a:r>
            <a:endParaRPr kumimoji="0" sz="2400" b="0" i="0" u="none" strike="noStrike" kern="1200" cap="none" spc="-113" normalizeH="0" baseline="0" noProof="0" dirty="0">
              <a:ln>
                <a:noFill/>
              </a:ln>
              <a:solidFill>
                <a:prstClr val="black"/>
              </a:solidFill>
              <a:effectLst/>
              <a:uLnTx/>
              <a:uFillTx/>
              <a:latin typeface="+mj-lt"/>
              <a:ea typeface="+mn-ea"/>
              <a:cs typeface="Calibri" panose="020F0502020204030204" pitchFamily="34" charset="0"/>
            </a:endParaRPr>
          </a:p>
          <a:p>
            <a:pPr marL="152396" marR="176684" lvl="0" indent="0" algn="ctr" defTabSz="342900" rtl="0" eaLnBrk="1" fontAlgn="auto" latinLnBrk="0" hangingPunct="1">
              <a:lnSpc>
                <a:spcPct val="100000"/>
              </a:lnSpc>
              <a:spcBef>
                <a:spcPts val="213"/>
              </a:spcBef>
              <a:spcAft>
                <a:spcPts val="0"/>
              </a:spcAft>
              <a:buClrTx/>
              <a:buSzTx/>
              <a:buFontTx/>
              <a:buNone/>
              <a:tabLst/>
              <a:defRPr/>
            </a:pPr>
            <a:r>
              <a:rPr kumimoji="0" sz="800" b="0" i="0" u="none" strike="noStrike" kern="1200" cap="none" spc="-8" normalizeH="0" baseline="0" noProof="0" dirty="0">
                <a:ln>
                  <a:noFill/>
                </a:ln>
                <a:solidFill>
                  <a:srgbClr val="FFFFFF"/>
                </a:solidFill>
                <a:effectLst/>
                <a:uLnTx/>
                <a:uFillTx/>
                <a:latin typeface="+mj-lt"/>
                <a:ea typeface="+mn-ea"/>
                <a:cs typeface="Interstate Light"/>
              </a:rPr>
              <a:t>C</a:t>
            </a:r>
            <a:r>
              <a:rPr kumimoji="0" sz="800" b="0" i="0" u="none" strike="noStrike" kern="1200" cap="none" spc="0" normalizeH="0" baseline="0" noProof="0" dirty="0">
                <a:ln>
                  <a:noFill/>
                </a:ln>
                <a:solidFill>
                  <a:srgbClr val="FFFFFF"/>
                </a:solidFill>
                <a:effectLst/>
                <a:uLnTx/>
                <a:uFillTx/>
                <a:latin typeface="+mj-lt"/>
                <a:ea typeface="+mn-ea"/>
                <a:cs typeface="Interstate Light"/>
              </a:rPr>
              <a:t>u</a:t>
            </a:r>
            <a:r>
              <a:rPr kumimoji="0" sz="800" b="0" i="0" u="none" strike="noStrike" kern="1200" cap="none" spc="-8" normalizeH="0" baseline="0" noProof="0" dirty="0">
                <a:ln>
                  <a:noFill/>
                </a:ln>
                <a:solidFill>
                  <a:srgbClr val="FFFFFF"/>
                </a:solidFill>
                <a:effectLst/>
                <a:uLnTx/>
                <a:uFillTx/>
                <a:latin typeface="+mj-lt"/>
                <a:ea typeface="+mn-ea"/>
                <a:cs typeface="Interstate Light"/>
              </a:rPr>
              <a:t>s</a:t>
            </a:r>
            <a:r>
              <a:rPr kumimoji="0" sz="800" b="0" i="0" u="none" strike="noStrike" kern="1200" cap="none" spc="-15" normalizeH="0" baseline="0" noProof="0" dirty="0">
                <a:ln>
                  <a:noFill/>
                </a:ln>
                <a:solidFill>
                  <a:srgbClr val="FFFFFF"/>
                </a:solidFill>
                <a:effectLst/>
                <a:uLnTx/>
                <a:uFillTx/>
                <a:latin typeface="+mj-lt"/>
                <a:ea typeface="+mn-ea"/>
                <a:cs typeface="Interstate Light"/>
              </a:rPr>
              <a:t>t</a:t>
            </a:r>
            <a:r>
              <a:rPr kumimoji="0" sz="800" b="0" i="0" u="none" strike="noStrike" kern="1200" cap="none" spc="0" normalizeH="0" baseline="0" noProof="0" dirty="0">
                <a:ln>
                  <a:noFill/>
                </a:ln>
                <a:solidFill>
                  <a:srgbClr val="FFFFFF"/>
                </a:solidFill>
                <a:effectLst/>
                <a:uLnTx/>
                <a:uFillTx/>
                <a:latin typeface="+mj-lt"/>
                <a:ea typeface="+mn-ea"/>
                <a:cs typeface="Interstate Light"/>
              </a:rPr>
              <a:t>ome</a:t>
            </a:r>
            <a:r>
              <a:rPr kumimoji="0" sz="800" b="0" i="0" u="none" strike="noStrike" kern="1200" cap="none" spc="-15" normalizeH="0" baseline="0" noProof="0" dirty="0">
                <a:ln>
                  <a:noFill/>
                </a:ln>
                <a:solidFill>
                  <a:srgbClr val="FFFFFF"/>
                </a:solidFill>
                <a:effectLst/>
                <a:uLnTx/>
                <a:uFillTx/>
                <a:latin typeface="+mj-lt"/>
                <a:ea typeface="+mn-ea"/>
                <a:cs typeface="Interstate Light"/>
              </a:rPr>
              <a:t>r</a:t>
            </a:r>
            <a:r>
              <a:rPr kumimoji="0" sz="800" b="0" i="0" u="none" strike="noStrike" kern="1200" cap="none" spc="0" normalizeH="0" baseline="0" noProof="0" dirty="0">
                <a:ln>
                  <a:noFill/>
                </a:ln>
                <a:solidFill>
                  <a:srgbClr val="FFFFFF"/>
                </a:solidFill>
                <a:effectLst/>
                <a:uLnTx/>
                <a:uFillTx/>
                <a:latin typeface="+mj-lt"/>
                <a:ea typeface="+mn-ea"/>
                <a:cs typeface="Interstate Light"/>
              </a:rPr>
              <a:t>s  </a:t>
            </a:r>
            <a:r>
              <a:rPr kumimoji="0" sz="800" b="0" i="0" u="none" strike="noStrike" kern="1200" cap="none" spc="-8" normalizeH="0" baseline="0" noProof="0" dirty="0">
                <a:ln>
                  <a:noFill/>
                </a:ln>
                <a:solidFill>
                  <a:srgbClr val="FFFFFF"/>
                </a:solidFill>
                <a:effectLst/>
                <a:uLnTx/>
                <a:uFillTx/>
                <a:latin typeface="+mj-lt"/>
                <a:ea typeface="+mn-ea"/>
                <a:cs typeface="Interstate Light"/>
              </a:rPr>
              <a:t>to</a:t>
            </a:r>
            <a:r>
              <a:rPr kumimoji="0" sz="800" b="0" i="0" u="none" strike="noStrike" kern="1200" cap="none" spc="-75" normalizeH="0" baseline="0" noProof="0" dirty="0">
                <a:ln>
                  <a:noFill/>
                </a:ln>
                <a:solidFill>
                  <a:srgbClr val="FFFFFF"/>
                </a:solidFill>
                <a:effectLst/>
                <a:uLnTx/>
                <a:uFillTx/>
                <a:latin typeface="+mj-lt"/>
                <a:ea typeface="+mn-ea"/>
                <a:cs typeface="Interstate Light"/>
              </a:rPr>
              <a:t> </a:t>
            </a:r>
            <a:r>
              <a:rPr kumimoji="0" lang="en-US" sz="800" b="0" i="0" u="none" strike="noStrike" kern="1200" cap="none" spc="-15" normalizeH="0" baseline="0" noProof="0" dirty="0">
                <a:ln>
                  <a:noFill/>
                </a:ln>
                <a:solidFill>
                  <a:srgbClr val="FFFFFF"/>
                </a:solidFill>
                <a:effectLst/>
                <a:uLnTx/>
                <a:uFillTx/>
                <a:latin typeface="+mj-lt"/>
                <a:ea typeface="+mn-ea"/>
                <a:cs typeface="Interstate Light"/>
              </a:rPr>
              <a:t>Azure</a:t>
            </a:r>
            <a:endParaRPr kumimoji="0" sz="800" b="0" i="0" u="none" strike="noStrike" kern="1200" cap="none" spc="0" normalizeH="0" baseline="0" noProof="0" dirty="0">
              <a:ln>
                <a:noFill/>
              </a:ln>
              <a:solidFill>
                <a:prstClr val="black"/>
              </a:solidFill>
              <a:effectLst/>
              <a:uLnTx/>
              <a:uFillTx/>
              <a:latin typeface="+mj-lt"/>
              <a:ea typeface="+mn-ea"/>
              <a:cs typeface="Interstate Light"/>
            </a:endParaRPr>
          </a:p>
        </p:txBody>
      </p:sp>
      <p:sp>
        <p:nvSpPr>
          <p:cNvPr id="45" name="object 21">
            <a:extLst>
              <a:ext uri="{FF2B5EF4-FFF2-40B4-BE49-F238E27FC236}">
                <a16:creationId xmlns:a16="http://schemas.microsoft.com/office/drawing/2014/main" id="{6B51A8F4-572C-43FB-9E9D-0AF6C6044D8E}"/>
              </a:ext>
            </a:extLst>
          </p:cNvPr>
          <p:cNvSpPr/>
          <p:nvPr/>
        </p:nvSpPr>
        <p:spPr>
          <a:xfrm flipV="1">
            <a:off x="1099714" y="2504063"/>
            <a:ext cx="1644626" cy="34289"/>
          </a:xfrm>
          <a:custGeom>
            <a:avLst/>
            <a:gdLst/>
            <a:ahLst/>
            <a:cxnLst/>
            <a:rect l="l" t="t" r="r" b="b"/>
            <a:pathLst>
              <a:path w="2087245">
                <a:moveTo>
                  <a:pt x="0" y="0"/>
                </a:moveTo>
                <a:lnTo>
                  <a:pt x="2087054" y="0"/>
                </a:lnTo>
              </a:path>
            </a:pathLst>
          </a:custGeom>
          <a:ln w="4051">
            <a:solidFill>
              <a:srgbClr val="EEEFF0"/>
            </a:solidFill>
          </a:ln>
        </p:spPr>
        <p:txBody>
          <a:bodyPr wrap="square" lIns="0" tIns="0" rIns="0" bIns="0" rtlCol="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46" name="object 22">
            <a:extLst>
              <a:ext uri="{FF2B5EF4-FFF2-40B4-BE49-F238E27FC236}">
                <a16:creationId xmlns:a16="http://schemas.microsoft.com/office/drawing/2014/main" id="{3AC741A3-027A-4D72-BBD3-2F8E48170AD1}"/>
              </a:ext>
            </a:extLst>
          </p:cNvPr>
          <p:cNvSpPr/>
          <p:nvPr/>
        </p:nvSpPr>
        <p:spPr>
          <a:xfrm flipV="1">
            <a:off x="2711458" y="2504063"/>
            <a:ext cx="1644626" cy="34289"/>
          </a:xfrm>
          <a:custGeom>
            <a:avLst/>
            <a:gdLst/>
            <a:ahLst/>
            <a:cxnLst/>
            <a:rect l="l" t="t" r="r" b="b"/>
            <a:pathLst>
              <a:path w="2087245">
                <a:moveTo>
                  <a:pt x="0" y="0"/>
                </a:moveTo>
                <a:lnTo>
                  <a:pt x="2087054" y="0"/>
                </a:lnTo>
              </a:path>
            </a:pathLst>
          </a:custGeom>
          <a:ln w="4051">
            <a:solidFill>
              <a:srgbClr val="EEEFF0"/>
            </a:solidFill>
          </a:ln>
        </p:spPr>
        <p:txBody>
          <a:bodyPr wrap="square" lIns="0" tIns="0" rIns="0" bIns="0" rtlCol="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47" name="object 23">
            <a:extLst>
              <a:ext uri="{FF2B5EF4-FFF2-40B4-BE49-F238E27FC236}">
                <a16:creationId xmlns:a16="http://schemas.microsoft.com/office/drawing/2014/main" id="{626BC573-7A95-41B1-B8B3-85C1D951D6DC}"/>
              </a:ext>
            </a:extLst>
          </p:cNvPr>
          <p:cNvSpPr/>
          <p:nvPr/>
        </p:nvSpPr>
        <p:spPr>
          <a:xfrm flipV="1">
            <a:off x="4323202" y="2504063"/>
            <a:ext cx="1644626" cy="34289"/>
          </a:xfrm>
          <a:custGeom>
            <a:avLst/>
            <a:gdLst/>
            <a:ahLst/>
            <a:cxnLst/>
            <a:rect l="l" t="t" r="r" b="b"/>
            <a:pathLst>
              <a:path w="2087245">
                <a:moveTo>
                  <a:pt x="0" y="0"/>
                </a:moveTo>
                <a:lnTo>
                  <a:pt x="2087041" y="0"/>
                </a:lnTo>
              </a:path>
            </a:pathLst>
          </a:custGeom>
          <a:ln w="4051">
            <a:solidFill>
              <a:srgbClr val="EEEFF0"/>
            </a:solidFill>
          </a:ln>
        </p:spPr>
        <p:txBody>
          <a:bodyPr wrap="square" lIns="0" tIns="0" rIns="0" bIns="0" rtlCol="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48" name="object 24">
            <a:extLst>
              <a:ext uri="{FF2B5EF4-FFF2-40B4-BE49-F238E27FC236}">
                <a16:creationId xmlns:a16="http://schemas.microsoft.com/office/drawing/2014/main" id="{99B4CED0-F111-41AA-86A1-A20D8BFF0D01}"/>
              </a:ext>
            </a:extLst>
          </p:cNvPr>
          <p:cNvSpPr/>
          <p:nvPr/>
        </p:nvSpPr>
        <p:spPr>
          <a:xfrm flipV="1">
            <a:off x="5934919" y="2504063"/>
            <a:ext cx="1644626" cy="34289"/>
          </a:xfrm>
          <a:custGeom>
            <a:avLst/>
            <a:gdLst/>
            <a:ahLst/>
            <a:cxnLst/>
            <a:rect l="l" t="t" r="r" b="b"/>
            <a:pathLst>
              <a:path w="2087245">
                <a:moveTo>
                  <a:pt x="0" y="0"/>
                </a:moveTo>
                <a:lnTo>
                  <a:pt x="2087067" y="0"/>
                </a:lnTo>
              </a:path>
            </a:pathLst>
          </a:custGeom>
          <a:ln w="4051">
            <a:solidFill>
              <a:srgbClr val="EEEFF0"/>
            </a:solidFill>
          </a:ln>
        </p:spPr>
        <p:txBody>
          <a:bodyPr wrap="square" lIns="0" tIns="0" rIns="0" bIns="0" rtlCol="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49" name="object 25">
            <a:extLst>
              <a:ext uri="{FF2B5EF4-FFF2-40B4-BE49-F238E27FC236}">
                <a16:creationId xmlns:a16="http://schemas.microsoft.com/office/drawing/2014/main" id="{8D48B524-7400-42AD-A143-383BB6013FFC}"/>
              </a:ext>
            </a:extLst>
          </p:cNvPr>
          <p:cNvSpPr txBox="1"/>
          <p:nvPr/>
        </p:nvSpPr>
        <p:spPr>
          <a:xfrm>
            <a:off x="3124290" y="695577"/>
            <a:ext cx="2870966" cy="497893"/>
          </a:xfrm>
          <a:prstGeom prst="rect">
            <a:avLst/>
          </a:prstGeom>
        </p:spPr>
        <p:txBody>
          <a:bodyPr vert="horz" wrap="square" lIns="0" tIns="56198" rIns="0" bIns="0" rtlCol="0">
            <a:spAutoFit/>
          </a:bodyPr>
          <a:lstStyle/>
          <a:p>
            <a:pPr marL="0" marR="0" lvl="0" indent="0" algn="ctr" defTabSz="342900" rtl="0" eaLnBrk="1" fontAlgn="auto" latinLnBrk="0" hangingPunct="1">
              <a:lnSpc>
                <a:spcPct val="100000"/>
              </a:lnSpc>
              <a:spcBef>
                <a:spcPts val="443"/>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mj-lt"/>
                <a:ea typeface="+mn-ea"/>
                <a:cs typeface="Interstate Light"/>
              </a:rPr>
              <a:t>MOMENTUM</a:t>
            </a:r>
            <a:endParaRPr kumimoji="0" lang="en-US" sz="1800" b="1" i="0" u="none" strike="noStrike" kern="1200" cap="none" spc="300" normalizeH="0" baseline="0" noProof="0" dirty="0">
              <a:ln>
                <a:noFill/>
              </a:ln>
              <a:solidFill>
                <a:prstClr val="black"/>
              </a:solidFill>
              <a:effectLst/>
              <a:uLnTx/>
              <a:uFillTx/>
              <a:latin typeface="+mj-lt"/>
              <a:ea typeface="+mn-ea"/>
              <a:cs typeface="Interstate Light"/>
            </a:endParaRPr>
          </a:p>
          <a:p>
            <a:pPr marL="0" marR="0" lvl="0" indent="0" algn="ctr" defTabSz="342900" rtl="0" eaLnBrk="1" fontAlgn="auto" latinLnBrk="0" hangingPunct="1">
              <a:lnSpc>
                <a:spcPct val="100000"/>
              </a:lnSpc>
              <a:spcBef>
                <a:spcPts val="210"/>
              </a:spcBef>
              <a:spcAft>
                <a:spcPts val="0"/>
              </a:spcAft>
              <a:buClrTx/>
              <a:buSzTx/>
              <a:buFontTx/>
              <a:buNone/>
              <a:tabLst/>
              <a:defRPr/>
            </a:pPr>
            <a:r>
              <a:rPr kumimoji="0" sz="900" b="0" i="0" u="none" strike="noStrike" kern="1200" cap="none" spc="-4" normalizeH="0" baseline="0" noProof="0" dirty="0">
                <a:ln>
                  <a:noFill/>
                </a:ln>
                <a:solidFill>
                  <a:srgbClr val="FFFFFF"/>
                </a:solidFill>
                <a:effectLst/>
                <a:uLnTx/>
                <a:uFillTx/>
                <a:latin typeface="+mj-lt"/>
                <a:ea typeface="+mn-ea"/>
                <a:cs typeface="Interstate Regular"/>
              </a:rPr>
              <a:t>Building </a:t>
            </a:r>
            <a:r>
              <a:rPr kumimoji="0" sz="900" b="0" i="0" u="none" strike="noStrike" kern="1200" cap="none" spc="0" normalizeH="0" baseline="0" noProof="0" dirty="0">
                <a:ln>
                  <a:noFill/>
                </a:ln>
                <a:solidFill>
                  <a:srgbClr val="FFFFFF"/>
                </a:solidFill>
                <a:effectLst/>
                <a:uLnTx/>
                <a:uFillTx/>
                <a:latin typeface="+mj-lt"/>
                <a:ea typeface="+mn-ea"/>
                <a:cs typeface="Interstate Regular"/>
              </a:rPr>
              <a:t>Domain </a:t>
            </a:r>
            <a:r>
              <a:rPr kumimoji="0" sz="900" b="0" i="0" u="none" strike="noStrike" kern="1200" cap="none" spc="-4" normalizeH="0" baseline="0" noProof="0" dirty="0">
                <a:ln>
                  <a:noFill/>
                </a:ln>
                <a:solidFill>
                  <a:srgbClr val="FFFFFF"/>
                </a:solidFill>
                <a:effectLst/>
                <a:uLnTx/>
                <a:uFillTx/>
                <a:latin typeface="+mj-lt"/>
                <a:ea typeface="+mn-ea"/>
                <a:cs typeface="Interstate Regular"/>
              </a:rPr>
              <a:t>Knowledge </a:t>
            </a:r>
            <a:r>
              <a:rPr kumimoji="0" sz="900" b="0" i="0" u="none" strike="noStrike" kern="1200" cap="none" spc="0" normalizeH="0" baseline="0" noProof="0" dirty="0">
                <a:ln>
                  <a:noFill/>
                </a:ln>
                <a:solidFill>
                  <a:srgbClr val="FFFFFF"/>
                </a:solidFill>
                <a:effectLst/>
                <a:uLnTx/>
                <a:uFillTx/>
                <a:latin typeface="+mj-lt"/>
                <a:ea typeface="+mn-ea"/>
                <a:cs typeface="Interstate Regular"/>
              </a:rPr>
              <a:t>and </a:t>
            </a:r>
            <a:r>
              <a:rPr kumimoji="0" sz="900" b="0" i="0" u="none" strike="noStrike" kern="1200" cap="none" spc="-4" normalizeH="0" baseline="0" noProof="0" dirty="0">
                <a:ln>
                  <a:noFill/>
                </a:ln>
                <a:solidFill>
                  <a:srgbClr val="FFFFFF"/>
                </a:solidFill>
                <a:effectLst/>
                <a:uLnTx/>
                <a:uFillTx/>
                <a:latin typeface="+mj-lt"/>
                <a:ea typeface="+mn-ea"/>
                <a:cs typeface="Interstate Regular"/>
              </a:rPr>
              <a:t>Competitive</a:t>
            </a:r>
            <a:r>
              <a:rPr kumimoji="0" sz="900" b="0" i="0" u="none" strike="noStrike" kern="1200" cap="none" spc="-19" normalizeH="0" baseline="0" noProof="0" dirty="0">
                <a:ln>
                  <a:noFill/>
                </a:ln>
                <a:solidFill>
                  <a:srgbClr val="FFFFFF"/>
                </a:solidFill>
                <a:effectLst/>
                <a:uLnTx/>
                <a:uFillTx/>
                <a:latin typeface="+mj-lt"/>
                <a:ea typeface="+mn-ea"/>
                <a:cs typeface="Interstate Regular"/>
              </a:rPr>
              <a:t> </a:t>
            </a:r>
            <a:r>
              <a:rPr kumimoji="0" sz="900" b="0" i="0" u="none" strike="noStrike" kern="1200" cap="none" spc="-8" normalizeH="0" baseline="0" noProof="0" dirty="0">
                <a:ln>
                  <a:noFill/>
                </a:ln>
                <a:solidFill>
                  <a:srgbClr val="FFFFFF"/>
                </a:solidFill>
                <a:effectLst/>
                <a:uLnTx/>
                <a:uFillTx/>
                <a:latin typeface="+mj-lt"/>
                <a:ea typeface="+mn-ea"/>
                <a:cs typeface="Interstate Regular"/>
              </a:rPr>
              <a:t>Advantage</a:t>
            </a:r>
            <a:endParaRPr kumimoji="0" sz="900" b="0" i="0" u="none" strike="noStrike" kern="1200" cap="none" spc="0" normalizeH="0" baseline="0" noProof="0" dirty="0">
              <a:ln>
                <a:noFill/>
              </a:ln>
              <a:solidFill>
                <a:prstClr val="black"/>
              </a:solidFill>
              <a:effectLst/>
              <a:uLnTx/>
              <a:uFillTx/>
              <a:latin typeface="+mj-lt"/>
              <a:ea typeface="+mn-ea"/>
              <a:cs typeface="Interstate Regular"/>
            </a:endParaRPr>
          </a:p>
        </p:txBody>
      </p:sp>
      <p:sp>
        <p:nvSpPr>
          <p:cNvPr id="50" name="object 27">
            <a:extLst>
              <a:ext uri="{FF2B5EF4-FFF2-40B4-BE49-F238E27FC236}">
                <a16:creationId xmlns:a16="http://schemas.microsoft.com/office/drawing/2014/main" id="{CB94C63A-22A7-409E-9F2B-ECE28D8582FA}"/>
              </a:ext>
            </a:extLst>
          </p:cNvPr>
          <p:cNvSpPr txBox="1"/>
          <p:nvPr/>
        </p:nvSpPr>
        <p:spPr>
          <a:xfrm>
            <a:off x="668513" y="2549966"/>
            <a:ext cx="1836192" cy="1898436"/>
          </a:xfrm>
          <a:prstGeom prst="rect">
            <a:avLst/>
          </a:prstGeom>
        </p:spPr>
        <p:txBody>
          <a:bodyPr vert="horz" wrap="square" lIns="0" tIns="53816" rIns="0" bIns="0" rtlCol="0">
            <a:spAutoFit/>
          </a:bodyPr>
          <a:lstStyle/>
          <a:p>
            <a:pPr marL="151920" marR="0" lvl="0" indent="0" algn="ctr" defTabSz="342900" rtl="0" eaLnBrk="1" fontAlgn="auto" latinLnBrk="0" hangingPunct="1">
              <a:lnSpc>
                <a:spcPct val="100000"/>
              </a:lnSpc>
              <a:spcBef>
                <a:spcPts val="424"/>
              </a:spcBef>
              <a:spcAft>
                <a:spcPts val="0"/>
              </a:spcAft>
              <a:buClrTx/>
              <a:buSzTx/>
              <a:buFontTx/>
              <a:buNone/>
              <a:tabLst/>
              <a:defRPr/>
            </a:pPr>
            <a:r>
              <a:rPr kumimoji="0" sz="1050" b="1" i="0" u="none" strike="noStrike" kern="1200" cap="none" spc="-15" normalizeH="0" baseline="0" noProof="0" dirty="0">
                <a:ln>
                  <a:noFill/>
                </a:ln>
                <a:solidFill>
                  <a:schemeClr val="tx2"/>
                </a:solidFill>
                <a:effectLst/>
                <a:uLnTx/>
                <a:uFillTx/>
                <a:latin typeface="+mj-lt"/>
                <a:ea typeface="+mn-ea"/>
                <a:cs typeface="Interstate Light"/>
              </a:rPr>
              <a:t>Proven</a:t>
            </a:r>
            <a:r>
              <a:rPr kumimoji="0" sz="1050" b="1" i="0" u="none" strike="noStrike" kern="1200" cap="none" spc="-23" normalizeH="0" baseline="0" noProof="0" dirty="0">
                <a:ln>
                  <a:noFill/>
                </a:ln>
                <a:solidFill>
                  <a:schemeClr val="tx2"/>
                </a:solidFill>
                <a:effectLst/>
                <a:uLnTx/>
                <a:uFillTx/>
                <a:latin typeface="+mj-lt"/>
                <a:ea typeface="+mn-ea"/>
                <a:cs typeface="Interstate Light"/>
              </a:rPr>
              <a:t> </a:t>
            </a:r>
            <a:r>
              <a:rPr kumimoji="0" sz="1050" b="1" i="0" u="none" strike="noStrike" kern="1200" cap="none" spc="-8" normalizeH="0" baseline="0" noProof="0" dirty="0">
                <a:ln>
                  <a:noFill/>
                </a:ln>
                <a:solidFill>
                  <a:schemeClr val="tx2"/>
                </a:solidFill>
                <a:effectLst/>
                <a:uLnTx/>
                <a:uFillTx/>
                <a:latin typeface="+mj-lt"/>
                <a:ea typeface="+mn-ea"/>
                <a:cs typeface="Interstate Light"/>
              </a:rPr>
              <a:t>Partnership</a:t>
            </a:r>
            <a:endParaRPr kumimoji="0" sz="1050" b="1" i="0" u="none" strike="noStrike" kern="1200" cap="none" spc="0" normalizeH="0" baseline="0" noProof="0" dirty="0">
              <a:ln>
                <a:noFill/>
              </a:ln>
              <a:solidFill>
                <a:schemeClr val="tx2"/>
              </a:solidFill>
              <a:effectLst/>
              <a:uLnTx/>
              <a:uFillTx/>
              <a:latin typeface="+mj-lt"/>
              <a:ea typeface="+mn-ea"/>
              <a:cs typeface="Interstate Light"/>
            </a:endParaRPr>
          </a:p>
          <a:p>
            <a:pPr marL="151920" marR="0" lvl="0" indent="0" algn="ctr" defTabSz="342900" rtl="0" eaLnBrk="1" fontAlgn="auto" latinLnBrk="0" hangingPunct="1">
              <a:lnSpc>
                <a:spcPct val="100000"/>
              </a:lnSpc>
              <a:spcBef>
                <a:spcPts val="296"/>
              </a:spcBef>
              <a:spcAft>
                <a:spcPts val="0"/>
              </a:spcAft>
              <a:buClrTx/>
              <a:buSzTx/>
              <a:buFontTx/>
              <a:buNone/>
              <a:tabLst/>
              <a:defRPr/>
            </a:pPr>
            <a:r>
              <a:rPr kumimoji="0" sz="900" b="0" i="0" u="none" strike="noStrike" kern="1200" cap="none" spc="-8" normalizeH="0" baseline="0" noProof="0" dirty="0">
                <a:ln>
                  <a:noFill/>
                </a:ln>
                <a:solidFill>
                  <a:schemeClr val="tx2"/>
                </a:solidFill>
                <a:effectLst/>
                <a:uLnTx/>
                <a:uFillTx/>
                <a:latin typeface="+mj-lt"/>
                <a:ea typeface="+mn-ea"/>
                <a:cs typeface="Interstate Light"/>
              </a:rPr>
              <a:t>Strategic</a:t>
            </a:r>
            <a:r>
              <a:rPr kumimoji="0" sz="900" b="0" i="0" u="none" strike="noStrike" kern="1200" cap="none" spc="-53" normalizeH="0" baseline="0" noProof="0" dirty="0">
                <a:ln>
                  <a:noFill/>
                </a:ln>
                <a:solidFill>
                  <a:schemeClr val="tx2"/>
                </a:solidFill>
                <a:effectLst/>
                <a:uLnTx/>
                <a:uFillTx/>
                <a:latin typeface="+mj-lt"/>
                <a:ea typeface="+mn-ea"/>
                <a:cs typeface="Interstate Light"/>
              </a:rPr>
              <a:t> </a:t>
            </a:r>
            <a:r>
              <a:rPr kumimoji="0" sz="900" b="0" i="0" u="none" strike="noStrike" kern="1200" cap="none" spc="-4" normalizeH="0" baseline="0" noProof="0" dirty="0">
                <a:ln>
                  <a:noFill/>
                </a:ln>
                <a:solidFill>
                  <a:schemeClr val="tx2"/>
                </a:solidFill>
                <a:effectLst/>
                <a:uLnTx/>
                <a:uFillTx/>
                <a:latin typeface="+mj-lt"/>
                <a:ea typeface="+mn-ea"/>
                <a:cs typeface="Interstate Light"/>
              </a:rPr>
              <a:t>Liaisons</a:t>
            </a:r>
            <a:endParaRPr kumimoji="0" sz="900" b="0" i="0" u="none" strike="noStrike" kern="1200" cap="none" spc="0" normalizeH="0" baseline="0" noProof="0" dirty="0">
              <a:ln>
                <a:noFill/>
              </a:ln>
              <a:solidFill>
                <a:schemeClr val="tx2"/>
              </a:solidFill>
              <a:effectLst/>
              <a:uLnTx/>
              <a:uFillTx/>
              <a:latin typeface="+mj-lt"/>
              <a:ea typeface="+mn-ea"/>
              <a:cs typeface="Interstate Light"/>
            </a:endParaRPr>
          </a:p>
          <a:p>
            <a:pPr marL="228119" marR="204783" lvl="0" indent="-76198" algn="l" defTabSz="342900" rtl="0" eaLnBrk="1" fontAlgn="auto" latinLnBrk="0" hangingPunct="1">
              <a:lnSpc>
                <a:spcPct val="100000"/>
              </a:lnSpc>
              <a:spcBef>
                <a:spcPts val="506"/>
              </a:spcBef>
              <a:spcAft>
                <a:spcPts val="0"/>
              </a:spcAft>
              <a:buClrTx/>
              <a:buSzTx/>
              <a:buFontTx/>
              <a:buChar char="•"/>
              <a:tabLst>
                <a:tab pos="228594"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Mature, long term partnership with Microsoft enabled by strategic projects (Project Everest) and Go To Market initiatives</a:t>
            </a:r>
          </a:p>
          <a:p>
            <a:pPr marL="228119" marR="204783" lvl="0" indent="-76198" algn="l" defTabSz="342900" rtl="0" eaLnBrk="1" fontAlgn="auto" latinLnBrk="0" hangingPunct="1">
              <a:lnSpc>
                <a:spcPct val="100000"/>
              </a:lnSpc>
              <a:spcBef>
                <a:spcPts val="506"/>
              </a:spcBef>
              <a:spcAft>
                <a:spcPts val="0"/>
              </a:spcAft>
              <a:buClrTx/>
              <a:buSzTx/>
              <a:buFontTx/>
              <a:buChar char="•"/>
              <a:tabLst>
                <a:tab pos="228594"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Microsoft Partner Network &amp; Dedicated GSI Support</a:t>
            </a:r>
          </a:p>
          <a:p>
            <a:pPr marL="228119" marR="204783" lvl="0" indent="-76198" algn="l" defTabSz="342900" rtl="0" eaLnBrk="1" fontAlgn="auto" latinLnBrk="0" hangingPunct="1">
              <a:lnSpc>
                <a:spcPct val="100000"/>
              </a:lnSpc>
              <a:spcBef>
                <a:spcPts val="506"/>
              </a:spcBef>
              <a:spcAft>
                <a:spcPts val="0"/>
              </a:spcAft>
              <a:buClrTx/>
              <a:buSzTx/>
              <a:buFontTx/>
              <a:buChar char="•"/>
              <a:tabLst>
                <a:tab pos="228594"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Certification of Distinction by Azure for crossing 350+ Certifications</a:t>
            </a:r>
          </a:p>
          <a:p>
            <a:pPr marL="228119" marR="204783" lvl="0" indent="-76198" algn="l" defTabSz="342900" rtl="0" eaLnBrk="1" fontAlgn="auto" latinLnBrk="0" hangingPunct="1">
              <a:lnSpc>
                <a:spcPct val="100000"/>
              </a:lnSpc>
              <a:spcBef>
                <a:spcPts val="506"/>
              </a:spcBef>
              <a:spcAft>
                <a:spcPts val="0"/>
              </a:spcAft>
              <a:buClrTx/>
              <a:buSzTx/>
              <a:buFontTx/>
              <a:buChar char="•"/>
              <a:tabLst>
                <a:tab pos="228594"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Dedicated Microsoft Pre-sales Support</a:t>
            </a:r>
          </a:p>
          <a:p>
            <a:pPr marL="228119" marR="204783" lvl="0" indent="-76198" algn="l" defTabSz="342900" rtl="0" eaLnBrk="1" fontAlgn="auto" latinLnBrk="0" hangingPunct="1">
              <a:lnSpc>
                <a:spcPct val="100000"/>
              </a:lnSpc>
              <a:spcBef>
                <a:spcPts val="506"/>
              </a:spcBef>
              <a:spcAft>
                <a:spcPts val="0"/>
              </a:spcAft>
              <a:buClrTx/>
              <a:buSzTx/>
              <a:buFontTx/>
              <a:buChar char="•"/>
              <a:tabLst>
                <a:tab pos="228594"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Dedicated GSI support for Solution implementation</a:t>
            </a:r>
          </a:p>
        </p:txBody>
      </p:sp>
      <p:sp>
        <p:nvSpPr>
          <p:cNvPr id="51" name="object 28">
            <a:extLst>
              <a:ext uri="{FF2B5EF4-FFF2-40B4-BE49-F238E27FC236}">
                <a16:creationId xmlns:a16="http://schemas.microsoft.com/office/drawing/2014/main" id="{6AAAEF2C-05C7-47E3-BE62-4921539D16F5}"/>
              </a:ext>
            </a:extLst>
          </p:cNvPr>
          <p:cNvSpPr txBox="1"/>
          <p:nvPr/>
        </p:nvSpPr>
        <p:spPr>
          <a:xfrm>
            <a:off x="2423951" y="2549966"/>
            <a:ext cx="2198124" cy="1808668"/>
          </a:xfrm>
          <a:prstGeom prst="rect">
            <a:avLst/>
          </a:prstGeom>
        </p:spPr>
        <p:txBody>
          <a:bodyPr vert="horz" wrap="square" lIns="0" tIns="53816" rIns="0" bIns="0" rtlCol="0">
            <a:spAutoFit/>
          </a:bodyPr>
          <a:lstStyle/>
          <a:p>
            <a:pPr marL="119060" marR="0" lvl="0" indent="0" algn="ctr" defTabSz="342900" rtl="0" eaLnBrk="1" fontAlgn="auto" latinLnBrk="0" hangingPunct="1">
              <a:lnSpc>
                <a:spcPct val="100000"/>
              </a:lnSpc>
              <a:spcBef>
                <a:spcPts val="424"/>
              </a:spcBef>
              <a:spcAft>
                <a:spcPts val="0"/>
              </a:spcAft>
              <a:buClrTx/>
              <a:buSzTx/>
              <a:buFontTx/>
              <a:buNone/>
              <a:tabLst/>
              <a:defRPr/>
            </a:pPr>
            <a:r>
              <a:rPr kumimoji="0" lang="en-US" sz="1050" b="1" i="0" u="none" strike="noStrike" kern="1200" cap="none" spc="-23" normalizeH="0" baseline="0" noProof="0" dirty="0">
                <a:ln>
                  <a:noFill/>
                </a:ln>
                <a:solidFill>
                  <a:schemeClr val="tx2"/>
                </a:solidFill>
                <a:effectLst/>
                <a:uLnTx/>
                <a:uFillTx/>
                <a:latin typeface="+mj-lt"/>
                <a:ea typeface="+mn-ea"/>
                <a:cs typeface="Interstate Light"/>
              </a:rPr>
              <a:t>Azure</a:t>
            </a:r>
            <a:r>
              <a:rPr kumimoji="0" sz="1050" b="1" i="0" u="none" strike="noStrike" kern="1200" cap="none" spc="-49" normalizeH="0" baseline="0" noProof="0" dirty="0">
                <a:ln>
                  <a:noFill/>
                </a:ln>
                <a:solidFill>
                  <a:schemeClr val="tx2"/>
                </a:solidFill>
                <a:effectLst/>
                <a:uLnTx/>
                <a:uFillTx/>
                <a:latin typeface="+mj-lt"/>
                <a:ea typeface="+mn-ea"/>
                <a:cs typeface="Interstate Light"/>
              </a:rPr>
              <a:t> </a:t>
            </a:r>
            <a:r>
              <a:rPr kumimoji="0" sz="1050" b="1" i="0" u="none" strike="noStrike" kern="1200" cap="none" spc="-8" normalizeH="0" baseline="0" noProof="0" dirty="0">
                <a:ln>
                  <a:noFill/>
                </a:ln>
                <a:solidFill>
                  <a:schemeClr val="tx2"/>
                </a:solidFill>
                <a:effectLst/>
                <a:uLnTx/>
                <a:uFillTx/>
                <a:latin typeface="+mj-lt"/>
                <a:ea typeface="+mn-ea"/>
                <a:cs typeface="Interstate Light"/>
              </a:rPr>
              <a:t>Offerings</a:t>
            </a:r>
            <a:endParaRPr kumimoji="0" sz="1050" b="1" i="0" u="none" strike="noStrike" kern="1200" cap="none" spc="0" normalizeH="0" baseline="0" noProof="0" dirty="0">
              <a:ln>
                <a:noFill/>
              </a:ln>
              <a:solidFill>
                <a:schemeClr val="tx2"/>
              </a:solidFill>
              <a:effectLst/>
              <a:uLnTx/>
              <a:uFillTx/>
              <a:latin typeface="+mj-lt"/>
              <a:ea typeface="+mn-ea"/>
              <a:cs typeface="Interstate Light"/>
            </a:endParaRPr>
          </a:p>
          <a:p>
            <a:pPr marL="119060" marR="0" lvl="0" indent="0" algn="ctr" defTabSz="342900" rtl="0" eaLnBrk="1" fontAlgn="auto" latinLnBrk="0" hangingPunct="1">
              <a:lnSpc>
                <a:spcPct val="100000"/>
              </a:lnSpc>
              <a:spcBef>
                <a:spcPts val="296"/>
              </a:spcBef>
              <a:spcAft>
                <a:spcPts val="0"/>
              </a:spcAft>
              <a:buClrTx/>
              <a:buSzTx/>
              <a:buFontTx/>
              <a:buNone/>
              <a:tabLst/>
              <a:defRPr/>
            </a:pPr>
            <a:r>
              <a:rPr kumimoji="0" sz="900" b="0" i="0" u="none" strike="noStrike" kern="1200" cap="none" spc="-19" normalizeH="0" baseline="0" noProof="0" dirty="0">
                <a:ln>
                  <a:noFill/>
                </a:ln>
                <a:solidFill>
                  <a:schemeClr val="tx2"/>
                </a:solidFill>
                <a:effectLst/>
                <a:uLnTx/>
                <a:uFillTx/>
                <a:latin typeface="+mj-lt"/>
                <a:ea typeface="+mn-ea"/>
                <a:cs typeface="Interstate Light"/>
              </a:rPr>
              <a:t>Breadth </a:t>
            </a:r>
            <a:r>
              <a:rPr kumimoji="0" sz="900" b="0" i="0" u="none" strike="noStrike" kern="1200" cap="none" spc="-23" normalizeH="0" baseline="0" noProof="0" dirty="0">
                <a:ln>
                  <a:noFill/>
                </a:ln>
                <a:solidFill>
                  <a:schemeClr val="tx2"/>
                </a:solidFill>
                <a:effectLst/>
                <a:uLnTx/>
                <a:uFillTx/>
                <a:latin typeface="+mj-lt"/>
                <a:ea typeface="+mn-ea"/>
                <a:cs typeface="Interstate Light"/>
              </a:rPr>
              <a:t>of </a:t>
            </a:r>
            <a:r>
              <a:rPr kumimoji="0" sz="900" b="0" i="0" u="none" strike="noStrike" kern="1200" cap="none" spc="-15" normalizeH="0" baseline="0" noProof="0" dirty="0">
                <a:ln>
                  <a:noFill/>
                </a:ln>
                <a:solidFill>
                  <a:schemeClr val="tx2"/>
                </a:solidFill>
                <a:effectLst/>
                <a:uLnTx/>
                <a:uFillTx/>
                <a:latin typeface="+mj-lt"/>
                <a:ea typeface="+mn-ea"/>
                <a:cs typeface="Interstate Light"/>
              </a:rPr>
              <a:t>Cloud</a:t>
            </a:r>
            <a:r>
              <a:rPr kumimoji="0" sz="900" b="0" i="0" u="none" strike="noStrike" kern="1200" cap="none" spc="-38" normalizeH="0" baseline="0" noProof="0" dirty="0">
                <a:ln>
                  <a:noFill/>
                </a:ln>
                <a:solidFill>
                  <a:schemeClr val="tx2"/>
                </a:solidFill>
                <a:effectLst/>
                <a:uLnTx/>
                <a:uFillTx/>
                <a:latin typeface="+mj-lt"/>
                <a:ea typeface="+mn-ea"/>
                <a:cs typeface="Interstate Light"/>
              </a:rPr>
              <a:t> </a:t>
            </a:r>
            <a:r>
              <a:rPr kumimoji="0" sz="900" b="0" i="0" u="none" strike="noStrike" kern="1200" cap="none" spc="-15" normalizeH="0" baseline="0" noProof="0" dirty="0">
                <a:ln>
                  <a:noFill/>
                </a:ln>
                <a:solidFill>
                  <a:schemeClr val="tx2"/>
                </a:solidFill>
                <a:effectLst/>
                <a:uLnTx/>
                <a:uFillTx/>
                <a:latin typeface="+mj-lt"/>
                <a:ea typeface="+mn-ea"/>
                <a:cs typeface="Interstate Light"/>
              </a:rPr>
              <a:t>Support</a:t>
            </a:r>
            <a:endParaRPr kumimoji="0" sz="900" b="0" i="0" u="none" strike="noStrike" kern="1200" cap="none" spc="0" normalizeH="0" baseline="0" noProof="0" dirty="0">
              <a:ln>
                <a:noFill/>
              </a:ln>
              <a:solidFill>
                <a:schemeClr val="tx2"/>
              </a:solidFill>
              <a:effectLst/>
              <a:uLnTx/>
              <a:uFillTx/>
              <a:latin typeface="+mj-lt"/>
              <a:ea typeface="+mn-ea"/>
              <a:cs typeface="Interstate Light"/>
            </a:endParaRPr>
          </a:p>
          <a:p>
            <a:pPr marL="195258" marR="169541" lvl="0" indent="-76198" algn="l" defTabSz="342900" rtl="0" eaLnBrk="1" fontAlgn="auto" latinLnBrk="0" hangingPunct="1">
              <a:lnSpc>
                <a:spcPct val="100000"/>
              </a:lnSpc>
              <a:spcBef>
                <a:spcPts val="589"/>
              </a:spcBef>
              <a:spcAft>
                <a:spcPts val="0"/>
              </a:spcAft>
              <a:buClrTx/>
              <a:buSzTx/>
              <a:buFontTx/>
              <a:buChar char="•"/>
              <a:tabLst>
                <a:tab pos="195734" algn="l"/>
              </a:tabLst>
              <a:defRPr/>
            </a:pPr>
            <a:r>
              <a:rPr kumimoji="0" sz="700" b="0" i="0" u="none" strike="noStrike" kern="1200" cap="none" spc="0" normalizeH="0" baseline="0" noProof="0" dirty="0">
                <a:ln>
                  <a:noFill/>
                </a:ln>
                <a:solidFill>
                  <a:schemeClr val="tx2"/>
                </a:solidFill>
                <a:effectLst/>
                <a:uLnTx/>
                <a:uFillTx/>
                <a:latin typeface="+mj-lt"/>
                <a:ea typeface="+mn-ea"/>
                <a:cs typeface="Interstate Light"/>
              </a:rPr>
              <a:t>Cloud </a:t>
            </a:r>
            <a:r>
              <a:rPr kumimoji="0" sz="700" b="0" i="0" u="none" strike="noStrike" kern="1200" cap="none" spc="-4" normalizeH="0" baseline="0" noProof="0" dirty="0">
                <a:ln>
                  <a:noFill/>
                </a:ln>
                <a:solidFill>
                  <a:schemeClr val="tx2"/>
                </a:solidFill>
                <a:effectLst/>
                <a:uLnTx/>
                <a:uFillTx/>
                <a:latin typeface="+mj-lt"/>
                <a:ea typeface="+mn-ea"/>
                <a:cs typeface="Interstate Light"/>
              </a:rPr>
              <a:t>Consult </a:t>
            </a:r>
            <a:r>
              <a:rPr kumimoji="0" sz="700" b="0" i="0" u="none" strike="noStrike" kern="1200" cap="none" spc="0" normalizeH="0" baseline="0" noProof="0" dirty="0">
                <a:ln>
                  <a:noFill/>
                </a:ln>
                <a:solidFill>
                  <a:schemeClr val="tx2"/>
                </a:solidFill>
                <a:effectLst/>
                <a:uLnTx/>
                <a:uFillTx/>
                <a:latin typeface="+mj-lt"/>
                <a:ea typeface="+mn-ea"/>
                <a:cs typeface="Interstate Light"/>
              </a:rPr>
              <a:t>– </a:t>
            </a:r>
            <a:r>
              <a:rPr kumimoji="0" lang="en-US" sz="700" b="0" i="0" u="none" strike="noStrike" kern="1200" cap="none" spc="-8" normalizeH="0" baseline="0" noProof="0" dirty="0">
                <a:ln>
                  <a:noFill/>
                </a:ln>
                <a:solidFill>
                  <a:schemeClr val="tx2"/>
                </a:solidFill>
                <a:effectLst/>
                <a:uLnTx/>
                <a:uFillTx/>
                <a:latin typeface="+mj-lt"/>
                <a:ea typeface="+mn-ea"/>
                <a:cs typeface="Interstate Light"/>
              </a:rPr>
              <a:t>Cloud strategy &amp;  roadmap, platform selection (public cloud or Azure Stack), assessment, security and cloud  operations model</a:t>
            </a:r>
          </a:p>
          <a:p>
            <a:pPr marL="195258" marR="198115" lvl="0" indent="-76198" algn="l" defTabSz="342900" rtl="0" eaLnBrk="1" fontAlgn="auto" latinLnBrk="0" hangingPunct="1">
              <a:lnSpc>
                <a:spcPct val="100000"/>
              </a:lnSpc>
              <a:spcBef>
                <a:spcPts val="446"/>
              </a:spcBef>
              <a:spcAft>
                <a:spcPts val="0"/>
              </a:spcAft>
              <a:buClrTx/>
              <a:buSzTx/>
              <a:buFontTx/>
              <a:buChar char="•"/>
              <a:tabLst>
                <a:tab pos="195734" algn="l"/>
              </a:tabLst>
              <a:defRPr/>
            </a:pPr>
            <a:r>
              <a:rPr kumimoji="0" sz="700" b="0" i="0" u="none" strike="noStrike" kern="1200" cap="none" spc="0" normalizeH="0" baseline="0" noProof="0" dirty="0">
                <a:ln>
                  <a:noFill/>
                </a:ln>
                <a:solidFill>
                  <a:schemeClr val="tx2"/>
                </a:solidFill>
                <a:effectLst/>
                <a:uLnTx/>
                <a:uFillTx/>
                <a:latin typeface="+mj-lt"/>
                <a:ea typeface="+mn-ea"/>
                <a:cs typeface="Interstate Light"/>
              </a:rPr>
              <a:t>Cloud </a:t>
            </a:r>
            <a:r>
              <a:rPr kumimoji="0" sz="700" b="0" i="0" u="none" strike="noStrike" kern="1200" cap="none" spc="-8" normalizeH="0" baseline="0" noProof="0" dirty="0">
                <a:ln>
                  <a:noFill/>
                </a:ln>
                <a:solidFill>
                  <a:schemeClr val="tx2"/>
                </a:solidFill>
                <a:effectLst/>
                <a:uLnTx/>
                <a:uFillTx/>
                <a:latin typeface="+mj-lt"/>
                <a:ea typeface="+mn-ea"/>
                <a:cs typeface="Interstate Light"/>
              </a:rPr>
              <a:t>Migrate </a:t>
            </a:r>
            <a:r>
              <a:rPr kumimoji="0" sz="700" b="0" i="0" u="none" strike="noStrike" kern="1200" cap="none" spc="0" normalizeH="0" baseline="0" noProof="0" dirty="0">
                <a:ln>
                  <a:noFill/>
                </a:ln>
                <a:solidFill>
                  <a:schemeClr val="tx2"/>
                </a:solidFill>
                <a:effectLst/>
                <a:uLnTx/>
                <a:uFillTx/>
                <a:latin typeface="+mj-lt"/>
                <a:ea typeface="+mn-ea"/>
                <a:cs typeface="Interstate Light"/>
              </a:rPr>
              <a:t>- </a:t>
            </a:r>
            <a:r>
              <a:rPr kumimoji="0" lang="en-US" sz="700" b="0" i="0" u="none" strike="noStrike" kern="1200" cap="none" spc="-4" normalizeH="0" baseline="0" noProof="0" dirty="0">
                <a:ln>
                  <a:noFill/>
                </a:ln>
                <a:solidFill>
                  <a:schemeClr val="tx2"/>
                </a:solidFill>
                <a:effectLst/>
                <a:uLnTx/>
                <a:uFillTx/>
                <a:latin typeface="+mj-lt"/>
                <a:ea typeface="+mn-ea"/>
                <a:cs typeface="Interstate Light"/>
              </a:rPr>
              <a:t>Application lift  and shift, re-platform, re-engineer, cloud native app dev and  provisioning &amp; automation</a:t>
            </a:r>
          </a:p>
          <a:p>
            <a:pPr marL="195258" marR="176209" lvl="0" indent="-76198" algn="l" defTabSz="342900" rtl="0" eaLnBrk="1" fontAlgn="auto" latinLnBrk="0" hangingPunct="1">
              <a:lnSpc>
                <a:spcPct val="100000"/>
              </a:lnSpc>
              <a:spcBef>
                <a:spcPts val="446"/>
              </a:spcBef>
              <a:spcAft>
                <a:spcPts val="0"/>
              </a:spcAft>
              <a:buClrTx/>
              <a:buSzTx/>
              <a:buFontTx/>
              <a:buChar char="•"/>
              <a:tabLst>
                <a:tab pos="195734" algn="l"/>
              </a:tabLst>
              <a:defRPr/>
            </a:pPr>
            <a:r>
              <a:rPr kumimoji="0" sz="700" b="0" i="0" u="none" strike="noStrike" kern="1200" cap="none" spc="0" normalizeH="0" baseline="0" noProof="0" dirty="0">
                <a:ln>
                  <a:noFill/>
                </a:ln>
                <a:solidFill>
                  <a:schemeClr val="tx2"/>
                </a:solidFill>
                <a:effectLst/>
                <a:uLnTx/>
                <a:uFillTx/>
                <a:latin typeface="+mj-lt"/>
                <a:ea typeface="+mn-ea"/>
                <a:cs typeface="Interstate Light"/>
              </a:rPr>
              <a:t>Cloud </a:t>
            </a:r>
            <a:r>
              <a:rPr kumimoji="0" sz="700" b="0" i="0" u="none" strike="noStrike" kern="1200" cap="none" spc="-8" normalizeH="0" baseline="0" noProof="0" dirty="0">
                <a:ln>
                  <a:noFill/>
                </a:ln>
                <a:solidFill>
                  <a:schemeClr val="tx2"/>
                </a:solidFill>
                <a:effectLst/>
                <a:uLnTx/>
                <a:uFillTx/>
                <a:latin typeface="+mj-lt"/>
                <a:ea typeface="+mn-ea"/>
                <a:cs typeface="Interstate Light"/>
              </a:rPr>
              <a:t>Operate </a:t>
            </a:r>
            <a:r>
              <a:rPr kumimoji="0" sz="700" b="0" i="0" u="none" strike="noStrike" kern="1200" cap="none" spc="0" normalizeH="0" baseline="0" noProof="0" dirty="0">
                <a:ln>
                  <a:noFill/>
                </a:ln>
                <a:solidFill>
                  <a:schemeClr val="tx2"/>
                </a:solidFill>
                <a:effectLst/>
                <a:uLnTx/>
                <a:uFillTx/>
                <a:latin typeface="+mj-lt"/>
                <a:ea typeface="+mn-ea"/>
                <a:cs typeface="Interstate Light"/>
              </a:rPr>
              <a:t>– </a:t>
            </a:r>
            <a:r>
              <a:rPr kumimoji="0" lang="en-US" sz="700" b="0" i="0" u="none" strike="noStrike" kern="1200" cap="none" spc="-8" normalizeH="0" baseline="0" noProof="0" dirty="0">
                <a:ln>
                  <a:noFill/>
                </a:ln>
                <a:solidFill>
                  <a:schemeClr val="tx2"/>
                </a:solidFill>
                <a:effectLst/>
                <a:uLnTx/>
                <a:uFillTx/>
                <a:latin typeface="+mj-lt"/>
                <a:ea typeface="+mn-ea"/>
                <a:cs typeface="Interstate Light"/>
              </a:rPr>
              <a:t>CI/CD DevOps,  workspaces, enterprise apps, managed databases</a:t>
            </a:r>
          </a:p>
          <a:p>
            <a:pPr marL="195258" marR="290982" lvl="0" indent="-76198" algn="l" defTabSz="342900" rtl="0" eaLnBrk="1" fontAlgn="auto" latinLnBrk="0" hangingPunct="1">
              <a:lnSpc>
                <a:spcPct val="100000"/>
              </a:lnSpc>
              <a:spcBef>
                <a:spcPts val="446"/>
              </a:spcBef>
              <a:spcAft>
                <a:spcPts val="0"/>
              </a:spcAft>
              <a:buClrTx/>
              <a:buSzTx/>
              <a:buFontTx/>
              <a:buChar char="•"/>
              <a:tabLst>
                <a:tab pos="195734" algn="l"/>
              </a:tabLst>
              <a:defRPr/>
            </a:pPr>
            <a:r>
              <a:rPr kumimoji="0" lang="en-US" sz="700" b="0" i="0" u="none" strike="noStrike" kern="1200" cap="none" spc="-15" normalizeH="0" baseline="0" noProof="0" dirty="0">
                <a:ln>
                  <a:noFill/>
                </a:ln>
                <a:solidFill>
                  <a:schemeClr val="tx2"/>
                </a:solidFill>
                <a:effectLst/>
                <a:uLnTx/>
                <a:uFillTx/>
                <a:latin typeface="+mj-lt"/>
                <a:ea typeface="+mn-ea"/>
                <a:cs typeface="Interstate Light"/>
              </a:rPr>
              <a:t>Workplace cloud solutions, enterprise apps on cloud, agile engineering environments, resilient web platforms, intelligent data platforms</a:t>
            </a:r>
          </a:p>
        </p:txBody>
      </p:sp>
      <p:sp>
        <p:nvSpPr>
          <p:cNvPr id="52" name="object 29">
            <a:extLst>
              <a:ext uri="{FF2B5EF4-FFF2-40B4-BE49-F238E27FC236}">
                <a16:creationId xmlns:a16="http://schemas.microsoft.com/office/drawing/2014/main" id="{85CB584B-11B2-498A-A08A-17B0C0CBFFB0}"/>
              </a:ext>
            </a:extLst>
          </p:cNvPr>
          <p:cNvSpPr txBox="1"/>
          <p:nvPr/>
        </p:nvSpPr>
        <p:spPr>
          <a:xfrm>
            <a:off x="4458773" y="2549966"/>
            <a:ext cx="2058998" cy="1854834"/>
          </a:xfrm>
          <a:prstGeom prst="rect">
            <a:avLst/>
          </a:prstGeom>
        </p:spPr>
        <p:txBody>
          <a:bodyPr vert="horz" wrap="square" lIns="0" tIns="53816" rIns="0" bIns="0" rtlCol="0">
            <a:spAutoFit/>
          </a:bodyPr>
          <a:lstStyle/>
          <a:p>
            <a:pPr marL="89533" marR="0" lvl="0" indent="0" algn="ctr" defTabSz="342900" rtl="0" eaLnBrk="1" fontAlgn="auto" latinLnBrk="0" hangingPunct="1">
              <a:lnSpc>
                <a:spcPct val="100000"/>
              </a:lnSpc>
              <a:spcBef>
                <a:spcPts val="424"/>
              </a:spcBef>
              <a:spcAft>
                <a:spcPts val="0"/>
              </a:spcAft>
              <a:buClrTx/>
              <a:buSzTx/>
              <a:buFontTx/>
              <a:buNone/>
              <a:tabLst/>
              <a:defRPr/>
            </a:pPr>
            <a:r>
              <a:rPr kumimoji="0" sz="1050" b="1" i="0" u="none" strike="noStrike" kern="1200" cap="none" spc="-15" normalizeH="0" baseline="0" noProof="0" dirty="0">
                <a:ln>
                  <a:noFill/>
                </a:ln>
                <a:solidFill>
                  <a:schemeClr val="tx2"/>
                </a:solidFill>
                <a:effectLst/>
                <a:uLnTx/>
                <a:uFillTx/>
                <a:latin typeface="+mj-lt"/>
                <a:ea typeface="+mn-ea"/>
                <a:cs typeface="Interstate Light"/>
              </a:rPr>
              <a:t>Accelerators </a:t>
            </a:r>
            <a:r>
              <a:rPr kumimoji="0" sz="1050" b="1" i="0" u="none" strike="noStrike" kern="1200" cap="none" spc="0" normalizeH="0" baseline="0" noProof="0" dirty="0">
                <a:ln>
                  <a:noFill/>
                </a:ln>
                <a:solidFill>
                  <a:schemeClr val="tx2"/>
                </a:solidFill>
                <a:effectLst/>
                <a:uLnTx/>
                <a:uFillTx/>
                <a:latin typeface="+mj-lt"/>
                <a:ea typeface="+mn-ea"/>
                <a:cs typeface="Interstate Light"/>
              </a:rPr>
              <a:t>&amp;</a:t>
            </a:r>
            <a:r>
              <a:rPr kumimoji="0" sz="1050" b="1" i="0" u="none" strike="noStrike" kern="1200" cap="none" spc="-15" normalizeH="0" baseline="0" noProof="0" dirty="0">
                <a:ln>
                  <a:noFill/>
                </a:ln>
                <a:solidFill>
                  <a:schemeClr val="tx2"/>
                </a:solidFill>
                <a:effectLst/>
                <a:uLnTx/>
                <a:uFillTx/>
                <a:latin typeface="+mj-lt"/>
                <a:ea typeface="+mn-ea"/>
                <a:cs typeface="Interstate Light"/>
              </a:rPr>
              <a:t> Toolkits</a:t>
            </a:r>
            <a:endParaRPr kumimoji="0" sz="1050" b="1" i="0" u="none" strike="noStrike" kern="1200" cap="none" spc="0" normalizeH="0" baseline="0" noProof="0" dirty="0">
              <a:ln>
                <a:noFill/>
              </a:ln>
              <a:solidFill>
                <a:schemeClr val="tx2"/>
              </a:solidFill>
              <a:effectLst/>
              <a:uLnTx/>
              <a:uFillTx/>
              <a:latin typeface="+mj-lt"/>
              <a:ea typeface="+mn-ea"/>
              <a:cs typeface="Interstate Light"/>
            </a:endParaRPr>
          </a:p>
          <a:p>
            <a:pPr marL="89533" marR="0" lvl="0" indent="0" algn="ctr" defTabSz="342900" rtl="0" eaLnBrk="1" fontAlgn="auto" latinLnBrk="0" hangingPunct="1">
              <a:lnSpc>
                <a:spcPct val="100000"/>
              </a:lnSpc>
              <a:spcBef>
                <a:spcPts val="296"/>
              </a:spcBef>
              <a:spcAft>
                <a:spcPts val="0"/>
              </a:spcAft>
              <a:buClrTx/>
              <a:buSzTx/>
              <a:buFontTx/>
              <a:buNone/>
              <a:tabLst/>
              <a:defRPr/>
            </a:pPr>
            <a:r>
              <a:rPr kumimoji="0" sz="900" b="0" i="0" u="none" strike="noStrike" kern="1200" cap="none" spc="-19" normalizeH="0" baseline="0" noProof="0" dirty="0">
                <a:ln>
                  <a:noFill/>
                </a:ln>
                <a:solidFill>
                  <a:schemeClr val="tx2"/>
                </a:solidFill>
                <a:effectLst/>
                <a:uLnTx/>
                <a:uFillTx/>
                <a:latin typeface="+mj-lt"/>
                <a:ea typeface="+mn-ea"/>
                <a:cs typeface="Interstate Light"/>
              </a:rPr>
              <a:t>Key </a:t>
            </a:r>
            <a:r>
              <a:rPr kumimoji="0" sz="900" b="0" i="0" u="none" strike="noStrike" kern="1200" cap="none" spc="0" normalizeH="0" baseline="0" noProof="0" dirty="0">
                <a:ln>
                  <a:noFill/>
                </a:ln>
                <a:solidFill>
                  <a:schemeClr val="tx2"/>
                </a:solidFill>
                <a:effectLst/>
                <a:uLnTx/>
                <a:uFillTx/>
                <a:latin typeface="+mj-lt"/>
                <a:ea typeface="+mn-ea"/>
                <a:cs typeface="Interstate Light"/>
              </a:rPr>
              <a:t>Enabling</a:t>
            </a:r>
            <a:r>
              <a:rPr kumimoji="0" sz="900" b="0" i="0" u="none" strike="noStrike" kern="1200" cap="none" spc="-34" normalizeH="0" baseline="0" noProof="0" dirty="0">
                <a:ln>
                  <a:noFill/>
                </a:ln>
                <a:solidFill>
                  <a:schemeClr val="tx2"/>
                </a:solidFill>
                <a:effectLst/>
                <a:uLnTx/>
                <a:uFillTx/>
                <a:latin typeface="+mj-lt"/>
                <a:ea typeface="+mn-ea"/>
                <a:cs typeface="Interstate Light"/>
              </a:rPr>
              <a:t> </a:t>
            </a:r>
            <a:r>
              <a:rPr kumimoji="0" sz="900" b="0" i="0" u="none" strike="noStrike" kern="1200" cap="none" spc="-11" normalizeH="0" baseline="0" noProof="0" dirty="0">
                <a:ln>
                  <a:noFill/>
                </a:ln>
                <a:solidFill>
                  <a:schemeClr val="tx2"/>
                </a:solidFill>
                <a:effectLst/>
                <a:uLnTx/>
                <a:uFillTx/>
                <a:latin typeface="+mj-lt"/>
                <a:ea typeface="+mn-ea"/>
                <a:cs typeface="Interstate Light"/>
              </a:rPr>
              <a:t>Technology</a:t>
            </a:r>
            <a:endParaRPr kumimoji="0" sz="900" b="0" i="0" u="none" strike="noStrike" kern="1200" cap="none" spc="0" normalizeH="0" baseline="0" noProof="0" dirty="0">
              <a:ln>
                <a:noFill/>
              </a:ln>
              <a:solidFill>
                <a:schemeClr val="tx2"/>
              </a:solidFill>
              <a:effectLst/>
              <a:uLnTx/>
              <a:uFillTx/>
              <a:latin typeface="+mj-lt"/>
              <a:ea typeface="+mn-ea"/>
              <a:cs typeface="Interstate Light"/>
            </a:endParaRPr>
          </a:p>
          <a:p>
            <a:pPr marL="175255" marR="254312" lvl="0" indent="-76198" algn="l" defTabSz="342900" rtl="0" eaLnBrk="1" fontAlgn="auto" latinLnBrk="0" hangingPunct="1">
              <a:lnSpc>
                <a:spcPct val="100000"/>
              </a:lnSpc>
              <a:spcBef>
                <a:spcPts val="506"/>
              </a:spcBef>
              <a:spcAft>
                <a:spcPts val="0"/>
              </a:spcAft>
              <a:buClrTx/>
              <a:buSzTx/>
              <a:buFontTx/>
              <a:buChar char="•"/>
              <a:tabLst>
                <a:tab pos="175732"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Cognizant Cloud Steps Migration Framework:</a:t>
            </a:r>
          </a:p>
          <a:p>
            <a:pPr marL="175255" marR="254312" lvl="0" indent="-76198" algn="l" defTabSz="342900" rtl="0" eaLnBrk="1" fontAlgn="auto" latinLnBrk="0" hangingPunct="1">
              <a:lnSpc>
                <a:spcPct val="100000"/>
              </a:lnSpc>
              <a:spcBef>
                <a:spcPts val="506"/>
              </a:spcBef>
              <a:spcAft>
                <a:spcPts val="0"/>
              </a:spcAft>
              <a:buClrTx/>
              <a:buSzTx/>
              <a:buFontTx/>
              <a:buChar char="•"/>
              <a:tabLst>
                <a:tab pos="175732"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Cognizant Cloud Ops – Intelligent Cloud Operations Fabric</a:t>
            </a:r>
          </a:p>
          <a:p>
            <a:pPr marL="175255" marR="254312" lvl="0" indent="-76198" algn="l" defTabSz="342900" rtl="0" eaLnBrk="1" fontAlgn="auto" latinLnBrk="0" hangingPunct="1">
              <a:lnSpc>
                <a:spcPct val="100000"/>
              </a:lnSpc>
              <a:spcBef>
                <a:spcPts val="506"/>
              </a:spcBef>
              <a:spcAft>
                <a:spcPts val="0"/>
              </a:spcAft>
              <a:buClrTx/>
              <a:buSzTx/>
              <a:buFontTx/>
              <a:buChar char="•"/>
              <a:tabLst>
                <a:tab pos="175732"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Cognizant Cloud Trust – continuous compliance in cloud</a:t>
            </a:r>
          </a:p>
          <a:p>
            <a:pPr marL="175255" marR="254312" lvl="0" indent="-76198" algn="l" defTabSz="342900" rtl="0" eaLnBrk="1" fontAlgn="auto" latinLnBrk="0" hangingPunct="1">
              <a:lnSpc>
                <a:spcPct val="100000"/>
              </a:lnSpc>
              <a:spcBef>
                <a:spcPts val="506"/>
              </a:spcBef>
              <a:spcAft>
                <a:spcPts val="0"/>
              </a:spcAft>
              <a:buClrTx/>
              <a:buSzTx/>
              <a:buFontTx/>
              <a:buChar char="•"/>
              <a:tabLst>
                <a:tab pos="175732"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Cognizant HiveCenter – AI  led cloud management and  orchestration platform</a:t>
            </a:r>
          </a:p>
          <a:p>
            <a:pPr marL="175255" marR="254312" lvl="0" indent="-76198" algn="l" defTabSz="342900" rtl="0" eaLnBrk="1" fontAlgn="auto" latinLnBrk="0" hangingPunct="1">
              <a:lnSpc>
                <a:spcPct val="100000"/>
              </a:lnSpc>
              <a:spcBef>
                <a:spcPts val="506"/>
              </a:spcBef>
              <a:spcAft>
                <a:spcPts val="0"/>
              </a:spcAft>
              <a:buClrTx/>
              <a:buSzTx/>
              <a:buFontTx/>
              <a:buChar char="•"/>
              <a:tabLst>
                <a:tab pos="175732"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Cognizant Arc-Tern – cloud  reporting dashboard</a:t>
            </a:r>
          </a:p>
          <a:p>
            <a:pPr marL="175255" marR="254312" lvl="0" indent="-76198" algn="l" defTabSz="342900" rtl="0" eaLnBrk="1" fontAlgn="auto" latinLnBrk="0" hangingPunct="1">
              <a:lnSpc>
                <a:spcPct val="100000"/>
              </a:lnSpc>
              <a:spcBef>
                <a:spcPts val="506"/>
              </a:spcBef>
              <a:spcAft>
                <a:spcPts val="0"/>
              </a:spcAft>
              <a:buClrTx/>
              <a:buSzTx/>
              <a:buFontTx/>
              <a:buChar char="•"/>
              <a:tabLst>
                <a:tab pos="175732"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Global Migration Factory</a:t>
            </a:r>
          </a:p>
        </p:txBody>
      </p:sp>
      <p:sp>
        <p:nvSpPr>
          <p:cNvPr id="53" name="object 31">
            <a:extLst>
              <a:ext uri="{FF2B5EF4-FFF2-40B4-BE49-F238E27FC236}">
                <a16:creationId xmlns:a16="http://schemas.microsoft.com/office/drawing/2014/main" id="{07663E8A-4525-407F-8547-6A4676F30E80}"/>
              </a:ext>
            </a:extLst>
          </p:cNvPr>
          <p:cNvSpPr txBox="1"/>
          <p:nvPr/>
        </p:nvSpPr>
        <p:spPr>
          <a:xfrm>
            <a:off x="6677709" y="2549966"/>
            <a:ext cx="1655830" cy="2026676"/>
          </a:xfrm>
          <a:prstGeom prst="rect">
            <a:avLst/>
          </a:prstGeom>
        </p:spPr>
        <p:txBody>
          <a:bodyPr vert="horz" wrap="square" lIns="0" tIns="53816" rIns="0" bIns="0" rtlCol="0">
            <a:spAutoFit/>
          </a:bodyPr>
          <a:lstStyle/>
          <a:p>
            <a:pPr marL="93819" marR="0" lvl="0" indent="0" algn="ctr" defTabSz="342900" rtl="0" eaLnBrk="1" fontAlgn="auto" latinLnBrk="0" hangingPunct="1">
              <a:lnSpc>
                <a:spcPct val="100000"/>
              </a:lnSpc>
              <a:spcBef>
                <a:spcPts val="424"/>
              </a:spcBef>
              <a:spcAft>
                <a:spcPts val="0"/>
              </a:spcAft>
              <a:buClrTx/>
              <a:buSzTx/>
              <a:buFontTx/>
              <a:buNone/>
              <a:tabLst/>
              <a:defRPr/>
            </a:pPr>
            <a:r>
              <a:rPr kumimoji="0" sz="1050" b="1" i="0" u="none" strike="noStrike" kern="1200" cap="none" spc="-4" normalizeH="0" baseline="0" noProof="0" dirty="0">
                <a:ln>
                  <a:noFill/>
                </a:ln>
                <a:solidFill>
                  <a:schemeClr val="tx2"/>
                </a:solidFill>
                <a:effectLst/>
                <a:uLnTx/>
                <a:uFillTx/>
                <a:latin typeface="+mj-lt"/>
                <a:ea typeface="+mn-ea"/>
                <a:cs typeface="Interstate Light"/>
              </a:rPr>
              <a:t>Solutions </a:t>
            </a:r>
            <a:r>
              <a:rPr kumimoji="0" sz="1050" b="1" i="0" u="none" strike="noStrike" kern="1200" cap="none" spc="0" normalizeH="0" baseline="0" noProof="0" dirty="0">
                <a:ln>
                  <a:noFill/>
                </a:ln>
                <a:solidFill>
                  <a:schemeClr val="tx2"/>
                </a:solidFill>
                <a:effectLst/>
                <a:uLnTx/>
                <a:uFillTx/>
                <a:latin typeface="+mj-lt"/>
                <a:ea typeface="+mn-ea"/>
                <a:cs typeface="Interstate Light"/>
              </a:rPr>
              <a:t>&amp;</a:t>
            </a:r>
            <a:r>
              <a:rPr kumimoji="0" sz="1050" b="1" i="0" u="none" strike="noStrike" kern="1200" cap="none" spc="-38" normalizeH="0" baseline="0" noProof="0" dirty="0">
                <a:ln>
                  <a:noFill/>
                </a:ln>
                <a:solidFill>
                  <a:schemeClr val="tx2"/>
                </a:solidFill>
                <a:effectLst/>
                <a:uLnTx/>
                <a:uFillTx/>
                <a:latin typeface="+mj-lt"/>
                <a:ea typeface="+mn-ea"/>
                <a:cs typeface="Interstate Light"/>
              </a:rPr>
              <a:t> </a:t>
            </a:r>
            <a:r>
              <a:rPr kumimoji="0" sz="1050" b="1" i="0" u="none" strike="noStrike" kern="1200" cap="none" spc="-8" normalizeH="0" baseline="0" noProof="0" dirty="0">
                <a:ln>
                  <a:noFill/>
                </a:ln>
                <a:solidFill>
                  <a:schemeClr val="tx2"/>
                </a:solidFill>
                <a:effectLst/>
                <a:uLnTx/>
                <a:uFillTx/>
                <a:latin typeface="+mj-lt"/>
                <a:ea typeface="+mn-ea"/>
                <a:cs typeface="Interstate Light"/>
              </a:rPr>
              <a:t>Platforms</a:t>
            </a:r>
            <a:endParaRPr kumimoji="0" sz="1050" b="1" i="0" u="none" strike="noStrike" kern="1200" cap="none" spc="0" normalizeH="0" baseline="0" noProof="0" dirty="0">
              <a:ln>
                <a:noFill/>
              </a:ln>
              <a:solidFill>
                <a:schemeClr val="tx2"/>
              </a:solidFill>
              <a:effectLst/>
              <a:uLnTx/>
              <a:uFillTx/>
              <a:latin typeface="+mj-lt"/>
              <a:ea typeface="+mn-ea"/>
              <a:cs typeface="Interstate Light"/>
            </a:endParaRPr>
          </a:p>
          <a:p>
            <a:pPr marL="93819" marR="0" lvl="0" indent="0" algn="ctr" defTabSz="342900" rtl="0" eaLnBrk="1" fontAlgn="auto" latinLnBrk="0" hangingPunct="1">
              <a:lnSpc>
                <a:spcPct val="100000"/>
              </a:lnSpc>
              <a:spcBef>
                <a:spcPts val="296"/>
              </a:spcBef>
              <a:spcAft>
                <a:spcPts val="0"/>
              </a:spcAft>
              <a:buClrTx/>
              <a:buSzTx/>
              <a:buFontTx/>
              <a:buNone/>
              <a:tabLst/>
              <a:defRPr/>
            </a:pPr>
            <a:r>
              <a:rPr kumimoji="0" sz="900" b="0" i="0" u="none" strike="noStrike" kern="1200" cap="none" spc="-4" normalizeH="0" baseline="0" noProof="0" dirty="0">
                <a:ln>
                  <a:noFill/>
                </a:ln>
                <a:solidFill>
                  <a:schemeClr val="tx2"/>
                </a:solidFill>
                <a:effectLst/>
                <a:uLnTx/>
                <a:uFillTx/>
                <a:latin typeface="+mj-lt"/>
                <a:ea typeface="+mn-ea"/>
                <a:cs typeface="Interstate Light"/>
              </a:rPr>
              <a:t>Empowering</a:t>
            </a:r>
            <a:r>
              <a:rPr kumimoji="0" sz="900" b="0" i="0" u="none" strike="noStrike" kern="1200" cap="none" spc="-68" normalizeH="0" baseline="0" noProof="0" dirty="0">
                <a:ln>
                  <a:noFill/>
                </a:ln>
                <a:solidFill>
                  <a:schemeClr val="tx2"/>
                </a:solidFill>
                <a:effectLst/>
                <a:uLnTx/>
                <a:uFillTx/>
                <a:latin typeface="+mj-lt"/>
                <a:ea typeface="+mn-ea"/>
                <a:cs typeface="Interstate Light"/>
              </a:rPr>
              <a:t> </a:t>
            </a:r>
            <a:r>
              <a:rPr kumimoji="0" sz="900" b="0" i="0" u="none" strike="noStrike" kern="1200" cap="none" spc="-8" normalizeH="0" baseline="0" noProof="0" dirty="0">
                <a:ln>
                  <a:noFill/>
                </a:ln>
                <a:solidFill>
                  <a:schemeClr val="tx2"/>
                </a:solidFill>
                <a:effectLst/>
                <a:uLnTx/>
                <a:uFillTx/>
                <a:latin typeface="+mj-lt"/>
                <a:ea typeface="+mn-ea"/>
                <a:cs typeface="Interstate Light"/>
              </a:rPr>
              <a:t>Users</a:t>
            </a:r>
            <a:endParaRPr kumimoji="0" sz="900" b="0" i="0" u="none" strike="noStrike" kern="1200" cap="none" spc="0" normalizeH="0" baseline="0" noProof="0" dirty="0">
              <a:ln>
                <a:noFill/>
              </a:ln>
              <a:solidFill>
                <a:schemeClr val="tx2"/>
              </a:solidFill>
              <a:effectLst/>
              <a:uLnTx/>
              <a:uFillTx/>
              <a:latin typeface="+mj-lt"/>
              <a:ea typeface="+mn-ea"/>
              <a:cs typeface="Interstate Light"/>
            </a:endParaRPr>
          </a:p>
          <a:p>
            <a:pPr marL="175018" marR="265742" lvl="0" indent="-82152" algn="l" defTabSz="342900" rtl="0" eaLnBrk="1" fontAlgn="auto" latinLnBrk="0" hangingPunct="1">
              <a:lnSpc>
                <a:spcPct val="100000"/>
              </a:lnSpc>
              <a:spcBef>
                <a:spcPts val="506"/>
              </a:spcBef>
              <a:spcAft>
                <a:spcPts val="0"/>
              </a:spcAft>
              <a:buClrTx/>
              <a:buSzTx/>
              <a:buFont typeface="Arial" panose="020B0604020202020204" pitchFamily="34" charset="0"/>
              <a:buChar char="•"/>
              <a:tabLst>
                <a:tab pos="170493"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TriZetto products – FACETS, QNXT and TranZform</a:t>
            </a:r>
          </a:p>
          <a:p>
            <a:pPr marL="175018" marR="265742" lvl="0" indent="-82152" algn="l" defTabSz="342900" rtl="0" eaLnBrk="1" fontAlgn="auto" latinLnBrk="0" hangingPunct="1">
              <a:lnSpc>
                <a:spcPct val="100000"/>
              </a:lnSpc>
              <a:spcBef>
                <a:spcPts val="506"/>
              </a:spcBef>
              <a:spcAft>
                <a:spcPts val="0"/>
              </a:spcAft>
              <a:buClrTx/>
              <a:buSzTx/>
              <a:buFont typeface="Arial" panose="020B0604020202020204" pitchFamily="34" charset="0"/>
              <a:buChar char="•"/>
              <a:tabLst>
                <a:tab pos="170493"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Hybrid Cloud for Healthcare</a:t>
            </a:r>
          </a:p>
          <a:p>
            <a:pPr marL="175018" marR="265742" lvl="0" indent="-82152" algn="l" defTabSz="342900" rtl="0" eaLnBrk="1" fontAlgn="auto" latinLnBrk="0" hangingPunct="1">
              <a:lnSpc>
                <a:spcPct val="100000"/>
              </a:lnSpc>
              <a:spcBef>
                <a:spcPts val="506"/>
              </a:spcBef>
              <a:spcAft>
                <a:spcPts val="0"/>
              </a:spcAft>
              <a:buClrTx/>
              <a:buSzTx/>
              <a:buFont typeface="Arial" panose="020B0604020202020204" pitchFamily="34" charset="0"/>
              <a:buChar char="•"/>
              <a:tabLst>
                <a:tab pos="170493"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Digital Platforms on Azure</a:t>
            </a:r>
          </a:p>
          <a:p>
            <a:pPr marL="284163" marR="265742" lvl="0" indent="-115888" algn="l" defTabSz="342900" rtl="0" eaLnBrk="1" fontAlgn="auto" latinLnBrk="0" hangingPunct="1">
              <a:lnSpc>
                <a:spcPct val="100000"/>
              </a:lnSpc>
              <a:spcBef>
                <a:spcPts val="506"/>
              </a:spcBef>
              <a:spcAft>
                <a:spcPts val="0"/>
              </a:spcAft>
              <a:buClrTx/>
              <a:buSzTx/>
              <a:buFont typeface="Arial" panose="020B0604020202020204" pitchFamily="34" charset="0"/>
              <a:buChar char="•"/>
              <a:tabLst>
                <a:tab pos="284163"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Business Platforms</a:t>
            </a:r>
          </a:p>
          <a:p>
            <a:pPr marL="284163" marR="265742" lvl="0" indent="-115888" algn="l" defTabSz="342900" rtl="0" eaLnBrk="1" fontAlgn="auto" latinLnBrk="0" hangingPunct="1">
              <a:lnSpc>
                <a:spcPct val="100000"/>
              </a:lnSpc>
              <a:spcBef>
                <a:spcPts val="506"/>
              </a:spcBef>
              <a:spcAft>
                <a:spcPts val="0"/>
              </a:spcAft>
              <a:buClrTx/>
              <a:buSzTx/>
              <a:buFont typeface="Arial" panose="020B0604020202020204" pitchFamily="34" charset="0"/>
              <a:buChar char="•"/>
              <a:tabLst>
                <a:tab pos="284163"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Business Applications</a:t>
            </a:r>
          </a:p>
          <a:p>
            <a:pPr marL="175018" marR="265742" lvl="0" indent="-82152" algn="l" defTabSz="342900" rtl="0" eaLnBrk="1" fontAlgn="auto" latinLnBrk="0" hangingPunct="1">
              <a:lnSpc>
                <a:spcPct val="100000"/>
              </a:lnSpc>
              <a:spcBef>
                <a:spcPts val="506"/>
              </a:spcBef>
              <a:spcAft>
                <a:spcPts val="0"/>
              </a:spcAft>
              <a:buClrTx/>
              <a:buSzTx/>
              <a:buFont typeface="Arial" panose="020B0604020202020204" pitchFamily="34" charset="0"/>
              <a:buChar char="•"/>
              <a:tabLst>
                <a:tab pos="170493"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Cognizant HiveCenter – Enterprise-class IT automation ‘hyperplatform’</a:t>
            </a:r>
          </a:p>
          <a:p>
            <a:pPr marL="175018" marR="265742" lvl="0" indent="-82152" algn="l" defTabSz="342900" rtl="0" eaLnBrk="1" fontAlgn="auto" latinLnBrk="0" hangingPunct="1">
              <a:lnSpc>
                <a:spcPct val="100000"/>
              </a:lnSpc>
              <a:spcBef>
                <a:spcPts val="506"/>
              </a:spcBef>
              <a:spcAft>
                <a:spcPts val="0"/>
              </a:spcAft>
              <a:buClrTx/>
              <a:buSzTx/>
              <a:buFont typeface="Arial" panose="020B0604020202020204" pitchFamily="34" charset="0"/>
              <a:buChar char="•"/>
              <a:tabLst>
                <a:tab pos="170493"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 Cognizant assetServ – Digital  Asset Management Solutions</a:t>
            </a:r>
          </a:p>
        </p:txBody>
      </p:sp>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673" y="2154579"/>
            <a:ext cx="387542" cy="274320"/>
          </a:xfrm>
          <a:prstGeom prst="rect">
            <a:avLst/>
          </a:prstGeom>
        </p:spPr>
      </p:pic>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346" y="2144936"/>
            <a:ext cx="328850" cy="274320"/>
          </a:xfrm>
          <a:prstGeom prst="rect">
            <a:avLst/>
          </a:prstGeom>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7576" y="2126060"/>
            <a:ext cx="279867" cy="274320"/>
          </a:xfrm>
          <a:prstGeom prst="rect">
            <a:avLst/>
          </a:prstGeom>
        </p:spPr>
      </p:pic>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503" y="2106663"/>
            <a:ext cx="285897" cy="274320"/>
          </a:xfrm>
          <a:prstGeom prst="rect">
            <a:avLst/>
          </a:prstGeom>
        </p:spPr>
      </p:pic>
      <p:sp>
        <p:nvSpPr>
          <p:cNvPr id="60" name="object 7">
            <a:extLst>
              <a:ext uri="{FF2B5EF4-FFF2-40B4-BE49-F238E27FC236}">
                <a16:creationId xmlns:a16="http://schemas.microsoft.com/office/drawing/2014/main" id="{F4CCB103-ED3F-4F9C-93C2-9C99E7E46D7C}"/>
              </a:ext>
            </a:extLst>
          </p:cNvPr>
          <p:cNvSpPr/>
          <p:nvPr/>
        </p:nvSpPr>
        <p:spPr>
          <a:xfrm>
            <a:off x="619125" y="4612667"/>
            <a:ext cx="7882806" cy="45719"/>
          </a:xfrm>
          <a:prstGeom prst="rect">
            <a:avLst/>
          </a:prstGeom>
          <a:solidFill>
            <a:srgbClr val="0033A0"/>
          </a:solidFill>
          <a:ln w="9525" cap="flat" cmpd="sng" algn="ctr">
            <a:noFill/>
            <a:prstDash val="solid"/>
          </a:ln>
          <a:effectLst/>
        </p:spPr>
        <p:txBody>
          <a:bodyPr lIns="137160" rtlCol="0" anchor="ct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500" b="0" i="0" u="none" strike="noStrike" kern="0" cap="none" spc="0" normalizeH="0" baseline="0" noProof="0" dirty="0">
              <a:ln>
                <a:noFill/>
              </a:ln>
              <a:solidFill>
                <a:prstClr val="white"/>
              </a:solidFill>
              <a:effectLst/>
              <a:uLnTx/>
              <a:uFillTx/>
              <a:latin typeface="+mj-lt"/>
              <a:ea typeface="+mn-ea"/>
              <a:cs typeface="+mn-cs"/>
            </a:endParaRPr>
          </a:p>
        </p:txBody>
      </p:sp>
      <p:cxnSp>
        <p:nvCxnSpPr>
          <p:cNvPr id="61" name="Straight Connector 60"/>
          <p:cNvCxnSpPr/>
          <p:nvPr/>
        </p:nvCxnSpPr>
        <p:spPr>
          <a:xfrm>
            <a:off x="2483891" y="2388898"/>
            <a:ext cx="0" cy="2024682"/>
          </a:xfrm>
          <a:prstGeom prst="line">
            <a:avLst/>
          </a:prstGeom>
          <a:noFill/>
          <a:ln w="9525" cap="flat" cmpd="sng" algn="ctr">
            <a:solidFill>
              <a:sysClr val="window" lastClr="FFFFFF">
                <a:lumMod val="75000"/>
              </a:sysClr>
            </a:solidFill>
            <a:prstDash val="solid"/>
          </a:ln>
          <a:effectLst/>
        </p:spPr>
      </p:cxnSp>
      <p:cxnSp>
        <p:nvCxnSpPr>
          <p:cNvPr id="62" name="Straight Connector 61"/>
          <p:cNvCxnSpPr/>
          <p:nvPr/>
        </p:nvCxnSpPr>
        <p:spPr>
          <a:xfrm>
            <a:off x="4467225" y="2429128"/>
            <a:ext cx="0" cy="2024682"/>
          </a:xfrm>
          <a:prstGeom prst="line">
            <a:avLst/>
          </a:prstGeom>
          <a:noFill/>
          <a:ln w="9525" cap="flat" cmpd="sng" algn="ctr">
            <a:solidFill>
              <a:sysClr val="window" lastClr="FFFFFF">
                <a:lumMod val="75000"/>
              </a:sysClr>
            </a:solidFill>
            <a:prstDash val="solid"/>
          </a:ln>
          <a:effectLst/>
        </p:spPr>
      </p:cxnSp>
      <p:cxnSp>
        <p:nvCxnSpPr>
          <p:cNvPr id="63" name="Straight Connector 62"/>
          <p:cNvCxnSpPr/>
          <p:nvPr/>
        </p:nvCxnSpPr>
        <p:spPr>
          <a:xfrm>
            <a:off x="6526223" y="2429128"/>
            <a:ext cx="0" cy="2024682"/>
          </a:xfrm>
          <a:prstGeom prst="line">
            <a:avLst/>
          </a:prstGeom>
          <a:noFill/>
          <a:ln w="9525" cap="flat" cmpd="sng" algn="ctr">
            <a:solidFill>
              <a:sysClr val="window" lastClr="FFFFFF">
                <a:lumMod val="75000"/>
              </a:sysClr>
            </a:solidFill>
            <a:prstDash val="solid"/>
          </a:ln>
          <a:effectLst/>
        </p:spPr>
      </p:cxnSp>
      <p:cxnSp>
        <p:nvCxnSpPr>
          <p:cNvPr id="64" name="Straight Connector 63"/>
          <p:cNvCxnSpPr/>
          <p:nvPr/>
        </p:nvCxnSpPr>
        <p:spPr>
          <a:xfrm>
            <a:off x="1393905" y="1504279"/>
            <a:ext cx="0" cy="370932"/>
          </a:xfrm>
          <a:prstGeom prst="line">
            <a:avLst/>
          </a:prstGeom>
          <a:noFill/>
          <a:ln w="9525" cap="flat" cmpd="sng" algn="ctr">
            <a:solidFill>
              <a:srgbClr val="1F497D">
                <a:alpha val="20000"/>
              </a:srgbClr>
            </a:solidFill>
            <a:prstDash val="solid"/>
          </a:ln>
          <a:effectLst/>
        </p:spPr>
      </p:cxnSp>
      <p:cxnSp>
        <p:nvCxnSpPr>
          <p:cNvPr id="65" name="Straight Connector 64"/>
          <p:cNvCxnSpPr/>
          <p:nvPr/>
        </p:nvCxnSpPr>
        <p:spPr>
          <a:xfrm>
            <a:off x="2974214" y="1504279"/>
            <a:ext cx="0" cy="370932"/>
          </a:xfrm>
          <a:prstGeom prst="line">
            <a:avLst/>
          </a:prstGeom>
          <a:noFill/>
          <a:ln w="9525" cap="flat" cmpd="sng" algn="ctr">
            <a:solidFill>
              <a:srgbClr val="1F497D">
                <a:alpha val="20000"/>
              </a:srgbClr>
            </a:solidFill>
            <a:prstDash val="solid"/>
          </a:ln>
          <a:effectLst/>
        </p:spPr>
      </p:cxnSp>
      <p:cxnSp>
        <p:nvCxnSpPr>
          <p:cNvPr id="66" name="Straight Connector 65"/>
          <p:cNvCxnSpPr/>
          <p:nvPr/>
        </p:nvCxnSpPr>
        <p:spPr>
          <a:xfrm>
            <a:off x="4456545" y="1504279"/>
            <a:ext cx="0" cy="370932"/>
          </a:xfrm>
          <a:prstGeom prst="line">
            <a:avLst/>
          </a:prstGeom>
          <a:noFill/>
          <a:ln w="9525" cap="flat" cmpd="sng" algn="ctr">
            <a:solidFill>
              <a:srgbClr val="1F497D">
                <a:alpha val="20000"/>
              </a:srgbClr>
            </a:solidFill>
            <a:prstDash val="solid"/>
          </a:ln>
          <a:effectLst/>
        </p:spPr>
      </p:cxnSp>
      <p:cxnSp>
        <p:nvCxnSpPr>
          <p:cNvPr id="67" name="Straight Connector 66"/>
          <p:cNvCxnSpPr/>
          <p:nvPr/>
        </p:nvCxnSpPr>
        <p:spPr>
          <a:xfrm>
            <a:off x="6515224" y="1561070"/>
            <a:ext cx="0" cy="370932"/>
          </a:xfrm>
          <a:prstGeom prst="line">
            <a:avLst/>
          </a:prstGeom>
          <a:noFill/>
          <a:ln w="9525" cap="flat" cmpd="sng" algn="ctr">
            <a:solidFill>
              <a:srgbClr val="1F497D">
                <a:alpha val="20000"/>
              </a:srgbClr>
            </a:solidFill>
            <a:prstDash val="solid"/>
          </a:ln>
          <a:effectLst/>
        </p:spPr>
      </p:cxnSp>
      <p:cxnSp>
        <p:nvCxnSpPr>
          <p:cNvPr id="69" name="Straight Connector 68"/>
          <p:cNvCxnSpPr/>
          <p:nvPr/>
        </p:nvCxnSpPr>
        <p:spPr>
          <a:xfrm>
            <a:off x="7729209" y="1561070"/>
            <a:ext cx="0" cy="370932"/>
          </a:xfrm>
          <a:prstGeom prst="line">
            <a:avLst/>
          </a:prstGeom>
          <a:noFill/>
          <a:ln w="9525" cap="flat" cmpd="sng" algn="ctr">
            <a:solidFill>
              <a:srgbClr val="1F497D">
                <a:alpha val="20000"/>
              </a:srgbClr>
            </a:solidFill>
            <a:prstDash val="solid"/>
          </a:ln>
          <a:effectLst/>
        </p:spPr>
      </p:cxnSp>
      <p:pic>
        <p:nvPicPr>
          <p:cNvPr id="71" name="Picture 6"/>
          <p:cNvPicPr>
            <a:picLocks noChangeAspect="1" noChangeArrowheads="1"/>
          </p:cNvPicPr>
          <p:nvPr/>
        </p:nvPicPr>
        <p:blipFill rotWithShape="1">
          <a:blip r:embed="rId6">
            <a:biLevel thresh="25000"/>
            <a:extLst>
              <a:ext uri="{28A0092B-C50C-407E-A947-70E740481C1C}">
                <a14:useLocalDpi xmlns:a14="http://schemas.microsoft.com/office/drawing/2010/main" val="0"/>
              </a:ext>
            </a:extLst>
          </a:blip>
          <a:srcRect/>
          <a:stretch/>
        </p:blipFill>
        <p:spPr bwMode="auto">
          <a:xfrm>
            <a:off x="1586117" y="692003"/>
            <a:ext cx="818715" cy="521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 name="Picture 2" descr="Image result for microsoft azure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01075" y="819614"/>
            <a:ext cx="775134" cy="387568"/>
          </a:xfrm>
          <a:prstGeom prst="rect">
            <a:avLst/>
          </a:prstGeom>
          <a:noFill/>
          <a:extLst>
            <a:ext uri="{909E8E84-426E-40DD-AFC4-6F175D3DCCD1}">
              <a14:hiddenFill xmlns:a14="http://schemas.microsoft.com/office/drawing/2010/main">
                <a:solidFill>
                  <a:srgbClr val="FFFFFF"/>
                </a:solidFill>
              </a14:hiddenFill>
            </a:ext>
          </a:extLst>
        </p:spPr>
      </p:pic>
      <p:sp>
        <p:nvSpPr>
          <p:cNvPr id="74" name="Cross 73"/>
          <p:cNvSpPr/>
          <p:nvPr/>
        </p:nvSpPr>
        <p:spPr>
          <a:xfrm>
            <a:off x="1368601" y="913102"/>
            <a:ext cx="170126" cy="159734"/>
          </a:xfrm>
          <a:prstGeom prst="plus">
            <a:avLst>
              <a:gd name="adj" fmla="val 37379"/>
            </a:avLst>
          </a:prstGeom>
          <a:solidFill>
            <a:srgbClr val="FFC000">
              <a:lumMod val="75000"/>
            </a:srgbClr>
          </a:solidFill>
          <a:ln w="635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prstClr val="white"/>
              </a:solidFill>
              <a:effectLst/>
              <a:uLnTx/>
              <a:uFillTx/>
              <a:latin typeface="+mj-lt"/>
              <a:ea typeface="+mn-ea"/>
              <a:cs typeface="+mn-cs"/>
            </a:endParaRPr>
          </a:p>
        </p:txBody>
      </p:sp>
      <p:pic>
        <p:nvPicPr>
          <p:cNvPr id="6" name="Picture 5"/>
          <p:cNvPicPr>
            <a:picLocks noChangeAspect="1"/>
          </p:cNvPicPr>
          <p:nvPr/>
        </p:nvPicPr>
        <p:blipFill>
          <a:blip r:embed="rId8"/>
          <a:stretch>
            <a:fillRect/>
          </a:stretch>
        </p:blipFill>
        <p:spPr>
          <a:xfrm>
            <a:off x="475629" y="914928"/>
            <a:ext cx="859611" cy="188992"/>
          </a:xfrm>
          <a:prstGeom prst="rect">
            <a:avLst/>
          </a:prstGeom>
        </p:spPr>
      </p:pic>
    </p:spTree>
    <p:extLst>
      <p:ext uri="{BB962C8B-B14F-4D97-AF65-F5344CB8AC3E}">
        <p14:creationId xmlns:p14="http://schemas.microsoft.com/office/powerpoint/2010/main" val="2753622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E538-42D6-4E31-8713-84E05027270D}"/>
              </a:ext>
            </a:extLst>
          </p:cNvPr>
          <p:cNvSpPr>
            <a:spLocks noGrp="1"/>
          </p:cNvSpPr>
          <p:nvPr>
            <p:ph type="title"/>
          </p:nvPr>
        </p:nvSpPr>
        <p:spPr/>
        <p:txBody>
          <a:bodyPr/>
          <a:lstStyle/>
          <a:p>
            <a:r>
              <a:rPr lang="en-US"/>
              <a:t>Cognizant + Microsoft Joint Service Offerings</a:t>
            </a:r>
            <a:endParaRPr lang="en-IN" dirty="0"/>
          </a:p>
        </p:txBody>
      </p:sp>
      <p:sp>
        <p:nvSpPr>
          <p:cNvPr id="329" name="Oval 328"/>
          <p:cNvSpPr/>
          <p:nvPr/>
        </p:nvSpPr>
        <p:spPr>
          <a:xfrm>
            <a:off x="470311" y="3936945"/>
            <a:ext cx="2743007" cy="259757"/>
          </a:xfrm>
          <a:prstGeom prst="ellipse">
            <a:avLst/>
          </a:prstGeom>
          <a:solidFill>
            <a:schemeClr val="bg1">
              <a:lumMod val="8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srgbClr val="FFFFFF"/>
              </a:solidFill>
              <a:latin typeface="+mj-lt"/>
            </a:endParaRPr>
          </a:p>
        </p:txBody>
      </p:sp>
      <p:sp>
        <p:nvSpPr>
          <p:cNvPr id="330" name="Oval 329"/>
          <p:cNvSpPr/>
          <p:nvPr/>
        </p:nvSpPr>
        <p:spPr>
          <a:xfrm>
            <a:off x="6283064" y="3936945"/>
            <a:ext cx="2315490" cy="259757"/>
          </a:xfrm>
          <a:prstGeom prst="ellipse">
            <a:avLst/>
          </a:prstGeom>
          <a:solidFill>
            <a:schemeClr val="bg1">
              <a:lumMod val="8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350" dirty="0">
              <a:solidFill>
                <a:srgbClr val="FFFFFF"/>
              </a:solidFill>
              <a:latin typeface="+mj-lt"/>
            </a:endParaRPr>
          </a:p>
        </p:txBody>
      </p:sp>
      <p:grpSp>
        <p:nvGrpSpPr>
          <p:cNvPr id="331" name="Group 330"/>
          <p:cNvGrpSpPr/>
          <p:nvPr/>
        </p:nvGrpSpPr>
        <p:grpSpPr>
          <a:xfrm>
            <a:off x="2035624" y="915485"/>
            <a:ext cx="5425136" cy="3455195"/>
            <a:chOff x="1781942" y="1067783"/>
            <a:chExt cx="5425136" cy="3455195"/>
          </a:xfrm>
        </p:grpSpPr>
        <p:sp>
          <p:nvSpPr>
            <p:cNvPr id="332" name="Freeform 5"/>
            <p:cNvSpPr>
              <a:spLocks/>
            </p:cNvSpPr>
            <p:nvPr/>
          </p:nvSpPr>
          <p:spPr bwMode="auto">
            <a:xfrm>
              <a:off x="3169444" y="1149698"/>
              <a:ext cx="1157596" cy="1763338"/>
            </a:xfrm>
            <a:custGeom>
              <a:avLst/>
              <a:gdLst>
                <a:gd name="T0" fmla="*/ 188 w 313"/>
                <a:gd name="T1" fmla="*/ 324 h 476"/>
                <a:gd name="T2" fmla="*/ 313 w 313"/>
                <a:gd name="T3" fmla="*/ 188 h 476"/>
                <a:gd name="T4" fmla="*/ 313 w 313"/>
                <a:gd name="T5" fmla="*/ 0 h 476"/>
                <a:gd name="T6" fmla="*/ 0 w 313"/>
                <a:gd name="T7" fmla="*/ 324 h 476"/>
                <a:gd name="T8" fmla="*/ 38 w 313"/>
                <a:gd name="T9" fmla="*/ 476 h 476"/>
                <a:gd name="T10" fmla="*/ 200 w 313"/>
                <a:gd name="T11" fmla="*/ 382 h 476"/>
                <a:gd name="T12" fmla="*/ 188 w 313"/>
                <a:gd name="T13" fmla="*/ 324 h 476"/>
              </a:gdLst>
              <a:ahLst/>
              <a:cxnLst>
                <a:cxn ang="0">
                  <a:pos x="T0" y="T1"/>
                </a:cxn>
                <a:cxn ang="0">
                  <a:pos x="T2" y="T3"/>
                </a:cxn>
                <a:cxn ang="0">
                  <a:pos x="T4" y="T5"/>
                </a:cxn>
                <a:cxn ang="0">
                  <a:pos x="T6" y="T7"/>
                </a:cxn>
                <a:cxn ang="0">
                  <a:pos x="T8" y="T9"/>
                </a:cxn>
                <a:cxn ang="0">
                  <a:pos x="T10" y="T11"/>
                </a:cxn>
                <a:cxn ang="0">
                  <a:pos x="T12" y="T13"/>
                </a:cxn>
              </a:cxnLst>
              <a:rect l="0" t="0" r="r" b="b"/>
              <a:pathLst>
                <a:path w="313" h="476">
                  <a:moveTo>
                    <a:pt x="188" y="324"/>
                  </a:moveTo>
                  <a:cubicBezTo>
                    <a:pt x="188" y="253"/>
                    <a:pt x="243" y="194"/>
                    <a:pt x="313" y="188"/>
                  </a:cubicBezTo>
                  <a:cubicBezTo>
                    <a:pt x="313" y="0"/>
                    <a:pt x="313" y="0"/>
                    <a:pt x="313" y="0"/>
                  </a:cubicBezTo>
                  <a:cubicBezTo>
                    <a:pt x="139" y="6"/>
                    <a:pt x="0" y="149"/>
                    <a:pt x="0" y="324"/>
                  </a:cubicBezTo>
                  <a:cubicBezTo>
                    <a:pt x="0" y="379"/>
                    <a:pt x="14" y="431"/>
                    <a:pt x="38" y="476"/>
                  </a:cubicBezTo>
                  <a:cubicBezTo>
                    <a:pt x="200" y="382"/>
                    <a:pt x="200" y="382"/>
                    <a:pt x="200" y="382"/>
                  </a:cubicBezTo>
                  <a:cubicBezTo>
                    <a:pt x="192" y="365"/>
                    <a:pt x="188" y="345"/>
                    <a:pt x="188" y="324"/>
                  </a:cubicBezTo>
                  <a:close/>
                </a:path>
              </a:pathLst>
            </a:custGeom>
            <a:solidFill>
              <a:srgbClr val="2C67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35" name="Freeform 6"/>
            <p:cNvSpPr>
              <a:spLocks/>
            </p:cNvSpPr>
            <p:nvPr/>
          </p:nvSpPr>
          <p:spPr bwMode="auto">
            <a:xfrm>
              <a:off x="3354832" y="2641422"/>
              <a:ext cx="2030641" cy="911849"/>
            </a:xfrm>
            <a:custGeom>
              <a:avLst/>
              <a:gdLst>
                <a:gd name="T0" fmla="*/ 275 w 549"/>
                <a:gd name="T1" fmla="*/ 58 h 246"/>
                <a:gd name="T2" fmla="*/ 163 w 549"/>
                <a:gd name="T3" fmla="*/ 0 h 246"/>
                <a:gd name="T4" fmla="*/ 0 w 549"/>
                <a:gd name="T5" fmla="*/ 94 h 246"/>
                <a:gd name="T6" fmla="*/ 275 w 549"/>
                <a:gd name="T7" fmla="*/ 246 h 246"/>
                <a:gd name="T8" fmla="*/ 549 w 549"/>
                <a:gd name="T9" fmla="*/ 94 h 246"/>
                <a:gd name="T10" fmla="*/ 387 w 549"/>
                <a:gd name="T11" fmla="*/ 0 h 246"/>
                <a:gd name="T12" fmla="*/ 275 w 549"/>
                <a:gd name="T13" fmla="*/ 58 h 246"/>
              </a:gdLst>
              <a:ahLst/>
              <a:cxnLst>
                <a:cxn ang="0">
                  <a:pos x="T0" y="T1"/>
                </a:cxn>
                <a:cxn ang="0">
                  <a:pos x="T2" y="T3"/>
                </a:cxn>
                <a:cxn ang="0">
                  <a:pos x="T4" y="T5"/>
                </a:cxn>
                <a:cxn ang="0">
                  <a:pos x="T6" y="T7"/>
                </a:cxn>
                <a:cxn ang="0">
                  <a:pos x="T8" y="T9"/>
                </a:cxn>
                <a:cxn ang="0">
                  <a:pos x="T10" y="T11"/>
                </a:cxn>
                <a:cxn ang="0">
                  <a:pos x="T12" y="T13"/>
                </a:cxn>
              </a:cxnLst>
              <a:rect l="0" t="0" r="r" b="b"/>
              <a:pathLst>
                <a:path w="549" h="246">
                  <a:moveTo>
                    <a:pt x="275" y="58"/>
                  </a:moveTo>
                  <a:cubicBezTo>
                    <a:pt x="228" y="58"/>
                    <a:pt x="187" y="35"/>
                    <a:pt x="163" y="0"/>
                  </a:cubicBezTo>
                  <a:cubicBezTo>
                    <a:pt x="0" y="94"/>
                    <a:pt x="0" y="94"/>
                    <a:pt x="0" y="94"/>
                  </a:cubicBezTo>
                  <a:cubicBezTo>
                    <a:pt x="57" y="185"/>
                    <a:pt x="159" y="246"/>
                    <a:pt x="275" y="246"/>
                  </a:cubicBezTo>
                  <a:cubicBezTo>
                    <a:pt x="390" y="246"/>
                    <a:pt x="492" y="185"/>
                    <a:pt x="549" y="94"/>
                  </a:cubicBezTo>
                  <a:cubicBezTo>
                    <a:pt x="387" y="0"/>
                    <a:pt x="387" y="0"/>
                    <a:pt x="387" y="0"/>
                  </a:cubicBezTo>
                  <a:cubicBezTo>
                    <a:pt x="362" y="35"/>
                    <a:pt x="321" y="58"/>
                    <a:pt x="275" y="58"/>
                  </a:cubicBezTo>
                  <a:close/>
                </a:path>
              </a:pathLst>
            </a:custGeom>
            <a:solidFill>
              <a:srgbClr val="40404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36" name="Freeform 7"/>
            <p:cNvSpPr>
              <a:spLocks/>
            </p:cNvSpPr>
            <p:nvPr/>
          </p:nvSpPr>
          <p:spPr bwMode="auto">
            <a:xfrm>
              <a:off x="4417577" y="1149698"/>
              <a:ext cx="1153284" cy="1763338"/>
            </a:xfrm>
            <a:custGeom>
              <a:avLst/>
              <a:gdLst>
                <a:gd name="T0" fmla="*/ 124 w 312"/>
                <a:gd name="T1" fmla="*/ 324 h 476"/>
                <a:gd name="T2" fmla="*/ 112 w 312"/>
                <a:gd name="T3" fmla="*/ 382 h 476"/>
                <a:gd name="T4" fmla="*/ 274 w 312"/>
                <a:gd name="T5" fmla="*/ 476 h 476"/>
                <a:gd name="T6" fmla="*/ 312 w 312"/>
                <a:gd name="T7" fmla="*/ 324 h 476"/>
                <a:gd name="T8" fmla="*/ 0 w 312"/>
                <a:gd name="T9" fmla="*/ 0 h 476"/>
                <a:gd name="T10" fmla="*/ 0 w 312"/>
                <a:gd name="T11" fmla="*/ 188 h 476"/>
                <a:gd name="T12" fmla="*/ 124 w 312"/>
                <a:gd name="T13" fmla="*/ 324 h 476"/>
              </a:gdLst>
              <a:ahLst/>
              <a:cxnLst>
                <a:cxn ang="0">
                  <a:pos x="T0" y="T1"/>
                </a:cxn>
                <a:cxn ang="0">
                  <a:pos x="T2" y="T3"/>
                </a:cxn>
                <a:cxn ang="0">
                  <a:pos x="T4" y="T5"/>
                </a:cxn>
                <a:cxn ang="0">
                  <a:pos x="T6" y="T7"/>
                </a:cxn>
                <a:cxn ang="0">
                  <a:pos x="T8" y="T9"/>
                </a:cxn>
                <a:cxn ang="0">
                  <a:pos x="T10" y="T11"/>
                </a:cxn>
                <a:cxn ang="0">
                  <a:pos x="T12" y="T13"/>
                </a:cxn>
              </a:cxnLst>
              <a:rect l="0" t="0" r="r" b="b"/>
              <a:pathLst>
                <a:path w="312" h="476">
                  <a:moveTo>
                    <a:pt x="124" y="324"/>
                  </a:moveTo>
                  <a:cubicBezTo>
                    <a:pt x="124" y="345"/>
                    <a:pt x="120" y="364"/>
                    <a:pt x="112" y="382"/>
                  </a:cubicBezTo>
                  <a:cubicBezTo>
                    <a:pt x="274" y="476"/>
                    <a:pt x="274" y="476"/>
                    <a:pt x="274" y="476"/>
                  </a:cubicBezTo>
                  <a:cubicBezTo>
                    <a:pt x="298" y="431"/>
                    <a:pt x="312" y="379"/>
                    <a:pt x="312" y="324"/>
                  </a:cubicBezTo>
                  <a:cubicBezTo>
                    <a:pt x="312" y="149"/>
                    <a:pt x="173" y="6"/>
                    <a:pt x="0" y="0"/>
                  </a:cubicBezTo>
                  <a:cubicBezTo>
                    <a:pt x="0" y="188"/>
                    <a:pt x="0" y="188"/>
                    <a:pt x="0" y="188"/>
                  </a:cubicBezTo>
                  <a:cubicBezTo>
                    <a:pt x="70" y="194"/>
                    <a:pt x="124" y="253"/>
                    <a:pt x="124" y="324"/>
                  </a:cubicBezTo>
                  <a:close/>
                </a:path>
              </a:pathLst>
            </a:custGeom>
            <a:solidFill>
              <a:srgbClr val="0033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37" name="Line 11"/>
            <p:cNvSpPr>
              <a:spLocks noChangeShapeType="1"/>
            </p:cNvSpPr>
            <p:nvPr/>
          </p:nvSpPr>
          <p:spPr bwMode="auto">
            <a:xfrm>
              <a:off x="4154585" y="242370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38" name="Line 12"/>
            <p:cNvSpPr>
              <a:spLocks noChangeShapeType="1"/>
            </p:cNvSpPr>
            <p:nvPr/>
          </p:nvSpPr>
          <p:spPr bwMode="auto">
            <a:xfrm>
              <a:off x="4154585" y="2423700"/>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39" name="Freeform 13"/>
            <p:cNvSpPr>
              <a:spLocks/>
            </p:cNvSpPr>
            <p:nvPr/>
          </p:nvSpPr>
          <p:spPr bwMode="auto">
            <a:xfrm>
              <a:off x="3089684" y="1067783"/>
              <a:ext cx="1237355" cy="1892678"/>
            </a:xfrm>
            <a:custGeom>
              <a:avLst/>
              <a:gdLst>
                <a:gd name="T0" fmla="*/ 41 w 335"/>
                <a:gd name="T1" fmla="*/ 511 h 511"/>
                <a:gd name="T2" fmla="*/ 0 w 335"/>
                <a:gd name="T3" fmla="*/ 346 h 511"/>
                <a:gd name="T4" fmla="*/ 335 w 335"/>
                <a:gd name="T5" fmla="*/ 0 h 511"/>
              </a:gdLst>
              <a:ahLst/>
              <a:cxnLst>
                <a:cxn ang="0">
                  <a:pos x="T0" y="T1"/>
                </a:cxn>
                <a:cxn ang="0">
                  <a:pos x="T2" y="T3"/>
                </a:cxn>
                <a:cxn ang="0">
                  <a:pos x="T4" y="T5"/>
                </a:cxn>
              </a:cxnLst>
              <a:rect l="0" t="0" r="r" b="b"/>
              <a:pathLst>
                <a:path w="335" h="511">
                  <a:moveTo>
                    <a:pt x="41" y="511"/>
                  </a:moveTo>
                  <a:cubicBezTo>
                    <a:pt x="15" y="462"/>
                    <a:pt x="0" y="406"/>
                    <a:pt x="0" y="346"/>
                  </a:cubicBezTo>
                  <a:cubicBezTo>
                    <a:pt x="0" y="159"/>
                    <a:pt x="149" y="6"/>
                    <a:pt x="335" y="0"/>
                  </a:cubicBezTo>
                </a:path>
              </a:pathLst>
            </a:cu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40" name="Freeform 14"/>
            <p:cNvSpPr>
              <a:spLocks/>
            </p:cNvSpPr>
            <p:nvPr/>
          </p:nvSpPr>
          <p:spPr bwMode="auto">
            <a:xfrm>
              <a:off x="3277228" y="3022976"/>
              <a:ext cx="2185850" cy="612210"/>
            </a:xfrm>
            <a:custGeom>
              <a:avLst/>
              <a:gdLst>
                <a:gd name="T0" fmla="*/ 591 w 591"/>
                <a:gd name="T1" fmla="*/ 0 h 165"/>
                <a:gd name="T2" fmla="*/ 296 w 591"/>
                <a:gd name="T3" fmla="*/ 165 h 165"/>
                <a:gd name="T4" fmla="*/ 0 w 591"/>
                <a:gd name="T5" fmla="*/ 0 h 165"/>
              </a:gdLst>
              <a:ahLst/>
              <a:cxnLst>
                <a:cxn ang="0">
                  <a:pos x="T0" y="T1"/>
                </a:cxn>
                <a:cxn ang="0">
                  <a:pos x="T2" y="T3"/>
                </a:cxn>
                <a:cxn ang="0">
                  <a:pos x="T4" y="T5"/>
                </a:cxn>
              </a:cxnLst>
              <a:rect l="0" t="0" r="r" b="b"/>
              <a:pathLst>
                <a:path w="591" h="165">
                  <a:moveTo>
                    <a:pt x="591" y="0"/>
                  </a:moveTo>
                  <a:cubicBezTo>
                    <a:pt x="530" y="99"/>
                    <a:pt x="421" y="165"/>
                    <a:pt x="296" y="165"/>
                  </a:cubicBezTo>
                  <a:cubicBezTo>
                    <a:pt x="171" y="165"/>
                    <a:pt x="61" y="99"/>
                    <a:pt x="0" y="0"/>
                  </a:cubicBezTo>
                </a:path>
              </a:pathLst>
            </a:cu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41" name="Freeform 15"/>
            <p:cNvSpPr>
              <a:spLocks/>
            </p:cNvSpPr>
            <p:nvPr/>
          </p:nvSpPr>
          <p:spPr bwMode="auto">
            <a:xfrm>
              <a:off x="4417577" y="1067783"/>
              <a:ext cx="1235200" cy="1888367"/>
            </a:xfrm>
            <a:custGeom>
              <a:avLst/>
              <a:gdLst>
                <a:gd name="T0" fmla="*/ 0 w 334"/>
                <a:gd name="T1" fmla="*/ 0 h 510"/>
                <a:gd name="T2" fmla="*/ 334 w 334"/>
                <a:gd name="T3" fmla="*/ 346 h 510"/>
                <a:gd name="T4" fmla="*/ 293 w 334"/>
                <a:gd name="T5" fmla="*/ 510 h 510"/>
              </a:gdLst>
              <a:ahLst/>
              <a:cxnLst>
                <a:cxn ang="0">
                  <a:pos x="T0" y="T1"/>
                </a:cxn>
                <a:cxn ang="0">
                  <a:pos x="T2" y="T3"/>
                </a:cxn>
                <a:cxn ang="0">
                  <a:pos x="T4" y="T5"/>
                </a:cxn>
              </a:cxnLst>
              <a:rect l="0" t="0" r="r" b="b"/>
              <a:pathLst>
                <a:path w="334" h="510">
                  <a:moveTo>
                    <a:pt x="0" y="0"/>
                  </a:moveTo>
                  <a:cubicBezTo>
                    <a:pt x="186" y="6"/>
                    <a:pt x="334" y="159"/>
                    <a:pt x="334" y="346"/>
                  </a:cubicBezTo>
                  <a:cubicBezTo>
                    <a:pt x="334" y="406"/>
                    <a:pt x="320" y="461"/>
                    <a:pt x="293" y="510"/>
                  </a:cubicBezTo>
                </a:path>
              </a:pathLst>
            </a:custGeom>
            <a:noFill/>
            <a:ln w="15875" cap="flat">
              <a:solidFill>
                <a:schemeClr val="tx1">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42" name="Line 16"/>
            <p:cNvSpPr>
              <a:spLocks noChangeShapeType="1"/>
            </p:cNvSpPr>
            <p:nvPr/>
          </p:nvSpPr>
          <p:spPr bwMode="auto">
            <a:xfrm>
              <a:off x="4372308" y="3635187"/>
              <a:ext cx="0" cy="355686"/>
            </a:xfrm>
            <a:prstGeom prst="line">
              <a:avLst/>
            </a:prstGeom>
            <a:noFill/>
            <a:ln w="15875" cap="flat">
              <a:solidFill>
                <a:srgbClr val="0033A0"/>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43" name="Line 17"/>
            <p:cNvSpPr>
              <a:spLocks noChangeShapeType="1"/>
            </p:cNvSpPr>
            <p:nvPr/>
          </p:nvSpPr>
          <p:spPr bwMode="auto">
            <a:xfrm flipH="1" flipV="1">
              <a:off x="2951721" y="1531253"/>
              <a:ext cx="306105" cy="176765"/>
            </a:xfrm>
            <a:prstGeom prst="line">
              <a:avLst/>
            </a:prstGeom>
            <a:noFill/>
            <a:ln w="15875" cap="flat">
              <a:solidFill>
                <a:srgbClr val="0033A0"/>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44" name="Line 18"/>
            <p:cNvSpPr>
              <a:spLocks noChangeShapeType="1"/>
            </p:cNvSpPr>
            <p:nvPr/>
          </p:nvSpPr>
          <p:spPr bwMode="auto">
            <a:xfrm flipV="1">
              <a:off x="5482478" y="1531253"/>
              <a:ext cx="306105" cy="176765"/>
            </a:xfrm>
            <a:prstGeom prst="line">
              <a:avLst/>
            </a:prstGeom>
            <a:noFill/>
            <a:ln w="15875" cap="flat">
              <a:solidFill>
                <a:srgbClr val="0033A0"/>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45" name="Oval 344"/>
            <p:cNvSpPr/>
            <p:nvPr/>
          </p:nvSpPr>
          <p:spPr>
            <a:xfrm>
              <a:off x="3950937" y="1926190"/>
              <a:ext cx="842742" cy="842742"/>
            </a:xfrm>
            <a:prstGeom prst="ellipse">
              <a:avLst/>
            </a:prstGeom>
            <a:solidFill>
              <a:schemeClr val="tx2">
                <a:lumMod val="85000"/>
                <a:lumOff val="1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57189"/>
              <a:r>
                <a:rPr lang="en-US" sz="950" b="1" dirty="0">
                  <a:solidFill>
                    <a:srgbClr val="FFFFFF"/>
                  </a:solidFill>
                  <a:latin typeface="+mj-lt"/>
                </a:rPr>
                <a:t>Cognizant</a:t>
              </a:r>
            </a:p>
            <a:p>
              <a:pPr algn="ctr" defTabSz="457189"/>
              <a:r>
                <a:rPr lang="en-US" sz="950" b="1" dirty="0">
                  <a:solidFill>
                    <a:srgbClr val="FFFFFF"/>
                  </a:solidFill>
                  <a:latin typeface="+mj-lt"/>
                </a:rPr>
                <a:t>Security</a:t>
              </a:r>
            </a:p>
          </p:txBody>
        </p:sp>
        <p:sp>
          <p:nvSpPr>
            <p:cNvPr id="346" name="Rectangle 345"/>
            <p:cNvSpPr/>
            <p:nvPr/>
          </p:nvSpPr>
          <p:spPr>
            <a:xfrm>
              <a:off x="3950937" y="4153646"/>
              <a:ext cx="814655" cy="369332"/>
            </a:xfrm>
            <a:prstGeom prst="rect">
              <a:avLst/>
            </a:prstGeom>
          </p:spPr>
          <p:txBody>
            <a:bodyPr wrap="square" lIns="0" tIns="0" rIns="0" bIns="0">
              <a:spAutoFit/>
            </a:bodyPr>
            <a:lstStyle/>
            <a:p>
              <a:pPr algn="ctr" defTabSz="457189"/>
              <a:r>
                <a:rPr lang="en-US" sz="1200" dirty="0">
                  <a:solidFill>
                    <a:srgbClr val="000000"/>
                  </a:solidFill>
                  <a:latin typeface="+mj-lt"/>
                </a:rPr>
                <a:t>Azure</a:t>
              </a:r>
            </a:p>
            <a:p>
              <a:pPr algn="ctr" defTabSz="457189"/>
              <a:r>
                <a:rPr lang="en-US" sz="1200" dirty="0">
                  <a:solidFill>
                    <a:srgbClr val="000000"/>
                  </a:solidFill>
                  <a:latin typeface="+mj-lt"/>
                </a:rPr>
                <a:t>Sentinel</a:t>
              </a:r>
            </a:p>
          </p:txBody>
        </p:sp>
        <p:sp>
          <p:nvSpPr>
            <p:cNvPr id="347" name="Rectangle 346"/>
            <p:cNvSpPr/>
            <p:nvPr/>
          </p:nvSpPr>
          <p:spPr>
            <a:xfrm>
              <a:off x="1781942" y="1228088"/>
              <a:ext cx="983831" cy="553998"/>
            </a:xfrm>
            <a:prstGeom prst="rect">
              <a:avLst/>
            </a:prstGeom>
          </p:spPr>
          <p:txBody>
            <a:bodyPr wrap="square" lIns="0" tIns="0" rIns="0" bIns="0">
              <a:spAutoFit/>
            </a:bodyPr>
            <a:lstStyle/>
            <a:p>
              <a:pPr algn="ctr" defTabSz="457189"/>
              <a:r>
                <a:rPr lang="en-US" sz="1200" dirty="0">
                  <a:solidFill>
                    <a:srgbClr val="000000"/>
                  </a:solidFill>
                  <a:latin typeface="+mj-lt"/>
                </a:rPr>
                <a:t>Azure Information Protection</a:t>
              </a:r>
            </a:p>
          </p:txBody>
        </p:sp>
        <p:sp>
          <p:nvSpPr>
            <p:cNvPr id="348" name="Rectangle 347"/>
            <p:cNvSpPr/>
            <p:nvPr/>
          </p:nvSpPr>
          <p:spPr>
            <a:xfrm>
              <a:off x="5972942" y="1320421"/>
              <a:ext cx="1234136" cy="369332"/>
            </a:xfrm>
            <a:prstGeom prst="rect">
              <a:avLst/>
            </a:prstGeom>
          </p:spPr>
          <p:txBody>
            <a:bodyPr wrap="square" lIns="0" tIns="0" rIns="0" bIns="0">
              <a:spAutoFit/>
            </a:bodyPr>
            <a:lstStyle/>
            <a:p>
              <a:pPr algn="ctr" defTabSz="457189"/>
              <a:r>
                <a:rPr lang="en-US" sz="1200" dirty="0">
                  <a:solidFill>
                    <a:srgbClr val="000000"/>
                  </a:solidFill>
                  <a:latin typeface="+mj-lt"/>
                </a:rPr>
                <a:t>Azure</a:t>
              </a:r>
            </a:p>
            <a:p>
              <a:pPr algn="ctr" defTabSz="457189"/>
              <a:r>
                <a:rPr lang="en-US" sz="1200" dirty="0">
                  <a:solidFill>
                    <a:srgbClr val="000000"/>
                  </a:solidFill>
                  <a:latin typeface="+mj-lt"/>
                </a:rPr>
                <a:t>Active Directory</a:t>
              </a:r>
            </a:p>
          </p:txBody>
        </p:sp>
      </p:grpSp>
      <p:grpSp>
        <p:nvGrpSpPr>
          <p:cNvPr id="349" name="Group 348"/>
          <p:cNvGrpSpPr/>
          <p:nvPr/>
        </p:nvGrpSpPr>
        <p:grpSpPr>
          <a:xfrm>
            <a:off x="3598618" y="1582200"/>
            <a:ext cx="524084" cy="525438"/>
            <a:chOff x="8016875" y="1077913"/>
            <a:chExt cx="614363" cy="615951"/>
          </a:xfrm>
          <a:solidFill>
            <a:schemeClr val="bg1"/>
          </a:solidFill>
        </p:grpSpPr>
        <p:sp>
          <p:nvSpPr>
            <p:cNvPr id="350" name="Freeform 22"/>
            <p:cNvSpPr>
              <a:spLocks noEditPoints="1"/>
            </p:cNvSpPr>
            <p:nvPr/>
          </p:nvSpPr>
          <p:spPr bwMode="auto">
            <a:xfrm>
              <a:off x="8248650" y="1168401"/>
              <a:ext cx="241300" cy="303213"/>
            </a:xfrm>
            <a:custGeom>
              <a:avLst/>
              <a:gdLst>
                <a:gd name="T0" fmla="*/ 0 w 766"/>
                <a:gd name="T1" fmla="*/ 0 h 958"/>
                <a:gd name="T2" fmla="*/ 766 w 766"/>
                <a:gd name="T3" fmla="*/ 0 h 958"/>
                <a:gd name="T4" fmla="*/ 766 w 766"/>
                <a:gd name="T5" fmla="*/ 958 h 958"/>
                <a:gd name="T6" fmla="*/ 0 w 766"/>
                <a:gd name="T7" fmla="*/ 958 h 958"/>
                <a:gd name="T8" fmla="*/ 0 w 766"/>
                <a:gd name="T9" fmla="*/ 0 h 958"/>
                <a:gd name="T10" fmla="*/ 625 w 766"/>
                <a:gd name="T11" fmla="*/ 99 h 958"/>
                <a:gd name="T12" fmla="*/ 604 w 766"/>
                <a:gd name="T13" fmla="*/ 109 h 958"/>
                <a:gd name="T14" fmla="*/ 461 w 766"/>
                <a:gd name="T15" fmla="*/ 181 h 958"/>
                <a:gd name="T16" fmla="*/ 432 w 766"/>
                <a:gd name="T17" fmla="*/ 181 h 958"/>
                <a:gd name="T18" fmla="*/ 339 w 766"/>
                <a:gd name="T19" fmla="*/ 134 h 958"/>
                <a:gd name="T20" fmla="*/ 298 w 766"/>
                <a:gd name="T21" fmla="*/ 134 h 958"/>
                <a:gd name="T22" fmla="*/ 126 w 766"/>
                <a:gd name="T23" fmla="*/ 220 h 958"/>
                <a:gd name="T24" fmla="*/ 113 w 766"/>
                <a:gd name="T25" fmla="*/ 229 h 958"/>
                <a:gd name="T26" fmla="*/ 141 w 766"/>
                <a:gd name="T27" fmla="*/ 284 h 958"/>
                <a:gd name="T28" fmla="*/ 305 w 766"/>
                <a:gd name="T29" fmla="*/ 203 h 958"/>
                <a:gd name="T30" fmla="*/ 332 w 766"/>
                <a:gd name="T31" fmla="*/ 203 h 958"/>
                <a:gd name="T32" fmla="*/ 425 w 766"/>
                <a:gd name="T33" fmla="*/ 249 h 958"/>
                <a:gd name="T34" fmla="*/ 469 w 766"/>
                <a:gd name="T35" fmla="*/ 249 h 958"/>
                <a:gd name="T36" fmla="*/ 619 w 766"/>
                <a:gd name="T37" fmla="*/ 173 h 958"/>
                <a:gd name="T38" fmla="*/ 653 w 766"/>
                <a:gd name="T39" fmla="*/ 156 h 958"/>
                <a:gd name="T40" fmla="*/ 625 w 766"/>
                <a:gd name="T41" fmla="*/ 99 h 958"/>
                <a:gd name="T42" fmla="*/ 670 w 766"/>
                <a:gd name="T43" fmla="*/ 737 h 958"/>
                <a:gd name="T44" fmla="*/ 224 w 766"/>
                <a:gd name="T45" fmla="*/ 737 h 958"/>
                <a:gd name="T46" fmla="*/ 224 w 766"/>
                <a:gd name="T47" fmla="*/ 799 h 958"/>
                <a:gd name="T48" fmla="*/ 670 w 766"/>
                <a:gd name="T49" fmla="*/ 799 h 958"/>
                <a:gd name="T50" fmla="*/ 670 w 766"/>
                <a:gd name="T51" fmla="*/ 737 h 958"/>
                <a:gd name="T52" fmla="*/ 544 w 766"/>
                <a:gd name="T53" fmla="*/ 321 h 958"/>
                <a:gd name="T54" fmla="*/ 544 w 766"/>
                <a:gd name="T55" fmla="*/ 606 h 958"/>
                <a:gd name="T56" fmla="*/ 606 w 766"/>
                <a:gd name="T57" fmla="*/ 606 h 958"/>
                <a:gd name="T58" fmla="*/ 606 w 766"/>
                <a:gd name="T59" fmla="*/ 321 h 958"/>
                <a:gd name="T60" fmla="*/ 544 w 766"/>
                <a:gd name="T61" fmla="*/ 321 h 958"/>
                <a:gd name="T62" fmla="*/ 288 w 766"/>
                <a:gd name="T63" fmla="*/ 353 h 958"/>
                <a:gd name="T64" fmla="*/ 288 w 766"/>
                <a:gd name="T65" fmla="*/ 606 h 958"/>
                <a:gd name="T66" fmla="*/ 350 w 766"/>
                <a:gd name="T67" fmla="*/ 606 h 958"/>
                <a:gd name="T68" fmla="*/ 350 w 766"/>
                <a:gd name="T69" fmla="*/ 353 h 958"/>
                <a:gd name="T70" fmla="*/ 288 w 766"/>
                <a:gd name="T71" fmla="*/ 353 h 958"/>
                <a:gd name="T72" fmla="*/ 477 w 766"/>
                <a:gd name="T73" fmla="*/ 607 h 958"/>
                <a:gd name="T74" fmla="*/ 477 w 766"/>
                <a:gd name="T75" fmla="*/ 385 h 958"/>
                <a:gd name="T76" fmla="*/ 416 w 766"/>
                <a:gd name="T77" fmla="*/ 385 h 958"/>
                <a:gd name="T78" fmla="*/ 416 w 766"/>
                <a:gd name="T79" fmla="*/ 607 h 958"/>
                <a:gd name="T80" fmla="*/ 477 w 766"/>
                <a:gd name="T81" fmla="*/ 607 h 958"/>
                <a:gd name="T82" fmla="*/ 221 w 766"/>
                <a:gd name="T83" fmla="*/ 607 h 958"/>
                <a:gd name="T84" fmla="*/ 221 w 766"/>
                <a:gd name="T85" fmla="*/ 385 h 958"/>
                <a:gd name="T86" fmla="*/ 160 w 766"/>
                <a:gd name="T87" fmla="*/ 385 h 958"/>
                <a:gd name="T88" fmla="*/ 160 w 766"/>
                <a:gd name="T89" fmla="*/ 607 h 958"/>
                <a:gd name="T90" fmla="*/ 221 w 766"/>
                <a:gd name="T91" fmla="*/ 607 h 958"/>
                <a:gd name="T92" fmla="*/ 158 w 766"/>
                <a:gd name="T93" fmla="*/ 737 h 958"/>
                <a:gd name="T94" fmla="*/ 96 w 766"/>
                <a:gd name="T95" fmla="*/ 737 h 958"/>
                <a:gd name="T96" fmla="*/ 96 w 766"/>
                <a:gd name="T97" fmla="*/ 798 h 958"/>
                <a:gd name="T98" fmla="*/ 158 w 766"/>
                <a:gd name="T99" fmla="*/ 798 h 958"/>
                <a:gd name="T100" fmla="*/ 158 w 766"/>
                <a:gd name="T101" fmla="*/ 737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6" h="958">
                  <a:moveTo>
                    <a:pt x="0" y="0"/>
                  </a:moveTo>
                  <a:cubicBezTo>
                    <a:pt x="256" y="0"/>
                    <a:pt x="510" y="0"/>
                    <a:pt x="766" y="0"/>
                  </a:cubicBezTo>
                  <a:cubicBezTo>
                    <a:pt x="766" y="320"/>
                    <a:pt x="766" y="638"/>
                    <a:pt x="766" y="958"/>
                  </a:cubicBezTo>
                  <a:cubicBezTo>
                    <a:pt x="511" y="958"/>
                    <a:pt x="256" y="958"/>
                    <a:pt x="0" y="958"/>
                  </a:cubicBezTo>
                  <a:cubicBezTo>
                    <a:pt x="0" y="640"/>
                    <a:pt x="0" y="321"/>
                    <a:pt x="0" y="0"/>
                  </a:cubicBezTo>
                  <a:close/>
                  <a:moveTo>
                    <a:pt x="625" y="99"/>
                  </a:moveTo>
                  <a:cubicBezTo>
                    <a:pt x="617" y="103"/>
                    <a:pt x="611" y="106"/>
                    <a:pt x="604" y="109"/>
                  </a:cubicBezTo>
                  <a:cubicBezTo>
                    <a:pt x="557" y="133"/>
                    <a:pt x="509" y="156"/>
                    <a:pt x="461" y="181"/>
                  </a:cubicBezTo>
                  <a:cubicBezTo>
                    <a:pt x="451" y="186"/>
                    <a:pt x="443" y="186"/>
                    <a:pt x="432" y="181"/>
                  </a:cubicBezTo>
                  <a:cubicBezTo>
                    <a:pt x="402" y="164"/>
                    <a:pt x="370" y="150"/>
                    <a:pt x="339" y="134"/>
                  </a:cubicBezTo>
                  <a:cubicBezTo>
                    <a:pt x="325" y="126"/>
                    <a:pt x="312" y="127"/>
                    <a:pt x="298" y="134"/>
                  </a:cubicBezTo>
                  <a:cubicBezTo>
                    <a:pt x="241" y="163"/>
                    <a:pt x="183" y="191"/>
                    <a:pt x="126" y="220"/>
                  </a:cubicBezTo>
                  <a:cubicBezTo>
                    <a:pt x="122" y="222"/>
                    <a:pt x="118" y="225"/>
                    <a:pt x="113" y="229"/>
                  </a:cubicBezTo>
                  <a:cubicBezTo>
                    <a:pt x="123" y="248"/>
                    <a:pt x="132" y="265"/>
                    <a:pt x="141" y="284"/>
                  </a:cubicBezTo>
                  <a:cubicBezTo>
                    <a:pt x="197" y="256"/>
                    <a:pt x="251" y="229"/>
                    <a:pt x="305" y="203"/>
                  </a:cubicBezTo>
                  <a:cubicBezTo>
                    <a:pt x="313" y="199"/>
                    <a:pt x="325" y="199"/>
                    <a:pt x="332" y="203"/>
                  </a:cubicBezTo>
                  <a:cubicBezTo>
                    <a:pt x="364" y="217"/>
                    <a:pt x="395" y="233"/>
                    <a:pt x="425" y="249"/>
                  </a:cubicBezTo>
                  <a:cubicBezTo>
                    <a:pt x="440" y="257"/>
                    <a:pt x="454" y="256"/>
                    <a:pt x="469" y="249"/>
                  </a:cubicBezTo>
                  <a:cubicBezTo>
                    <a:pt x="518" y="223"/>
                    <a:pt x="569" y="198"/>
                    <a:pt x="619" y="173"/>
                  </a:cubicBezTo>
                  <a:cubicBezTo>
                    <a:pt x="630" y="168"/>
                    <a:pt x="641" y="162"/>
                    <a:pt x="653" y="156"/>
                  </a:cubicBezTo>
                  <a:cubicBezTo>
                    <a:pt x="643" y="136"/>
                    <a:pt x="634" y="118"/>
                    <a:pt x="625" y="99"/>
                  </a:cubicBezTo>
                  <a:close/>
                  <a:moveTo>
                    <a:pt x="670" y="737"/>
                  </a:moveTo>
                  <a:cubicBezTo>
                    <a:pt x="520" y="737"/>
                    <a:pt x="372" y="737"/>
                    <a:pt x="224" y="737"/>
                  </a:cubicBezTo>
                  <a:cubicBezTo>
                    <a:pt x="224" y="759"/>
                    <a:pt x="224" y="779"/>
                    <a:pt x="224" y="799"/>
                  </a:cubicBezTo>
                  <a:cubicBezTo>
                    <a:pt x="374" y="799"/>
                    <a:pt x="521" y="799"/>
                    <a:pt x="670" y="799"/>
                  </a:cubicBezTo>
                  <a:cubicBezTo>
                    <a:pt x="670" y="778"/>
                    <a:pt x="670" y="758"/>
                    <a:pt x="670" y="737"/>
                  </a:cubicBezTo>
                  <a:close/>
                  <a:moveTo>
                    <a:pt x="544" y="321"/>
                  </a:moveTo>
                  <a:cubicBezTo>
                    <a:pt x="544" y="417"/>
                    <a:pt x="544" y="512"/>
                    <a:pt x="544" y="606"/>
                  </a:cubicBezTo>
                  <a:cubicBezTo>
                    <a:pt x="566" y="606"/>
                    <a:pt x="586" y="606"/>
                    <a:pt x="606" y="606"/>
                  </a:cubicBezTo>
                  <a:cubicBezTo>
                    <a:pt x="606" y="510"/>
                    <a:pt x="606" y="416"/>
                    <a:pt x="606" y="321"/>
                  </a:cubicBezTo>
                  <a:cubicBezTo>
                    <a:pt x="585" y="321"/>
                    <a:pt x="565" y="321"/>
                    <a:pt x="544" y="321"/>
                  </a:cubicBezTo>
                  <a:close/>
                  <a:moveTo>
                    <a:pt x="288" y="353"/>
                  </a:moveTo>
                  <a:cubicBezTo>
                    <a:pt x="288" y="438"/>
                    <a:pt x="288" y="522"/>
                    <a:pt x="288" y="606"/>
                  </a:cubicBezTo>
                  <a:cubicBezTo>
                    <a:pt x="310" y="606"/>
                    <a:pt x="330" y="606"/>
                    <a:pt x="350" y="606"/>
                  </a:cubicBezTo>
                  <a:cubicBezTo>
                    <a:pt x="350" y="521"/>
                    <a:pt x="350" y="437"/>
                    <a:pt x="350" y="353"/>
                  </a:cubicBezTo>
                  <a:cubicBezTo>
                    <a:pt x="329" y="353"/>
                    <a:pt x="309" y="353"/>
                    <a:pt x="288" y="353"/>
                  </a:cubicBezTo>
                  <a:close/>
                  <a:moveTo>
                    <a:pt x="477" y="607"/>
                  </a:moveTo>
                  <a:cubicBezTo>
                    <a:pt x="477" y="532"/>
                    <a:pt x="477" y="458"/>
                    <a:pt x="477" y="385"/>
                  </a:cubicBezTo>
                  <a:cubicBezTo>
                    <a:pt x="456" y="385"/>
                    <a:pt x="436" y="385"/>
                    <a:pt x="416" y="385"/>
                  </a:cubicBezTo>
                  <a:cubicBezTo>
                    <a:pt x="416" y="460"/>
                    <a:pt x="416" y="533"/>
                    <a:pt x="416" y="607"/>
                  </a:cubicBezTo>
                  <a:cubicBezTo>
                    <a:pt x="437" y="607"/>
                    <a:pt x="456" y="607"/>
                    <a:pt x="477" y="607"/>
                  </a:cubicBezTo>
                  <a:close/>
                  <a:moveTo>
                    <a:pt x="221" y="607"/>
                  </a:moveTo>
                  <a:cubicBezTo>
                    <a:pt x="221" y="531"/>
                    <a:pt x="221" y="458"/>
                    <a:pt x="221" y="385"/>
                  </a:cubicBezTo>
                  <a:cubicBezTo>
                    <a:pt x="200" y="385"/>
                    <a:pt x="180" y="385"/>
                    <a:pt x="160" y="385"/>
                  </a:cubicBezTo>
                  <a:cubicBezTo>
                    <a:pt x="160" y="459"/>
                    <a:pt x="160" y="533"/>
                    <a:pt x="160" y="607"/>
                  </a:cubicBezTo>
                  <a:cubicBezTo>
                    <a:pt x="181" y="607"/>
                    <a:pt x="201" y="607"/>
                    <a:pt x="221" y="607"/>
                  </a:cubicBezTo>
                  <a:close/>
                  <a:moveTo>
                    <a:pt x="158" y="737"/>
                  </a:moveTo>
                  <a:cubicBezTo>
                    <a:pt x="138" y="737"/>
                    <a:pt x="117" y="737"/>
                    <a:pt x="96" y="737"/>
                  </a:cubicBezTo>
                  <a:cubicBezTo>
                    <a:pt x="96" y="758"/>
                    <a:pt x="96" y="778"/>
                    <a:pt x="96" y="798"/>
                  </a:cubicBezTo>
                  <a:cubicBezTo>
                    <a:pt x="118" y="798"/>
                    <a:pt x="138" y="798"/>
                    <a:pt x="158" y="798"/>
                  </a:cubicBezTo>
                  <a:cubicBezTo>
                    <a:pt x="158" y="778"/>
                    <a:pt x="158" y="758"/>
                    <a:pt x="158" y="7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51" name="Freeform 23"/>
            <p:cNvSpPr>
              <a:spLocks noEditPoints="1"/>
            </p:cNvSpPr>
            <p:nvPr/>
          </p:nvSpPr>
          <p:spPr bwMode="auto">
            <a:xfrm>
              <a:off x="8016875" y="1368426"/>
              <a:ext cx="220663" cy="325438"/>
            </a:xfrm>
            <a:custGeom>
              <a:avLst/>
              <a:gdLst>
                <a:gd name="T0" fmla="*/ 607 w 701"/>
                <a:gd name="T1" fmla="*/ 392 h 1032"/>
                <a:gd name="T2" fmla="*/ 701 w 701"/>
                <a:gd name="T3" fmla="*/ 392 h 1032"/>
                <a:gd name="T4" fmla="*/ 701 w 701"/>
                <a:gd name="T5" fmla="*/ 1032 h 1032"/>
                <a:gd name="T6" fmla="*/ 0 w 701"/>
                <a:gd name="T7" fmla="*/ 1032 h 1032"/>
                <a:gd name="T8" fmla="*/ 0 w 701"/>
                <a:gd name="T9" fmla="*/ 393 h 1032"/>
                <a:gd name="T10" fmla="*/ 95 w 701"/>
                <a:gd name="T11" fmla="*/ 393 h 1032"/>
                <a:gd name="T12" fmla="*/ 95 w 701"/>
                <a:gd name="T13" fmla="*/ 369 h 1032"/>
                <a:gd name="T14" fmla="*/ 99 w 701"/>
                <a:gd name="T15" fmla="*/ 227 h 1032"/>
                <a:gd name="T16" fmla="*/ 370 w 701"/>
                <a:gd name="T17" fmla="*/ 9 h 1032"/>
                <a:gd name="T18" fmla="*/ 607 w 701"/>
                <a:gd name="T19" fmla="*/ 266 h 1032"/>
                <a:gd name="T20" fmla="*/ 607 w 701"/>
                <a:gd name="T21" fmla="*/ 392 h 1032"/>
                <a:gd name="T22" fmla="*/ 479 w 701"/>
                <a:gd name="T23" fmla="*/ 392 h 1032"/>
                <a:gd name="T24" fmla="*/ 479 w 701"/>
                <a:gd name="T25" fmla="*/ 264 h 1032"/>
                <a:gd name="T26" fmla="*/ 365 w 701"/>
                <a:gd name="T27" fmla="*/ 137 h 1032"/>
                <a:gd name="T28" fmla="*/ 227 w 701"/>
                <a:gd name="T29" fmla="*/ 238 h 1032"/>
                <a:gd name="T30" fmla="*/ 223 w 701"/>
                <a:gd name="T31" fmla="*/ 377 h 1032"/>
                <a:gd name="T32" fmla="*/ 224 w 701"/>
                <a:gd name="T33" fmla="*/ 392 h 1032"/>
                <a:gd name="T34" fmla="*/ 479 w 701"/>
                <a:gd name="T35" fmla="*/ 392 h 1032"/>
                <a:gd name="T36" fmla="*/ 421 w 701"/>
                <a:gd name="T37" fmla="*/ 890 h 1032"/>
                <a:gd name="T38" fmla="*/ 421 w 701"/>
                <a:gd name="T39" fmla="*/ 744 h 1032"/>
                <a:gd name="T40" fmla="*/ 434 w 701"/>
                <a:gd name="T41" fmla="*/ 706 h 1032"/>
                <a:gd name="T42" fmla="*/ 424 w 701"/>
                <a:gd name="T43" fmla="*/ 565 h 1032"/>
                <a:gd name="T44" fmla="*/ 283 w 701"/>
                <a:gd name="T45" fmla="*/ 560 h 1032"/>
                <a:gd name="T46" fmla="*/ 264 w 701"/>
                <a:gd name="T47" fmla="*/ 700 h 1032"/>
                <a:gd name="T48" fmla="*/ 280 w 701"/>
                <a:gd name="T49" fmla="*/ 757 h 1032"/>
                <a:gd name="T50" fmla="*/ 280 w 701"/>
                <a:gd name="T51" fmla="*/ 863 h 1032"/>
                <a:gd name="T52" fmla="*/ 280 w 701"/>
                <a:gd name="T53" fmla="*/ 890 h 1032"/>
                <a:gd name="T54" fmla="*/ 421 w 701"/>
                <a:gd name="T55" fmla="*/ 89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1" h="1032">
                  <a:moveTo>
                    <a:pt x="607" y="392"/>
                  </a:moveTo>
                  <a:cubicBezTo>
                    <a:pt x="639" y="392"/>
                    <a:pt x="670" y="392"/>
                    <a:pt x="701" y="392"/>
                  </a:cubicBezTo>
                  <a:cubicBezTo>
                    <a:pt x="701" y="606"/>
                    <a:pt x="701" y="818"/>
                    <a:pt x="701" y="1032"/>
                  </a:cubicBezTo>
                  <a:cubicBezTo>
                    <a:pt x="468" y="1032"/>
                    <a:pt x="234" y="1032"/>
                    <a:pt x="0" y="1032"/>
                  </a:cubicBezTo>
                  <a:cubicBezTo>
                    <a:pt x="0" y="819"/>
                    <a:pt x="0" y="607"/>
                    <a:pt x="0" y="393"/>
                  </a:cubicBezTo>
                  <a:cubicBezTo>
                    <a:pt x="31" y="393"/>
                    <a:pt x="61" y="393"/>
                    <a:pt x="95" y="393"/>
                  </a:cubicBezTo>
                  <a:cubicBezTo>
                    <a:pt x="95" y="384"/>
                    <a:pt x="94" y="377"/>
                    <a:pt x="95" y="369"/>
                  </a:cubicBezTo>
                  <a:cubicBezTo>
                    <a:pt x="96" y="322"/>
                    <a:pt x="92" y="274"/>
                    <a:pt x="99" y="227"/>
                  </a:cubicBezTo>
                  <a:cubicBezTo>
                    <a:pt x="117" y="94"/>
                    <a:pt x="236" y="0"/>
                    <a:pt x="370" y="9"/>
                  </a:cubicBezTo>
                  <a:cubicBezTo>
                    <a:pt x="503" y="19"/>
                    <a:pt x="606" y="131"/>
                    <a:pt x="607" y="266"/>
                  </a:cubicBezTo>
                  <a:cubicBezTo>
                    <a:pt x="607" y="307"/>
                    <a:pt x="607" y="348"/>
                    <a:pt x="607" y="392"/>
                  </a:cubicBezTo>
                  <a:close/>
                  <a:moveTo>
                    <a:pt x="479" y="392"/>
                  </a:moveTo>
                  <a:cubicBezTo>
                    <a:pt x="479" y="348"/>
                    <a:pt x="479" y="306"/>
                    <a:pt x="479" y="264"/>
                  </a:cubicBezTo>
                  <a:cubicBezTo>
                    <a:pt x="478" y="198"/>
                    <a:pt x="429" y="145"/>
                    <a:pt x="365" y="137"/>
                  </a:cubicBezTo>
                  <a:cubicBezTo>
                    <a:pt x="300" y="130"/>
                    <a:pt x="237" y="173"/>
                    <a:pt x="227" y="238"/>
                  </a:cubicBezTo>
                  <a:cubicBezTo>
                    <a:pt x="220" y="283"/>
                    <a:pt x="224" y="331"/>
                    <a:pt x="223" y="377"/>
                  </a:cubicBezTo>
                  <a:cubicBezTo>
                    <a:pt x="223" y="382"/>
                    <a:pt x="224" y="387"/>
                    <a:pt x="224" y="392"/>
                  </a:cubicBezTo>
                  <a:cubicBezTo>
                    <a:pt x="309" y="392"/>
                    <a:pt x="392" y="392"/>
                    <a:pt x="479" y="392"/>
                  </a:cubicBezTo>
                  <a:close/>
                  <a:moveTo>
                    <a:pt x="421" y="890"/>
                  </a:moveTo>
                  <a:cubicBezTo>
                    <a:pt x="421" y="840"/>
                    <a:pt x="422" y="792"/>
                    <a:pt x="421" y="744"/>
                  </a:cubicBezTo>
                  <a:cubicBezTo>
                    <a:pt x="421" y="730"/>
                    <a:pt x="424" y="718"/>
                    <a:pt x="434" y="706"/>
                  </a:cubicBezTo>
                  <a:cubicBezTo>
                    <a:pt x="468" y="665"/>
                    <a:pt x="462" y="602"/>
                    <a:pt x="424" y="565"/>
                  </a:cubicBezTo>
                  <a:cubicBezTo>
                    <a:pt x="385" y="528"/>
                    <a:pt x="325" y="525"/>
                    <a:pt x="283" y="560"/>
                  </a:cubicBezTo>
                  <a:cubicBezTo>
                    <a:pt x="242" y="594"/>
                    <a:pt x="231" y="657"/>
                    <a:pt x="264" y="700"/>
                  </a:cubicBezTo>
                  <a:cubicBezTo>
                    <a:pt x="278" y="719"/>
                    <a:pt x="281" y="736"/>
                    <a:pt x="280" y="757"/>
                  </a:cubicBezTo>
                  <a:cubicBezTo>
                    <a:pt x="280" y="792"/>
                    <a:pt x="280" y="828"/>
                    <a:pt x="280" y="863"/>
                  </a:cubicBezTo>
                  <a:cubicBezTo>
                    <a:pt x="280" y="871"/>
                    <a:pt x="280" y="880"/>
                    <a:pt x="280" y="890"/>
                  </a:cubicBezTo>
                  <a:cubicBezTo>
                    <a:pt x="328" y="890"/>
                    <a:pt x="373" y="890"/>
                    <a:pt x="421" y="8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52" name="Freeform 24"/>
            <p:cNvSpPr>
              <a:spLocks/>
            </p:cNvSpPr>
            <p:nvPr/>
          </p:nvSpPr>
          <p:spPr bwMode="auto">
            <a:xfrm>
              <a:off x="8612188" y="1349376"/>
              <a:ext cx="19050" cy="22225"/>
            </a:xfrm>
            <a:custGeom>
              <a:avLst/>
              <a:gdLst>
                <a:gd name="T0" fmla="*/ 62 w 62"/>
                <a:gd name="T1" fmla="*/ 67 h 67"/>
                <a:gd name="T2" fmla="*/ 0 w 62"/>
                <a:gd name="T3" fmla="*/ 63 h 67"/>
                <a:gd name="T4" fmla="*/ 0 w 62"/>
                <a:gd name="T5" fmla="*/ 0 h 67"/>
                <a:gd name="T6" fmla="*/ 62 w 62"/>
                <a:gd name="T7" fmla="*/ 0 h 67"/>
                <a:gd name="T8" fmla="*/ 62 w 62"/>
                <a:gd name="T9" fmla="*/ 67 h 67"/>
              </a:gdLst>
              <a:ahLst/>
              <a:cxnLst>
                <a:cxn ang="0">
                  <a:pos x="T0" y="T1"/>
                </a:cxn>
                <a:cxn ang="0">
                  <a:pos x="T2" y="T3"/>
                </a:cxn>
                <a:cxn ang="0">
                  <a:pos x="T4" y="T5"/>
                </a:cxn>
                <a:cxn ang="0">
                  <a:pos x="T6" y="T7"/>
                </a:cxn>
                <a:cxn ang="0">
                  <a:pos x="T8" y="T9"/>
                </a:cxn>
              </a:cxnLst>
              <a:rect l="0" t="0" r="r" b="b"/>
              <a:pathLst>
                <a:path w="62" h="67">
                  <a:moveTo>
                    <a:pt x="62" y="67"/>
                  </a:moveTo>
                  <a:cubicBezTo>
                    <a:pt x="39" y="66"/>
                    <a:pt x="19" y="64"/>
                    <a:pt x="0" y="63"/>
                  </a:cubicBezTo>
                  <a:cubicBezTo>
                    <a:pt x="0" y="41"/>
                    <a:pt x="0" y="21"/>
                    <a:pt x="0" y="0"/>
                  </a:cubicBezTo>
                  <a:cubicBezTo>
                    <a:pt x="21" y="0"/>
                    <a:pt x="41" y="0"/>
                    <a:pt x="62" y="0"/>
                  </a:cubicBezTo>
                  <a:cubicBezTo>
                    <a:pt x="62" y="21"/>
                    <a:pt x="62" y="43"/>
                    <a:pt x="62"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53" name="Freeform 25"/>
            <p:cNvSpPr>
              <a:spLocks/>
            </p:cNvSpPr>
            <p:nvPr/>
          </p:nvSpPr>
          <p:spPr bwMode="auto">
            <a:xfrm>
              <a:off x="8540750" y="1160463"/>
              <a:ext cx="28575" cy="28575"/>
            </a:xfrm>
            <a:custGeom>
              <a:avLst/>
              <a:gdLst>
                <a:gd name="T0" fmla="*/ 0 w 89"/>
                <a:gd name="T1" fmla="*/ 47 h 91"/>
                <a:gd name="T2" fmla="*/ 44 w 89"/>
                <a:gd name="T3" fmla="*/ 0 h 91"/>
                <a:gd name="T4" fmla="*/ 89 w 89"/>
                <a:gd name="T5" fmla="*/ 50 h 91"/>
                <a:gd name="T6" fmla="*/ 40 w 89"/>
                <a:gd name="T7" fmla="*/ 91 h 91"/>
                <a:gd name="T8" fmla="*/ 0 w 89"/>
                <a:gd name="T9" fmla="*/ 47 h 91"/>
              </a:gdLst>
              <a:ahLst/>
              <a:cxnLst>
                <a:cxn ang="0">
                  <a:pos x="T0" y="T1"/>
                </a:cxn>
                <a:cxn ang="0">
                  <a:pos x="T2" y="T3"/>
                </a:cxn>
                <a:cxn ang="0">
                  <a:pos x="T4" y="T5"/>
                </a:cxn>
                <a:cxn ang="0">
                  <a:pos x="T6" y="T7"/>
                </a:cxn>
                <a:cxn ang="0">
                  <a:pos x="T8" y="T9"/>
                </a:cxn>
              </a:cxnLst>
              <a:rect l="0" t="0" r="r" b="b"/>
              <a:pathLst>
                <a:path w="89" h="91">
                  <a:moveTo>
                    <a:pt x="0" y="47"/>
                  </a:moveTo>
                  <a:cubicBezTo>
                    <a:pt x="14" y="31"/>
                    <a:pt x="28" y="17"/>
                    <a:pt x="44" y="0"/>
                  </a:cubicBezTo>
                  <a:cubicBezTo>
                    <a:pt x="59" y="17"/>
                    <a:pt x="73" y="33"/>
                    <a:pt x="89" y="50"/>
                  </a:cubicBezTo>
                  <a:cubicBezTo>
                    <a:pt x="72" y="64"/>
                    <a:pt x="57" y="77"/>
                    <a:pt x="40" y="91"/>
                  </a:cubicBezTo>
                  <a:cubicBezTo>
                    <a:pt x="26" y="76"/>
                    <a:pt x="13" y="61"/>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54" name="Freeform 26"/>
            <p:cNvSpPr>
              <a:spLocks/>
            </p:cNvSpPr>
            <p:nvPr/>
          </p:nvSpPr>
          <p:spPr bwMode="auto">
            <a:xfrm>
              <a:off x="8609013" y="1308101"/>
              <a:ext cx="22225" cy="22225"/>
            </a:xfrm>
            <a:custGeom>
              <a:avLst/>
              <a:gdLst>
                <a:gd name="T0" fmla="*/ 63 w 70"/>
                <a:gd name="T1" fmla="*/ 0 h 71"/>
                <a:gd name="T2" fmla="*/ 70 w 70"/>
                <a:gd name="T3" fmla="*/ 66 h 71"/>
                <a:gd name="T4" fmla="*/ 7 w 70"/>
                <a:gd name="T5" fmla="*/ 71 h 71"/>
                <a:gd name="T6" fmla="*/ 0 w 70"/>
                <a:gd name="T7" fmla="*/ 10 h 71"/>
                <a:gd name="T8" fmla="*/ 63 w 70"/>
                <a:gd name="T9" fmla="*/ 0 h 71"/>
              </a:gdLst>
              <a:ahLst/>
              <a:cxnLst>
                <a:cxn ang="0">
                  <a:pos x="T0" y="T1"/>
                </a:cxn>
                <a:cxn ang="0">
                  <a:pos x="T2" y="T3"/>
                </a:cxn>
                <a:cxn ang="0">
                  <a:pos x="T4" y="T5"/>
                </a:cxn>
                <a:cxn ang="0">
                  <a:pos x="T6" y="T7"/>
                </a:cxn>
                <a:cxn ang="0">
                  <a:pos x="T8" y="T9"/>
                </a:cxn>
              </a:cxnLst>
              <a:rect l="0" t="0" r="r" b="b"/>
              <a:pathLst>
                <a:path w="70" h="71">
                  <a:moveTo>
                    <a:pt x="63" y="0"/>
                  </a:moveTo>
                  <a:cubicBezTo>
                    <a:pt x="65" y="23"/>
                    <a:pt x="68" y="43"/>
                    <a:pt x="70" y="66"/>
                  </a:cubicBezTo>
                  <a:cubicBezTo>
                    <a:pt x="48" y="67"/>
                    <a:pt x="28" y="69"/>
                    <a:pt x="7" y="71"/>
                  </a:cubicBezTo>
                  <a:cubicBezTo>
                    <a:pt x="4" y="51"/>
                    <a:pt x="2" y="32"/>
                    <a:pt x="0" y="10"/>
                  </a:cubicBezTo>
                  <a:cubicBezTo>
                    <a:pt x="20" y="7"/>
                    <a:pt x="40" y="4"/>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55" name="Freeform 27"/>
            <p:cNvSpPr>
              <a:spLocks/>
            </p:cNvSpPr>
            <p:nvPr/>
          </p:nvSpPr>
          <p:spPr bwMode="auto">
            <a:xfrm>
              <a:off x="8369300" y="1077913"/>
              <a:ext cx="20638" cy="22225"/>
            </a:xfrm>
            <a:custGeom>
              <a:avLst/>
              <a:gdLst>
                <a:gd name="T0" fmla="*/ 66 w 66"/>
                <a:gd name="T1" fmla="*/ 5 h 68"/>
                <a:gd name="T2" fmla="*/ 59 w 66"/>
                <a:gd name="T3" fmla="*/ 68 h 68"/>
                <a:gd name="T4" fmla="*/ 0 w 66"/>
                <a:gd name="T5" fmla="*/ 63 h 68"/>
                <a:gd name="T6" fmla="*/ 0 w 66"/>
                <a:gd name="T7" fmla="*/ 0 h 68"/>
                <a:gd name="T8" fmla="*/ 66 w 66"/>
                <a:gd name="T9" fmla="*/ 5 h 68"/>
              </a:gdLst>
              <a:ahLst/>
              <a:cxnLst>
                <a:cxn ang="0">
                  <a:pos x="T0" y="T1"/>
                </a:cxn>
                <a:cxn ang="0">
                  <a:pos x="T2" y="T3"/>
                </a:cxn>
                <a:cxn ang="0">
                  <a:pos x="T4" y="T5"/>
                </a:cxn>
                <a:cxn ang="0">
                  <a:pos x="T6" y="T7"/>
                </a:cxn>
                <a:cxn ang="0">
                  <a:pos x="T8" y="T9"/>
                </a:cxn>
              </a:cxnLst>
              <a:rect l="0" t="0" r="r" b="b"/>
              <a:pathLst>
                <a:path w="66" h="68">
                  <a:moveTo>
                    <a:pt x="66" y="5"/>
                  </a:moveTo>
                  <a:cubicBezTo>
                    <a:pt x="64" y="26"/>
                    <a:pt x="61" y="46"/>
                    <a:pt x="59" y="68"/>
                  </a:cubicBezTo>
                  <a:cubicBezTo>
                    <a:pt x="39" y="66"/>
                    <a:pt x="20" y="65"/>
                    <a:pt x="0" y="63"/>
                  </a:cubicBezTo>
                  <a:cubicBezTo>
                    <a:pt x="0" y="43"/>
                    <a:pt x="0" y="23"/>
                    <a:pt x="0" y="0"/>
                  </a:cubicBezTo>
                  <a:cubicBezTo>
                    <a:pt x="23" y="1"/>
                    <a:pt x="44" y="3"/>
                    <a:pt x="6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56" name="Freeform 28"/>
            <p:cNvSpPr>
              <a:spLocks/>
            </p:cNvSpPr>
            <p:nvPr/>
          </p:nvSpPr>
          <p:spPr bwMode="auto">
            <a:xfrm>
              <a:off x="8528050" y="1525588"/>
              <a:ext cx="26988" cy="28575"/>
            </a:xfrm>
            <a:custGeom>
              <a:avLst/>
              <a:gdLst>
                <a:gd name="T0" fmla="*/ 42 w 83"/>
                <a:gd name="T1" fmla="*/ 0 h 91"/>
                <a:gd name="T2" fmla="*/ 83 w 83"/>
                <a:gd name="T3" fmla="*/ 43 h 91"/>
                <a:gd name="T4" fmla="*/ 40 w 83"/>
                <a:gd name="T5" fmla="*/ 91 h 91"/>
                <a:gd name="T6" fmla="*/ 0 w 83"/>
                <a:gd name="T7" fmla="*/ 46 h 91"/>
                <a:gd name="T8" fmla="*/ 42 w 83"/>
                <a:gd name="T9" fmla="*/ 0 h 91"/>
              </a:gdLst>
              <a:ahLst/>
              <a:cxnLst>
                <a:cxn ang="0">
                  <a:pos x="T0" y="T1"/>
                </a:cxn>
                <a:cxn ang="0">
                  <a:pos x="T2" y="T3"/>
                </a:cxn>
                <a:cxn ang="0">
                  <a:pos x="T4" y="T5"/>
                </a:cxn>
                <a:cxn ang="0">
                  <a:pos x="T6" y="T7"/>
                </a:cxn>
                <a:cxn ang="0">
                  <a:pos x="T8" y="T9"/>
                </a:cxn>
              </a:cxnLst>
              <a:rect l="0" t="0" r="r" b="b"/>
              <a:pathLst>
                <a:path w="83" h="91">
                  <a:moveTo>
                    <a:pt x="42" y="0"/>
                  </a:moveTo>
                  <a:cubicBezTo>
                    <a:pt x="58" y="16"/>
                    <a:pt x="72" y="31"/>
                    <a:pt x="83" y="43"/>
                  </a:cubicBezTo>
                  <a:cubicBezTo>
                    <a:pt x="69" y="59"/>
                    <a:pt x="55" y="75"/>
                    <a:pt x="40" y="91"/>
                  </a:cubicBezTo>
                  <a:cubicBezTo>
                    <a:pt x="26" y="74"/>
                    <a:pt x="12" y="60"/>
                    <a:pt x="0" y="46"/>
                  </a:cubicBezTo>
                  <a:cubicBezTo>
                    <a:pt x="14" y="31"/>
                    <a:pt x="27" y="16"/>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57" name="Freeform 29"/>
            <p:cNvSpPr>
              <a:spLocks/>
            </p:cNvSpPr>
            <p:nvPr/>
          </p:nvSpPr>
          <p:spPr bwMode="auto">
            <a:xfrm>
              <a:off x="8462963" y="1573213"/>
              <a:ext cx="26988" cy="26988"/>
            </a:xfrm>
            <a:custGeom>
              <a:avLst/>
              <a:gdLst>
                <a:gd name="T0" fmla="*/ 0 w 85"/>
                <a:gd name="T1" fmla="*/ 27 h 86"/>
                <a:gd name="T2" fmla="*/ 55 w 85"/>
                <a:gd name="T3" fmla="*/ 0 h 86"/>
                <a:gd name="T4" fmla="*/ 85 w 85"/>
                <a:gd name="T5" fmla="*/ 56 h 86"/>
                <a:gd name="T6" fmla="*/ 26 w 85"/>
                <a:gd name="T7" fmla="*/ 86 h 86"/>
                <a:gd name="T8" fmla="*/ 0 w 85"/>
                <a:gd name="T9" fmla="*/ 27 h 86"/>
              </a:gdLst>
              <a:ahLst/>
              <a:cxnLst>
                <a:cxn ang="0">
                  <a:pos x="T0" y="T1"/>
                </a:cxn>
                <a:cxn ang="0">
                  <a:pos x="T2" y="T3"/>
                </a:cxn>
                <a:cxn ang="0">
                  <a:pos x="T4" y="T5"/>
                </a:cxn>
                <a:cxn ang="0">
                  <a:pos x="T6" y="T7"/>
                </a:cxn>
                <a:cxn ang="0">
                  <a:pos x="T8" y="T9"/>
                </a:cxn>
              </a:cxnLst>
              <a:rect l="0" t="0" r="r" b="b"/>
              <a:pathLst>
                <a:path w="85" h="86">
                  <a:moveTo>
                    <a:pt x="0" y="27"/>
                  </a:moveTo>
                  <a:cubicBezTo>
                    <a:pt x="18" y="18"/>
                    <a:pt x="36" y="9"/>
                    <a:pt x="55" y="0"/>
                  </a:cubicBezTo>
                  <a:cubicBezTo>
                    <a:pt x="65" y="19"/>
                    <a:pt x="75" y="37"/>
                    <a:pt x="85" y="56"/>
                  </a:cubicBezTo>
                  <a:cubicBezTo>
                    <a:pt x="65" y="66"/>
                    <a:pt x="46" y="76"/>
                    <a:pt x="26" y="86"/>
                  </a:cubicBezTo>
                  <a:cubicBezTo>
                    <a:pt x="17" y="66"/>
                    <a:pt x="9" y="47"/>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58" name="Freeform 30"/>
            <p:cNvSpPr>
              <a:spLocks/>
            </p:cNvSpPr>
            <p:nvPr/>
          </p:nvSpPr>
          <p:spPr bwMode="auto">
            <a:xfrm>
              <a:off x="8593138" y="1427163"/>
              <a:ext cx="26988" cy="25400"/>
            </a:xfrm>
            <a:custGeom>
              <a:avLst/>
              <a:gdLst>
                <a:gd name="T0" fmla="*/ 81 w 81"/>
                <a:gd name="T1" fmla="*/ 18 h 81"/>
                <a:gd name="T2" fmla="*/ 59 w 81"/>
                <a:gd name="T3" fmla="*/ 81 h 81"/>
                <a:gd name="T4" fmla="*/ 0 w 81"/>
                <a:gd name="T5" fmla="*/ 57 h 81"/>
                <a:gd name="T6" fmla="*/ 20 w 81"/>
                <a:gd name="T7" fmla="*/ 0 h 81"/>
                <a:gd name="T8" fmla="*/ 81 w 81"/>
                <a:gd name="T9" fmla="*/ 18 h 81"/>
              </a:gdLst>
              <a:ahLst/>
              <a:cxnLst>
                <a:cxn ang="0">
                  <a:pos x="T0" y="T1"/>
                </a:cxn>
                <a:cxn ang="0">
                  <a:pos x="T2" y="T3"/>
                </a:cxn>
                <a:cxn ang="0">
                  <a:pos x="T4" y="T5"/>
                </a:cxn>
                <a:cxn ang="0">
                  <a:pos x="T6" y="T7"/>
                </a:cxn>
                <a:cxn ang="0">
                  <a:pos x="T8" y="T9"/>
                </a:cxn>
              </a:cxnLst>
              <a:rect l="0" t="0" r="r" b="b"/>
              <a:pathLst>
                <a:path w="81" h="81">
                  <a:moveTo>
                    <a:pt x="81" y="18"/>
                  </a:moveTo>
                  <a:cubicBezTo>
                    <a:pt x="74" y="40"/>
                    <a:pt x="67" y="59"/>
                    <a:pt x="59" y="81"/>
                  </a:cubicBezTo>
                  <a:cubicBezTo>
                    <a:pt x="39" y="73"/>
                    <a:pt x="20" y="65"/>
                    <a:pt x="0" y="57"/>
                  </a:cubicBezTo>
                  <a:cubicBezTo>
                    <a:pt x="7" y="38"/>
                    <a:pt x="13" y="20"/>
                    <a:pt x="20" y="0"/>
                  </a:cubicBezTo>
                  <a:cubicBezTo>
                    <a:pt x="40" y="6"/>
                    <a:pt x="59" y="12"/>
                    <a:pt x="81"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59" name="Freeform 31"/>
            <p:cNvSpPr>
              <a:spLocks/>
            </p:cNvSpPr>
            <p:nvPr/>
          </p:nvSpPr>
          <p:spPr bwMode="auto">
            <a:xfrm>
              <a:off x="8585200" y="1228726"/>
              <a:ext cx="26988" cy="26988"/>
            </a:xfrm>
            <a:custGeom>
              <a:avLst/>
              <a:gdLst>
                <a:gd name="T0" fmla="*/ 85 w 85"/>
                <a:gd name="T1" fmla="*/ 60 h 84"/>
                <a:gd name="T2" fmla="*/ 26 w 85"/>
                <a:gd name="T3" fmla="*/ 84 h 84"/>
                <a:gd name="T4" fmla="*/ 0 w 85"/>
                <a:gd name="T5" fmla="*/ 29 h 84"/>
                <a:gd name="T6" fmla="*/ 57 w 85"/>
                <a:gd name="T7" fmla="*/ 0 h 84"/>
                <a:gd name="T8" fmla="*/ 85 w 85"/>
                <a:gd name="T9" fmla="*/ 60 h 84"/>
              </a:gdLst>
              <a:ahLst/>
              <a:cxnLst>
                <a:cxn ang="0">
                  <a:pos x="T0" y="T1"/>
                </a:cxn>
                <a:cxn ang="0">
                  <a:pos x="T2" y="T3"/>
                </a:cxn>
                <a:cxn ang="0">
                  <a:pos x="T4" y="T5"/>
                </a:cxn>
                <a:cxn ang="0">
                  <a:pos x="T6" y="T7"/>
                </a:cxn>
                <a:cxn ang="0">
                  <a:pos x="T8" y="T9"/>
                </a:cxn>
              </a:cxnLst>
              <a:rect l="0" t="0" r="r" b="b"/>
              <a:pathLst>
                <a:path w="85" h="84">
                  <a:moveTo>
                    <a:pt x="85" y="60"/>
                  </a:moveTo>
                  <a:cubicBezTo>
                    <a:pt x="63" y="69"/>
                    <a:pt x="45" y="76"/>
                    <a:pt x="26" y="84"/>
                  </a:cubicBezTo>
                  <a:cubicBezTo>
                    <a:pt x="17" y="66"/>
                    <a:pt x="9" y="48"/>
                    <a:pt x="0" y="29"/>
                  </a:cubicBezTo>
                  <a:cubicBezTo>
                    <a:pt x="19" y="20"/>
                    <a:pt x="37" y="10"/>
                    <a:pt x="57" y="0"/>
                  </a:cubicBezTo>
                  <a:cubicBezTo>
                    <a:pt x="66" y="21"/>
                    <a:pt x="75" y="39"/>
                    <a:pt x="8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0" name="Freeform 32"/>
            <p:cNvSpPr>
              <a:spLocks/>
            </p:cNvSpPr>
            <p:nvPr/>
          </p:nvSpPr>
          <p:spPr bwMode="auto">
            <a:xfrm>
              <a:off x="8496300" y="1550988"/>
              <a:ext cx="28575" cy="28575"/>
            </a:xfrm>
            <a:custGeom>
              <a:avLst/>
              <a:gdLst>
                <a:gd name="T0" fmla="*/ 0 w 89"/>
                <a:gd name="T1" fmla="*/ 35 h 88"/>
                <a:gd name="T2" fmla="*/ 50 w 89"/>
                <a:gd name="T3" fmla="*/ 0 h 88"/>
                <a:gd name="T4" fmla="*/ 89 w 89"/>
                <a:gd name="T5" fmla="*/ 50 h 88"/>
                <a:gd name="T6" fmla="*/ 35 w 89"/>
                <a:gd name="T7" fmla="*/ 88 h 88"/>
                <a:gd name="T8" fmla="*/ 0 w 89"/>
                <a:gd name="T9" fmla="*/ 35 h 88"/>
              </a:gdLst>
              <a:ahLst/>
              <a:cxnLst>
                <a:cxn ang="0">
                  <a:pos x="T0" y="T1"/>
                </a:cxn>
                <a:cxn ang="0">
                  <a:pos x="T2" y="T3"/>
                </a:cxn>
                <a:cxn ang="0">
                  <a:pos x="T4" y="T5"/>
                </a:cxn>
                <a:cxn ang="0">
                  <a:pos x="T6" y="T7"/>
                </a:cxn>
                <a:cxn ang="0">
                  <a:pos x="T8" y="T9"/>
                </a:cxn>
              </a:cxnLst>
              <a:rect l="0" t="0" r="r" b="b"/>
              <a:pathLst>
                <a:path w="89" h="88">
                  <a:moveTo>
                    <a:pt x="0" y="35"/>
                  </a:moveTo>
                  <a:cubicBezTo>
                    <a:pt x="18" y="22"/>
                    <a:pt x="34" y="11"/>
                    <a:pt x="50" y="0"/>
                  </a:cubicBezTo>
                  <a:cubicBezTo>
                    <a:pt x="63" y="17"/>
                    <a:pt x="76" y="33"/>
                    <a:pt x="89" y="50"/>
                  </a:cubicBezTo>
                  <a:cubicBezTo>
                    <a:pt x="71" y="63"/>
                    <a:pt x="54" y="75"/>
                    <a:pt x="35" y="88"/>
                  </a:cubicBezTo>
                  <a:cubicBezTo>
                    <a:pt x="23" y="70"/>
                    <a:pt x="12"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1" name="Freeform 33"/>
            <p:cNvSpPr>
              <a:spLocks/>
            </p:cNvSpPr>
            <p:nvPr/>
          </p:nvSpPr>
          <p:spPr bwMode="auto">
            <a:xfrm>
              <a:off x="8426450" y="1587501"/>
              <a:ext cx="25400" cy="25400"/>
            </a:xfrm>
            <a:custGeom>
              <a:avLst/>
              <a:gdLst>
                <a:gd name="T0" fmla="*/ 17 w 80"/>
                <a:gd name="T1" fmla="*/ 80 h 80"/>
                <a:gd name="T2" fmla="*/ 0 w 80"/>
                <a:gd name="T3" fmla="*/ 19 h 80"/>
                <a:gd name="T4" fmla="*/ 58 w 80"/>
                <a:gd name="T5" fmla="*/ 0 h 80"/>
                <a:gd name="T6" fmla="*/ 80 w 80"/>
                <a:gd name="T7" fmla="*/ 60 h 80"/>
                <a:gd name="T8" fmla="*/ 17 w 80"/>
                <a:gd name="T9" fmla="*/ 80 h 80"/>
              </a:gdLst>
              <a:ahLst/>
              <a:cxnLst>
                <a:cxn ang="0">
                  <a:pos x="T0" y="T1"/>
                </a:cxn>
                <a:cxn ang="0">
                  <a:pos x="T2" y="T3"/>
                </a:cxn>
                <a:cxn ang="0">
                  <a:pos x="T4" y="T5"/>
                </a:cxn>
                <a:cxn ang="0">
                  <a:pos x="T6" y="T7"/>
                </a:cxn>
                <a:cxn ang="0">
                  <a:pos x="T8" y="T9"/>
                </a:cxn>
              </a:cxnLst>
              <a:rect l="0" t="0" r="r" b="b"/>
              <a:pathLst>
                <a:path w="80" h="80">
                  <a:moveTo>
                    <a:pt x="17" y="80"/>
                  </a:moveTo>
                  <a:cubicBezTo>
                    <a:pt x="11" y="59"/>
                    <a:pt x="6" y="40"/>
                    <a:pt x="0" y="19"/>
                  </a:cubicBezTo>
                  <a:cubicBezTo>
                    <a:pt x="19" y="13"/>
                    <a:pt x="37" y="7"/>
                    <a:pt x="58" y="0"/>
                  </a:cubicBezTo>
                  <a:cubicBezTo>
                    <a:pt x="65" y="20"/>
                    <a:pt x="72" y="39"/>
                    <a:pt x="80" y="60"/>
                  </a:cubicBezTo>
                  <a:cubicBezTo>
                    <a:pt x="59" y="67"/>
                    <a:pt x="39" y="73"/>
                    <a:pt x="1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2" name="Freeform 34"/>
            <p:cNvSpPr>
              <a:spLocks/>
            </p:cNvSpPr>
            <p:nvPr/>
          </p:nvSpPr>
          <p:spPr bwMode="auto">
            <a:xfrm>
              <a:off x="8577263" y="1462088"/>
              <a:ext cx="26988" cy="26988"/>
            </a:xfrm>
            <a:custGeom>
              <a:avLst/>
              <a:gdLst>
                <a:gd name="T0" fmla="*/ 55 w 87"/>
                <a:gd name="T1" fmla="*/ 86 h 86"/>
                <a:gd name="T2" fmla="*/ 0 w 87"/>
                <a:gd name="T3" fmla="*/ 54 h 86"/>
                <a:gd name="T4" fmla="*/ 29 w 87"/>
                <a:gd name="T5" fmla="*/ 0 h 86"/>
                <a:gd name="T6" fmla="*/ 87 w 87"/>
                <a:gd name="T7" fmla="*/ 28 h 86"/>
                <a:gd name="T8" fmla="*/ 55 w 87"/>
                <a:gd name="T9" fmla="*/ 86 h 86"/>
              </a:gdLst>
              <a:ahLst/>
              <a:cxnLst>
                <a:cxn ang="0">
                  <a:pos x="T0" y="T1"/>
                </a:cxn>
                <a:cxn ang="0">
                  <a:pos x="T2" y="T3"/>
                </a:cxn>
                <a:cxn ang="0">
                  <a:pos x="T4" y="T5"/>
                </a:cxn>
                <a:cxn ang="0">
                  <a:pos x="T6" y="T7"/>
                </a:cxn>
                <a:cxn ang="0">
                  <a:pos x="T8" y="T9"/>
                </a:cxn>
              </a:cxnLst>
              <a:rect l="0" t="0" r="r" b="b"/>
              <a:pathLst>
                <a:path w="87" h="86">
                  <a:moveTo>
                    <a:pt x="55" y="86"/>
                  </a:moveTo>
                  <a:cubicBezTo>
                    <a:pt x="36" y="75"/>
                    <a:pt x="19" y="65"/>
                    <a:pt x="0" y="54"/>
                  </a:cubicBezTo>
                  <a:cubicBezTo>
                    <a:pt x="10" y="36"/>
                    <a:pt x="19" y="19"/>
                    <a:pt x="29" y="0"/>
                  </a:cubicBezTo>
                  <a:cubicBezTo>
                    <a:pt x="48" y="9"/>
                    <a:pt x="66" y="18"/>
                    <a:pt x="87" y="28"/>
                  </a:cubicBezTo>
                  <a:cubicBezTo>
                    <a:pt x="76" y="48"/>
                    <a:pt x="66" y="67"/>
                    <a:pt x="55"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3" name="Freeform 35"/>
            <p:cNvSpPr>
              <a:spLocks/>
            </p:cNvSpPr>
            <p:nvPr/>
          </p:nvSpPr>
          <p:spPr bwMode="auto">
            <a:xfrm>
              <a:off x="8088313" y="1309688"/>
              <a:ext cx="22225" cy="22225"/>
            </a:xfrm>
            <a:custGeom>
              <a:avLst/>
              <a:gdLst>
                <a:gd name="T0" fmla="*/ 70 w 70"/>
                <a:gd name="T1" fmla="*/ 9 h 70"/>
                <a:gd name="T2" fmla="*/ 63 w 70"/>
                <a:gd name="T3" fmla="*/ 70 h 70"/>
                <a:gd name="T4" fmla="*/ 0 w 70"/>
                <a:gd name="T5" fmla="*/ 65 h 70"/>
                <a:gd name="T6" fmla="*/ 7 w 70"/>
                <a:gd name="T7" fmla="*/ 0 h 70"/>
                <a:gd name="T8" fmla="*/ 70 w 70"/>
                <a:gd name="T9" fmla="*/ 9 h 70"/>
              </a:gdLst>
              <a:ahLst/>
              <a:cxnLst>
                <a:cxn ang="0">
                  <a:pos x="T0" y="T1"/>
                </a:cxn>
                <a:cxn ang="0">
                  <a:pos x="T2" y="T3"/>
                </a:cxn>
                <a:cxn ang="0">
                  <a:pos x="T4" y="T5"/>
                </a:cxn>
                <a:cxn ang="0">
                  <a:pos x="T6" y="T7"/>
                </a:cxn>
                <a:cxn ang="0">
                  <a:pos x="T8" y="T9"/>
                </a:cxn>
              </a:cxnLst>
              <a:rect l="0" t="0" r="r" b="b"/>
              <a:pathLst>
                <a:path w="70" h="70">
                  <a:moveTo>
                    <a:pt x="70" y="9"/>
                  </a:moveTo>
                  <a:cubicBezTo>
                    <a:pt x="68" y="31"/>
                    <a:pt x="66" y="50"/>
                    <a:pt x="63" y="70"/>
                  </a:cubicBezTo>
                  <a:cubicBezTo>
                    <a:pt x="42" y="68"/>
                    <a:pt x="23" y="67"/>
                    <a:pt x="0" y="65"/>
                  </a:cubicBezTo>
                  <a:cubicBezTo>
                    <a:pt x="2" y="44"/>
                    <a:pt x="4" y="24"/>
                    <a:pt x="7" y="0"/>
                  </a:cubicBezTo>
                  <a:cubicBezTo>
                    <a:pt x="28" y="3"/>
                    <a:pt x="48" y="6"/>
                    <a:pt x="7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4" name="Freeform 36"/>
            <p:cNvSpPr>
              <a:spLocks/>
            </p:cNvSpPr>
            <p:nvPr/>
          </p:nvSpPr>
          <p:spPr bwMode="auto">
            <a:xfrm>
              <a:off x="8605838" y="1389063"/>
              <a:ext cx="22225" cy="23813"/>
            </a:xfrm>
            <a:custGeom>
              <a:avLst/>
              <a:gdLst>
                <a:gd name="T0" fmla="*/ 0 w 74"/>
                <a:gd name="T1" fmla="*/ 60 h 74"/>
                <a:gd name="T2" fmla="*/ 11 w 74"/>
                <a:gd name="T3" fmla="*/ 0 h 74"/>
                <a:gd name="T4" fmla="*/ 74 w 74"/>
                <a:gd name="T5" fmla="*/ 10 h 74"/>
                <a:gd name="T6" fmla="*/ 62 w 74"/>
                <a:gd name="T7" fmla="*/ 74 h 74"/>
                <a:gd name="T8" fmla="*/ 0 w 74"/>
                <a:gd name="T9" fmla="*/ 60 h 74"/>
              </a:gdLst>
              <a:ahLst/>
              <a:cxnLst>
                <a:cxn ang="0">
                  <a:pos x="T0" y="T1"/>
                </a:cxn>
                <a:cxn ang="0">
                  <a:pos x="T2" y="T3"/>
                </a:cxn>
                <a:cxn ang="0">
                  <a:pos x="T4" y="T5"/>
                </a:cxn>
                <a:cxn ang="0">
                  <a:pos x="T6" y="T7"/>
                </a:cxn>
                <a:cxn ang="0">
                  <a:pos x="T8" y="T9"/>
                </a:cxn>
              </a:cxnLst>
              <a:rect l="0" t="0" r="r" b="b"/>
              <a:pathLst>
                <a:path w="74" h="74">
                  <a:moveTo>
                    <a:pt x="0" y="60"/>
                  </a:moveTo>
                  <a:cubicBezTo>
                    <a:pt x="4" y="39"/>
                    <a:pt x="7" y="21"/>
                    <a:pt x="11" y="0"/>
                  </a:cubicBezTo>
                  <a:cubicBezTo>
                    <a:pt x="32" y="3"/>
                    <a:pt x="52" y="6"/>
                    <a:pt x="74" y="10"/>
                  </a:cubicBezTo>
                  <a:cubicBezTo>
                    <a:pt x="70" y="32"/>
                    <a:pt x="66" y="52"/>
                    <a:pt x="62" y="74"/>
                  </a:cubicBezTo>
                  <a:cubicBezTo>
                    <a:pt x="41" y="69"/>
                    <a:pt x="21" y="65"/>
                    <a:pt x="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5" name="Freeform 37"/>
            <p:cNvSpPr>
              <a:spLocks/>
            </p:cNvSpPr>
            <p:nvPr/>
          </p:nvSpPr>
          <p:spPr bwMode="auto">
            <a:xfrm>
              <a:off x="8286750" y="1082676"/>
              <a:ext cx="23813" cy="25400"/>
            </a:xfrm>
            <a:custGeom>
              <a:avLst/>
              <a:gdLst>
                <a:gd name="T0" fmla="*/ 0 w 77"/>
                <a:gd name="T1" fmla="*/ 16 h 77"/>
                <a:gd name="T2" fmla="*/ 64 w 77"/>
                <a:gd name="T3" fmla="*/ 0 h 77"/>
                <a:gd name="T4" fmla="*/ 77 w 77"/>
                <a:gd name="T5" fmla="*/ 63 h 77"/>
                <a:gd name="T6" fmla="*/ 18 w 77"/>
                <a:gd name="T7" fmla="*/ 77 h 77"/>
                <a:gd name="T8" fmla="*/ 0 w 77"/>
                <a:gd name="T9" fmla="*/ 16 h 77"/>
              </a:gdLst>
              <a:ahLst/>
              <a:cxnLst>
                <a:cxn ang="0">
                  <a:pos x="T0" y="T1"/>
                </a:cxn>
                <a:cxn ang="0">
                  <a:pos x="T2" y="T3"/>
                </a:cxn>
                <a:cxn ang="0">
                  <a:pos x="T4" y="T5"/>
                </a:cxn>
                <a:cxn ang="0">
                  <a:pos x="T6" y="T7"/>
                </a:cxn>
                <a:cxn ang="0">
                  <a:pos x="T8" y="T9"/>
                </a:cxn>
              </a:cxnLst>
              <a:rect l="0" t="0" r="r" b="b"/>
              <a:pathLst>
                <a:path w="77" h="77">
                  <a:moveTo>
                    <a:pt x="0" y="16"/>
                  </a:moveTo>
                  <a:cubicBezTo>
                    <a:pt x="22" y="10"/>
                    <a:pt x="42" y="6"/>
                    <a:pt x="64" y="0"/>
                  </a:cubicBezTo>
                  <a:cubicBezTo>
                    <a:pt x="68" y="21"/>
                    <a:pt x="72" y="41"/>
                    <a:pt x="77" y="63"/>
                  </a:cubicBezTo>
                  <a:cubicBezTo>
                    <a:pt x="57" y="67"/>
                    <a:pt x="38" y="72"/>
                    <a:pt x="18" y="77"/>
                  </a:cubicBezTo>
                  <a:cubicBezTo>
                    <a:pt x="12" y="57"/>
                    <a:pt x="6" y="37"/>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6" name="Freeform 38"/>
            <p:cNvSpPr>
              <a:spLocks/>
            </p:cNvSpPr>
            <p:nvPr/>
          </p:nvSpPr>
          <p:spPr bwMode="auto">
            <a:xfrm>
              <a:off x="8247063" y="1093788"/>
              <a:ext cx="26988" cy="26988"/>
            </a:xfrm>
            <a:custGeom>
              <a:avLst/>
              <a:gdLst>
                <a:gd name="T0" fmla="*/ 26 w 83"/>
                <a:gd name="T1" fmla="*/ 83 h 83"/>
                <a:gd name="T2" fmla="*/ 0 w 83"/>
                <a:gd name="T3" fmla="*/ 26 h 83"/>
                <a:gd name="T4" fmla="*/ 61 w 83"/>
                <a:gd name="T5" fmla="*/ 0 h 83"/>
                <a:gd name="T6" fmla="*/ 83 w 83"/>
                <a:gd name="T7" fmla="*/ 60 h 83"/>
                <a:gd name="T8" fmla="*/ 26 w 83"/>
                <a:gd name="T9" fmla="*/ 83 h 83"/>
              </a:gdLst>
              <a:ahLst/>
              <a:cxnLst>
                <a:cxn ang="0">
                  <a:pos x="T0" y="T1"/>
                </a:cxn>
                <a:cxn ang="0">
                  <a:pos x="T2" y="T3"/>
                </a:cxn>
                <a:cxn ang="0">
                  <a:pos x="T4" y="T5"/>
                </a:cxn>
                <a:cxn ang="0">
                  <a:pos x="T6" y="T7"/>
                </a:cxn>
                <a:cxn ang="0">
                  <a:pos x="T8" y="T9"/>
                </a:cxn>
              </a:cxnLst>
              <a:rect l="0" t="0" r="r" b="b"/>
              <a:pathLst>
                <a:path w="83" h="83">
                  <a:moveTo>
                    <a:pt x="26" y="83"/>
                  </a:moveTo>
                  <a:cubicBezTo>
                    <a:pt x="17" y="64"/>
                    <a:pt x="9" y="46"/>
                    <a:pt x="0" y="26"/>
                  </a:cubicBezTo>
                  <a:cubicBezTo>
                    <a:pt x="20" y="17"/>
                    <a:pt x="39" y="9"/>
                    <a:pt x="61" y="0"/>
                  </a:cubicBezTo>
                  <a:cubicBezTo>
                    <a:pt x="68" y="21"/>
                    <a:pt x="75" y="40"/>
                    <a:pt x="83" y="60"/>
                  </a:cubicBezTo>
                  <a:cubicBezTo>
                    <a:pt x="64" y="68"/>
                    <a:pt x="46" y="76"/>
                    <a:pt x="26"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7" name="Freeform 39"/>
            <p:cNvSpPr>
              <a:spLocks/>
            </p:cNvSpPr>
            <p:nvPr/>
          </p:nvSpPr>
          <p:spPr bwMode="auto">
            <a:xfrm>
              <a:off x="8124825" y="1193801"/>
              <a:ext cx="28575" cy="28575"/>
            </a:xfrm>
            <a:custGeom>
              <a:avLst/>
              <a:gdLst>
                <a:gd name="T0" fmla="*/ 88 w 88"/>
                <a:gd name="T1" fmla="*/ 37 h 88"/>
                <a:gd name="T2" fmla="*/ 55 w 88"/>
                <a:gd name="T3" fmla="*/ 88 h 88"/>
                <a:gd name="T4" fmla="*/ 0 w 88"/>
                <a:gd name="T5" fmla="*/ 56 h 88"/>
                <a:gd name="T6" fmla="*/ 36 w 88"/>
                <a:gd name="T7" fmla="*/ 0 h 88"/>
                <a:gd name="T8" fmla="*/ 88 w 88"/>
                <a:gd name="T9" fmla="*/ 37 h 88"/>
              </a:gdLst>
              <a:ahLst/>
              <a:cxnLst>
                <a:cxn ang="0">
                  <a:pos x="T0" y="T1"/>
                </a:cxn>
                <a:cxn ang="0">
                  <a:pos x="T2" y="T3"/>
                </a:cxn>
                <a:cxn ang="0">
                  <a:pos x="T4" y="T5"/>
                </a:cxn>
                <a:cxn ang="0">
                  <a:pos x="T6" y="T7"/>
                </a:cxn>
                <a:cxn ang="0">
                  <a:pos x="T8" y="T9"/>
                </a:cxn>
              </a:cxnLst>
              <a:rect l="0" t="0" r="r" b="b"/>
              <a:pathLst>
                <a:path w="88" h="88">
                  <a:moveTo>
                    <a:pt x="88" y="37"/>
                  </a:moveTo>
                  <a:cubicBezTo>
                    <a:pt x="76" y="55"/>
                    <a:pt x="66" y="71"/>
                    <a:pt x="55" y="88"/>
                  </a:cubicBezTo>
                  <a:cubicBezTo>
                    <a:pt x="36" y="77"/>
                    <a:pt x="19" y="67"/>
                    <a:pt x="0" y="56"/>
                  </a:cubicBezTo>
                  <a:cubicBezTo>
                    <a:pt x="12" y="36"/>
                    <a:pt x="23" y="19"/>
                    <a:pt x="36" y="0"/>
                  </a:cubicBezTo>
                  <a:cubicBezTo>
                    <a:pt x="54" y="13"/>
                    <a:pt x="70" y="24"/>
                    <a:pt x="8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8" name="Freeform 40"/>
            <p:cNvSpPr>
              <a:spLocks/>
            </p:cNvSpPr>
            <p:nvPr/>
          </p:nvSpPr>
          <p:spPr bwMode="auto">
            <a:xfrm>
              <a:off x="8107363" y="1230313"/>
              <a:ext cx="25400" cy="26988"/>
            </a:xfrm>
            <a:custGeom>
              <a:avLst/>
              <a:gdLst>
                <a:gd name="T0" fmla="*/ 27 w 84"/>
                <a:gd name="T1" fmla="*/ 0 h 84"/>
                <a:gd name="T2" fmla="*/ 84 w 84"/>
                <a:gd name="T3" fmla="*/ 28 h 84"/>
                <a:gd name="T4" fmla="*/ 59 w 84"/>
                <a:gd name="T5" fmla="*/ 84 h 84"/>
                <a:gd name="T6" fmla="*/ 0 w 84"/>
                <a:gd name="T7" fmla="*/ 60 h 84"/>
                <a:gd name="T8" fmla="*/ 27 w 84"/>
                <a:gd name="T9" fmla="*/ 0 h 84"/>
              </a:gdLst>
              <a:ahLst/>
              <a:cxnLst>
                <a:cxn ang="0">
                  <a:pos x="T0" y="T1"/>
                </a:cxn>
                <a:cxn ang="0">
                  <a:pos x="T2" y="T3"/>
                </a:cxn>
                <a:cxn ang="0">
                  <a:pos x="T4" y="T5"/>
                </a:cxn>
                <a:cxn ang="0">
                  <a:pos x="T6" y="T7"/>
                </a:cxn>
                <a:cxn ang="0">
                  <a:pos x="T8" y="T9"/>
                </a:cxn>
              </a:cxnLst>
              <a:rect l="0" t="0" r="r" b="b"/>
              <a:pathLst>
                <a:path w="84" h="84">
                  <a:moveTo>
                    <a:pt x="27" y="0"/>
                  </a:moveTo>
                  <a:cubicBezTo>
                    <a:pt x="47" y="10"/>
                    <a:pt x="65" y="18"/>
                    <a:pt x="84" y="28"/>
                  </a:cubicBezTo>
                  <a:cubicBezTo>
                    <a:pt x="76" y="47"/>
                    <a:pt x="68" y="64"/>
                    <a:pt x="59" y="84"/>
                  </a:cubicBezTo>
                  <a:cubicBezTo>
                    <a:pt x="40" y="76"/>
                    <a:pt x="21" y="69"/>
                    <a:pt x="0" y="60"/>
                  </a:cubicBezTo>
                  <a:cubicBezTo>
                    <a:pt x="9" y="40"/>
                    <a:pt x="17" y="2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69" name="Freeform 41"/>
            <p:cNvSpPr>
              <a:spLocks/>
            </p:cNvSpPr>
            <p:nvPr/>
          </p:nvSpPr>
          <p:spPr bwMode="auto">
            <a:xfrm>
              <a:off x="8177213" y="1133476"/>
              <a:ext cx="28575" cy="28575"/>
            </a:xfrm>
            <a:custGeom>
              <a:avLst/>
              <a:gdLst>
                <a:gd name="T0" fmla="*/ 43 w 90"/>
                <a:gd name="T1" fmla="*/ 90 h 90"/>
                <a:gd name="T2" fmla="*/ 0 w 90"/>
                <a:gd name="T3" fmla="*/ 43 h 90"/>
                <a:gd name="T4" fmla="*/ 51 w 90"/>
                <a:gd name="T5" fmla="*/ 0 h 90"/>
                <a:gd name="T6" fmla="*/ 90 w 90"/>
                <a:gd name="T7" fmla="*/ 51 h 90"/>
                <a:gd name="T8" fmla="*/ 43 w 90"/>
                <a:gd name="T9" fmla="*/ 90 h 90"/>
              </a:gdLst>
              <a:ahLst/>
              <a:cxnLst>
                <a:cxn ang="0">
                  <a:pos x="T0" y="T1"/>
                </a:cxn>
                <a:cxn ang="0">
                  <a:pos x="T2" y="T3"/>
                </a:cxn>
                <a:cxn ang="0">
                  <a:pos x="T4" y="T5"/>
                </a:cxn>
                <a:cxn ang="0">
                  <a:pos x="T6" y="T7"/>
                </a:cxn>
                <a:cxn ang="0">
                  <a:pos x="T8" y="T9"/>
                </a:cxn>
              </a:cxnLst>
              <a:rect l="0" t="0" r="r" b="b"/>
              <a:pathLst>
                <a:path w="90" h="90">
                  <a:moveTo>
                    <a:pt x="43" y="90"/>
                  </a:moveTo>
                  <a:cubicBezTo>
                    <a:pt x="28" y="74"/>
                    <a:pt x="15" y="59"/>
                    <a:pt x="0" y="43"/>
                  </a:cubicBezTo>
                  <a:cubicBezTo>
                    <a:pt x="17" y="29"/>
                    <a:pt x="33" y="15"/>
                    <a:pt x="51" y="0"/>
                  </a:cubicBezTo>
                  <a:cubicBezTo>
                    <a:pt x="64" y="17"/>
                    <a:pt x="76" y="33"/>
                    <a:pt x="90" y="51"/>
                  </a:cubicBezTo>
                  <a:cubicBezTo>
                    <a:pt x="74" y="64"/>
                    <a:pt x="59" y="76"/>
                    <a:pt x="4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0" name="Freeform 42"/>
            <p:cNvSpPr>
              <a:spLocks/>
            </p:cNvSpPr>
            <p:nvPr/>
          </p:nvSpPr>
          <p:spPr bwMode="auto">
            <a:xfrm>
              <a:off x="8210550" y="1111251"/>
              <a:ext cx="28575" cy="26988"/>
            </a:xfrm>
            <a:custGeom>
              <a:avLst/>
              <a:gdLst>
                <a:gd name="T0" fmla="*/ 87 w 87"/>
                <a:gd name="T1" fmla="*/ 56 h 87"/>
                <a:gd name="T2" fmla="*/ 35 w 87"/>
                <a:gd name="T3" fmla="*/ 87 h 87"/>
                <a:gd name="T4" fmla="*/ 0 w 87"/>
                <a:gd name="T5" fmla="*/ 34 h 87"/>
                <a:gd name="T6" fmla="*/ 57 w 87"/>
                <a:gd name="T7" fmla="*/ 0 h 87"/>
                <a:gd name="T8" fmla="*/ 87 w 87"/>
                <a:gd name="T9" fmla="*/ 56 h 87"/>
              </a:gdLst>
              <a:ahLst/>
              <a:cxnLst>
                <a:cxn ang="0">
                  <a:pos x="T0" y="T1"/>
                </a:cxn>
                <a:cxn ang="0">
                  <a:pos x="T2" y="T3"/>
                </a:cxn>
                <a:cxn ang="0">
                  <a:pos x="T4" y="T5"/>
                </a:cxn>
                <a:cxn ang="0">
                  <a:pos x="T6" y="T7"/>
                </a:cxn>
                <a:cxn ang="0">
                  <a:pos x="T8" y="T9"/>
                </a:cxn>
              </a:cxnLst>
              <a:rect l="0" t="0" r="r" b="b"/>
              <a:pathLst>
                <a:path w="87" h="87">
                  <a:moveTo>
                    <a:pt x="87" y="56"/>
                  </a:moveTo>
                  <a:cubicBezTo>
                    <a:pt x="69" y="67"/>
                    <a:pt x="53" y="77"/>
                    <a:pt x="35" y="87"/>
                  </a:cubicBezTo>
                  <a:cubicBezTo>
                    <a:pt x="24" y="70"/>
                    <a:pt x="13" y="54"/>
                    <a:pt x="0" y="34"/>
                  </a:cubicBezTo>
                  <a:cubicBezTo>
                    <a:pt x="19" y="23"/>
                    <a:pt x="37" y="12"/>
                    <a:pt x="57" y="0"/>
                  </a:cubicBezTo>
                  <a:cubicBezTo>
                    <a:pt x="67" y="20"/>
                    <a:pt x="77" y="37"/>
                    <a:pt x="87"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1" name="Freeform 43"/>
            <p:cNvSpPr>
              <a:spLocks/>
            </p:cNvSpPr>
            <p:nvPr/>
          </p:nvSpPr>
          <p:spPr bwMode="auto">
            <a:xfrm>
              <a:off x="8478838" y="1111251"/>
              <a:ext cx="28575" cy="26988"/>
            </a:xfrm>
            <a:custGeom>
              <a:avLst/>
              <a:gdLst>
                <a:gd name="T0" fmla="*/ 30 w 87"/>
                <a:gd name="T1" fmla="*/ 0 h 87"/>
                <a:gd name="T2" fmla="*/ 87 w 87"/>
                <a:gd name="T3" fmla="*/ 33 h 87"/>
                <a:gd name="T4" fmla="*/ 53 w 87"/>
                <a:gd name="T5" fmla="*/ 87 h 87"/>
                <a:gd name="T6" fmla="*/ 0 w 87"/>
                <a:gd name="T7" fmla="*/ 56 h 87"/>
                <a:gd name="T8" fmla="*/ 30 w 87"/>
                <a:gd name="T9" fmla="*/ 0 h 87"/>
              </a:gdLst>
              <a:ahLst/>
              <a:cxnLst>
                <a:cxn ang="0">
                  <a:pos x="T0" y="T1"/>
                </a:cxn>
                <a:cxn ang="0">
                  <a:pos x="T2" y="T3"/>
                </a:cxn>
                <a:cxn ang="0">
                  <a:pos x="T4" y="T5"/>
                </a:cxn>
                <a:cxn ang="0">
                  <a:pos x="T6" y="T7"/>
                </a:cxn>
                <a:cxn ang="0">
                  <a:pos x="T8" y="T9"/>
                </a:cxn>
              </a:cxnLst>
              <a:rect l="0" t="0" r="r" b="b"/>
              <a:pathLst>
                <a:path w="87" h="87">
                  <a:moveTo>
                    <a:pt x="30" y="0"/>
                  </a:moveTo>
                  <a:cubicBezTo>
                    <a:pt x="49" y="11"/>
                    <a:pt x="68" y="22"/>
                    <a:pt x="87" y="33"/>
                  </a:cubicBezTo>
                  <a:cubicBezTo>
                    <a:pt x="75" y="51"/>
                    <a:pt x="65" y="68"/>
                    <a:pt x="53" y="87"/>
                  </a:cubicBezTo>
                  <a:cubicBezTo>
                    <a:pt x="35" y="76"/>
                    <a:pt x="18" y="67"/>
                    <a:pt x="0" y="56"/>
                  </a:cubicBezTo>
                  <a:cubicBezTo>
                    <a:pt x="10" y="37"/>
                    <a:pt x="20" y="19"/>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2" name="Freeform 44"/>
            <p:cNvSpPr>
              <a:spLocks/>
            </p:cNvSpPr>
            <p:nvPr/>
          </p:nvSpPr>
          <p:spPr bwMode="auto">
            <a:xfrm>
              <a:off x="8512175" y="1133476"/>
              <a:ext cx="28575" cy="28575"/>
            </a:xfrm>
            <a:custGeom>
              <a:avLst/>
              <a:gdLst>
                <a:gd name="T0" fmla="*/ 0 w 90"/>
                <a:gd name="T1" fmla="*/ 51 h 90"/>
                <a:gd name="T2" fmla="*/ 39 w 90"/>
                <a:gd name="T3" fmla="*/ 0 h 90"/>
                <a:gd name="T4" fmla="*/ 90 w 90"/>
                <a:gd name="T5" fmla="*/ 42 h 90"/>
                <a:gd name="T6" fmla="*/ 47 w 90"/>
                <a:gd name="T7" fmla="*/ 90 h 90"/>
                <a:gd name="T8" fmla="*/ 0 w 90"/>
                <a:gd name="T9" fmla="*/ 51 h 90"/>
              </a:gdLst>
              <a:ahLst/>
              <a:cxnLst>
                <a:cxn ang="0">
                  <a:pos x="T0" y="T1"/>
                </a:cxn>
                <a:cxn ang="0">
                  <a:pos x="T2" y="T3"/>
                </a:cxn>
                <a:cxn ang="0">
                  <a:pos x="T4" y="T5"/>
                </a:cxn>
                <a:cxn ang="0">
                  <a:pos x="T6" y="T7"/>
                </a:cxn>
                <a:cxn ang="0">
                  <a:pos x="T8" y="T9"/>
                </a:cxn>
              </a:cxnLst>
              <a:rect l="0" t="0" r="r" b="b"/>
              <a:pathLst>
                <a:path w="90" h="90">
                  <a:moveTo>
                    <a:pt x="0" y="51"/>
                  </a:moveTo>
                  <a:cubicBezTo>
                    <a:pt x="13" y="34"/>
                    <a:pt x="25" y="18"/>
                    <a:pt x="39" y="0"/>
                  </a:cubicBezTo>
                  <a:cubicBezTo>
                    <a:pt x="56" y="15"/>
                    <a:pt x="72" y="28"/>
                    <a:pt x="90" y="42"/>
                  </a:cubicBezTo>
                  <a:cubicBezTo>
                    <a:pt x="75" y="59"/>
                    <a:pt x="62" y="74"/>
                    <a:pt x="47" y="90"/>
                  </a:cubicBezTo>
                  <a:cubicBezTo>
                    <a:pt x="31" y="77"/>
                    <a:pt x="16" y="64"/>
                    <a:pt x="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3" name="Freeform 45"/>
            <p:cNvSpPr>
              <a:spLocks/>
            </p:cNvSpPr>
            <p:nvPr/>
          </p:nvSpPr>
          <p:spPr bwMode="auto">
            <a:xfrm>
              <a:off x="8566150" y="1193801"/>
              <a:ext cx="26988" cy="26988"/>
            </a:xfrm>
            <a:custGeom>
              <a:avLst/>
              <a:gdLst>
                <a:gd name="T0" fmla="*/ 0 w 88"/>
                <a:gd name="T1" fmla="*/ 37 h 88"/>
                <a:gd name="T2" fmla="*/ 52 w 88"/>
                <a:gd name="T3" fmla="*/ 0 h 88"/>
                <a:gd name="T4" fmla="*/ 88 w 88"/>
                <a:gd name="T5" fmla="*/ 55 h 88"/>
                <a:gd name="T6" fmla="*/ 34 w 88"/>
                <a:gd name="T7" fmla="*/ 88 h 88"/>
                <a:gd name="T8" fmla="*/ 0 w 88"/>
                <a:gd name="T9" fmla="*/ 37 h 88"/>
              </a:gdLst>
              <a:ahLst/>
              <a:cxnLst>
                <a:cxn ang="0">
                  <a:pos x="T0" y="T1"/>
                </a:cxn>
                <a:cxn ang="0">
                  <a:pos x="T2" y="T3"/>
                </a:cxn>
                <a:cxn ang="0">
                  <a:pos x="T4" y="T5"/>
                </a:cxn>
                <a:cxn ang="0">
                  <a:pos x="T6" y="T7"/>
                </a:cxn>
                <a:cxn ang="0">
                  <a:pos x="T8" y="T9"/>
                </a:cxn>
              </a:cxnLst>
              <a:rect l="0" t="0" r="r" b="b"/>
              <a:pathLst>
                <a:path w="88" h="88">
                  <a:moveTo>
                    <a:pt x="0" y="37"/>
                  </a:moveTo>
                  <a:cubicBezTo>
                    <a:pt x="18" y="24"/>
                    <a:pt x="34" y="13"/>
                    <a:pt x="52" y="0"/>
                  </a:cubicBezTo>
                  <a:cubicBezTo>
                    <a:pt x="64" y="19"/>
                    <a:pt x="76" y="36"/>
                    <a:pt x="88" y="55"/>
                  </a:cubicBezTo>
                  <a:cubicBezTo>
                    <a:pt x="69" y="66"/>
                    <a:pt x="52" y="77"/>
                    <a:pt x="34" y="88"/>
                  </a:cubicBezTo>
                  <a:cubicBezTo>
                    <a:pt x="22" y="71"/>
                    <a:pt x="12" y="55"/>
                    <a:pt x="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4" name="Freeform 46"/>
            <p:cNvSpPr>
              <a:spLocks/>
            </p:cNvSpPr>
            <p:nvPr/>
          </p:nvSpPr>
          <p:spPr bwMode="auto">
            <a:xfrm>
              <a:off x="8267700" y="1589088"/>
              <a:ext cx="25400" cy="25400"/>
            </a:xfrm>
            <a:custGeom>
              <a:avLst/>
              <a:gdLst>
                <a:gd name="T0" fmla="*/ 0 w 79"/>
                <a:gd name="T1" fmla="*/ 60 h 80"/>
                <a:gd name="T2" fmla="*/ 21 w 79"/>
                <a:gd name="T3" fmla="*/ 0 h 80"/>
                <a:gd name="T4" fmla="*/ 79 w 79"/>
                <a:gd name="T5" fmla="*/ 18 h 80"/>
                <a:gd name="T6" fmla="*/ 63 w 79"/>
                <a:gd name="T7" fmla="*/ 80 h 80"/>
                <a:gd name="T8" fmla="*/ 0 w 79"/>
                <a:gd name="T9" fmla="*/ 60 h 80"/>
              </a:gdLst>
              <a:ahLst/>
              <a:cxnLst>
                <a:cxn ang="0">
                  <a:pos x="T0" y="T1"/>
                </a:cxn>
                <a:cxn ang="0">
                  <a:pos x="T2" y="T3"/>
                </a:cxn>
                <a:cxn ang="0">
                  <a:pos x="T4" y="T5"/>
                </a:cxn>
                <a:cxn ang="0">
                  <a:pos x="T6" y="T7"/>
                </a:cxn>
                <a:cxn ang="0">
                  <a:pos x="T8" y="T9"/>
                </a:cxn>
              </a:cxnLst>
              <a:rect l="0" t="0" r="r" b="b"/>
              <a:pathLst>
                <a:path w="79" h="80">
                  <a:moveTo>
                    <a:pt x="0" y="60"/>
                  </a:moveTo>
                  <a:cubicBezTo>
                    <a:pt x="7" y="39"/>
                    <a:pt x="14" y="20"/>
                    <a:pt x="21" y="0"/>
                  </a:cubicBezTo>
                  <a:cubicBezTo>
                    <a:pt x="41" y="6"/>
                    <a:pt x="59" y="12"/>
                    <a:pt x="79" y="18"/>
                  </a:cubicBezTo>
                  <a:cubicBezTo>
                    <a:pt x="74" y="39"/>
                    <a:pt x="69" y="58"/>
                    <a:pt x="63" y="80"/>
                  </a:cubicBezTo>
                  <a:cubicBezTo>
                    <a:pt x="41" y="73"/>
                    <a:pt x="22" y="67"/>
                    <a:pt x="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5" name="Freeform 47"/>
            <p:cNvSpPr>
              <a:spLocks/>
            </p:cNvSpPr>
            <p:nvPr/>
          </p:nvSpPr>
          <p:spPr bwMode="auto">
            <a:xfrm>
              <a:off x="8388350" y="1598613"/>
              <a:ext cx="23813" cy="22225"/>
            </a:xfrm>
            <a:custGeom>
              <a:avLst/>
              <a:gdLst>
                <a:gd name="T0" fmla="*/ 73 w 73"/>
                <a:gd name="T1" fmla="*/ 63 h 72"/>
                <a:gd name="T2" fmla="*/ 8 w 73"/>
                <a:gd name="T3" fmla="*/ 72 h 72"/>
                <a:gd name="T4" fmla="*/ 0 w 73"/>
                <a:gd name="T5" fmla="*/ 9 h 72"/>
                <a:gd name="T6" fmla="*/ 61 w 73"/>
                <a:gd name="T7" fmla="*/ 0 h 72"/>
                <a:gd name="T8" fmla="*/ 73 w 73"/>
                <a:gd name="T9" fmla="*/ 63 h 72"/>
              </a:gdLst>
              <a:ahLst/>
              <a:cxnLst>
                <a:cxn ang="0">
                  <a:pos x="T0" y="T1"/>
                </a:cxn>
                <a:cxn ang="0">
                  <a:pos x="T2" y="T3"/>
                </a:cxn>
                <a:cxn ang="0">
                  <a:pos x="T4" y="T5"/>
                </a:cxn>
                <a:cxn ang="0">
                  <a:pos x="T6" y="T7"/>
                </a:cxn>
                <a:cxn ang="0">
                  <a:pos x="T8" y="T9"/>
                </a:cxn>
              </a:cxnLst>
              <a:rect l="0" t="0" r="r" b="b"/>
              <a:pathLst>
                <a:path w="73" h="72">
                  <a:moveTo>
                    <a:pt x="73" y="63"/>
                  </a:moveTo>
                  <a:cubicBezTo>
                    <a:pt x="50" y="66"/>
                    <a:pt x="30" y="69"/>
                    <a:pt x="8" y="72"/>
                  </a:cubicBezTo>
                  <a:cubicBezTo>
                    <a:pt x="5" y="50"/>
                    <a:pt x="3" y="31"/>
                    <a:pt x="0" y="9"/>
                  </a:cubicBezTo>
                  <a:cubicBezTo>
                    <a:pt x="21" y="6"/>
                    <a:pt x="40" y="3"/>
                    <a:pt x="61" y="0"/>
                  </a:cubicBezTo>
                  <a:cubicBezTo>
                    <a:pt x="65" y="21"/>
                    <a:pt x="69" y="40"/>
                    <a:pt x="73"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6" name="Freeform 48"/>
            <p:cNvSpPr>
              <a:spLocks/>
            </p:cNvSpPr>
            <p:nvPr/>
          </p:nvSpPr>
          <p:spPr bwMode="auto">
            <a:xfrm>
              <a:off x="8350250" y="1603376"/>
              <a:ext cx="19050" cy="19050"/>
            </a:xfrm>
            <a:custGeom>
              <a:avLst/>
              <a:gdLst>
                <a:gd name="T0" fmla="*/ 0 w 61"/>
                <a:gd name="T1" fmla="*/ 0 h 62"/>
                <a:gd name="T2" fmla="*/ 61 w 61"/>
                <a:gd name="T3" fmla="*/ 0 h 62"/>
                <a:gd name="T4" fmla="*/ 61 w 61"/>
                <a:gd name="T5" fmla="*/ 62 h 62"/>
                <a:gd name="T6" fmla="*/ 0 w 61"/>
                <a:gd name="T7" fmla="*/ 62 h 62"/>
                <a:gd name="T8" fmla="*/ 0 w 61"/>
                <a:gd name="T9" fmla="*/ 0 h 62"/>
              </a:gdLst>
              <a:ahLst/>
              <a:cxnLst>
                <a:cxn ang="0">
                  <a:pos x="T0" y="T1"/>
                </a:cxn>
                <a:cxn ang="0">
                  <a:pos x="T2" y="T3"/>
                </a:cxn>
                <a:cxn ang="0">
                  <a:pos x="T4" y="T5"/>
                </a:cxn>
                <a:cxn ang="0">
                  <a:pos x="T6" y="T7"/>
                </a:cxn>
                <a:cxn ang="0">
                  <a:pos x="T8" y="T9"/>
                </a:cxn>
              </a:cxnLst>
              <a:rect l="0" t="0" r="r" b="b"/>
              <a:pathLst>
                <a:path w="61" h="62">
                  <a:moveTo>
                    <a:pt x="0" y="0"/>
                  </a:moveTo>
                  <a:cubicBezTo>
                    <a:pt x="21" y="0"/>
                    <a:pt x="40" y="0"/>
                    <a:pt x="61" y="0"/>
                  </a:cubicBezTo>
                  <a:cubicBezTo>
                    <a:pt x="61" y="20"/>
                    <a:pt x="61" y="40"/>
                    <a:pt x="61" y="62"/>
                  </a:cubicBezTo>
                  <a:cubicBezTo>
                    <a:pt x="41" y="62"/>
                    <a:pt x="20" y="62"/>
                    <a:pt x="0" y="62"/>
                  </a:cubicBezTo>
                  <a:cubicBezTo>
                    <a:pt x="0" y="41"/>
                    <a:pt x="0" y="2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7" name="Freeform 49"/>
            <p:cNvSpPr>
              <a:spLocks/>
            </p:cNvSpPr>
            <p:nvPr/>
          </p:nvSpPr>
          <p:spPr bwMode="auto">
            <a:xfrm>
              <a:off x="8599488" y="1266826"/>
              <a:ext cx="25400" cy="25400"/>
            </a:xfrm>
            <a:custGeom>
              <a:avLst/>
              <a:gdLst>
                <a:gd name="T0" fmla="*/ 79 w 79"/>
                <a:gd name="T1" fmla="*/ 63 h 78"/>
                <a:gd name="T2" fmla="*/ 17 w 79"/>
                <a:gd name="T3" fmla="*/ 78 h 78"/>
                <a:gd name="T4" fmla="*/ 0 w 79"/>
                <a:gd name="T5" fmla="*/ 19 h 78"/>
                <a:gd name="T6" fmla="*/ 61 w 79"/>
                <a:gd name="T7" fmla="*/ 0 h 78"/>
                <a:gd name="T8" fmla="*/ 79 w 79"/>
                <a:gd name="T9" fmla="*/ 63 h 78"/>
              </a:gdLst>
              <a:ahLst/>
              <a:cxnLst>
                <a:cxn ang="0">
                  <a:pos x="T0" y="T1"/>
                </a:cxn>
                <a:cxn ang="0">
                  <a:pos x="T2" y="T3"/>
                </a:cxn>
                <a:cxn ang="0">
                  <a:pos x="T4" y="T5"/>
                </a:cxn>
                <a:cxn ang="0">
                  <a:pos x="T6" y="T7"/>
                </a:cxn>
                <a:cxn ang="0">
                  <a:pos x="T8" y="T9"/>
                </a:cxn>
              </a:cxnLst>
              <a:rect l="0" t="0" r="r" b="b"/>
              <a:pathLst>
                <a:path w="79" h="78">
                  <a:moveTo>
                    <a:pt x="79" y="63"/>
                  </a:moveTo>
                  <a:cubicBezTo>
                    <a:pt x="57" y="68"/>
                    <a:pt x="37" y="73"/>
                    <a:pt x="17" y="78"/>
                  </a:cubicBezTo>
                  <a:cubicBezTo>
                    <a:pt x="11" y="58"/>
                    <a:pt x="6" y="40"/>
                    <a:pt x="0" y="19"/>
                  </a:cubicBezTo>
                  <a:cubicBezTo>
                    <a:pt x="20" y="13"/>
                    <a:pt x="39" y="7"/>
                    <a:pt x="61" y="0"/>
                  </a:cubicBezTo>
                  <a:cubicBezTo>
                    <a:pt x="67" y="20"/>
                    <a:pt x="73" y="40"/>
                    <a:pt x="79"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8" name="Freeform 50"/>
            <p:cNvSpPr>
              <a:spLocks/>
            </p:cNvSpPr>
            <p:nvPr/>
          </p:nvSpPr>
          <p:spPr bwMode="auto">
            <a:xfrm>
              <a:off x="8148638" y="1162051"/>
              <a:ext cx="28575" cy="28575"/>
            </a:xfrm>
            <a:custGeom>
              <a:avLst/>
              <a:gdLst>
                <a:gd name="T0" fmla="*/ 89 w 89"/>
                <a:gd name="T1" fmla="*/ 44 h 90"/>
                <a:gd name="T2" fmla="*/ 49 w 89"/>
                <a:gd name="T3" fmla="*/ 90 h 90"/>
                <a:gd name="T4" fmla="*/ 0 w 89"/>
                <a:gd name="T5" fmla="*/ 49 h 90"/>
                <a:gd name="T6" fmla="*/ 43 w 89"/>
                <a:gd name="T7" fmla="*/ 0 h 90"/>
                <a:gd name="T8" fmla="*/ 89 w 89"/>
                <a:gd name="T9" fmla="*/ 44 h 90"/>
              </a:gdLst>
              <a:ahLst/>
              <a:cxnLst>
                <a:cxn ang="0">
                  <a:pos x="T0" y="T1"/>
                </a:cxn>
                <a:cxn ang="0">
                  <a:pos x="T2" y="T3"/>
                </a:cxn>
                <a:cxn ang="0">
                  <a:pos x="T4" y="T5"/>
                </a:cxn>
                <a:cxn ang="0">
                  <a:pos x="T6" y="T7"/>
                </a:cxn>
                <a:cxn ang="0">
                  <a:pos x="T8" y="T9"/>
                </a:cxn>
              </a:cxnLst>
              <a:rect l="0" t="0" r="r" b="b"/>
              <a:pathLst>
                <a:path w="89" h="90">
                  <a:moveTo>
                    <a:pt x="89" y="44"/>
                  </a:moveTo>
                  <a:cubicBezTo>
                    <a:pt x="76" y="59"/>
                    <a:pt x="63" y="73"/>
                    <a:pt x="49" y="90"/>
                  </a:cubicBezTo>
                  <a:cubicBezTo>
                    <a:pt x="33" y="77"/>
                    <a:pt x="18" y="64"/>
                    <a:pt x="0" y="49"/>
                  </a:cubicBezTo>
                  <a:cubicBezTo>
                    <a:pt x="14" y="33"/>
                    <a:pt x="28" y="17"/>
                    <a:pt x="43" y="0"/>
                  </a:cubicBezTo>
                  <a:cubicBezTo>
                    <a:pt x="59" y="15"/>
                    <a:pt x="74" y="29"/>
                    <a:pt x="89"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79" name="Freeform 51"/>
            <p:cNvSpPr>
              <a:spLocks/>
            </p:cNvSpPr>
            <p:nvPr/>
          </p:nvSpPr>
          <p:spPr bwMode="auto">
            <a:xfrm>
              <a:off x="8407400" y="1082676"/>
              <a:ext cx="23813" cy="23813"/>
            </a:xfrm>
            <a:custGeom>
              <a:avLst/>
              <a:gdLst>
                <a:gd name="T0" fmla="*/ 59 w 76"/>
                <a:gd name="T1" fmla="*/ 77 h 77"/>
                <a:gd name="T2" fmla="*/ 0 w 76"/>
                <a:gd name="T3" fmla="*/ 63 h 77"/>
                <a:gd name="T4" fmla="*/ 11 w 76"/>
                <a:gd name="T5" fmla="*/ 0 h 77"/>
                <a:gd name="T6" fmla="*/ 76 w 76"/>
                <a:gd name="T7" fmla="*/ 15 h 77"/>
                <a:gd name="T8" fmla="*/ 59 w 76"/>
                <a:gd name="T9" fmla="*/ 77 h 77"/>
              </a:gdLst>
              <a:ahLst/>
              <a:cxnLst>
                <a:cxn ang="0">
                  <a:pos x="T0" y="T1"/>
                </a:cxn>
                <a:cxn ang="0">
                  <a:pos x="T2" y="T3"/>
                </a:cxn>
                <a:cxn ang="0">
                  <a:pos x="T4" y="T5"/>
                </a:cxn>
                <a:cxn ang="0">
                  <a:pos x="T6" y="T7"/>
                </a:cxn>
                <a:cxn ang="0">
                  <a:pos x="T8" y="T9"/>
                </a:cxn>
              </a:cxnLst>
              <a:rect l="0" t="0" r="r" b="b"/>
              <a:pathLst>
                <a:path w="76" h="77">
                  <a:moveTo>
                    <a:pt x="59" y="77"/>
                  </a:moveTo>
                  <a:cubicBezTo>
                    <a:pt x="39" y="72"/>
                    <a:pt x="21" y="68"/>
                    <a:pt x="0" y="63"/>
                  </a:cubicBezTo>
                  <a:cubicBezTo>
                    <a:pt x="4" y="43"/>
                    <a:pt x="7" y="23"/>
                    <a:pt x="11" y="0"/>
                  </a:cubicBezTo>
                  <a:cubicBezTo>
                    <a:pt x="33" y="5"/>
                    <a:pt x="53" y="10"/>
                    <a:pt x="76" y="15"/>
                  </a:cubicBezTo>
                  <a:cubicBezTo>
                    <a:pt x="70" y="36"/>
                    <a:pt x="65" y="55"/>
                    <a:pt x="59"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80" name="Freeform 52"/>
            <p:cNvSpPr>
              <a:spLocks/>
            </p:cNvSpPr>
            <p:nvPr/>
          </p:nvSpPr>
          <p:spPr bwMode="auto">
            <a:xfrm>
              <a:off x="8555038" y="1495426"/>
              <a:ext cx="26988" cy="28575"/>
            </a:xfrm>
            <a:custGeom>
              <a:avLst/>
              <a:gdLst>
                <a:gd name="T0" fmla="*/ 49 w 89"/>
                <a:gd name="T1" fmla="*/ 90 h 90"/>
                <a:gd name="T2" fmla="*/ 0 w 89"/>
                <a:gd name="T3" fmla="*/ 49 h 90"/>
                <a:gd name="T4" fmla="*/ 37 w 89"/>
                <a:gd name="T5" fmla="*/ 0 h 90"/>
                <a:gd name="T6" fmla="*/ 89 w 89"/>
                <a:gd name="T7" fmla="*/ 37 h 90"/>
                <a:gd name="T8" fmla="*/ 49 w 89"/>
                <a:gd name="T9" fmla="*/ 90 h 90"/>
              </a:gdLst>
              <a:ahLst/>
              <a:cxnLst>
                <a:cxn ang="0">
                  <a:pos x="T0" y="T1"/>
                </a:cxn>
                <a:cxn ang="0">
                  <a:pos x="T2" y="T3"/>
                </a:cxn>
                <a:cxn ang="0">
                  <a:pos x="T4" y="T5"/>
                </a:cxn>
                <a:cxn ang="0">
                  <a:pos x="T6" y="T7"/>
                </a:cxn>
                <a:cxn ang="0">
                  <a:pos x="T8" y="T9"/>
                </a:cxn>
              </a:cxnLst>
              <a:rect l="0" t="0" r="r" b="b"/>
              <a:pathLst>
                <a:path w="89" h="90">
                  <a:moveTo>
                    <a:pt x="49" y="90"/>
                  </a:moveTo>
                  <a:cubicBezTo>
                    <a:pt x="32" y="75"/>
                    <a:pt x="16" y="63"/>
                    <a:pt x="0" y="49"/>
                  </a:cubicBezTo>
                  <a:cubicBezTo>
                    <a:pt x="12" y="32"/>
                    <a:pt x="24" y="17"/>
                    <a:pt x="37" y="0"/>
                  </a:cubicBezTo>
                  <a:cubicBezTo>
                    <a:pt x="53" y="12"/>
                    <a:pt x="70" y="23"/>
                    <a:pt x="89" y="37"/>
                  </a:cubicBezTo>
                  <a:cubicBezTo>
                    <a:pt x="76" y="54"/>
                    <a:pt x="63" y="71"/>
                    <a:pt x="4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81" name="Freeform 53"/>
            <p:cNvSpPr>
              <a:spLocks/>
            </p:cNvSpPr>
            <p:nvPr/>
          </p:nvSpPr>
          <p:spPr bwMode="auto">
            <a:xfrm>
              <a:off x="8443913" y="1093788"/>
              <a:ext cx="26988" cy="25400"/>
            </a:xfrm>
            <a:custGeom>
              <a:avLst/>
              <a:gdLst>
                <a:gd name="T0" fmla="*/ 22 w 83"/>
                <a:gd name="T1" fmla="*/ 0 h 83"/>
                <a:gd name="T2" fmla="*/ 83 w 83"/>
                <a:gd name="T3" fmla="*/ 24 h 83"/>
                <a:gd name="T4" fmla="*/ 57 w 83"/>
                <a:gd name="T5" fmla="*/ 83 h 83"/>
                <a:gd name="T6" fmla="*/ 0 w 83"/>
                <a:gd name="T7" fmla="*/ 60 h 83"/>
                <a:gd name="T8" fmla="*/ 22 w 83"/>
                <a:gd name="T9" fmla="*/ 0 h 83"/>
              </a:gdLst>
              <a:ahLst/>
              <a:cxnLst>
                <a:cxn ang="0">
                  <a:pos x="T0" y="T1"/>
                </a:cxn>
                <a:cxn ang="0">
                  <a:pos x="T2" y="T3"/>
                </a:cxn>
                <a:cxn ang="0">
                  <a:pos x="T4" y="T5"/>
                </a:cxn>
                <a:cxn ang="0">
                  <a:pos x="T6" y="T7"/>
                </a:cxn>
                <a:cxn ang="0">
                  <a:pos x="T8" y="T9"/>
                </a:cxn>
              </a:cxnLst>
              <a:rect l="0" t="0" r="r" b="b"/>
              <a:pathLst>
                <a:path w="83" h="83">
                  <a:moveTo>
                    <a:pt x="22" y="0"/>
                  </a:moveTo>
                  <a:cubicBezTo>
                    <a:pt x="42" y="8"/>
                    <a:pt x="61" y="16"/>
                    <a:pt x="83" y="24"/>
                  </a:cubicBezTo>
                  <a:cubicBezTo>
                    <a:pt x="74" y="44"/>
                    <a:pt x="66" y="63"/>
                    <a:pt x="57" y="83"/>
                  </a:cubicBezTo>
                  <a:cubicBezTo>
                    <a:pt x="38" y="75"/>
                    <a:pt x="20" y="68"/>
                    <a:pt x="0" y="60"/>
                  </a:cubicBezTo>
                  <a:cubicBezTo>
                    <a:pt x="7" y="40"/>
                    <a:pt x="14" y="21"/>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82" name="Freeform 54"/>
            <p:cNvSpPr>
              <a:spLocks/>
            </p:cNvSpPr>
            <p:nvPr/>
          </p:nvSpPr>
          <p:spPr bwMode="auto">
            <a:xfrm>
              <a:off x="8094663" y="1268413"/>
              <a:ext cx="23813" cy="25400"/>
            </a:xfrm>
            <a:custGeom>
              <a:avLst/>
              <a:gdLst>
                <a:gd name="T0" fmla="*/ 78 w 78"/>
                <a:gd name="T1" fmla="*/ 19 h 78"/>
                <a:gd name="T2" fmla="*/ 62 w 78"/>
                <a:gd name="T3" fmla="*/ 78 h 78"/>
                <a:gd name="T4" fmla="*/ 0 w 78"/>
                <a:gd name="T5" fmla="*/ 64 h 78"/>
                <a:gd name="T6" fmla="*/ 17 w 78"/>
                <a:gd name="T7" fmla="*/ 0 h 78"/>
                <a:gd name="T8" fmla="*/ 78 w 78"/>
                <a:gd name="T9" fmla="*/ 19 h 78"/>
              </a:gdLst>
              <a:ahLst/>
              <a:cxnLst>
                <a:cxn ang="0">
                  <a:pos x="T0" y="T1"/>
                </a:cxn>
                <a:cxn ang="0">
                  <a:pos x="T2" y="T3"/>
                </a:cxn>
                <a:cxn ang="0">
                  <a:pos x="T4" y="T5"/>
                </a:cxn>
                <a:cxn ang="0">
                  <a:pos x="T6" y="T7"/>
                </a:cxn>
                <a:cxn ang="0">
                  <a:pos x="T8" y="T9"/>
                </a:cxn>
              </a:cxnLst>
              <a:rect l="0" t="0" r="r" b="b"/>
              <a:pathLst>
                <a:path w="78" h="78">
                  <a:moveTo>
                    <a:pt x="78" y="19"/>
                  </a:moveTo>
                  <a:cubicBezTo>
                    <a:pt x="72" y="39"/>
                    <a:pt x="67" y="57"/>
                    <a:pt x="62" y="78"/>
                  </a:cubicBezTo>
                  <a:cubicBezTo>
                    <a:pt x="41" y="73"/>
                    <a:pt x="22" y="69"/>
                    <a:pt x="0" y="64"/>
                  </a:cubicBezTo>
                  <a:cubicBezTo>
                    <a:pt x="6" y="42"/>
                    <a:pt x="11" y="22"/>
                    <a:pt x="17" y="0"/>
                  </a:cubicBezTo>
                  <a:cubicBezTo>
                    <a:pt x="38" y="7"/>
                    <a:pt x="58" y="13"/>
                    <a:pt x="7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83" name="Freeform 55"/>
            <p:cNvSpPr>
              <a:spLocks/>
            </p:cNvSpPr>
            <p:nvPr/>
          </p:nvSpPr>
          <p:spPr bwMode="auto">
            <a:xfrm>
              <a:off x="8307388" y="1598613"/>
              <a:ext cx="23813" cy="23813"/>
            </a:xfrm>
            <a:custGeom>
              <a:avLst/>
              <a:gdLst>
                <a:gd name="T0" fmla="*/ 66 w 73"/>
                <a:gd name="T1" fmla="*/ 73 h 73"/>
                <a:gd name="T2" fmla="*/ 0 w 73"/>
                <a:gd name="T3" fmla="*/ 63 h 73"/>
                <a:gd name="T4" fmla="*/ 13 w 73"/>
                <a:gd name="T5" fmla="*/ 0 h 73"/>
                <a:gd name="T6" fmla="*/ 73 w 73"/>
                <a:gd name="T7" fmla="*/ 9 h 73"/>
                <a:gd name="T8" fmla="*/ 66 w 73"/>
                <a:gd name="T9" fmla="*/ 73 h 73"/>
              </a:gdLst>
              <a:ahLst/>
              <a:cxnLst>
                <a:cxn ang="0">
                  <a:pos x="T0" y="T1"/>
                </a:cxn>
                <a:cxn ang="0">
                  <a:pos x="T2" y="T3"/>
                </a:cxn>
                <a:cxn ang="0">
                  <a:pos x="T4" y="T5"/>
                </a:cxn>
                <a:cxn ang="0">
                  <a:pos x="T6" y="T7"/>
                </a:cxn>
                <a:cxn ang="0">
                  <a:pos x="T8" y="T9"/>
                </a:cxn>
              </a:cxnLst>
              <a:rect l="0" t="0" r="r" b="b"/>
              <a:pathLst>
                <a:path w="73" h="73">
                  <a:moveTo>
                    <a:pt x="66" y="73"/>
                  </a:moveTo>
                  <a:cubicBezTo>
                    <a:pt x="43" y="69"/>
                    <a:pt x="23" y="66"/>
                    <a:pt x="0" y="63"/>
                  </a:cubicBezTo>
                  <a:cubicBezTo>
                    <a:pt x="5" y="41"/>
                    <a:pt x="8" y="22"/>
                    <a:pt x="13" y="0"/>
                  </a:cubicBezTo>
                  <a:cubicBezTo>
                    <a:pt x="33" y="3"/>
                    <a:pt x="52" y="6"/>
                    <a:pt x="73" y="9"/>
                  </a:cubicBezTo>
                  <a:cubicBezTo>
                    <a:pt x="70" y="30"/>
                    <a:pt x="68" y="50"/>
                    <a:pt x="66"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84" name="Freeform 56"/>
            <p:cNvSpPr>
              <a:spLocks/>
            </p:cNvSpPr>
            <p:nvPr/>
          </p:nvSpPr>
          <p:spPr bwMode="auto">
            <a:xfrm>
              <a:off x="8328025" y="1077913"/>
              <a:ext cx="20638" cy="22225"/>
            </a:xfrm>
            <a:custGeom>
              <a:avLst/>
              <a:gdLst>
                <a:gd name="T0" fmla="*/ 66 w 69"/>
                <a:gd name="T1" fmla="*/ 0 h 68"/>
                <a:gd name="T2" fmla="*/ 69 w 69"/>
                <a:gd name="T3" fmla="*/ 63 h 68"/>
                <a:gd name="T4" fmla="*/ 8 w 69"/>
                <a:gd name="T5" fmla="*/ 68 h 68"/>
                <a:gd name="T6" fmla="*/ 0 w 69"/>
                <a:gd name="T7" fmla="*/ 5 h 68"/>
                <a:gd name="T8" fmla="*/ 66 w 69"/>
                <a:gd name="T9" fmla="*/ 0 h 68"/>
              </a:gdLst>
              <a:ahLst/>
              <a:cxnLst>
                <a:cxn ang="0">
                  <a:pos x="T0" y="T1"/>
                </a:cxn>
                <a:cxn ang="0">
                  <a:pos x="T2" y="T3"/>
                </a:cxn>
                <a:cxn ang="0">
                  <a:pos x="T4" y="T5"/>
                </a:cxn>
                <a:cxn ang="0">
                  <a:pos x="T6" y="T7"/>
                </a:cxn>
                <a:cxn ang="0">
                  <a:pos x="T8" y="T9"/>
                </a:cxn>
              </a:cxnLst>
              <a:rect l="0" t="0" r="r" b="b"/>
              <a:pathLst>
                <a:path w="69" h="68">
                  <a:moveTo>
                    <a:pt x="66" y="0"/>
                  </a:moveTo>
                  <a:cubicBezTo>
                    <a:pt x="67" y="22"/>
                    <a:pt x="68" y="42"/>
                    <a:pt x="69" y="63"/>
                  </a:cubicBezTo>
                  <a:cubicBezTo>
                    <a:pt x="48" y="65"/>
                    <a:pt x="29" y="67"/>
                    <a:pt x="8" y="68"/>
                  </a:cubicBezTo>
                  <a:cubicBezTo>
                    <a:pt x="5" y="47"/>
                    <a:pt x="3" y="27"/>
                    <a:pt x="0" y="5"/>
                  </a:cubicBezTo>
                  <a:cubicBezTo>
                    <a:pt x="23" y="3"/>
                    <a:pt x="43" y="2"/>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grpSp>
      <p:grpSp>
        <p:nvGrpSpPr>
          <p:cNvPr id="385" name="Group 384"/>
          <p:cNvGrpSpPr/>
          <p:nvPr/>
        </p:nvGrpSpPr>
        <p:grpSpPr>
          <a:xfrm>
            <a:off x="4400394" y="2803792"/>
            <a:ext cx="441524" cy="479682"/>
            <a:chOff x="4962526" y="1687513"/>
            <a:chExt cx="514349" cy="558799"/>
          </a:xfrm>
        </p:grpSpPr>
        <p:sp>
          <p:nvSpPr>
            <p:cNvPr id="386" name="Freeform 60"/>
            <p:cNvSpPr>
              <a:spLocks noEditPoints="1"/>
            </p:cNvSpPr>
            <p:nvPr/>
          </p:nvSpPr>
          <p:spPr bwMode="auto">
            <a:xfrm>
              <a:off x="4962526" y="1687513"/>
              <a:ext cx="514349" cy="558799"/>
            </a:xfrm>
            <a:custGeom>
              <a:avLst/>
              <a:gdLst>
                <a:gd name="T0" fmla="*/ 5 w 1890"/>
                <a:gd name="T1" fmla="*/ 538 h 2055"/>
                <a:gd name="T2" fmla="*/ 7 w 1890"/>
                <a:gd name="T3" fmla="*/ 402 h 2055"/>
                <a:gd name="T4" fmla="*/ 139 w 1890"/>
                <a:gd name="T5" fmla="*/ 281 h 2055"/>
                <a:gd name="T6" fmla="*/ 444 w 1890"/>
                <a:gd name="T7" fmla="*/ 232 h 2055"/>
                <a:gd name="T8" fmla="*/ 807 w 1890"/>
                <a:gd name="T9" fmla="*/ 73 h 2055"/>
                <a:gd name="T10" fmla="*/ 861 w 1890"/>
                <a:gd name="T11" fmla="*/ 39 h 2055"/>
                <a:gd name="T12" fmla="*/ 1048 w 1890"/>
                <a:gd name="T13" fmla="*/ 44 h 2055"/>
                <a:gd name="T14" fmla="*/ 1485 w 1890"/>
                <a:gd name="T15" fmla="*/ 242 h 2055"/>
                <a:gd name="T16" fmla="*/ 1720 w 1890"/>
                <a:gd name="T17" fmla="*/ 277 h 2055"/>
                <a:gd name="T18" fmla="*/ 1764 w 1890"/>
                <a:gd name="T19" fmla="*/ 282 h 2055"/>
                <a:gd name="T20" fmla="*/ 1890 w 1890"/>
                <a:gd name="T21" fmla="*/ 424 h 2055"/>
                <a:gd name="T22" fmla="*/ 1634 w 1890"/>
                <a:gd name="T23" fmla="*/ 1446 h 2055"/>
                <a:gd name="T24" fmla="*/ 1025 w 1890"/>
                <a:gd name="T25" fmla="*/ 2028 h 2055"/>
                <a:gd name="T26" fmla="*/ 876 w 1890"/>
                <a:gd name="T27" fmla="*/ 2032 h 2055"/>
                <a:gd name="T28" fmla="*/ 88 w 1890"/>
                <a:gd name="T29" fmla="*/ 1149 h 2055"/>
                <a:gd name="T30" fmla="*/ 6 w 1890"/>
                <a:gd name="T31" fmla="*/ 684 h 2055"/>
                <a:gd name="T32" fmla="*/ 6 w 1890"/>
                <a:gd name="T33" fmla="*/ 538 h 2055"/>
                <a:gd name="T34" fmla="*/ 5 w 1890"/>
                <a:gd name="T35" fmla="*/ 538 h 2055"/>
                <a:gd name="T36" fmla="*/ 127 w 1890"/>
                <a:gd name="T37" fmla="*/ 554 h 2055"/>
                <a:gd name="T38" fmla="*/ 182 w 1890"/>
                <a:gd name="T39" fmla="*/ 1019 h 2055"/>
                <a:gd name="T40" fmla="*/ 920 w 1890"/>
                <a:gd name="T41" fmla="*/ 1914 h 2055"/>
                <a:gd name="T42" fmla="*/ 971 w 1890"/>
                <a:gd name="T43" fmla="*/ 1914 h 2055"/>
                <a:gd name="T44" fmla="*/ 1659 w 1890"/>
                <a:gd name="T45" fmla="*/ 1093 h 2055"/>
                <a:gd name="T46" fmla="*/ 1765 w 1890"/>
                <a:gd name="T47" fmla="*/ 441 h 2055"/>
                <a:gd name="T48" fmla="*/ 1729 w 1890"/>
                <a:gd name="T49" fmla="*/ 405 h 2055"/>
                <a:gd name="T50" fmla="*/ 1539 w 1890"/>
                <a:gd name="T51" fmla="*/ 382 h 2055"/>
                <a:gd name="T52" fmla="*/ 988 w 1890"/>
                <a:gd name="T53" fmla="*/ 155 h 2055"/>
                <a:gd name="T54" fmla="*/ 915 w 1890"/>
                <a:gd name="T55" fmla="*/ 154 h 2055"/>
                <a:gd name="T56" fmla="*/ 541 w 1890"/>
                <a:gd name="T57" fmla="*/ 335 h 2055"/>
                <a:gd name="T58" fmla="*/ 164 w 1890"/>
                <a:gd name="T59" fmla="*/ 405 h 2055"/>
                <a:gd name="T60" fmla="*/ 128 w 1890"/>
                <a:gd name="T61" fmla="*/ 442 h 2055"/>
                <a:gd name="T62" fmla="*/ 127 w 1890"/>
                <a:gd name="T63" fmla="*/ 554 h 2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0" h="2055">
                  <a:moveTo>
                    <a:pt x="5" y="538"/>
                  </a:moveTo>
                  <a:cubicBezTo>
                    <a:pt x="5" y="492"/>
                    <a:pt x="0" y="446"/>
                    <a:pt x="7" y="402"/>
                  </a:cubicBezTo>
                  <a:cubicBezTo>
                    <a:pt x="17" y="332"/>
                    <a:pt x="68" y="288"/>
                    <a:pt x="139" y="281"/>
                  </a:cubicBezTo>
                  <a:cubicBezTo>
                    <a:pt x="242" y="271"/>
                    <a:pt x="344" y="259"/>
                    <a:pt x="444" y="232"/>
                  </a:cubicBezTo>
                  <a:cubicBezTo>
                    <a:pt x="573" y="197"/>
                    <a:pt x="695" y="146"/>
                    <a:pt x="807" y="73"/>
                  </a:cubicBezTo>
                  <a:cubicBezTo>
                    <a:pt x="825" y="62"/>
                    <a:pt x="843" y="50"/>
                    <a:pt x="861" y="39"/>
                  </a:cubicBezTo>
                  <a:cubicBezTo>
                    <a:pt x="924" y="0"/>
                    <a:pt x="987" y="1"/>
                    <a:pt x="1048" y="44"/>
                  </a:cubicBezTo>
                  <a:cubicBezTo>
                    <a:pt x="1181" y="137"/>
                    <a:pt x="1326" y="208"/>
                    <a:pt x="1485" y="242"/>
                  </a:cubicBezTo>
                  <a:cubicBezTo>
                    <a:pt x="1563" y="259"/>
                    <a:pt x="1642" y="266"/>
                    <a:pt x="1720" y="277"/>
                  </a:cubicBezTo>
                  <a:cubicBezTo>
                    <a:pt x="1735" y="279"/>
                    <a:pt x="1750" y="280"/>
                    <a:pt x="1764" y="282"/>
                  </a:cubicBezTo>
                  <a:cubicBezTo>
                    <a:pt x="1835" y="293"/>
                    <a:pt x="1890" y="351"/>
                    <a:pt x="1890" y="424"/>
                  </a:cubicBezTo>
                  <a:cubicBezTo>
                    <a:pt x="1889" y="785"/>
                    <a:pt x="1822" y="1131"/>
                    <a:pt x="1634" y="1446"/>
                  </a:cubicBezTo>
                  <a:cubicBezTo>
                    <a:pt x="1484" y="1696"/>
                    <a:pt x="1276" y="1885"/>
                    <a:pt x="1025" y="2028"/>
                  </a:cubicBezTo>
                  <a:cubicBezTo>
                    <a:pt x="977" y="2055"/>
                    <a:pt x="925" y="2055"/>
                    <a:pt x="876" y="2032"/>
                  </a:cubicBezTo>
                  <a:cubicBezTo>
                    <a:pt x="487" y="1851"/>
                    <a:pt x="218" y="1562"/>
                    <a:pt x="88" y="1149"/>
                  </a:cubicBezTo>
                  <a:cubicBezTo>
                    <a:pt x="40" y="997"/>
                    <a:pt x="13" y="842"/>
                    <a:pt x="6" y="684"/>
                  </a:cubicBezTo>
                  <a:cubicBezTo>
                    <a:pt x="4" y="635"/>
                    <a:pt x="6" y="586"/>
                    <a:pt x="6" y="538"/>
                  </a:cubicBezTo>
                  <a:cubicBezTo>
                    <a:pt x="6" y="538"/>
                    <a:pt x="5" y="538"/>
                    <a:pt x="5" y="538"/>
                  </a:cubicBezTo>
                  <a:close/>
                  <a:moveTo>
                    <a:pt x="127" y="554"/>
                  </a:moveTo>
                  <a:cubicBezTo>
                    <a:pt x="129" y="711"/>
                    <a:pt x="144" y="866"/>
                    <a:pt x="182" y="1019"/>
                  </a:cubicBezTo>
                  <a:cubicBezTo>
                    <a:pt x="286" y="1435"/>
                    <a:pt x="534" y="1731"/>
                    <a:pt x="920" y="1914"/>
                  </a:cubicBezTo>
                  <a:cubicBezTo>
                    <a:pt x="937" y="1922"/>
                    <a:pt x="953" y="1924"/>
                    <a:pt x="971" y="1914"/>
                  </a:cubicBezTo>
                  <a:cubicBezTo>
                    <a:pt x="1300" y="1724"/>
                    <a:pt x="1534" y="1455"/>
                    <a:pt x="1659" y="1093"/>
                  </a:cubicBezTo>
                  <a:cubicBezTo>
                    <a:pt x="1733" y="882"/>
                    <a:pt x="1761" y="664"/>
                    <a:pt x="1765" y="441"/>
                  </a:cubicBezTo>
                  <a:cubicBezTo>
                    <a:pt x="1766" y="415"/>
                    <a:pt x="1758" y="408"/>
                    <a:pt x="1729" y="405"/>
                  </a:cubicBezTo>
                  <a:cubicBezTo>
                    <a:pt x="1666" y="398"/>
                    <a:pt x="1602" y="392"/>
                    <a:pt x="1539" y="382"/>
                  </a:cubicBezTo>
                  <a:cubicBezTo>
                    <a:pt x="1338" y="350"/>
                    <a:pt x="1155" y="271"/>
                    <a:pt x="988" y="155"/>
                  </a:cubicBezTo>
                  <a:cubicBezTo>
                    <a:pt x="961" y="136"/>
                    <a:pt x="942" y="135"/>
                    <a:pt x="915" y="154"/>
                  </a:cubicBezTo>
                  <a:cubicBezTo>
                    <a:pt x="799" y="233"/>
                    <a:pt x="674" y="294"/>
                    <a:pt x="541" y="335"/>
                  </a:cubicBezTo>
                  <a:cubicBezTo>
                    <a:pt x="418" y="373"/>
                    <a:pt x="292" y="395"/>
                    <a:pt x="164" y="405"/>
                  </a:cubicBezTo>
                  <a:cubicBezTo>
                    <a:pt x="134" y="407"/>
                    <a:pt x="128" y="411"/>
                    <a:pt x="128" y="442"/>
                  </a:cubicBezTo>
                  <a:cubicBezTo>
                    <a:pt x="127" y="479"/>
                    <a:pt x="127" y="517"/>
                    <a:pt x="127" y="5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87" name="Freeform 61"/>
            <p:cNvSpPr>
              <a:spLocks noEditPoints="1"/>
            </p:cNvSpPr>
            <p:nvPr/>
          </p:nvSpPr>
          <p:spPr bwMode="auto">
            <a:xfrm>
              <a:off x="5026025" y="1755775"/>
              <a:ext cx="387350" cy="420687"/>
            </a:xfrm>
            <a:custGeom>
              <a:avLst/>
              <a:gdLst>
                <a:gd name="T0" fmla="*/ 2 w 1427"/>
                <a:gd name="T1" fmla="*/ 330 h 1546"/>
                <a:gd name="T2" fmla="*/ 2 w 1427"/>
                <a:gd name="T3" fmla="*/ 270 h 1546"/>
                <a:gd name="T4" fmla="*/ 22 w 1427"/>
                <a:gd name="T5" fmla="*/ 248 h 1546"/>
                <a:gd name="T6" fmla="*/ 704 w 1427"/>
                <a:gd name="T7" fmla="*/ 9 h 1546"/>
                <a:gd name="T8" fmla="*/ 738 w 1427"/>
                <a:gd name="T9" fmla="*/ 13 h 1546"/>
                <a:gd name="T10" fmla="*/ 1210 w 1427"/>
                <a:gd name="T11" fmla="*/ 214 h 1546"/>
                <a:gd name="T12" fmla="*/ 1394 w 1427"/>
                <a:gd name="T13" fmla="*/ 245 h 1546"/>
                <a:gd name="T14" fmla="*/ 1425 w 1427"/>
                <a:gd name="T15" fmla="*/ 280 h 1546"/>
                <a:gd name="T16" fmla="*/ 1104 w 1427"/>
                <a:gd name="T17" fmla="*/ 1207 h 1546"/>
                <a:gd name="T18" fmla="*/ 723 w 1427"/>
                <a:gd name="T19" fmla="*/ 1541 h 1546"/>
                <a:gd name="T20" fmla="*/ 696 w 1427"/>
                <a:gd name="T21" fmla="*/ 1542 h 1546"/>
                <a:gd name="T22" fmla="*/ 300 w 1427"/>
                <a:gd name="T23" fmla="*/ 1229 h 1546"/>
                <a:gd name="T24" fmla="*/ 84 w 1427"/>
                <a:gd name="T25" fmla="*/ 831 h 1546"/>
                <a:gd name="T26" fmla="*/ 16 w 1427"/>
                <a:gd name="T27" fmla="*/ 510 h 1546"/>
                <a:gd name="T28" fmla="*/ 0 w 1427"/>
                <a:gd name="T29" fmla="*/ 331 h 1546"/>
                <a:gd name="T30" fmla="*/ 2 w 1427"/>
                <a:gd name="T31" fmla="*/ 330 h 1546"/>
                <a:gd name="T32" fmla="*/ 566 w 1427"/>
                <a:gd name="T33" fmla="*/ 850 h 1546"/>
                <a:gd name="T34" fmla="*/ 517 w 1427"/>
                <a:gd name="T35" fmla="*/ 793 h 1546"/>
                <a:gd name="T36" fmla="*/ 398 w 1427"/>
                <a:gd name="T37" fmla="*/ 791 h 1546"/>
                <a:gd name="T38" fmla="*/ 377 w 1427"/>
                <a:gd name="T39" fmla="*/ 917 h 1546"/>
                <a:gd name="T40" fmla="*/ 515 w 1427"/>
                <a:gd name="T41" fmla="*/ 1056 h 1546"/>
                <a:gd name="T42" fmla="*/ 621 w 1427"/>
                <a:gd name="T43" fmla="*/ 1055 h 1546"/>
                <a:gd name="T44" fmla="*/ 641 w 1427"/>
                <a:gd name="T45" fmla="*/ 1038 h 1546"/>
                <a:gd name="T46" fmla="*/ 1029 w 1427"/>
                <a:gd name="T47" fmla="*/ 648 h 1546"/>
                <a:gd name="T48" fmla="*/ 1059 w 1427"/>
                <a:gd name="T49" fmla="*/ 611 h 1546"/>
                <a:gd name="T50" fmla="*/ 1068 w 1427"/>
                <a:gd name="T51" fmla="*/ 558 h 1546"/>
                <a:gd name="T52" fmla="*/ 903 w 1427"/>
                <a:gd name="T53" fmla="*/ 506 h 1546"/>
                <a:gd name="T54" fmla="*/ 888 w 1427"/>
                <a:gd name="T55" fmla="*/ 521 h 1546"/>
                <a:gd name="T56" fmla="*/ 598 w 1427"/>
                <a:gd name="T57" fmla="*/ 812 h 1546"/>
                <a:gd name="T58" fmla="*/ 566 w 1427"/>
                <a:gd name="T59" fmla="*/ 850 h 1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27" h="1546">
                  <a:moveTo>
                    <a:pt x="2" y="330"/>
                  </a:moveTo>
                  <a:cubicBezTo>
                    <a:pt x="2" y="310"/>
                    <a:pt x="3" y="290"/>
                    <a:pt x="2" y="270"/>
                  </a:cubicBezTo>
                  <a:cubicBezTo>
                    <a:pt x="2" y="256"/>
                    <a:pt x="6" y="250"/>
                    <a:pt x="22" y="248"/>
                  </a:cubicBezTo>
                  <a:cubicBezTo>
                    <a:pt x="266" y="217"/>
                    <a:pt x="496" y="144"/>
                    <a:pt x="704" y="9"/>
                  </a:cubicBezTo>
                  <a:cubicBezTo>
                    <a:pt x="718" y="0"/>
                    <a:pt x="727" y="6"/>
                    <a:pt x="738" y="13"/>
                  </a:cubicBezTo>
                  <a:cubicBezTo>
                    <a:pt x="884" y="106"/>
                    <a:pt x="1041" y="175"/>
                    <a:pt x="1210" y="214"/>
                  </a:cubicBezTo>
                  <a:cubicBezTo>
                    <a:pt x="1271" y="228"/>
                    <a:pt x="1333" y="235"/>
                    <a:pt x="1394" y="245"/>
                  </a:cubicBezTo>
                  <a:cubicBezTo>
                    <a:pt x="1425" y="249"/>
                    <a:pt x="1427" y="248"/>
                    <a:pt x="1425" y="280"/>
                  </a:cubicBezTo>
                  <a:cubicBezTo>
                    <a:pt x="1403" y="618"/>
                    <a:pt x="1317" y="934"/>
                    <a:pt x="1104" y="1207"/>
                  </a:cubicBezTo>
                  <a:cubicBezTo>
                    <a:pt x="998" y="1342"/>
                    <a:pt x="868" y="1451"/>
                    <a:pt x="723" y="1541"/>
                  </a:cubicBezTo>
                  <a:cubicBezTo>
                    <a:pt x="716" y="1546"/>
                    <a:pt x="703" y="1545"/>
                    <a:pt x="696" y="1542"/>
                  </a:cubicBezTo>
                  <a:cubicBezTo>
                    <a:pt x="544" y="1463"/>
                    <a:pt x="409" y="1362"/>
                    <a:pt x="300" y="1229"/>
                  </a:cubicBezTo>
                  <a:cubicBezTo>
                    <a:pt x="202" y="1110"/>
                    <a:pt x="131" y="977"/>
                    <a:pt x="84" y="831"/>
                  </a:cubicBezTo>
                  <a:cubicBezTo>
                    <a:pt x="50" y="726"/>
                    <a:pt x="27" y="619"/>
                    <a:pt x="16" y="510"/>
                  </a:cubicBezTo>
                  <a:cubicBezTo>
                    <a:pt x="10" y="450"/>
                    <a:pt x="5" y="390"/>
                    <a:pt x="0" y="331"/>
                  </a:cubicBezTo>
                  <a:cubicBezTo>
                    <a:pt x="1" y="331"/>
                    <a:pt x="2" y="330"/>
                    <a:pt x="2" y="330"/>
                  </a:cubicBezTo>
                  <a:close/>
                  <a:moveTo>
                    <a:pt x="566" y="850"/>
                  </a:moveTo>
                  <a:cubicBezTo>
                    <a:pt x="546" y="826"/>
                    <a:pt x="533" y="808"/>
                    <a:pt x="517" y="793"/>
                  </a:cubicBezTo>
                  <a:cubicBezTo>
                    <a:pt x="479" y="757"/>
                    <a:pt x="437" y="756"/>
                    <a:pt x="398" y="791"/>
                  </a:cubicBezTo>
                  <a:cubicBezTo>
                    <a:pt x="353" y="831"/>
                    <a:pt x="342" y="877"/>
                    <a:pt x="377" y="917"/>
                  </a:cubicBezTo>
                  <a:cubicBezTo>
                    <a:pt x="420" y="966"/>
                    <a:pt x="466" y="1013"/>
                    <a:pt x="515" y="1056"/>
                  </a:cubicBezTo>
                  <a:cubicBezTo>
                    <a:pt x="550" y="1088"/>
                    <a:pt x="584" y="1085"/>
                    <a:pt x="621" y="1055"/>
                  </a:cubicBezTo>
                  <a:cubicBezTo>
                    <a:pt x="628" y="1050"/>
                    <a:pt x="634" y="1044"/>
                    <a:pt x="641" y="1038"/>
                  </a:cubicBezTo>
                  <a:cubicBezTo>
                    <a:pt x="770" y="908"/>
                    <a:pt x="900" y="778"/>
                    <a:pt x="1029" y="648"/>
                  </a:cubicBezTo>
                  <a:cubicBezTo>
                    <a:pt x="1041" y="637"/>
                    <a:pt x="1053" y="625"/>
                    <a:pt x="1059" y="611"/>
                  </a:cubicBezTo>
                  <a:cubicBezTo>
                    <a:pt x="1066" y="595"/>
                    <a:pt x="1072" y="574"/>
                    <a:pt x="1068" y="558"/>
                  </a:cubicBezTo>
                  <a:cubicBezTo>
                    <a:pt x="1051" y="475"/>
                    <a:pt x="964" y="449"/>
                    <a:pt x="903" y="506"/>
                  </a:cubicBezTo>
                  <a:cubicBezTo>
                    <a:pt x="898" y="511"/>
                    <a:pt x="893" y="516"/>
                    <a:pt x="888" y="521"/>
                  </a:cubicBezTo>
                  <a:cubicBezTo>
                    <a:pt x="791" y="618"/>
                    <a:pt x="694" y="715"/>
                    <a:pt x="598" y="812"/>
                  </a:cubicBezTo>
                  <a:cubicBezTo>
                    <a:pt x="586" y="823"/>
                    <a:pt x="577" y="836"/>
                    <a:pt x="566" y="8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grpSp>
      <p:grpSp>
        <p:nvGrpSpPr>
          <p:cNvPr id="388" name="Group 387"/>
          <p:cNvGrpSpPr/>
          <p:nvPr/>
        </p:nvGrpSpPr>
        <p:grpSpPr>
          <a:xfrm>
            <a:off x="5184384" y="1657076"/>
            <a:ext cx="453989" cy="367306"/>
            <a:chOff x="4981575" y="1673225"/>
            <a:chExt cx="490538" cy="396875"/>
          </a:xfrm>
          <a:solidFill>
            <a:schemeClr val="bg1"/>
          </a:solidFill>
        </p:grpSpPr>
        <p:sp>
          <p:nvSpPr>
            <p:cNvPr id="389" name="Freeform 65"/>
            <p:cNvSpPr>
              <a:spLocks noEditPoints="1"/>
            </p:cNvSpPr>
            <p:nvPr/>
          </p:nvSpPr>
          <p:spPr bwMode="auto">
            <a:xfrm>
              <a:off x="4981575" y="1673225"/>
              <a:ext cx="490538" cy="396875"/>
            </a:xfrm>
            <a:custGeom>
              <a:avLst/>
              <a:gdLst>
                <a:gd name="T0" fmla="*/ 1683 w 2048"/>
                <a:gd name="T1" fmla="*/ 436 h 1648"/>
                <a:gd name="T2" fmla="*/ 1699 w 2048"/>
                <a:gd name="T3" fmla="*/ 372 h 1648"/>
                <a:gd name="T4" fmla="*/ 0 w 2048"/>
                <a:gd name="T5" fmla="*/ 108 h 1648"/>
                <a:gd name="T6" fmla="*/ 349 w 2048"/>
                <a:gd name="T7" fmla="*/ 0 h 1648"/>
                <a:gd name="T8" fmla="*/ 727 w 2048"/>
                <a:gd name="T9" fmla="*/ 161 h 1648"/>
                <a:gd name="T10" fmla="*/ 2048 w 2048"/>
                <a:gd name="T11" fmla="*/ 268 h 1648"/>
                <a:gd name="T12" fmla="*/ 1193 w 2048"/>
                <a:gd name="T13" fmla="*/ 1503 h 1648"/>
                <a:gd name="T14" fmla="*/ 1311 w 2048"/>
                <a:gd name="T15" fmla="*/ 1584 h 1648"/>
                <a:gd name="T16" fmla="*/ 1297 w 2048"/>
                <a:gd name="T17" fmla="*/ 1647 h 1648"/>
                <a:gd name="T18" fmla="*/ 704 w 2048"/>
                <a:gd name="T19" fmla="*/ 1614 h 1648"/>
                <a:gd name="T20" fmla="*/ 879 w 2048"/>
                <a:gd name="T21" fmla="*/ 1583 h 1648"/>
                <a:gd name="T22" fmla="*/ 138 w 2048"/>
                <a:gd name="T23" fmla="*/ 1504 h 1648"/>
                <a:gd name="T24" fmla="*/ 793 w 2048"/>
                <a:gd name="T25" fmla="*/ 1061 h 1648"/>
                <a:gd name="T26" fmla="*/ 784 w 2048"/>
                <a:gd name="T27" fmla="*/ 697 h 1648"/>
                <a:gd name="T28" fmla="*/ 533 w 2048"/>
                <a:gd name="T29" fmla="*/ 576 h 1648"/>
                <a:gd name="T30" fmla="*/ 231 w 2048"/>
                <a:gd name="T31" fmla="*/ 828 h 1648"/>
                <a:gd name="T32" fmla="*/ 231 w 2048"/>
                <a:gd name="T33" fmla="*/ 1181 h 1648"/>
                <a:gd name="T34" fmla="*/ 487 w 2048"/>
                <a:gd name="T35" fmla="*/ 1311 h 1648"/>
                <a:gd name="T36" fmla="*/ 782 w 2048"/>
                <a:gd name="T37" fmla="*/ 1194 h 1648"/>
                <a:gd name="T38" fmla="*/ 1392 w 2048"/>
                <a:gd name="T39" fmla="*/ 845 h 1648"/>
                <a:gd name="T40" fmla="*/ 1391 w 2048"/>
                <a:gd name="T41" fmla="*/ 1047 h 1648"/>
                <a:gd name="T42" fmla="*/ 1700 w 2048"/>
                <a:gd name="T43" fmla="*/ 1177 h 1648"/>
                <a:gd name="T44" fmla="*/ 1849 w 2048"/>
                <a:gd name="T45" fmla="*/ 1028 h 1648"/>
                <a:gd name="T46" fmla="*/ 1841 w 2048"/>
                <a:gd name="T47" fmla="*/ 830 h 1648"/>
                <a:gd name="T48" fmla="*/ 1647 w 2048"/>
                <a:gd name="T49" fmla="*/ 676 h 1648"/>
                <a:gd name="T50" fmla="*/ 1210 w 2048"/>
                <a:gd name="T51" fmla="*/ 1005 h 1648"/>
                <a:gd name="T52" fmla="*/ 1200 w 2048"/>
                <a:gd name="T53" fmla="*/ 877 h 1648"/>
                <a:gd name="T54" fmla="*/ 984 w 2048"/>
                <a:gd name="T55" fmla="*/ 912 h 1648"/>
                <a:gd name="T56" fmla="*/ 980 w 2048"/>
                <a:gd name="T57" fmla="*/ 975 h 1648"/>
                <a:gd name="T58" fmla="*/ 946 w 2048"/>
                <a:gd name="T59" fmla="*/ 1505 h 1648"/>
                <a:gd name="T60" fmla="*/ 1103 w 2048"/>
                <a:gd name="T61" fmla="*/ 1584 h 1648"/>
                <a:gd name="T62" fmla="*/ 1187 w 2048"/>
                <a:gd name="T63" fmla="*/ 1252 h 1648"/>
                <a:gd name="T64" fmla="*/ 1217 w 2048"/>
                <a:gd name="T65" fmla="*/ 1284 h 1648"/>
                <a:gd name="T66" fmla="*/ 952 w 2048"/>
                <a:gd name="T67" fmla="*/ 1315 h 1648"/>
                <a:gd name="T68" fmla="*/ 1183 w 2048"/>
                <a:gd name="T69" fmla="*/ 589 h 1648"/>
                <a:gd name="T70" fmla="*/ 1136 w 2048"/>
                <a:gd name="T71" fmla="*/ 553 h 1648"/>
                <a:gd name="T72" fmla="*/ 1020 w 2048"/>
                <a:gd name="T73" fmla="*/ 556 h 1648"/>
                <a:gd name="T74" fmla="*/ 1059 w 2048"/>
                <a:gd name="T75" fmla="*/ 512 h 1648"/>
                <a:gd name="T76" fmla="*/ 1061 w 2048"/>
                <a:gd name="T77" fmla="*/ 1264 h 1648"/>
                <a:gd name="T78" fmla="*/ 1324 w 2048"/>
                <a:gd name="T79" fmla="*/ 602 h 1648"/>
                <a:gd name="T80" fmla="*/ 1293 w 2048"/>
                <a:gd name="T81" fmla="*/ 635 h 1648"/>
                <a:gd name="T82" fmla="*/ 983 w 2048"/>
                <a:gd name="T83" fmla="*/ 558 h 1648"/>
                <a:gd name="T84" fmla="*/ 935 w 2048"/>
                <a:gd name="T85" fmla="*/ 593 h 1648"/>
                <a:gd name="T86" fmla="*/ 1290 w 2048"/>
                <a:gd name="T87" fmla="*/ 1207 h 1648"/>
                <a:gd name="T88" fmla="*/ 872 w 2048"/>
                <a:gd name="T89" fmla="*/ 593 h 1648"/>
                <a:gd name="T90" fmla="*/ 831 w 2048"/>
                <a:gd name="T91" fmla="*/ 628 h 1648"/>
                <a:gd name="T92" fmla="*/ 871 w 2048"/>
                <a:gd name="T93" fmla="*/ 1248 h 1648"/>
                <a:gd name="T94" fmla="*/ 839 w 2048"/>
                <a:gd name="T95" fmla="*/ 1279 h 1648"/>
                <a:gd name="T96" fmla="*/ 1376 w 2048"/>
                <a:gd name="T97" fmla="*/ 704 h 1648"/>
                <a:gd name="T98" fmla="*/ 1408 w 2048"/>
                <a:gd name="T99" fmla="*/ 1168 h 1648"/>
                <a:gd name="T100" fmla="*/ 1371 w 2048"/>
                <a:gd name="T101" fmla="*/ 1205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8" h="1648">
                  <a:moveTo>
                    <a:pt x="0" y="1396"/>
                  </a:moveTo>
                  <a:cubicBezTo>
                    <a:pt x="0" y="1073"/>
                    <a:pt x="0" y="751"/>
                    <a:pt x="0" y="428"/>
                  </a:cubicBezTo>
                  <a:cubicBezTo>
                    <a:pt x="561" y="431"/>
                    <a:pt x="1122" y="433"/>
                    <a:pt x="1683" y="436"/>
                  </a:cubicBezTo>
                  <a:cubicBezTo>
                    <a:pt x="1688" y="436"/>
                    <a:pt x="1694" y="436"/>
                    <a:pt x="1699" y="436"/>
                  </a:cubicBezTo>
                  <a:cubicBezTo>
                    <a:pt x="1716" y="433"/>
                    <a:pt x="1727" y="422"/>
                    <a:pt x="1728" y="405"/>
                  </a:cubicBezTo>
                  <a:cubicBezTo>
                    <a:pt x="1729" y="388"/>
                    <a:pt x="1716" y="374"/>
                    <a:pt x="1699" y="372"/>
                  </a:cubicBezTo>
                  <a:cubicBezTo>
                    <a:pt x="1693" y="371"/>
                    <a:pt x="1686" y="372"/>
                    <a:pt x="1679" y="372"/>
                  </a:cubicBezTo>
                  <a:cubicBezTo>
                    <a:pt x="1119" y="369"/>
                    <a:pt x="560" y="367"/>
                    <a:pt x="0" y="364"/>
                  </a:cubicBezTo>
                  <a:cubicBezTo>
                    <a:pt x="0" y="279"/>
                    <a:pt x="0" y="193"/>
                    <a:pt x="0" y="108"/>
                  </a:cubicBezTo>
                  <a:cubicBezTo>
                    <a:pt x="1" y="106"/>
                    <a:pt x="2" y="105"/>
                    <a:pt x="3" y="103"/>
                  </a:cubicBezTo>
                  <a:cubicBezTo>
                    <a:pt x="23" y="34"/>
                    <a:pt x="69" y="0"/>
                    <a:pt x="139" y="0"/>
                  </a:cubicBezTo>
                  <a:cubicBezTo>
                    <a:pt x="209" y="0"/>
                    <a:pt x="279" y="0"/>
                    <a:pt x="349" y="0"/>
                  </a:cubicBezTo>
                  <a:cubicBezTo>
                    <a:pt x="379" y="0"/>
                    <a:pt x="407" y="7"/>
                    <a:pt x="433" y="22"/>
                  </a:cubicBezTo>
                  <a:cubicBezTo>
                    <a:pt x="496" y="59"/>
                    <a:pt x="560" y="95"/>
                    <a:pt x="623" y="132"/>
                  </a:cubicBezTo>
                  <a:cubicBezTo>
                    <a:pt x="655" y="152"/>
                    <a:pt x="689" y="161"/>
                    <a:pt x="727" y="161"/>
                  </a:cubicBezTo>
                  <a:cubicBezTo>
                    <a:pt x="1122" y="160"/>
                    <a:pt x="1518" y="160"/>
                    <a:pt x="1913" y="160"/>
                  </a:cubicBezTo>
                  <a:cubicBezTo>
                    <a:pt x="1958" y="160"/>
                    <a:pt x="1995" y="176"/>
                    <a:pt x="2022" y="213"/>
                  </a:cubicBezTo>
                  <a:cubicBezTo>
                    <a:pt x="2033" y="229"/>
                    <a:pt x="2039" y="249"/>
                    <a:pt x="2048" y="268"/>
                  </a:cubicBezTo>
                  <a:cubicBezTo>
                    <a:pt x="2048" y="644"/>
                    <a:pt x="2048" y="1020"/>
                    <a:pt x="2048" y="1396"/>
                  </a:cubicBezTo>
                  <a:cubicBezTo>
                    <a:pt x="2015" y="1481"/>
                    <a:pt x="1982" y="1503"/>
                    <a:pt x="1888" y="1503"/>
                  </a:cubicBezTo>
                  <a:cubicBezTo>
                    <a:pt x="1657" y="1503"/>
                    <a:pt x="1425" y="1503"/>
                    <a:pt x="1193" y="1503"/>
                  </a:cubicBezTo>
                  <a:cubicBezTo>
                    <a:pt x="1185" y="1503"/>
                    <a:pt x="1177" y="1503"/>
                    <a:pt x="1170" y="1503"/>
                  </a:cubicBezTo>
                  <a:cubicBezTo>
                    <a:pt x="1170" y="1532"/>
                    <a:pt x="1170" y="1557"/>
                    <a:pt x="1170" y="1584"/>
                  </a:cubicBezTo>
                  <a:cubicBezTo>
                    <a:pt x="1218" y="1584"/>
                    <a:pt x="1265" y="1583"/>
                    <a:pt x="1311" y="1584"/>
                  </a:cubicBezTo>
                  <a:cubicBezTo>
                    <a:pt x="1331" y="1584"/>
                    <a:pt x="1344" y="1597"/>
                    <a:pt x="1344" y="1614"/>
                  </a:cubicBezTo>
                  <a:cubicBezTo>
                    <a:pt x="1344" y="1632"/>
                    <a:pt x="1332" y="1645"/>
                    <a:pt x="1313" y="1647"/>
                  </a:cubicBezTo>
                  <a:cubicBezTo>
                    <a:pt x="1308" y="1648"/>
                    <a:pt x="1302" y="1647"/>
                    <a:pt x="1297" y="1647"/>
                  </a:cubicBezTo>
                  <a:cubicBezTo>
                    <a:pt x="1115" y="1647"/>
                    <a:pt x="933" y="1647"/>
                    <a:pt x="751" y="1647"/>
                  </a:cubicBezTo>
                  <a:cubicBezTo>
                    <a:pt x="746" y="1647"/>
                    <a:pt x="740" y="1648"/>
                    <a:pt x="735" y="1647"/>
                  </a:cubicBezTo>
                  <a:cubicBezTo>
                    <a:pt x="716" y="1645"/>
                    <a:pt x="704" y="1632"/>
                    <a:pt x="704" y="1614"/>
                  </a:cubicBezTo>
                  <a:cubicBezTo>
                    <a:pt x="705" y="1597"/>
                    <a:pt x="718" y="1584"/>
                    <a:pt x="737" y="1584"/>
                  </a:cubicBezTo>
                  <a:cubicBezTo>
                    <a:pt x="777" y="1583"/>
                    <a:pt x="817" y="1583"/>
                    <a:pt x="857" y="1583"/>
                  </a:cubicBezTo>
                  <a:cubicBezTo>
                    <a:pt x="864" y="1583"/>
                    <a:pt x="871" y="1583"/>
                    <a:pt x="879" y="1583"/>
                  </a:cubicBezTo>
                  <a:cubicBezTo>
                    <a:pt x="879" y="1556"/>
                    <a:pt x="879" y="1530"/>
                    <a:pt x="879" y="1503"/>
                  </a:cubicBezTo>
                  <a:cubicBezTo>
                    <a:pt x="869" y="1503"/>
                    <a:pt x="861" y="1503"/>
                    <a:pt x="853" y="1503"/>
                  </a:cubicBezTo>
                  <a:cubicBezTo>
                    <a:pt x="615" y="1503"/>
                    <a:pt x="376" y="1503"/>
                    <a:pt x="138" y="1504"/>
                  </a:cubicBezTo>
                  <a:cubicBezTo>
                    <a:pt x="90" y="1504"/>
                    <a:pt x="51" y="1487"/>
                    <a:pt x="24" y="1448"/>
                  </a:cubicBezTo>
                  <a:cubicBezTo>
                    <a:pt x="14" y="1432"/>
                    <a:pt x="8" y="1413"/>
                    <a:pt x="0" y="1396"/>
                  </a:cubicBezTo>
                  <a:close/>
                  <a:moveTo>
                    <a:pt x="793" y="1061"/>
                  </a:moveTo>
                  <a:cubicBezTo>
                    <a:pt x="852" y="1040"/>
                    <a:pt x="878" y="1011"/>
                    <a:pt x="880" y="966"/>
                  </a:cubicBezTo>
                  <a:cubicBezTo>
                    <a:pt x="883" y="879"/>
                    <a:pt x="870" y="859"/>
                    <a:pt x="793" y="826"/>
                  </a:cubicBezTo>
                  <a:cubicBezTo>
                    <a:pt x="822" y="775"/>
                    <a:pt x="820" y="738"/>
                    <a:pt x="784" y="697"/>
                  </a:cubicBezTo>
                  <a:cubicBezTo>
                    <a:pt x="765" y="674"/>
                    <a:pt x="744" y="652"/>
                    <a:pt x="713" y="645"/>
                  </a:cubicBezTo>
                  <a:cubicBezTo>
                    <a:pt x="682" y="638"/>
                    <a:pt x="655" y="646"/>
                    <a:pt x="629" y="664"/>
                  </a:cubicBezTo>
                  <a:cubicBezTo>
                    <a:pt x="611" y="604"/>
                    <a:pt x="580" y="578"/>
                    <a:pt x="533" y="576"/>
                  </a:cubicBezTo>
                  <a:cubicBezTo>
                    <a:pt x="465" y="573"/>
                    <a:pt x="420" y="580"/>
                    <a:pt x="396" y="663"/>
                  </a:cubicBezTo>
                  <a:cubicBezTo>
                    <a:pt x="329" y="631"/>
                    <a:pt x="298" y="636"/>
                    <a:pt x="246" y="690"/>
                  </a:cubicBezTo>
                  <a:cubicBezTo>
                    <a:pt x="204" y="733"/>
                    <a:pt x="200" y="768"/>
                    <a:pt x="231" y="828"/>
                  </a:cubicBezTo>
                  <a:cubicBezTo>
                    <a:pt x="181" y="839"/>
                    <a:pt x="149" y="868"/>
                    <a:pt x="144" y="921"/>
                  </a:cubicBezTo>
                  <a:cubicBezTo>
                    <a:pt x="138" y="989"/>
                    <a:pt x="154" y="1045"/>
                    <a:pt x="232" y="1060"/>
                  </a:cubicBezTo>
                  <a:cubicBezTo>
                    <a:pt x="204" y="1107"/>
                    <a:pt x="204" y="1148"/>
                    <a:pt x="231" y="1181"/>
                  </a:cubicBezTo>
                  <a:cubicBezTo>
                    <a:pt x="252" y="1205"/>
                    <a:pt x="273" y="1230"/>
                    <a:pt x="305" y="1240"/>
                  </a:cubicBezTo>
                  <a:cubicBezTo>
                    <a:pt x="339" y="1251"/>
                    <a:pt x="369" y="1243"/>
                    <a:pt x="397" y="1223"/>
                  </a:cubicBezTo>
                  <a:cubicBezTo>
                    <a:pt x="410" y="1277"/>
                    <a:pt x="442" y="1308"/>
                    <a:pt x="487" y="1311"/>
                  </a:cubicBezTo>
                  <a:cubicBezTo>
                    <a:pt x="519" y="1313"/>
                    <a:pt x="550" y="1315"/>
                    <a:pt x="579" y="1298"/>
                  </a:cubicBezTo>
                  <a:cubicBezTo>
                    <a:pt x="607" y="1281"/>
                    <a:pt x="621" y="1255"/>
                    <a:pt x="628" y="1224"/>
                  </a:cubicBezTo>
                  <a:cubicBezTo>
                    <a:pt x="699" y="1267"/>
                    <a:pt x="741" y="1238"/>
                    <a:pt x="782" y="1194"/>
                  </a:cubicBezTo>
                  <a:cubicBezTo>
                    <a:pt x="820" y="1153"/>
                    <a:pt x="824" y="1111"/>
                    <a:pt x="793" y="1061"/>
                  </a:cubicBezTo>
                  <a:close/>
                  <a:moveTo>
                    <a:pt x="1524" y="721"/>
                  </a:moveTo>
                  <a:cubicBezTo>
                    <a:pt x="1439" y="711"/>
                    <a:pt x="1388" y="760"/>
                    <a:pt x="1392" y="845"/>
                  </a:cubicBezTo>
                  <a:cubicBezTo>
                    <a:pt x="1393" y="849"/>
                    <a:pt x="1389" y="856"/>
                    <a:pt x="1385" y="858"/>
                  </a:cubicBezTo>
                  <a:cubicBezTo>
                    <a:pt x="1330" y="889"/>
                    <a:pt x="1330" y="997"/>
                    <a:pt x="1384" y="1029"/>
                  </a:cubicBezTo>
                  <a:cubicBezTo>
                    <a:pt x="1388" y="1032"/>
                    <a:pt x="1393" y="1042"/>
                    <a:pt x="1391" y="1047"/>
                  </a:cubicBezTo>
                  <a:cubicBezTo>
                    <a:pt x="1375" y="1108"/>
                    <a:pt x="1454" y="1185"/>
                    <a:pt x="1513" y="1168"/>
                  </a:cubicBezTo>
                  <a:cubicBezTo>
                    <a:pt x="1518" y="1167"/>
                    <a:pt x="1528" y="1172"/>
                    <a:pt x="1531" y="1176"/>
                  </a:cubicBezTo>
                  <a:cubicBezTo>
                    <a:pt x="1563" y="1230"/>
                    <a:pt x="1670" y="1230"/>
                    <a:pt x="1700" y="1177"/>
                  </a:cubicBezTo>
                  <a:cubicBezTo>
                    <a:pt x="1706" y="1168"/>
                    <a:pt x="1711" y="1165"/>
                    <a:pt x="1721" y="1168"/>
                  </a:cubicBezTo>
                  <a:cubicBezTo>
                    <a:pt x="1783" y="1185"/>
                    <a:pt x="1858" y="1104"/>
                    <a:pt x="1840" y="1048"/>
                  </a:cubicBezTo>
                  <a:cubicBezTo>
                    <a:pt x="1837" y="1038"/>
                    <a:pt x="1841" y="1033"/>
                    <a:pt x="1849" y="1028"/>
                  </a:cubicBezTo>
                  <a:cubicBezTo>
                    <a:pt x="1872" y="1013"/>
                    <a:pt x="1885" y="992"/>
                    <a:pt x="1887" y="965"/>
                  </a:cubicBezTo>
                  <a:cubicBezTo>
                    <a:pt x="1892" y="919"/>
                    <a:pt x="1884" y="877"/>
                    <a:pt x="1838" y="853"/>
                  </a:cubicBezTo>
                  <a:cubicBezTo>
                    <a:pt x="1839" y="844"/>
                    <a:pt x="1840" y="837"/>
                    <a:pt x="1841" y="830"/>
                  </a:cubicBezTo>
                  <a:cubicBezTo>
                    <a:pt x="1850" y="776"/>
                    <a:pt x="1778" y="707"/>
                    <a:pt x="1726" y="719"/>
                  </a:cubicBezTo>
                  <a:cubicBezTo>
                    <a:pt x="1712" y="723"/>
                    <a:pt x="1705" y="717"/>
                    <a:pt x="1696" y="707"/>
                  </a:cubicBezTo>
                  <a:cubicBezTo>
                    <a:pt x="1682" y="694"/>
                    <a:pt x="1665" y="679"/>
                    <a:pt x="1647" y="676"/>
                  </a:cubicBezTo>
                  <a:cubicBezTo>
                    <a:pt x="1589" y="665"/>
                    <a:pt x="1555" y="674"/>
                    <a:pt x="1524" y="721"/>
                  </a:cubicBezTo>
                  <a:close/>
                  <a:moveTo>
                    <a:pt x="1151" y="976"/>
                  </a:moveTo>
                  <a:cubicBezTo>
                    <a:pt x="1157" y="1016"/>
                    <a:pt x="1177" y="1026"/>
                    <a:pt x="1210" y="1005"/>
                  </a:cubicBezTo>
                  <a:cubicBezTo>
                    <a:pt x="1229" y="994"/>
                    <a:pt x="1247" y="983"/>
                    <a:pt x="1264" y="971"/>
                  </a:cubicBezTo>
                  <a:cubicBezTo>
                    <a:pt x="1286" y="957"/>
                    <a:pt x="1286" y="931"/>
                    <a:pt x="1265" y="917"/>
                  </a:cubicBezTo>
                  <a:cubicBezTo>
                    <a:pt x="1244" y="903"/>
                    <a:pt x="1222" y="889"/>
                    <a:pt x="1200" y="877"/>
                  </a:cubicBezTo>
                  <a:cubicBezTo>
                    <a:pt x="1187" y="868"/>
                    <a:pt x="1172" y="870"/>
                    <a:pt x="1162" y="881"/>
                  </a:cubicBezTo>
                  <a:cubicBezTo>
                    <a:pt x="1156" y="889"/>
                    <a:pt x="1153" y="901"/>
                    <a:pt x="1148" y="912"/>
                  </a:cubicBezTo>
                  <a:cubicBezTo>
                    <a:pt x="1094" y="912"/>
                    <a:pt x="1039" y="911"/>
                    <a:pt x="984" y="912"/>
                  </a:cubicBezTo>
                  <a:cubicBezTo>
                    <a:pt x="973" y="913"/>
                    <a:pt x="959" y="917"/>
                    <a:pt x="953" y="924"/>
                  </a:cubicBezTo>
                  <a:cubicBezTo>
                    <a:pt x="946" y="932"/>
                    <a:pt x="944" y="949"/>
                    <a:pt x="948" y="956"/>
                  </a:cubicBezTo>
                  <a:cubicBezTo>
                    <a:pt x="954" y="966"/>
                    <a:pt x="969" y="975"/>
                    <a:pt x="980" y="975"/>
                  </a:cubicBezTo>
                  <a:cubicBezTo>
                    <a:pt x="1036" y="977"/>
                    <a:pt x="1093" y="976"/>
                    <a:pt x="1151" y="976"/>
                  </a:cubicBezTo>
                  <a:close/>
                  <a:moveTo>
                    <a:pt x="1103" y="1505"/>
                  </a:moveTo>
                  <a:cubicBezTo>
                    <a:pt x="1049" y="1505"/>
                    <a:pt x="997" y="1505"/>
                    <a:pt x="946" y="1505"/>
                  </a:cubicBezTo>
                  <a:cubicBezTo>
                    <a:pt x="946" y="1532"/>
                    <a:pt x="946" y="1558"/>
                    <a:pt x="946" y="1584"/>
                  </a:cubicBezTo>
                  <a:cubicBezTo>
                    <a:pt x="973" y="1584"/>
                    <a:pt x="999" y="1584"/>
                    <a:pt x="1025" y="1584"/>
                  </a:cubicBezTo>
                  <a:cubicBezTo>
                    <a:pt x="1051" y="1584"/>
                    <a:pt x="1076" y="1584"/>
                    <a:pt x="1103" y="1584"/>
                  </a:cubicBezTo>
                  <a:cubicBezTo>
                    <a:pt x="1103" y="1557"/>
                    <a:pt x="1103" y="1532"/>
                    <a:pt x="1103" y="1505"/>
                  </a:cubicBezTo>
                  <a:close/>
                  <a:moveTo>
                    <a:pt x="1217" y="1284"/>
                  </a:moveTo>
                  <a:cubicBezTo>
                    <a:pt x="1218" y="1266"/>
                    <a:pt x="1204" y="1251"/>
                    <a:pt x="1187" y="1252"/>
                  </a:cubicBezTo>
                  <a:cubicBezTo>
                    <a:pt x="1153" y="1254"/>
                    <a:pt x="1134" y="1260"/>
                    <a:pt x="1132" y="1286"/>
                  </a:cubicBezTo>
                  <a:cubicBezTo>
                    <a:pt x="1130" y="1305"/>
                    <a:pt x="1145" y="1320"/>
                    <a:pt x="1163" y="1320"/>
                  </a:cubicBezTo>
                  <a:cubicBezTo>
                    <a:pt x="1196" y="1320"/>
                    <a:pt x="1217" y="1306"/>
                    <a:pt x="1217" y="1284"/>
                  </a:cubicBezTo>
                  <a:close/>
                  <a:moveTo>
                    <a:pt x="938" y="1247"/>
                  </a:moveTo>
                  <a:cubicBezTo>
                    <a:pt x="919" y="1246"/>
                    <a:pt x="905" y="1258"/>
                    <a:pt x="903" y="1276"/>
                  </a:cubicBezTo>
                  <a:cubicBezTo>
                    <a:pt x="902" y="1298"/>
                    <a:pt x="920" y="1313"/>
                    <a:pt x="952" y="1315"/>
                  </a:cubicBezTo>
                  <a:cubicBezTo>
                    <a:pt x="970" y="1316"/>
                    <a:pt x="986" y="1302"/>
                    <a:pt x="987" y="1285"/>
                  </a:cubicBezTo>
                  <a:cubicBezTo>
                    <a:pt x="989" y="1263"/>
                    <a:pt x="969" y="1248"/>
                    <a:pt x="938" y="1247"/>
                  </a:cubicBezTo>
                  <a:close/>
                  <a:moveTo>
                    <a:pt x="1183" y="589"/>
                  </a:moveTo>
                  <a:cubicBezTo>
                    <a:pt x="1202" y="589"/>
                    <a:pt x="1216" y="576"/>
                    <a:pt x="1216" y="557"/>
                  </a:cubicBezTo>
                  <a:cubicBezTo>
                    <a:pt x="1216" y="536"/>
                    <a:pt x="1199" y="523"/>
                    <a:pt x="1169" y="521"/>
                  </a:cubicBezTo>
                  <a:cubicBezTo>
                    <a:pt x="1151" y="520"/>
                    <a:pt x="1136" y="535"/>
                    <a:pt x="1136" y="553"/>
                  </a:cubicBezTo>
                  <a:cubicBezTo>
                    <a:pt x="1136" y="574"/>
                    <a:pt x="1153" y="588"/>
                    <a:pt x="1183" y="589"/>
                  </a:cubicBezTo>
                  <a:close/>
                  <a:moveTo>
                    <a:pt x="1059" y="512"/>
                  </a:moveTo>
                  <a:cubicBezTo>
                    <a:pt x="1028" y="512"/>
                    <a:pt x="1010" y="532"/>
                    <a:pt x="1020" y="556"/>
                  </a:cubicBezTo>
                  <a:cubicBezTo>
                    <a:pt x="1027" y="574"/>
                    <a:pt x="1049" y="582"/>
                    <a:pt x="1075" y="575"/>
                  </a:cubicBezTo>
                  <a:cubicBezTo>
                    <a:pt x="1090" y="571"/>
                    <a:pt x="1101" y="556"/>
                    <a:pt x="1099" y="541"/>
                  </a:cubicBezTo>
                  <a:cubicBezTo>
                    <a:pt x="1097" y="522"/>
                    <a:pt x="1083" y="512"/>
                    <a:pt x="1059" y="512"/>
                  </a:cubicBezTo>
                  <a:close/>
                  <a:moveTo>
                    <a:pt x="1060" y="1328"/>
                  </a:moveTo>
                  <a:cubicBezTo>
                    <a:pt x="1085" y="1328"/>
                    <a:pt x="1099" y="1316"/>
                    <a:pt x="1100" y="1296"/>
                  </a:cubicBezTo>
                  <a:cubicBezTo>
                    <a:pt x="1100" y="1277"/>
                    <a:pt x="1085" y="1264"/>
                    <a:pt x="1061" y="1264"/>
                  </a:cubicBezTo>
                  <a:cubicBezTo>
                    <a:pt x="1034" y="1264"/>
                    <a:pt x="1019" y="1275"/>
                    <a:pt x="1020" y="1297"/>
                  </a:cubicBezTo>
                  <a:cubicBezTo>
                    <a:pt x="1020" y="1317"/>
                    <a:pt x="1034" y="1328"/>
                    <a:pt x="1060" y="1328"/>
                  </a:cubicBezTo>
                  <a:close/>
                  <a:moveTo>
                    <a:pt x="1324" y="602"/>
                  </a:moveTo>
                  <a:cubicBezTo>
                    <a:pt x="1324" y="583"/>
                    <a:pt x="1300" y="563"/>
                    <a:pt x="1278" y="563"/>
                  </a:cubicBezTo>
                  <a:cubicBezTo>
                    <a:pt x="1260" y="563"/>
                    <a:pt x="1246" y="577"/>
                    <a:pt x="1246" y="595"/>
                  </a:cubicBezTo>
                  <a:cubicBezTo>
                    <a:pt x="1246" y="614"/>
                    <a:pt x="1273" y="636"/>
                    <a:pt x="1293" y="635"/>
                  </a:cubicBezTo>
                  <a:cubicBezTo>
                    <a:pt x="1310" y="634"/>
                    <a:pt x="1324" y="619"/>
                    <a:pt x="1324" y="602"/>
                  </a:cubicBezTo>
                  <a:close/>
                  <a:moveTo>
                    <a:pt x="935" y="593"/>
                  </a:moveTo>
                  <a:cubicBezTo>
                    <a:pt x="962" y="593"/>
                    <a:pt x="983" y="579"/>
                    <a:pt x="983" y="558"/>
                  </a:cubicBezTo>
                  <a:cubicBezTo>
                    <a:pt x="983" y="541"/>
                    <a:pt x="969" y="526"/>
                    <a:pt x="952" y="526"/>
                  </a:cubicBezTo>
                  <a:cubicBezTo>
                    <a:pt x="925" y="525"/>
                    <a:pt x="904" y="540"/>
                    <a:pt x="904" y="561"/>
                  </a:cubicBezTo>
                  <a:cubicBezTo>
                    <a:pt x="904" y="579"/>
                    <a:pt x="917" y="593"/>
                    <a:pt x="935" y="593"/>
                  </a:cubicBezTo>
                  <a:close/>
                  <a:moveTo>
                    <a:pt x="1277" y="1278"/>
                  </a:moveTo>
                  <a:cubicBezTo>
                    <a:pt x="1299" y="1278"/>
                    <a:pt x="1322" y="1257"/>
                    <a:pt x="1322" y="1238"/>
                  </a:cubicBezTo>
                  <a:cubicBezTo>
                    <a:pt x="1322" y="1220"/>
                    <a:pt x="1308" y="1207"/>
                    <a:pt x="1290" y="1207"/>
                  </a:cubicBezTo>
                  <a:cubicBezTo>
                    <a:pt x="1268" y="1207"/>
                    <a:pt x="1244" y="1228"/>
                    <a:pt x="1244" y="1246"/>
                  </a:cubicBezTo>
                  <a:cubicBezTo>
                    <a:pt x="1245" y="1263"/>
                    <a:pt x="1259" y="1277"/>
                    <a:pt x="1277" y="1278"/>
                  </a:cubicBezTo>
                  <a:close/>
                  <a:moveTo>
                    <a:pt x="872" y="593"/>
                  </a:moveTo>
                  <a:cubicBezTo>
                    <a:pt x="873" y="576"/>
                    <a:pt x="859" y="561"/>
                    <a:pt x="841" y="561"/>
                  </a:cubicBezTo>
                  <a:cubicBezTo>
                    <a:pt x="821" y="560"/>
                    <a:pt x="800" y="578"/>
                    <a:pt x="800" y="596"/>
                  </a:cubicBezTo>
                  <a:cubicBezTo>
                    <a:pt x="800" y="614"/>
                    <a:pt x="813" y="628"/>
                    <a:pt x="831" y="628"/>
                  </a:cubicBezTo>
                  <a:cubicBezTo>
                    <a:pt x="853" y="629"/>
                    <a:pt x="872" y="613"/>
                    <a:pt x="872" y="593"/>
                  </a:cubicBezTo>
                  <a:close/>
                  <a:moveTo>
                    <a:pt x="839" y="1279"/>
                  </a:moveTo>
                  <a:cubicBezTo>
                    <a:pt x="856" y="1279"/>
                    <a:pt x="871" y="1265"/>
                    <a:pt x="871" y="1248"/>
                  </a:cubicBezTo>
                  <a:cubicBezTo>
                    <a:pt x="872" y="1229"/>
                    <a:pt x="854" y="1212"/>
                    <a:pt x="834" y="1212"/>
                  </a:cubicBezTo>
                  <a:cubicBezTo>
                    <a:pt x="815" y="1211"/>
                    <a:pt x="800" y="1225"/>
                    <a:pt x="800" y="1243"/>
                  </a:cubicBezTo>
                  <a:cubicBezTo>
                    <a:pt x="800" y="1261"/>
                    <a:pt x="819" y="1279"/>
                    <a:pt x="839" y="1279"/>
                  </a:cubicBezTo>
                  <a:close/>
                  <a:moveTo>
                    <a:pt x="1370" y="634"/>
                  </a:moveTo>
                  <a:cubicBezTo>
                    <a:pt x="1352" y="635"/>
                    <a:pt x="1338" y="649"/>
                    <a:pt x="1339" y="667"/>
                  </a:cubicBezTo>
                  <a:cubicBezTo>
                    <a:pt x="1339" y="686"/>
                    <a:pt x="1358" y="704"/>
                    <a:pt x="1376" y="704"/>
                  </a:cubicBezTo>
                  <a:cubicBezTo>
                    <a:pt x="1394" y="704"/>
                    <a:pt x="1409" y="689"/>
                    <a:pt x="1408" y="671"/>
                  </a:cubicBezTo>
                  <a:cubicBezTo>
                    <a:pt x="1407" y="652"/>
                    <a:pt x="1388" y="634"/>
                    <a:pt x="1370" y="634"/>
                  </a:cubicBezTo>
                  <a:close/>
                  <a:moveTo>
                    <a:pt x="1408" y="1168"/>
                  </a:moveTo>
                  <a:cubicBezTo>
                    <a:pt x="1408" y="1151"/>
                    <a:pt x="1394" y="1136"/>
                    <a:pt x="1377" y="1136"/>
                  </a:cubicBezTo>
                  <a:cubicBezTo>
                    <a:pt x="1358" y="1136"/>
                    <a:pt x="1339" y="1155"/>
                    <a:pt x="1339" y="1175"/>
                  </a:cubicBezTo>
                  <a:cubicBezTo>
                    <a:pt x="1339" y="1192"/>
                    <a:pt x="1353" y="1206"/>
                    <a:pt x="1371" y="1205"/>
                  </a:cubicBezTo>
                  <a:cubicBezTo>
                    <a:pt x="1389" y="1205"/>
                    <a:pt x="1408" y="1186"/>
                    <a:pt x="1408" y="1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90" name="Freeform 66"/>
            <p:cNvSpPr>
              <a:spLocks noEditPoints="1"/>
            </p:cNvSpPr>
            <p:nvPr/>
          </p:nvSpPr>
          <p:spPr bwMode="auto">
            <a:xfrm>
              <a:off x="5030788" y="1827213"/>
              <a:ext cx="146050" cy="147638"/>
            </a:xfrm>
            <a:custGeom>
              <a:avLst/>
              <a:gdLst>
                <a:gd name="T0" fmla="*/ 435 w 610"/>
                <a:gd name="T1" fmla="*/ 509 h 613"/>
                <a:gd name="T2" fmla="*/ 369 w 610"/>
                <a:gd name="T3" fmla="*/ 535 h 613"/>
                <a:gd name="T4" fmla="*/ 358 w 610"/>
                <a:gd name="T5" fmla="*/ 551 h 613"/>
                <a:gd name="T6" fmla="*/ 294 w 610"/>
                <a:gd name="T7" fmla="*/ 611 h 613"/>
                <a:gd name="T8" fmla="*/ 255 w 610"/>
                <a:gd name="T9" fmla="*/ 571 h 613"/>
                <a:gd name="T10" fmla="*/ 226 w 610"/>
                <a:gd name="T11" fmla="*/ 530 h 613"/>
                <a:gd name="T12" fmla="*/ 178 w 610"/>
                <a:gd name="T13" fmla="*/ 509 h 613"/>
                <a:gd name="T14" fmla="*/ 124 w 610"/>
                <a:gd name="T15" fmla="*/ 543 h 613"/>
                <a:gd name="T16" fmla="*/ 83 w 610"/>
                <a:gd name="T17" fmla="*/ 514 h 613"/>
                <a:gd name="T18" fmla="*/ 74 w 610"/>
                <a:gd name="T19" fmla="*/ 470 h 613"/>
                <a:gd name="T20" fmla="*/ 105 w 610"/>
                <a:gd name="T21" fmla="*/ 436 h 613"/>
                <a:gd name="T22" fmla="*/ 77 w 610"/>
                <a:gd name="T23" fmla="*/ 368 h 613"/>
                <a:gd name="T24" fmla="*/ 62 w 610"/>
                <a:gd name="T25" fmla="*/ 359 h 613"/>
                <a:gd name="T26" fmla="*/ 2 w 610"/>
                <a:gd name="T27" fmla="*/ 295 h 613"/>
                <a:gd name="T28" fmla="*/ 41 w 610"/>
                <a:gd name="T29" fmla="*/ 256 h 613"/>
                <a:gd name="T30" fmla="*/ 49 w 610"/>
                <a:gd name="T31" fmla="*/ 256 h 613"/>
                <a:gd name="T32" fmla="*/ 83 w 610"/>
                <a:gd name="T33" fmla="*/ 232 h 613"/>
                <a:gd name="T34" fmla="*/ 101 w 610"/>
                <a:gd name="T35" fmla="*/ 192 h 613"/>
                <a:gd name="T36" fmla="*/ 97 w 610"/>
                <a:gd name="T37" fmla="*/ 169 h 613"/>
                <a:gd name="T38" fmla="*/ 82 w 610"/>
                <a:gd name="T39" fmla="*/ 153 h 613"/>
                <a:gd name="T40" fmla="*/ 81 w 610"/>
                <a:gd name="T41" fmla="*/ 103 h 613"/>
                <a:gd name="T42" fmla="*/ 94 w 610"/>
                <a:gd name="T43" fmla="*/ 90 h 613"/>
                <a:gd name="T44" fmla="*/ 162 w 610"/>
                <a:gd name="T45" fmla="*/ 91 h 613"/>
                <a:gd name="T46" fmla="*/ 175 w 610"/>
                <a:gd name="T47" fmla="*/ 107 h 613"/>
                <a:gd name="T48" fmla="*/ 245 w 610"/>
                <a:gd name="T49" fmla="*/ 78 h 613"/>
                <a:gd name="T50" fmla="*/ 256 w 610"/>
                <a:gd name="T51" fmla="*/ 63 h 613"/>
                <a:gd name="T52" fmla="*/ 320 w 610"/>
                <a:gd name="T53" fmla="*/ 3 h 613"/>
                <a:gd name="T54" fmla="*/ 358 w 610"/>
                <a:gd name="T55" fmla="*/ 41 h 613"/>
                <a:gd name="T56" fmla="*/ 389 w 610"/>
                <a:gd name="T57" fmla="*/ 86 h 613"/>
                <a:gd name="T58" fmla="*/ 434 w 610"/>
                <a:gd name="T59" fmla="*/ 106 h 613"/>
                <a:gd name="T60" fmla="*/ 488 w 610"/>
                <a:gd name="T61" fmla="*/ 71 h 613"/>
                <a:gd name="T62" fmla="*/ 532 w 610"/>
                <a:gd name="T63" fmla="*/ 104 h 613"/>
                <a:gd name="T64" fmla="*/ 537 w 610"/>
                <a:gd name="T65" fmla="*/ 145 h 613"/>
                <a:gd name="T66" fmla="*/ 507 w 610"/>
                <a:gd name="T67" fmla="*/ 178 h 613"/>
                <a:gd name="T68" fmla="*/ 535 w 610"/>
                <a:gd name="T69" fmla="*/ 247 h 613"/>
                <a:gd name="T70" fmla="*/ 548 w 610"/>
                <a:gd name="T71" fmla="*/ 255 h 613"/>
                <a:gd name="T72" fmla="*/ 571 w 610"/>
                <a:gd name="T73" fmla="*/ 256 h 613"/>
                <a:gd name="T74" fmla="*/ 610 w 610"/>
                <a:gd name="T75" fmla="*/ 295 h 613"/>
                <a:gd name="T76" fmla="*/ 610 w 610"/>
                <a:gd name="T77" fmla="*/ 301 h 613"/>
                <a:gd name="T78" fmla="*/ 553 w 610"/>
                <a:gd name="T79" fmla="*/ 358 h 613"/>
                <a:gd name="T80" fmla="*/ 534 w 610"/>
                <a:gd name="T81" fmla="*/ 372 h 613"/>
                <a:gd name="T82" fmla="*/ 510 w 610"/>
                <a:gd name="T83" fmla="*/ 432 h 613"/>
                <a:gd name="T84" fmla="*/ 542 w 610"/>
                <a:gd name="T85" fmla="*/ 489 h 613"/>
                <a:gd name="T86" fmla="*/ 511 w 610"/>
                <a:gd name="T87" fmla="*/ 532 h 613"/>
                <a:gd name="T88" fmla="*/ 435 w 610"/>
                <a:gd name="T89" fmla="*/ 509 h 613"/>
                <a:gd name="T90" fmla="*/ 466 w 610"/>
                <a:gd name="T91" fmla="*/ 307 h 613"/>
                <a:gd name="T92" fmla="*/ 306 w 610"/>
                <a:gd name="T93" fmla="*/ 147 h 613"/>
                <a:gd name="T94" fmla="*/ 146 w 610"/>
                <a:gd name="T95" fmla="*/ 306 h 613"/>
                <a:gd name="T96" fmla="*/ 305 w 610"/>
                <a:gd name="T97" fmla="*/ 467 h 613"/>
                <a:gd name="T98" fmla="*/ 466 w 610"/>
                <a:gd name="T99" fmla="*/ 307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0" h="613">
                  <a:moveTo>
                    <a:pt x="435" y="509"/>
                  </a:moveTo>
                  <a:cubicBezTo>
                    <a:pt x="412" y="518"/>
                    <a:pt x="390" y="526"/>
                    <a:pt x="369" y="535"/>
                  </a:cubicBezTo>
                  <a:cubicBezTo>
                    <a:pt x="364" y="538"/>
                    <a:pt x="358" y="546"/>
                    <a:pt x="358" y="551"/>
                  </a:cubicBezTo>
                  <a:cubicBezTo>
                    <a:pt x="363" y="610"/>
                    <a:pt x="342" y="613"/>
                    <a:pt x="294" y="611"/>
                  </a:cubicBezTo>
                  <a:cubicBezTo>
                    <a:pt x="266" y="610"/>
                    <a:pt x="253" y="600"/>
                    <a:pt x="255" y="571"/>
                  </a:cubicBezTo>
                  <a:cubicBezTo>
                    <a:pt x="257" y="547"/>
                    <a:pt x="251" y="535"/>
                    <a:pt x="226" y="530"/>
                  </a:cubicBezTo>
                  <a:cubicBezTo>
                    <a:pt x="209" y="526"/>
                    <a:pt x="194" y="516"/>
                    <a:pt x="178" y="509"/>
                  </a:cubicBezTo>
                  <a:cubicBezTo>
                    <a:pt x="159" y="518"/>
                    <a:pt x="151" y="549"/>
                    <a:pt x="124" y="543"/>
                  </a:cubicBezTo>
                  <a:cubicBezTo>
                    <a:pt x="109" y="539"/>
                    <a:pt x="96" y="524"/>
                    <a:pt x="83" y="514"/>
                  </a:cubicBezTo>
                  <a:cubicBezTo>
                    <a:pt x="69" y="502"/>
                    <a:pt x="63" y="486"/>
                    <a:pt x="74" y="470"/>
                  </a:cubicBezTo>
                  <a:cubicBezTo>
                    <a:pt x="83" y="457"/>
                    <a:pt x="95" y="446"/>
                    <a:pt x="105" y="436"/>
                  </a:cubicBezTo>
                  <a:cubicBezTo>
                    <a:pt x="95" y="412"/>
                    <a:pt x="87" y="390"/>
                    <a:pt x="77" y="368"/>
                  </a:cubicBezTo>
                  <a:cubicBezTo>
                    <a:pt x="75" y="363"/>
                    <a:pt x="67" y="358"/>
                    <a:pt x="62" y="359"/>
                  </a:cubicBezTo>
                  <a:cubicBezTo>
                    <a:pt x="6" y="362"/>
                    <a:pt x="0" y="345"/>
                    <a:pt x="2" y="295"/>
                  </a:cubicBezTo>
                  <a:cubicBezTo>
                    <a:pt x="3" y="268"/>
                    <a:pt x="13" y="257"/>
                    <a:pt x="41" y="256"/>
                  </a:cubicBezTo>
                  <a:cubicBezTo>
                    <a:pt x="43" y="256"/>
                    <a:pt x="46" y="256"/>
                    <a:pt x="49" y="256"/>
                  </a:cubicBezTo>
                  <a:cubicBezTo>
                    <a:pt x="68" y="259"/>
                    <a:pt x="79" y="254"/>
                    <a:pt x="83" y="232"/>
                  </a:cubicBezTo>
                  <a:cubicBezTo>
                    <a:pt x="86" y="218"/>
                    <a:pt x="93" y="205"/>
                    <a:pt x="101" y="192"/>
                  </a:cubicBezTo>
                  <a:cubicBezTo>
                    <a:pt x="107" y="182"/>
                    <a:pt x="106" y="176"/>
                    <a:pt x="97" y="169"/>
                  </a:cubicBezTo>
                  <a:cubicBezTo>
                    <a:pt x="91" y="164"/>
                    <a:pt x="87" y="159"/>
                    <a:pt x="82" y="153"/>
                  </a:cubicBezTo>
                  <a:cubicBezTo>
                    <a:pt x="65" y="136"/>
                    <a:pt x="65" y="120"/>
                    <a:pt x="81" y="103"/>
                  </a:cubicBezTo>
                  <a:cubicBezTo>
                    <a:pt x="85" y="98"/>
                    <a:pt x="90" y="94"/>
                    <a:pt x="94" y="90"/>
                  </a:cubicBezTo>
                  <a:cubicBezTo>
                    <a:pt x="122" y="62"/>
                    <a:pt x="134" y="62"/>
                    <a:pt x="162" y="91"/>
                  </a:cubicBezTo>
                  <a:cubicBezTo>
                    <a:pt x="167" y="96"/>
                    <a:pt x="172" y="103"/>
                    <a:pt x="175" y="107"/>
                  </a:cubicBezTo>
                  <a:cubicBezTo>
                    <a:pt x="201" y="96"/>
                    <a:pt x="224" y="88"/>
                    <a:pt x="245" y="78"/>
                  </a:cubicBezTo>
                  <a:cubicBezTo>
                    <a:pt x="250" y="76"/>
                    <a:pt x="256" y="68"/>
                    <a:pt x="256" y="63"/>
                  </a:cubicBezTo>
                  <a:cubicBezTo>
                    <a:pt x="251" y="0"/>
                    <a:pt x="274" y="2"/>
                    <a:pt x="320" y="3"/>
                  </a:cubicBezTo>
                  <a:cubicBezTo>
                    <a:pt x="346" y="4"/>
                    <a:pt x="357" y="15"/>
                    <a:pt x="358" y="41"/>
                  </a:cubicBezTo>
                  <a:cubicBezTo>
                    <a:pt x="358" y="74"/>
                    <a:pt x="358" y="74"/>
                    <a:pt x="389" y="86"/>
                  </a:cubicBezTo>
                  <a:cubicBezTo>
                    <a:pt x="404" y="92"/>
                    <a:pt x="418" y="99"/>
                    <a:pt x="434" y="106"/>
                  </a:cubicBezTo>
                  <a:cubicBezTo>
                    <a:pt x="453" y="97"/>
                    <a:pt x="461" y="63"/>
                    <a:pt x="488" y="71"/>
                  </a:cubicBezTo>
                  <a:cubicBezTo>
                    <a:pt x="505" y="76"/>
                    <a:pt x="518" y="92"/>
                    <a:pt x="532" y="104"/>
                  </a:cubicBezTo>
                  <a:cubicBezTo>
                    <a:pt x="545" y="115"/>
                    <a:pt x="548" y="131"/>
                    <a:pt x="537" y="145"/>
                  </a:cubicBezTo>
                  <a:cubicBezTo>
                    <a:pt x="529" y="157"/>
                    <a:pt x="517" y="167"/>
                    <a:pt x="507" y="178"/>
                  </a:cubicBezTo>
                  <a:cubicBezTo>
                    <a:pt x="517" y="201"/>
                    <a:pt x="525" y="224"/>
                    <a:pt x="535" y="247"/>
                  </a:cubicBezTo>
                  <a:cubicBezTo>
                    <a:pt x="536" y="251"/>
                    <a:pt x="543" y="254"/>
                    <a:pt x="548" y="255"/>
                  </a:cubicBezTo>
                  <a:cubicBezTo>
                    <a:pt x="555" y="257"/>
                    <a:pt x="563" y="256"/>
                    <a:pt x="571" y="256"/>
                  </a:cubicBezTo>
                  <a:cubicBezTo>
                    <a:pt x="599" y="257"/>
                    <a:pt x="610" y="268"/>
                    <a:pt x="610" y="295"/>
                  </a:cubicBezTo>
                  <a:cubicBezTo>
                    <a:pt x="610" y="297"/>
                    <a:pt x="610" y="299"/>
                    <a:pt x="610" y="301"/>
                  </a:cubicBezTo>
                  <a:cubicBezTo>
                    <a:pt x="610" y="354"/>
                    <a:pt x="606" y="358"/>
                    <a:pt x="553" y="358"/>
                  </a:cubicBezTo>
                  <a:cubicBezTo>
                    <a:pt x="543" y="359"/>
                    <a:pt x="537" y="361"/>
                    <a:pt x="534" y="372"/>
                  </a:cubicBezTo>
                  <a:cubicBezTo>
                    <a:pt x="527" y="394"/>
                    <a:pt x="517" y="414"/>
                    <a:pt x="510" y="432"/>
                  </a:cubicBezTo>
                  <a:cubicBezTo>
                    <a:pt x="522" y="451"/>
                    <a:pt x="540" y="469"/>
                    <a:pt x="542" y="489"/>
                  </a:cubicBezTo>
                  <a:cubicBezTo>
                    <a:pt x="543" y="502"/>
                    <a:pt x="524" y="519"/>
                    <a:pt x="511" y="532"/>
                  </a:cubicBezTo>
                  <a:cubicBezTo>
                    <a:pt x="491" y="553"/>
                    <a:pt x="482" y="550"/>
                    <a:pt x="435" y="509"/>
                  </a:cubicBezTo>
                  <a:close/>
                  <a:moveTo>
                    <a:pt x="466" y="307"/>
                  </a:moveTo>
                  <a:cubicBezTo>
                    <a:pt x="466" y="219"/>
                    <a:pt x="394" y="147"/>
                    <a:pt x="306" y="147"/>
                  </a:cubicBezTo>
                  <a:cubicBezTo>
                    <a:pt x="219" y="147"/>
                    <a:pt x="147" y="218"/>
                    <a:pt x="146" y="306"/>
                  </a:cubicBezTo>
                  <a:cubicBezTo>
                    <a:pt x="146" y="394"/>
                    <a:pt x="217" y="466"/>
                    <a:pt x="305" y="467"/>
                  </a:cubicBezTo>
                  <a:cubicBezTo>
                    <a:pt x="393" y="467"/>
                    <a:pt x="466" y="396"/>
                    <a:pt x="466"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91" name="Freeform 67"/>
            <p:cNvSpPr>
              <a:spLocks noEditPoints="1"/>
            </p:cNvSpPr>
            <p:nvPr/>
          </p:nvSpPr>
          <p:spPr bwMode="auto">
            <a:xfrm>
              <a:off x="5319713" y="1851025"/>
              <a:ext cx="100013" cy="100013"/>
            </a:xfrm>
            <a:custGeom>
              <a:avLst/>
              <a:gdLst>
                <a:gd name="T0" fmla="*/ 294 w 419"/>
                <a:gd name="T1" fmla="*/ 71 h 421"/>
                <a:gd name="T2" fmla="*/ 358 w 419"/>
                <a:gd name="T3" fmla="*/ 64 h 421"/>
                <a:gd name="T4" fmla="*/ 346 w 419"/>
                <a:gd name="T5" fmla="*/ 122 h 421"/>
                <a:gd name="T6" fmla="*/ 354 w 419"/>
                <a:gd name="T7" fmla="*/ 139 h 421"/>
                <a:gd name="T8" fmla="*/ 397 w 419"/>
                <a:gd name="T9" fmla="*/ 175 h 421"/>
                <a:gd name="T10" fmla="*/ 415 w 419"/>
                <a:gd name="T11" fmla="*/ 193 h 421"/>
                <a:gd name="T12" fmla="*/ 415 w 419"/>
                <a:gd name="T13" fmla="*/ 225 h 421"/>
                <a:gd name="T14" fmla="*/ 393 w 419"/>
                <a:gd name="T15" fmla="*/ 243 h 421"/>
                <a:gd name="T16" fmla="*/ 368 w 419"/>
                <a:gd name="T17" fmla="*/ 244 h 421"/>
                <a:gd name="T18" fmla="*/ 346 w 419"/>
                <a:gd name="T19" fmla="*/ 296 h 421"/>
                <a:gd name="T20" fmla="*/ 353 w 419"/>
                <a:gd name="T21" fmla="*/ 357 h 421"/>
                <a:gd name="T22" fmla="*/ 294 w 419"/>
                <a:gd name="T23" fmla="*/ 346 h 421"/>
                <a:gd name="T24" fmla="*/ 273 w 419"/>
                <a:gd name="T25" fmla="*/ 356 h 421"/>
                <a:gd name="T26" fmla="*/ 243 w 419"/>
                <a:gd name="T27" fmla="*/ 397 h 421"/>
                <a:gd name="T28" fmla="*/ 241 w 419"/>
                <a:gd name="T29" fmla="*/ 402 h 421"/>
                <a:gd name="T30" fmla="*/ 202 w 419"/>
                <a:gd name="T31" fmla="*/ 416 h 421"/>
                <a:gd name="T32" fmla="*/ 175 w 419"/>
                <a:gd name="T33" fmla="*/ 401 h 421"/>
                <a:gd name="T34" fmla="*/ 173 w 419"/>
                <a:gd name="T35" fmla="*/ 385 h 421"/>
                <a:gd name="T36" fmla="*/ 157 w 419"/>
                <a:gd name="T37" fmla="*/ 362 h 421"/>
                <a:gd name="T38" fmla="*/ 122 w 419"/>
                <a:gd name="T39" fmla="*/ 347 h 421"/>
                <a:gd name="T40" fmla="*/ 59 w 419"/>
                <a:gd name="T41" fmla="*/ 355 h 421"/>
                <a:gd name="T42" fmla="*/ 70 w 419"/>
                <a:gd name="T43" fmla="*/ 296 h 421"/>
                <a:gd name="T44" fmla="*/ 62 w 419"/>
                <a:gd name="T45" fmla="*/ 279 h 421"/>
                <a:gd name="T46" fmla="*/ 19 w 419"/>
                <a:gd name="T47" fmla="*/ 243 h 421"/>
                <a:gd name="T48" fmla="*/ 6 w 419"/>
                <a:gd name="T49" fmla="*/ 236 h 421"/>
                <a:gd name="T50" fmla="*/ 3 w 419"/>
                <a:gd name="T51" fmla="*/ 188 h 421"/>
                <a:gd name="T52" fmla="*/ 32 w 419"/>
                <a:gd name="T53" fmla="*/ 173 h 421"/>
                <a:gd name="T54" fmla="*/ 48 w 419"/>
                <a:gd name="T55" fmla="*/ 173 h 421"/>
                <a:gd name="T56" fmla="*/ 70 w 419"/>
                <a:gd name="T57" fmla="*/ 121 h 421"/>
                <a:gd name="T58" fmla="*/ 64 w 419"/>
                <a:gd name="T59" fmla="*/ 59 h 421"/>
                <a:gd name="T60" fmla="*/ 122 w 419"/>
                <a:gd name="T61" fmla="*/ 72 h 421"/>
                <a:gd name="T62" fmla="*/ 143 w 419"/>
                <a:gd name="T63" fmla="*/ 61 h 421"/>
                <a:gd name="T64" fmla="*/ 174 w 419"/>
                <a:gd name="T65" fmla="*/ 21 h 421"/>
                <a:gd name="T66" fmla="*/ 197 w 419"/>
                <a:gd name="T67" fmla="*/ 1 h 421"/>
                <a:gd name="T68" fmla="*/ 216 w 419"/>
                <a:gd name="T69" fmla="*/ 1 h 421"/>
                <a:gd name="T70" fmla="*/ 243 w 419"/>
                <a:gd name="T71" fmla="*/ 26 h 421"/>
                <a:gd name="T72" fmla="*/ 267 w 419"/>
                <a:gd name="T73" fmla="*/ 59 h 421"/>
                <a:gd name="T74" fmla="*/ 294 w 419"/>
                <a:gd name="T75" fmla="*/ 71 h 421"/>
                <a:gd name="T76" fmla="*/ 208 w 419"/>
                <a:gd name="T77" fmla="*/ 97 h 421"/>
                <a:gd name="T78" fmla="*/ 96 w 419"/>
                <a:gd name="T79" fmla="*/ 209 h 421"/>
                <a:gd name="T80" fmla="*/ 208 w 419"/>
                <a:gd name="T81" fmla="*/ 321 h 421"/>
                <a:gd name="T82" fmla="*/ 320 w 419"/>
                <a:gd name="T83" fmla="*/ 209 h 421"/>
                <a:gd name="T84" fmla="*/ 208 w 419"/>
                <a:gd name="T85" fmla="*/ 97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9" h="421">
                  <a:moveTo>
                    <a:pt x="294" y="71"/>
                  </a:moveTo>
                  <a:cubicBezTo>
                    <a:pt x="335" y="41"/>
                    <a:pt x="335" y="41"/>
                    <a:pt x="358" y="64"/>
                  </a:cubicBezTo>
                  <a:cubicBezTo>
                    <a:pt x="376" y="83"/>
                    <a:pt x="376" y="83"/>
                    <a:pt x="346" y="122"/>
                  </a:cubicBezTo>
                  <a:cubicBezTo>
                    <a:pt x="348" y="127"/>
                    <a:pt x="352" y="133"/>
                    <a:pt x="354" y="139"/>
                  </a:cubicBezTo>
                  <a:cubicBezTo>
                    <a:pt x="361" y="160"/>
                    <a:pt x="367" y="181"/>
                    <a:pt x="397" y="175"/>
                  </a:cubicBezTo>
                  <a:cubicBezTo>
                    <a:pt x="402" y="175"/>
                    <a:pt x="413" y="186"/>
                    <a:pt x="415" y="193"/>
                  </a:cubicBezTo>
                  <a:cubicBezTo>
                    <a:pt x="418" y="203"/>
                    <a:pt x="419" y="215"/>
                    <a:pt x="415" y="225"/>
                  </a:cubicBezTo>
                  <a:cubicBezTo>
                    <a:pt x="412" y="233"/>
                    <a:pt x="402" y="240"/>
                    <a:pt x="393" y="243"/>
                  </a:cubicBezTo>
                  <a:cubicBezTo>
                    <a:pt x="386" y="246"/>
                    <a:pt x="376" y="244"/>
                    <a:pt x="368" y="244"/>
                  </a:cubicBezTo>
                  <a:cubicBezTo>
                    <a:pt x="360" y="262"/>
                    <a:pt x="353" y="279"/>
                    <a:pt x="346" y="296"/>
                  </a:cubicBezTo>
                  <a:cubicBezTo>
                    <a:pt x="377" y="335"/>
                    <a:pt x="377" y="335"/>
                    <a:pt x="353" y="357"/>
                  </a:cubicBezTo>
                  <a:cubicBezTo>
                    <a:pt x="333" y="377"/>
                    <a:pt x="332" y="377"/>
                    <a:pt x="294" y="346"/>
                  </a:cubicBezTo>
                  <a:cubicBezTo>
                    <a:pt x="288" y="350"/>
                    <a:pt x="281" y="354"/>
                    <a:pt x="273" y="356"/>
                  </a:cubicBezTo>
                  <a:cubicBezTo>
                    <a:pt x="252" y="362"/>
                    <a:pt x="237" y="371"/>
                    <a:pt x="243" y="397"/>
                  </a:cubicBezTo>
                  <a:cubicBezTo>
                    <a:pt x="243" y="398"/>
                    <a:pt x="242" y="400"/>
                    <a:pt x="241" y="402"/>
                  </a:cubicBezTo>
                  <a:cubicBezTo>
                    <a:pt x="233" y="421"/>
                    <a:pt x="216" y="418"/>
                    <a:pt x="202" y="416"/>
                  </a:cubicBezTo>
                  <a:cubicBezTo>
                    <a:pt x="192" y="415"/>
                    <a:pt x="183" y="407"/>
                    <a:pt x="175" y="401"/>
                  </a:cubicBezTo>
                  <a:cubicBezTo>
                    <a:pt x="172" y="398"/>
                    <a:pt x="172" y="391"/>
                    <a:pt x="173" y="385"/>
                  </a:cubicBezTo>
                  <a:cubicBezTo>
                    <a:pt x="175" y="372"/>
                    <a:pt x="170" y="365"/>
                    <a:pt x="157" y="362"/>
                  </a:cubicBezTo>
                  <a:cubicBezTo>
                    <a:pt x="144" y="358"/>
                    <a:pt x="133" y="352"/>
                    <a:pt x="122" y="347"/>
                  </a:cubicBezTo>
                  <a:cubicBezTo>
                    <a:pt x="81" y="377"/>
                    <a:pt x="81" y="377"/>
                    <a:pt x="59" y="355"/>
                  </a:cubicBezTo>
                  <a:cubicBezTo>
                    <a:pt x="40" y="335"/>
                    <a:pt x="40" y="335"/>
                    <a:pt x="70" y="296"/>
                  </a:cubicBezTo>
                  <a:cubicBezTo>
                    <a:pt x="68" y="290"/>
                    <a:pt x="64" y="285"/>
                    <a:pt x="62" y="279"/>
                  </a:cubicBezTo>
                  <a:cubicBezTo>
                    <a:pt x="55" y="258"/>
                    <a:pt x="49" y="236"/>
                    <a:pt x="19" y="243"/>
                  </a:cubicBezTo>
                  <a:cubicBezTo>
                    <a:pt x="15" y="244"/>
                    <a:pt x="6" y="239"/>
                    <a:pt x="6" y="236"/>
                  </a:cubicBezTo>
                  <a:cubicBezTo>
                    <a:pt x="3" y="220"/>
                    <a:pt x="0" y="203"/>
                    <a:pt x="3" y="188"/>
                  </a:cubicBezTo>
                  <a:cubicBezTo>
                    <a:pt x="5" y="181"/>
                    <a:pt x="22" y="177"/>
                    <a:pt x="32" y="173"/>
                  </a:cubicBezTo>
                  <a:cubicBezTo>
                    <a:pt x="37" y="172"/>
                    <a:pt x="43" y="173"/>
                    <a:pt x="48" y="173"/>
                  </a:cubicBezTo>
                  <a:cubicBezTo>
                    <a:pt x="55" y="156"/>
                    <a:pt x="63" y="139"/>
                    <a:pt x="70" y="121"/>
                  </a:cubicBezTo>
                  <a:cubicBezTo>
                    <a:pt x="40" y="82"/>
                    <a:pt x="40" y="82"/>
                    <a:pt x="64" y="59"/>
                  </a:cubicBezTo>
                  <a:cubicBezTo>
                    <a:pt x="83" y="41"/>
                    <a:pt x="84" y="41"/>
                    <a:pt x="122" y="72"/>
                  </a:cubicBezTo>
                  <a:cubicBezTo>
                    <a:pt x="128" y="68"/>
                    <a:pt x="135" y="63"/>
                    <a:pt x="143" y="61"/>
                  </a:cubicBezTo>
                  <a:cubicBezTo>
                    <a:pt x="164" y="56"/>
                    <a:pt x="177" y="47"/>
                    <a:pt x="174" y="21"/>
                  </a:cubicBezTo>
                  <a:cubicBezTo>
                    <a:pt x="172" y="9"/>
                    <a:pt x="183" y="1"/>
                    <a:pt x="197" y="1"/>
                  </a:cubicBezTo>
                  <a:cubicBezTo>
                    <a:pt x="203" y="1"/>
                    <a:pt x="210" y="1"/>
                    <a:pt x="216" y="1"/>
                  </a:cubicBezTo>
                  <a:cubicBezTo>
                    <a:pt x="234" y="0"/>
                    <a:pt x="244" y="10"/>
                    <a:pt x="243" y="26"/>
                  </a:cubicBezTo>
                  <a:cubicBezTo>
                    <a:pt x="241" y="46"/>
                    <a:pt x="249" y="55"/>
                    <a:pt x="267" y="59"/>
                  </a:cubicBezTo>
                  <a:cubicBezTo>
                    <a:pt x="276" y="61"/>
                    <a:pt x="285" y="67"/>
                    <a:pt x="294" y="71"/>
                  </a:cubicBezTo>
                  <a:close/>
                  <a:moveTo>
                    <a:pt x="208" y="97"/>
                  </a:moveTo>
                  <a:cubicBezTo>
                    <a:pt x="147" y="97"/>
                    <a:pt x="96" y="147"/>
                    <a:pt x="96" y="209"/>
                  </a:cubicBezTo>
                  <a:cubicBezTo>
                    <a:pt x="96" y="270"/>
                    <a:pt x="146" y="321"/>
                    <a:pt x="208" y="321"/>
                  </a:cubicBezTo>
                  <a:cubicBezTo>
                    <a:pt x="269" y="321"/>
                    <a:pt x="320" y="271"/>
                    <a:pt x="320" y="209"/>
                  </a:cubicBezTo>
                  <a:cubicBezTo>
                    <a:pt x="320" y="148"/>
                    <a:pt x="270" y="97"/>
                    <a:pt x="208"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grpSp>
      <p:sp>
        <p:nvSpPr>
          <p:cNvPr id="392" name="Rectangle 71"/>
          <p:cNvSpPr>
            <a:spLocks noChangeArrowheads="1"/>
          </p:cNvSpPr>
          <p:nvPr/>
        </p:nvSpPr>
        <p:spPr bwMode="auto">
          <a:xfrm>
            <a:off x="1670051" y="2986406"/>
            <a:ext cx="47625" cy="873125"/>
          </a:xfrm>
          <a:prstGeom prst="rect">
            <a:avLst/>
          </a:prstGeom>
          <a:solidFill>
            <a:srgbClr val="4A1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93" name="Rectangle 72"/>
          <p:cNvSpPr>
            <a:spLocks noChangeArrowheads="1"/>
          </p:cNvSpPr>
          <p:nvPr/>
        </p:nvSpPr>
        <p:spPr bwMode="auto">
          <a:xfrm>
            <a:off x="1957389" y="2986406"/>
            <a:ext cx="46037" cy="873125"/>
          </a:xfrm>
          <a:prstGeom prst="rect">
            <a:avLst/>
          </a:prstGeom>
          <a:solidFill>
            <a:srgbClr val="4A1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94" name="Rectangle 73"/>
          <p:cNvSpPr>
            <a:spLocks noChangeArrowheads="1"/>
          </p:cNvSpPr>
          <p:nvPr/>
        </p:nvSpPr>
        <p:spPr bwMode="auto">
          <a:xfrm>
            <a:off x="1798639" y="2014855"/>
            <a:ext cx="111125" cy="293688"/>
          </a:xfrm>
          <a:prstGeom prst="rect">
            <a:avLst/>
          </a:prstGeom>
          <a:solidFill>
            <a:srgbClr val="4A1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95" name="Rectangle 74"/>
          <p:cNvSpPr>
            <a:spLocks noChangeArrowheads="1"/>
          </p:cNvSpPr>
          <p:nvPr/>
        </p:nvSpPr>
        <p:spPr bwMode="auto">
          <a:xfrm>
            <a:off x="1465263" y="3034031"/>
            <a:ext cx="773112" cy="34925"/>
          </a:xfrm>
          <a:prstGeom prst="rect">
            <a:avLst/>
          </a:prstGeom>
          <a:solidFill>
            <a:srgbClr val="4A1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96" name="Rectangle 75"/>
          <p:cNvSpPr>
            <a:spLocks noChangeArrowheads="1"/>
          </p:cNvSpPr>
          <p:nvPr/>
        </p:nvSpPr>
        <p:spPr bwMode="auto">
          <a:xfrm>
            <a:off x="1524001" y="2138680"/>
            <a:ext cx="655637" cy="895350"/>
          </a:xfrm>
          <a:prstGeom prst="rect">
            <a:avLst/>
          </a:prstGeom>
          <a:solidFill>
            <a:srgbClr val="B57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97" name="Rectangle 76"/>
          <p:cNvSpPr>
            <a:spLocks noChangeArrowheads="1"/>
          </p:cNvSpPr>
          <p:nvPr/>
        </p:nvSpPr>
        <p:spPr bwMode="auto">
          <a:xfrm>
            <a:off x="1571626" y="2202181"/>
            <a:ext cx="560387" cy="773113"/>
          </a:xfrm>
          <a:prstGeom prst="rect">
            <a:avLst/>
          </a:prstGeom>
          <a:gradFill flip="none" rotWithShape="1">
            <a:gsLst>
              <a:gs pos="100000">
                <a:schemeClr val="accent3"/>
              </a:gs>
              <a:gs pos="4000">
                <a:schemeClr val="accent1"/>
              </a:gs>
            </a:gsLst>
            <a:lin ang="13500000" scaled="1"/>
            <a:tileRect/>
          </a:gradFill>
          <a:ln>
            <a:noFill/>
          </a:ln>
        </p:spPr>
        <p:txBody>
          <a:bodyPr lIns="0" tIns="0" rIns="0" bIns="0"/>
          <a:lstStyle/>
          <a:p>
            <a:pPr defTabSz="685783"/>
            <a:endParaRPr lang="en-US" sz="1350" kern="0" dirty="0">
              <a:solidFill>
                <a:sysClr val="windowText" lastClr="000000"/>
              </a:solidFill>
              <a:latin typeface="+mj-lt"/>
            </a:endParaRPr>
          </a:p>
        </p:txBody>
      </p:sp>
      <p:sp>
        <p:nvSpPr>
          <p:cNvPr id="398" name="Rectangle 77"/>
          <p:cNvSpPr>
            <a:spLocks noChangeArrowheads="1"/>
          </p:cNvSpPr>
          <p:nvPr/>
        </p:nvSpPr>
        <p:spPr bwMode="auto">
          <a:xfrm>
            <a:off x="1477964" y="3068956"/>
            <a:ext cx="747712" cy="193675"/>
          </a:xfrm>
          <a:prstGeom prst="rect">
            <a:avLst/>
          </a:prstGeom>
          <a:solidFill>
            <a:srgbClr val="652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399" name="Rectangle 78"/>
          <p:cNvSpPr>
            <a:spLocks noChangeArrowheads="1"/>
          </p:cNvSpPr>
          <p:nvPr/>
        </p:nvSpPr>
        <p:spPr bwMode="auto">
          <a:xfrm>
            <a:off x="1536701" y="3238818"/>
            <a:ext cx="46037" cy="877888"/>
          </a:xfrm>
          <a:prstGeom prst="rect">
            <a:avLst/>
          </a:prstGeom>
          <a:solidFill>
            <a:srgbClr val="652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0" name="Rectangle 79"/>
          <p:cNvSpPr>
            <a:spLocks noChangeArrowheads="1"/>
          </p:cNvSpPr>
          <p:nvPr/>
        </p:nvSpPr>
        <p:spPr bwMode="auto">
          <a:xfrm>
            <a:off x="2127251" y="3238818"/>
            <a:ext cx="39687" cy="877888"/>
          </a:xfrm>
          <a:prstGeom prst="rect">
            <a:avLst/>
          </a:prstGeom>
          <a:solidFill>
            <a:srgbClr val="6522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1" name="Freeform 80"/>
          <p:cNvSpPr>
            <a:spLocks/>
          </p:cNvSpPr>
          <p:nvPr/>
        </p:nvSpPr>
        <p:spPr bwMode="auto">
          <a:xfrm>
            <a:off x="1524000" y="2138680"/>
            <a:ext cx="23812" cy="895350"/>
          </a:xfrm>
          <a:custGeom>
            <a:avLst/>
            <a:gdLst>
              <a:gd name="T0" fmla="*/ 15 w 15"/>
              <a:gd name="T1" fmla="*/ 542 h 564"/>
              <a:gd name="T2" fmla="*/ 0 w 15"/>
              <a:gd name="T3" fmla="*/ 564 h 564"/>
              <a:gd name="T4" fmla="*/ 0 w 15"/>
              <a:gd name="T5" fmla="*/ 0 h 564"/>
              <a:gd name="T6" fmla="*/ 15 w 15"/>
              <a:gd name="T7" fmla="*/ 22 h 564"/>
              <a:gd name="T8" fmla="*/ 15 w 15"/>
              <a:gd name="T9" fmla="*/ 542 h 564"/>
            </a:gdLst>
            <a:ahLst/>
            <a:cxnLst>
              <a:cxn ang="0">
                <a:pos x="T0" y="T1"/>
              </a:cxn>
              <a:cxn ang="0">
                <a:pos x="T2" y="T3"/>
              </a:cxn>
              <a:cxn ang="0">
                <a:pos x="T4" y="T5"/>
              </a:cxn>
              <a:cxn ang="0">
                <a:pos x="T6" y="T7"/>
              </a:cxn>
              <a:cxn ang="0">
                <a:pos x="T8" y="T9"/>
              </a:cxn>
            </a:cxnLst>
            <a:rect l="0" t="0" r="r" b="b"/>
            <a:pathLst>
              <a:path w="15" h="564">
                <a:moveTo>
                  <a:pt x="15" y="542"/>
                </a:moveTo>
                <a:lnTo>
                  <a:pt x="0" y="564"/>
                </a:lnTo>
                <a:lnTo>
                  <a:pt x="0" y="0"/>
                </a:lnTo>
                <a:lnTo>
                  <a:pt x="15" y="22"/>
                </a:lnTo>
                <a:lnTo>
                  <a:pt x="15" y="542"/>
                </a:lnTo>
                <a:close/>
              </a:path>
            </a:pathLst>
          </a:custGeom>
          <a:solidFill>
            <a:srgbClr val="9A5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2" name="Freeform 81"/>
          <p:cNvSpPr>
            <a:spLocks/>
          </p:cNvSpPr>
          <p:nvPr/>
        </p:nvSpPr>
        <p:spPr bwMode="auto">
          <a:xfrm>
            <a:off x="1547814" y="2173606"/>
            <a:ext cx="608012" cy="28575"/>
          </a:xfrm>
          <a:custGeom>
            <a:avLst/>
            <a:gdLst>
              <a:gd name="T0" fmla="*/ 0 w 383"/>
              <a:gd name="T1" fmla="*/ 0 h 18"/>
              <a:gd name="T2" fmla="*/ 15 w 383"/>
              <a:gd name="T3" fmla="*/ 18 h 18"/>
              <a:gd name="T4" fmla="*/ 368 w 383"/>
              <a:gd name="T5" fmla="*/ 18 h 18"/>
              <a:gd name="T6" fmla="*/ 383 w 383"/>
              <a:gd name="T7" fmla="*/ 0 h 18"/>
              <a:gd name="T8" fmla="*/ 0 w 383"/>
              <a:gd name="T9" fmla="*/ 0 h 18"/>
            </a:gdLst>
            <a:ahLst/>
            <a:cxnLst>
              <a:cxn ang="0">
                <a:pos x="T0" y="T1"/>
              </a:cxn>
              <a:cxn ang="0">
                <a:pos x="T2" y="T3"/>
              </a:cxn>
              <a:cxn ang="0">
                <a:pos x="T4" y="T5"/>
              </a:cxn>
              <a:cxn ang="0">
                <a:pos x="T6" y="T7"/>
              </a:cxn>
              <a:cxn ang="0">
                <a:pos x="T8" y="T9"/>
              </a:cxn>
            </a:cxnLst>
            <a:rect l="0" t="0" r="r" b="b"/>
            <a:pathLst>
              <a:path w="383" h="18">
                <a:moveTo>
                  <a:pt x="0" y="0"/>
                </a:moveTo>
                <a:lnTo>
                  <a:pt x="15" y="18"/>
                </a:lnTo>
                <a:lnTo>
                  <a:pt x="368" y="18"/>
                </a:lnTo>
                <a:lnTo>
                  <a:pt x="383" y="0"/>
                </a:lnTo>
                <a:lnTo>
                  <a:pt x="0" y="0"/>
                </a:lnTo>
                <a:close/>
              </a:path>
            </a:pathLst>
          </a:custGeom>
          <a:solidFill>
            <a:srgbClr val="9A5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3" name="Freeform 82"/>
          <p:cNvSpPr>
            <a:spLocks/>
          </p:cNvSpPr>
          <p:nvPr/>
        </p:nvSpPr>
        <p:spPr bwMode="auto">
          <a:xfrm>
            <a:off x="1524001" y="2999106"/>
            <a:ext cx="655637" cy="34925"/>
          </a:xfrm>
          <a:custGeom>
            <a:avLst/>
            <a:gdLst>
              <a:gd name="T0" fmla="*/ 0 w 413"/>
              <a:gd name="T1" fmla="*/ 22 h 22"/>
              <a:gd name="T2" fmla="*/ 15 w 413"/>
              <a:gd name="T3" fmla="*/ 0 h 22"/>
              <a:gd name="T4" fmla="*/ 398 w 413"/>
              <a:gd name="T5" fmla="*/ 0 h 22"/>
              <a:gd name="T6" fmla="*/ 413 w 413"/>
              <a:gd name="T7" fmla="*/ 22 h 22"/>
              <a:gd name="T8" fmla="*/ 0 w 413"/>
              <a:gd name="T9" fmla="*/ 22 h 22"/>
            </a:gdLst>
            <a:ahLst/>
            <a:cxnLst>
              <a:cxn ang="0">
                <a:pos x="T0" y="T1"/>
              </a:cxn>
              <a:cxn ang="0">
                <a:pos x="T2" y="T3"/>
              </a:cxn>
              <a:cxn ang="0">
                <a:pos x="T4" y="T5"/>
              </a:cxn>
              <a:cxn ang="0">
                <a:pos x="T6" y="T7"/>
              </a:cxn>
              <a:cxn ang="0">
                <a:pos x="T8" y="T9"/>
              </a:cxn>
            </a:cxnLst>
            <a:rect l="0" t="0" r="r" b="b"/>
            <a:pathLst>
              <a:path w="413" h="22">
                <a:moveTo>
                  <a:pt x="0" y="22"/>
                </a:moveTo>
                <a:lnTo>
                  <a:pt x="15" y="0"/>
                </a:lnTo>
                <a:lnTo>
                  <a:pt x="398" y="0"/>
                </a:lnTo>
                <a:lnTo>
                  <a:pt x="413" y="22"/>
                </a:lnTo>
                <a:lnTo>
                  <a:pt x="0" y="22"/>
                </a:lnTo>
                <a:close/>
              </a:path>
            </a:pathLst>
          </a:custGeom>
          <a:solidFill>
            <a:srgbClr val="9A5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4" name="Freeform 83"/>
          <p:cNvSpPr>
            <a:spLocks/>
          </p:cNvSpPr>
          <p:nvPr/>
        </p:nvSpPr>
        <p:spPr bwMode="auto">
          <a:xfrm>
            <a:off x="2132013" y="2173606"/>
            <a:ext cx="23812" cy="825500"/>
          </a:xfrm>
          <a:custGeom>
            <a:avLst/>
            <a:gdLst>
              <a:gd name="T0" fmla="*/ 15 w 15"/>
              <a:gd name="T1" fmla="*/ 0 h 520"/>
              <a:gd name="T2" fmla="*/ 15 w 15"/>
              <a:gd name="T3" fmla="*/ 520 h 520"/>
              <a:gd name="T4" fmla="*/ 0 w 15"/>
              <a:gd name="T5" fmla="*/ 505 h 520"/>
              <a:gd name="T6" fmla="*/ 0 w 15"/>
              <a:gd name="T7" fmla="*/ 18 h 520"/>
              <a:gd name="T8" fmla="*/ 15 w 15"/>
              <a:gd name="T9" fmla="*/ 0 h 520"/>
            </a:gdLst>
            <a:ahLst/>
            <a:cxnLst>
              <a:cxn ang="0">
                <a:pos x="T0" y="T1"/>
              </a:cxn>
              <a:cxn ang="0">
                <a:pos x="T2" y="T3"/>
              </a:cxn>
              <a:cxn ang="0">
                <a:pos x="T4" y="T5"/>
              </a:cxn>
              <a:cxn ang="0">
                <a:pos x="T6" y="T7"/>
              </a:cxn>
              <a:cxn ang="0">
                <a:pos x="T8" y="T9"/>
              </a:cxn>
            </a:cxnLst>
            <a:rect l="0" t="0" r="r" b="b"/>
            <a:pathLst>
              <a:path w="15" h="520">
                <a:moveTo>
                  <a:pt x="15" y="0"/>
                </a:moveTo>
                <a:lnTo>
                  <a:pt x="15" y="520"/>
                </a:lnTo>
                <a:lnTo>
                  <a:pt x="0" y="505"/>
                </a:lnTo>
                <a:lnTo>
                  <a:pt x="0" y="18"/>
                </a:lnTo>
                <a:lnTo>
                  <a:pt x="15" y="0"/>
                </a:lnTo>
                <a:close/>
              </a:path>
            </a:pathLst>
          </a:custGeom>
          <a:solidFill>
            <a:srgbClr val="9A5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5" name="Freeform 84"/>
          <p:cNvSpPr>
            <a:spLocks/>
          </p:cNvSpPr>
          <p:nvPr/>
        </p:nvSpPr>
        <p:spPr bwMode="auto">
          <a:xfrm>
            <a:off x="2190750" y="2460944"/>
            <a:ext cx="152400" cy="333375"/>
          </a:xfrm>
          <a:custGeom>
            <a:avLst/>
            <a:gdLst>
              <a:gd name="T0" fmla="*/ 18 w 26"/>
              <a:gd name="T1" fmla="*/ 54 h 57"/>
              <a:gd name="T2" fmla="*/ 5 w 26"/>
              <a:gd name="T3" fmla="*/ 33 h 57"/>
              <a:gd name="T4" fmla="*/ 0 w 26"/>
              <a:gd name="T5" fmla="*/ 2 h 57"/>
              <a:gd name="T6" fmla="*/ 8 w 26"/>
              <a:gd name="T7" fmla="*/ 0 h 57"/>
              <a:gd name="T8" fmla="*/ 25 w 26"/>
              <a:gd name="T9" fmla="*/ 40 h 57"/>
              <a:gd name="T10" fmla="*/ 18 w 26"/>
              <a:gd name="T11" fmla="*/ 54 h 57"/>
            </a:gdLst>
            <a:ahLst/>
            <a:cxnLst>
              <a:cxn ang="0">
                <a:pos x="T0" y="T1"/>
              </a:cxn>
              <a:cxn ang="0">
                <a:pos x="T2" y="T3"/>
              </a:cxn>
              <a:cxn ang="0">
                <a:pos x="T4" y="T5"/>
              </a:cxn>
              <a:cxn ang="0">
                <a:pos x="T6" y="T7"/>
              </a:cxn>
              <a:cxn ang="0">
                <a:pos x="T8" y="T9"/>
              </a:cxn>
              <a:cxn ang="0">
                <a:pos x="T10" y="T11"/>
              </a:cxn>
            </a:cxnLst>
            <a:rect l="0" t="0" r="r" b="b"/>
            <a:pathLst>
              <a:path w="26" h="57">
                <a:moveTo>
                  <a:pt x="18" y="54"/>
                </a:moveTo>
                <a:cubicBezTo>
                  <a:pt x="11" y="57"/>
                  <a:pt x="6" y="41"/>
                  <a:pt x="5" y="33"/>
                </a:cubicBezTo>
                <a:cubicBezTo>
                  <a:pt x="3" y="26"/>
                  <a:pt x="0" y="2"/>
                  <a:pt x="0" y="2"/>
                </a:cubicBezTo>
                <a:cubicBezTo>
                  <a:pt x="8" y="0"/>
                  <a:pt x="8" y="0"/>
                  <a:pt x="8" y="0"/>
                </a:cubicBezTo>
                <a:cubicBezTo>
                  <a:pt x="8" y="0"/>
                  <a:pt x="18" y="19"/>
                  <a:pt x="25" y="40"/>
                </a:cubicBezTo>
                <a:cubicBezTo>
                  <a:pt x="25" y="42"/>
                  <a:pt x="26" y="51"/>
                  <a:pt x="18" y="54"/>
                </a:cubicBezTo>
                <a:close/>
              </a:path>
            </a:pathLst>
          </a:custGeom>
          <a:solidFill>
            <a:srgbClr val="FFA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6" name="Freeform 85"/>
          <p:cNvSpPr>
            <a:spLocks/>
          </p:cNvSpPr>
          <p:nvPr/>
        </p:nvSpPr>
        <p:spPr bwMode="auto">
          <a:xfrm>
            <a:off x="2243139" y="2548256"/>
            <a:ext cx="350837" cy="233363"/>
          </a:xfrm>
          <a:custGeom>
            <a:avLst/>
            <a:gdLst>
              <a:gd name="T0" fmla="*/ 56 w 60"/>
              <a:gd name="T1" fmla="*/ 7 h 40"/>
              <a:gd name="T2" fmla="*/ 50 w 60"/>
              <a:gd name="T3" fmla="*/ 22 h 40"/>
              <a:gd name="T4" fmla="*/ 7 w 60"/>
              <a:gd name="T5" fmla="*/ 39 h 40"/>
              <a:gd name="T6" fmla="*/ 2 w 60"/>
              <a:gd name="T7" fmla="*/ 27 h 40"/>
              <a:gd name="T8" fmla="*/ 37 w 60"/>
              <a:gd name="T9" fmla="*/ 5 h 40"/>
              <a:gd name="T10" fmla="*/ 56 w 60"/>
              <a:gd name="T11" fmla="*/ 7 h 40"/>
            </a:gdLst>
            <a:ahLst/>
            <a:cxnLst>
              <a:cxn ang="0">
                <a:pos x="T0" y="T1"/>
              </a:cxn>
              <a:cxn ang="0">
                <a:pos x="T2" y="T3"/>
              </a:cxn>
              <a:cxn ang="0">
                <a:pos x="T4" y="T5"/>
              </a:cxn>
              <a:cxn ang="0">
                <a:pos x="T6" y="T7"/>
              </a:cxn>
              <a:cxn ang="0">
                <a:pos x="T8" y="T9"/>
              </a:cxn>
              <a:cxn ang="0">
                <a:pos x="T10" y="T11"/>
              </a:cxn>
            </a:cxnLst>
            <a:rect l="0" t="0" r="r" b="b"/>
            <a:pathLst>
              <a:path w="60" h="40">
                <a:moveTo>
                  <a:pt x="56" y="7"/>
                </a:moveTo>
                <a:cubicBezTo>
                  <a:pt x="60" y="13"/>
                  <a:pt x="56" y="18"/>
                  <a:pt x="50" y="22"/>
                </a:cubicBezTo>
                <a:cubicBezTo>
                  <a:pt x="44" y="26"/>
                  <a:pt x="9" y="40"/>
                  <a:pt x="7" y="39"/>
                </a:cubicBezTo>
                <a:cubicBezTo>
                  <a:pt x="5" y="39"/>
                  <a:pt x="0" y="29"/>
                  <a:pt x="2" y="27"/>
                </a:cubicBezTo>
                <a:cubicBezTo>
                  <a:pt x="3" y="24"/>
                  <a:pt x="32" y="8"/>
                  <a:pt x="37" y="5"/>
                </a:cubicBezTo>
                <a:cubicBezTo>
                  <a:pt x="43" y="3"/>
                  <a:pt x="50" y="0"/>
                  <a:pt x="56" y="7"/>
                </a:cubicBez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7" name="Freeform 86"/>
          <p:cNvSpPr>
            <a:spLocks/>
          </p:cNvSpPr>
          <p:nvPr/>
        </p:nvSpPr>
        <p:spPr bwMode="auto">
          <a:xfrm>
            <a:off x="2460625" y="2372043"/>
            <a:ext cx="303212" cy="808038"/>
          </a:xfrm>
          <a:custGeom>
            <a:avLst/>
            <a:gdLst>
              <a:gd name="T0" fmla="*/ 34 w 52"/>
              <a:gd name="T1" fmla="*/ 0 h 138"/>
              <a:gd name="T2" fmla="*/ 37 w 52"/>
              <a:gd name="T3" fmla="*/ 22 h 138"/>
              <a:gd name="T4" fmla="*/ 48 w 52"/>
              <a:gd name="T5" fmla="*/ 33 h 138"/>
              <a:gd name="T6" fmla="*/ 44 w 52"/>
              <a:gd name="T7" fmla="*/ 80 h 138"/>
              <a:gd name="T8" fmla="*/ 50 w 52"/>
              <a:gd name="T9" fmla="*/ 115 h 138"/>
              <a:gd name="T10" fmla="*/ 20 w 52"/>
              <a:gd name="T11" fmla="*/ 138 h 138"/>
              <a:gd name="T12" fmla="*/ 7 w 52"/>
              <a:gd name="T13" fmla="*/ 126 h 138"/>
              <a:gd name="T14" fmla="*/ 5 w 52"/>
              <a:gd name="T15" fmla="*/ 91 h 138"/>
              <a:gd name="T16" fmla="*/ 2 w 52"/>
              <a:gd name="T17" fmla="*/ 61 h 138"/>
              <a:gd name="T18" fmla="*/ 2 w 52"/>
              <a:gd name="T19" fmla="*/ 42 h 138"/>
              <a:gd name="T20" fmla="*/ 3 w 52"/>
              <a:gd name="T21" fmla="*/ 35 h 138"/>
              <a:gd name="T22" fmla="*/ 16 w 52"/>
              <a:gd name="T23" fmla="*/ 27 h 138"/>
              <a:gd name="T24" fmla="*/ 17 w 52"/>
              <a:gd name="T25" fmla="*/ 7 h 138"/>
              <a:gd name="T26" fmla="*/ 34 w 52"/>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38">
                <a:moveTo>
                  <a:pt x="34" y="0"/>
                </a:moveTo>
                <a:cubicBezTo>
                  <a:pt x="34" y="0"/>
                  <a:pt x="36" y="21"/>
                  <a:pt x="37" y="22"/>
                </a:cubicBezTo>
                <a:cubicBezTo>
                  <a:pt x="41" y="25"/>
                  <a:pt x="45" y="28"/>
                  <a:pt x="48" y="33"/>
                </a:cubicBezTo>
                <a:cubicBezTo>
                  <a:pt x="51" y="40"/>
                  <a:pt x="46" y="70"/>
                  <a:pt x="44" y="80"/>
                </a:cubicBezTo>
                <a:cubicBezTo>
                  <a:pt x="42" y="90"/>
                  <a:pt x="48" y="105"/>
                  <a:pt x="50" y="115"/>
                </a:cubicBezTo>
                <a:cubicBezTo>
                  <a:pt x="52" y="125"/>
                  <a:pt x="21" y="138"/>
                  <a:pt x="20" y="138"/>
                </a:cubicBezTo>
                <a:cubicBezTo>
                  <a:pt x="19" y="138"/>
                  <a:pt x="9" y="129"/>
                  <a:pt x="7" y="126"/>
                </a:cubicBezTo>
                <a:cubicBezTo>
                  <a:pt x="5" y="123"/>
                  <a:pt x="5" y="98"/>
                  <a:pt x="5" y="91"/>
                </a:cubicBezTo>
                <a:cubicBezTo>
                  <a:pt x="5" y="85"/>
                  <a:pt x="2" y="63"/>
                  <a:pt x="2" y="61"/>
                </a:cubicBezTo>
                <a:cubicBezTo>
                  <a:pt x="0" y="52"/>
                  <a:pt x="2" y="44"/>
                  <a:pt x="2" y="42"/>
                </a:cubicBezTo>
                <a:cubicBezTo>
                  <a:pt x="2" y="40"/>
                  <a:pt x="2" y="36"/>
                  <a:pt x="3" y="35"/>
                </a:cubicBezTo>
                <a:cubicBezTo>
                  <a:pt x="5" y="32"/>
                  <a:pt x="16" y="28"/>
                  <a:pt x="16" y="27"/>
                </a:cubicBezTo>
                <a:cubicBezTo>
                  <a:pt x="17" y="25"/>
                  <a:pt x="17" y="7"/>
                  <a:pt x="17" y="7"/>
                </a:cubicBezTo>
                <a:lnTo>
                  <a:pt x="34" y="0"/>
                </a:lnTo>
                <a:close/>
              </a:path>
            </a:pathLst>
          </a:custGeom>
          <a:solidFill>
            <a:srgbClr val="FF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8" name="Freeform 87"/>
          <p:cNvSpPr>
            <a:spLocks/>
          </p:cNvSpPr>
          <p:nvPr/>
        </p:nvSpPr>
        <p:spPr bwMode="auto">
          <a:xfrm>
            <a:off x="2460625" y="2500630"/>
            <a:ext cx="296862" cy="520700"/>
          </a:xfrm>
          <a:custGeom>
            <a:avLst/>
            <a:gdLst>
              <a:gd name="T0" fmla="*/ 37 w 51"/>
              <a:gd name="T1" fmla="*/ 0 h 89"/>
              <a:gd name="T2" fmla="*/ 19 w 51"/>
              <a:gd name="T3" fmla="*/ 12 h 89"/>
              <a:gd name="T4" fmla="*/ 16 w 51"/>
              <a:gd name="T5" fmla="*/ 5 h 89"/>
              <a:gd name="T6" fmla="*/ 3 w 51"/>
              <a:gd name="T7" fmla="*/ 13 h 89"/>
              <a:gd name="T8" fmla="*/ 1 w 51"/>
              <a:gd name="T9" fmla="*/ 23 h 89"/>
              <a:gd name="T10" fmla="*/ 2 w 51"/>
              <a:gd name="T11" fmla="*/ 44 h 89"/>
              <a:gd name="T12" fmla="*/ 4 w 51"/>
              <a:gd name="T13" fmla="*/ 64 h 89"/>
              <a:gd name="T14" fmla="*/ 5 w 51"/>
              <a:gd name="T15" fmla="*/ 89 h 89"/>
              <a:gd name="T16" fmla="*/ 22 w 51"/>
              <a:gd name="T17" fmla="*/ 88 h 89"/>
              <a:gd name="T18" fmla="*/ 49 w 51"/>
              <a:gd name="T19" fmla="*/ 86 h 89"/>
              <a:gd name="T20" fmla="*/ 45 w 51"/>
              <a:gd name="T21" fmla="*/ 58 h 89"/>
              <a:gd name="T22" fmla="*/ 49 w 51"/>
              <a:gd name="T23" fmla="*/ 17 h 89"/>
              <a:gd name="T24" fmla="*/ 37 w 51"/>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89">
                <a:moveTo>
                  <a:pt x="37" y="0"/>
                </a:moveTo>
                <a:cubicBezTo>
                  <a:pt x="19" y="12"/>
                  <a:pt x="19" y="12"/>
                  <a:pt x="19" y="12"/>
                </a:cubicBezTo>
                <a:cubicBezTo>
                  <a:pt x="16" y="5"/>
                  <a:pt x="16" y="5"/>
                  <a:pt x="16" y="5"/>
                </a:cubicBezTo>
                <a:cubicBezTo>
                  <a:pt x="16" y="5"/>
                  <a:pt x="4" y="10"/>
                  <a:pt x="3" y="13"/>
                </a:cubicBezTo>
                <a:cubicBezTo>
                  <a:pt x="2" y="15"/>
                  <a:pt x="1" y="21"/>
                  <a:pt x="1" y="23"/>
                </a:cubicBezTo>
                <a:cubicBezTo>
                  <a:pt x="0" y="25"/>
                  <a:pt x="0" y="35"/>
                  <a:pt x="2" y="44"/>
                </a:cubicBezTo>
                <a:cubicBezTo>
                  <a:pt x="2" y="49"/>
                  <a:pt x="3" y="55"/>
                  <a:pt x="4" y="64"/>
                </a:cubicBezTo>
                <a:cubicBezTo>
                  <a:pt x="5" y="71"/>
                  <a:pt x="5" y="89"/>
                  <a:pt x="5" y="89"/>
                </a:cubicBezTo>
                <a:cubicBezTo>
                  <a:pt x="5" y="89"/>
                  <a:pt x="12" y="89"/>
                  <a:pt x="22" y="88"/>
                </a:cubicBezTo>
                <a:cubicBezTo>
                  <a:pt x="35" y="87"/>
                  <a:pt x="49" y="86"/>
                  <a:pt x="49" y="86"/>
                </a:cubicBezTo>
                <a:cubicBezTo>
                  <a:pt x="51" y="84"/>
                  <a:pt x="45" y="60"/>
                  <a:pt x="45" y="58"/>
                </a:cubicBezTo>
                <a:cubicBezTo>
                  <a:pt x="45" y="55"/>
                  <a:pt x="50" y="25"/>
                  <a:pt x="49" y="17"/>
                </a:cubicBezTo>
                <a:cubicBezTo>
                  <a:pt x="49" y="6"/>
                  <a:pt x="37" y="0"/>
                  <a:pt x="37" y="0"/>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09" name="Freeform 88"/>
          <p:cNvSpPr>
            <a:spLocks/>
          </p:cNvSpPr>
          <p:nvPr/>
        </p:nvSpPr>
        <p:spPr bwMode="auto">
          <a:xfrm>
            <a:off x="2489201" y="2548256"/>
            <a:ext cx="268287" cy="461963"/>
          </a:xfrm>
          <a:custGeom>
            <a:avLst/>
            <a:gdLst>
              <a:gd name="T0" fmla="*/ 36 w 46"/>
              <a:gd name="T1" fmla="*/ 0 h 79"/>
              <a:gd name="T2" fmla="*/ 26 w 46"/>
              <a:gd name="T3" fmla="*/ 6 h 79"/>
              <a:gd name="T4" fmla="*/ 17 w 46"/>
              <a:gd name="T5" fmla="*/ 46 h 79"/>
              <a:gd name="T6" fmla="*/ 25 w 46"/>
              <a:gd name="T7" fmla="*/ 58 h 79"/>
              <a:gd name="T8" fmla="*/ 29 w 46"/>
              <a:gd name="T9" fmla="*/ 79 h 79"/>
              <a:gd name="T10" fmla="*/ 44 w 46"/>
              <a:gd name="T11" fmla="*/ 78 h 79"/>
              <a:gd name="T12" fmla="*/ 40 w 46"/>
              <a:gd name="T13" fmla="*/ 48 h 79"/>
              <a:gd name="T14" fmla="*/ 44 w 46"/>
              <a:gd name="T15" fmla="*/ 9 h 79"/>
              <a:gd name="T16" fmla="*/ 36 w 46"/>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36" y="0"/>
                </a:moveTo>
                <a:cubicBezTo>
                  <a:pt x="33" y="0"/>
                  <a:pt x="29" y="0"/>
                  <a:pt x="26" y="6"/>
                </a:cubicBezTo>
                <a:cubicBezTo>
                  <a:pt x="17" y="21"/>
                  <a:pt x="28" y="43"/>
                  <a:pt x="17" y="46"/>
                </a:cubicBezTo>
                <a:cubicBezTo>
                  <a:pt x="0" y="51"/>
                  <a:pt x="24" y="54"/>
                  <a:pt x="25" y="58"/>
                </a:cubicBezTo>
                <a:cubicBezTo>
                  <a:pt x="28" y="73"/>
                  <a:pt x="29" y="79"/>
                  <a:pt x="29" y="79"/>
                </a:cubicBezTo>
                <a:cubicBezTo>
                  <a:pt x="44" y="78"/>
                  <a:pt x="44" y="78"/>
                  <a:pt x="44" y="78"/>
                </a:cubicBezTo>
                <a:cubicBezTo>
                  <a:pt x="46" y="76"/>
                  <a:pt x="39" y="52"/>
                  <a:pt x="40" y="48"/>
                </a:cubicBezTo>
                <a:cubicBezTo>
                  <a:pt x="43" y="30"/>
                  <a:pt x="44" y="12"/>
                  <a:pt x="44" y="9"/>
                </a:cubicBezTo>
                <a:cubicBezTo>
                  <a:pt x="44" y="5"/>
                  <a:pt x="42" y="1"/>
                  <a:pt x="36" y="0"/>
                </a:cubicBez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0" name="Freeform 89"/>
          <p:cNvSpPr>
            <a:spLocks/>
          </p:cNvSpPr>
          <p:nvPr/>
        </p:nvSpPr>
        <p:spPr bwMode="auto">
          <a:xfrm>
            <a:off x="2559051" y="2413319"/>
            <a:ext cx="111125" cy="87313"/>
          </a:xfrm>
          <a:custGeom>
            <a:avLst/>
            <a:gdLst>
              <a:gd name="T0" fmla="*/ 0 w 70"/>
              <a:gd name="T1" fmla="*/ 30 h 55"/>
              <a:gd name="T2" fmla="*/ 66 w 70"/>
              <a:gd name="T3" fmla="*/ 0 h 55"/>
              <a:gd name="T4" fmla="*/ 70 w 70"/>
              <a:gd name="T5" fmla="*/ 41 h 55"/>
              <a:gd name="T6" fmla="*/ 52 w 70"/>
              <a:gd name="T7" fmla="*/ 55 h 55"/>
              <a:gd name="T8" fmla="*/ 0 w 70"/>
              <a:gd name="T9" fmla="*/ 30 h 55"/>
            </a:gdLst>
            <a:ahLst/>
            <a:cxnLst>
              <a:cxn ang="0">
                <a:pos x="T0" y="T1"/>
              </a:cxn>
              <a:cxn ang="0">
                <a:pos x="T2" y="T3"/>
              </a:cxn>
              <a:cxn ang="0">
                <a:pos x="T4" y="T5"/>
              </a:cxn>
              <a:cxn ang="0">
                <a:pos x="T6" y="T7"/>
              </a:cxn>
              <a:cxn ang="0">
                <a:pos x="T8" y="T9"/>
              </a:cxn>
            </a:cxnLst>
            <a:rect l="0" t="0" r="r" b="b"/>
            <a:pathLst>
              <a:path w="70" h="55">
                <a:moveTo>
                  <a:pt x="0" y="30"/>
                </a:moveTo>
                <a:lnTo>
                  <a:pt x="66" y="0"/>
                </a:lnTo>
                <a:lnTo>
                  <a:pt x="70" y="41"/>
                </a:lnTo>
                <a:lnTo>
                  <a:pt x="52" y="55"/>
                </a:lnTo>
                <a:lnTo>
                  <a:pt x="0" y="30"/>
                </a:lnTo>
                <a:close/>
              </a:path>
            </a:pathLst>
          </a:custGeom>
          <a:solidFill>
            <a:srgbClr val="FFA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1" name="Freeform 90"/>
          <p:cNvSpPr>
            <a:spLocks/>
          </p:cNvSpPr>
          <p:nvPr/>
        </p:nvSpPr>
        <p:spPr bwMode="auto">
          <a:xfrm>
            <a:off x="2482851" y="2208531"/>
            <a:ext cx="222250" cy="269875"/>
          </a:xfrm>
          <a:custGeom>
            <a:avLst/>
            <a:gdLst>
              <a:gd name="T0" fmla="*/ 5 w 38"/>
              <a:gd name="T1" fmla="*/ 11 h 46"/>
              <a:gd name="T2" fmla="*/ 30 w 38"/>
              <a:gd name="T3" fmla="*/ 8 h 46"/>
              <a:gd name="T4" fmla="*/ 34 w 38"/>
              <a:gd name="T5" fmla="*/ 31 h 46"/>
              <a:gd name="T6" fmla="*/ 24 w 38"/>
              <a:gd name="T7" fmla="*/ 42 h 46"/>
              <a:gd name="T8" fmla="*/ 11 w 38"/>
              <a:gd name="T9" fmla="*/ 46 h 46"/>
              <a:gd name="T10" fmla="*/ 7 w 38"/>
              <a:gd name="T11" fmla="*/ 36 h 46"/>
              <a:gd name="T12" fmla="*/ 5 w 38"/>
              <a:gd name="T13" fmla="*/ 35 h 46"/>
              <a:gd name="T14" fmla="*/ 4 w 38"/>
              <a:gd name="T15" fmla="*/ 25 h 46"/>
              <a:gd name="T16" fmla="*/ 5 w 38"/>
              <a:gd name="T17" fmla="*/ 1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46">
                <a:moveTo>
                  <a:pt x="5" y="11"/>
                </a:moveTo>
                <a:cubicBezTo>
                  <a:pt x="9" y="6"/>
                  <a:pt x="22" y="0"/>
                  <a:pt x="30" y="8"/>
                </a:cubicBezTo>
                <a:cubicBezTo>
                  <a:pt x="38" y="15"/>
                  <a:pt x="37" y="25"/>
                  <a:pt x="34" y="31"/>
                </a:cubicBezTo>
                <a:cubicBezTo>
                  <a:pt x="32" y="36"/>
                  <a:pt x="29" y="39"/>
                  <a:pt x="24" y="42"/>
                </a:cubicBezTo>
                <a:cubicBezTo>
                  <a:pt x="23" y="43"/>
                  <a:pt x="14" y="46"/>
                  <a:pt x="11" y="46"/>
                </a:cubicBezTo>
                <a:cubicBezTo>
                  <a:pt x="10" y="45"/>
                  <a:pt x="7" y="36"/>
                  <a:pt x="7" y="36"/>
                </a:cubicBezTo>
                <a:cubicBezTo>
                  <a:pt x="6" y="36"/>
                  <a:pt x="5" y="35"/>
                  <a:pt x="5" y="35"/>
                </a:cubicBezTo>
                <a:cubicBezTo>
                  <a:pt x="5" y="33"/>
                  <a:pt x="5" y="26"/>
                  <a:pt x="4" y="25"/>
                </a:cubicBezTo>
                <a:cubicBezTo>
                  <a:pt x="4" y="25"/>
                  <a:pt x="0" y="17"/>
                  <a:pt x="5" y="11"/>
                </a:cubicBezTo>
                <a:close/>
              </a:path>
            </a:pathLst>
          </a:custGeom>
          <a:solidFill>
            <a:srgbClr val="FF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2" name="Freeform 92"/>
          <p:cNvSpPr>
            <a:spLocks/>
          </p:cNvSpPr>
          <p:nvPr/>
        </p:nvSpPr>
        <p:spPr bwMode="auto">
          <a:xfrm>
            <a:off x="2617789" y="2326006"/>
            <a:ext cx="34925" cy="63500"/>
          </a:xfrm>
          <a:custGeom>
            <a:avLst/>
            <a:gdLst>
              <a:gd name="T0" fmla="*/ 0 w 6"/>
              <a:gd name="T1" fmla="*/ 4 h 11"/>
              <a:gd name="T2" fmla="*/ 2 w 6"/>
              <a:gd name="T3" fmla="*/ 11 h 11"/>
              <a:gd name="T4" fmla="*/ 6 w 6"/>
              <a:gd name="T5" fmla="*/ 6 h 11"/>
              <a:gd name="T6" fmla="*/ 3 w 6"/>
              <a:gd name="T7" fmla="*/ 0 h 11"/>
              <a:gd name="T8" fmla="*/ 0 w 6"/>
              <a:gd name="T9" fmla="*/ 4 h 11"/>
            </a:gdLst>
            <a:ahLst/>
            <a:cxnLst>
              <a:cxn ang="0">
                <a:pos x="T0" y="T1"/>
              </a:cxn>
              <a:cxn ang="0">
                <a:pos x="T2" y="T3"/>
              </a:cxn>
              <a:cxn ang="0">
                <a:pos x="T4" y="T5"/>
              </a:cxn>
              <a:cxn ang="0">
                <a:pos x="T6" y="T7"/>
              </a:cxn>
              <a:cxn ang="0">
                <a:pos x="T8" y="T9"/>
              </a:cxn>
            </a:cxnLst>
            <a:rect l="0" t="0" r="r" b="b"/>
            <a:pathLst>
              <a:path w="6" h="11">
                <a:moveTo>
                  <a:pt x="0" y="4"/>
                </a:moveTo>
                <a:cubicBezTo>
                  <a:pt x="0" y="7"/>
                  <a:pt x="0" y="11"/>
                  <a:pt x="2" y="11"/>
                </a:cubicBezTo>
                <a:cubicBezTo>
                  <a:pt x="4" y="11"/>
                  <a:pt x="5" y="9"/>
                  <a:pt x="6" y="6"/>
                </a:cubicBezTo>
                <a:cubicBezTo>
                  <a:pt x="6" y="3"/>
                  <a:pt x="5" y="0"/>
                  <a:pt x="3" y="0"/>
                </a:cubicBezTo>
                <a:cubicBezTo>
                  <a:pt x="2" y="0"/>
                  <a:pt x="1" y="1"/>
                  <a:pt x="0" y="4"/>
                </a:cubicBezTo>
                <a:close/>
              </a:path>
            </a:pathLst>
          </a:custGeom>
          <a:solidFill>
            <a:srgbClr val="FF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3" name="Freeform 93"/>
          <p:cNvSpPr>
            <a:spLocks/>
          </p:cNvSpPr>
          <p:nvPr/>
        </p:nvSpPr>
        <p:spPr bwMode="auto">
          <a:xfrm>
            <a:off x="2500313" y="4051619"/>
            <a:ext cx="76200" cy="17463"/>
          </a:xfrm>
          <a:custGeom>
            <a:avLst/>
            <a:gdLst>
              <a:gd name="T0" fmla="*/ 0 w 48"/>
              <a:gd name="T1" fmla="*/ 11 h 11"/>
              <a:gd name="T2" fmla="*/ 45 w 48"/>
              <a:gd name="T3" fmla="*/ 11 h 11"/>
              <a:gd name="T4" fmla="*/ 48 w 48"/>
              <a:gd name="T5" fmla="*/ 4 h 11"/>
              <a:gd name="T6" fmla="*/ 4 w 48"/>
              <a:gd name="T7" fmla="*/ 0 h 11"/>
              <a:gd name="T8" fmla="*/ 0 w 48"/>
              <a:gd name="T9" fmla="*/ 11 h 11"/>
            </a:gdLst>
            <a:ahLst/>
            <a:cxnLst>
              <a:cxn ang="0">
                <a:pos x="T0" y="T1"/>
              </a:cxn>
              <a:cxn ang="0">
                <a:pos x="T2" y="T3"/>
              </a:cxn>
              <a:cxn ang="0">
                <a:pos x="T4" y="T5"/>
              </a:cxn>
              <a:cxn ang="0">
                <a:pos x="T6" y="T7"/>
              </a:cxn>
              <a:cxn ang="0">
                <a:pos x="T8" y="T9"/>
              </a:cxn>
            </a:cxnLst>
            <a:rect l="0" t="0" r="r" b="b"/>
            <a:pathLst>
              <a:path w="48" h="11">
                <a:moveTo>
                  <a:pt x="0" y="11"/>
                </a:moveTo>
                <a:lnTo>
                  <a:pt x="45" y="11"/>
                </a:lnTo>
                <a:lnTo>
                  <a:pt x="48" y="4"/>
                </a:lnTo>
                <a:lnTo>
                  <a:pt x="4" y="0"/>
                </a:lnTo>
                <a:lnTo>
                  <a:pt x="0" y="11"/>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4" name="Freeform 94"/>
          <p:cNvSpPr>
            <a:spLocks/>
          </p:cNvSpPr>
          <p:nvPr/>
        </p:nvSpPr>
        <p:spPr bwMode="auto">
          <a:xfrm>
            <a:off x="2319339" y="3957956"/>
            <a:ext cx="269875" cy="117475"/>
          </a:xfrm>
          <a:custGeom>
            <a:avLst/>
            <a:gdLst>
              <a:gd name="T0" fmla="*/ 43 w 46"/>
              <a:gd name="T1" fmla="*/ 1 h 20"/>
              <a:gd name="T2" fmla="*/ 46 w 46"/>
              <a:gd name="T3" fmla="*/ 9 h 20"/>
              <a:gd name="T4" fmla="*/ 43 w 46"/>
              <a:gd name="T5" fmla="*/ 17 h 20"/>
              <a:gd name="T6" fmla="*/ 28 w 46"/>
              <a:gd name="T7" fmla="*/ 17 h 20"/>
              <a:gd name="T8" fmla="*/ 10 w 46"/>
              <a:gd name="T9" fmla="*/ 20 h 20"/>
              <a:gd name="T10" fmla="*/ 0 w 46"/>
              <a:gd name="T11" fmla="*/ 18 h 20"/>
              <a:gd name="T12" fmla="*/ 16 w 46"/>
              <a:gd name="T13" fmla="*/ 11 h 20"/>
              <a:gd name="T14" fmla="*/ 31 w 46"/>
              <a:gd name="T15" fmla="*/ 1 h 20"/>
              <a:gd name="T16" fmla="*/ 43 w 46"/>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0">
                <a:moveTo>
                  <a:pt x="43" y="1"/>
                </a:moveTo>
                <a:cubicBezTo>
                  <a:pt x="45" y="3"/>
                  <a:pt x="46" y="7"/>
                  <a:pt x="46" y="9"/>
                </a:cubicBezTo>
                <a:cubicBezTo>
                  <a:pt x="46" y="12"/>
                  <a:pt x="45" y="17"/>
                  <a:pt x="43" y="17"/>
                </a:cubicBezTo>
                <a:cubicBezTo>
                  <a:pt x="39" y="17"/>
                  <a:pt x="33" y="17"/>
                  <a:pt x="28" y="17"/>
                </a:cubicBezTo>
                <a:cubicBezTo>
                  <a:pt x="24" y="18"/>
                  <a:pt x="22" y="20"/>
                  <a:pt x="10" y="20"/>
                </a:cubicBezTo>
                <a:cubicBezTo>
                  <a:pt x="6" y="20"/>
                  <a:pt x="0" y="20"/>
                  <a:pt x="0" y="18"/>
                </a:cubicBezTo>
                <a:cubicBezTo>
                  <a:pt x="1" y="17"/>
                  <a:pt x="12" y="15"/>
                  <a:pt x="16" y="11"/>
                </a:cubicBezTo>
                <a:cubicBezTo>
                  <a:pt x="25" y="3"/>
                  <a:pt x="31" y="1"/>
                  <a:pt x="31" y="1"/>
                </a:cubicBezTo>
                <a:cubicBezTo>
                  <a:pt x="31" y="1"/>
                  <a:pt x="43" y="0"/>
                  <a:pt x="43" y="1"/>
                </a:cubicBezTo>
                <a:close/>
              </a:path>
            </a:pathLst>
          </a:custGeom>
          <a:solidFill>
            <a:srgbClr val="0F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5" name="Freeform 95"/>
          <p:cNvSpPr>
            <a:spLocks/>
          </p:cNvSpPr>
          <p:nvPr/>
        </p:nvSpPr>
        <p:spPr bwMode="auto">
          <a:xfrm>
            <a:off x="2471739" y="3003869"/>
            <a:ext cx="233362" cy="1001713"/>
          </a:xfrm>
          <a:custGeom>
            <a:avLst/>
            <a:gdLst>
              <a:gd name="T0" fmla="*/ 39 w 40"/>
              <a:gd name="T1" fmla="*/ 14 h 171"/>
              <a:gd name="T2" fmla="*/ 40 w 40"/>
              <a:gd name="T3" fmla="*/ 26 h 171"/>
              <a:gd name="T4" fmla="*/ 28 w 40"/>
              <a:gd name="T5" fmla="*/ 72 h 171"/>
              <a:gd name="T6" fmla="*/ 23 w 40"/>
              <a:gd name="T7" fmla="*/ 97 h 171"/>
              <a:gd name="T8" fmla="*/ 26 w 40"/>
              <a:gd name="T9" fmla="*/ 129 h 171"/>
              <a:gd name="T10" fmla="*/ 20 w 40"/>
              <a:gd name="T11" fmla="*/ 169 h 171"/>
              <a:gd name="T12" fmla="*/ 11 w 40"/>
              <a:gd name="T13" fmla="*/ 170 h 171"/>
              <a:gd name="T14" fmla="*/ 1 w 40"/>
              <a:gd name="T15" fmla="*/ 165 h 171"/>
              <a:gd name="T16" fmla="*/ 1 w 40"/>
              <a:gd name="T17" fmla="*/ 93 h 171"/>
              <a:gd name="T18" fmla="*/ 0 w 40"/>
              <a:gd name="T19" fmla="*/ 33 h 171"/>
              <a:gd name="T20" fmla="*/ 3 w 40"/>
              <a:gd name="T21" fmla="*/ 3 h 171"/>
              <a:gd name="T22" fmla="*/ 39 w 40"/>
              <a:gd name="T23" fmla="*/ 1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71">
                <a:moveTo>
                  <a:pt x="39" y="14"/>
                </a:moveTo>
                <a:cubicBezTo>
                  <a:pt x="39" y="14"/>
                  <a:pt x="40" y="19"/>
                  <a:pt x="40" y="26"/>
                </a:cubicBezTo>
                <a:cubicBezTo>
                  <a:pt x="40" y="33"/>
                  <a:pt x="32" y="54"/>
                  <a:pt x="28" y="72"/>
                </a:cubicBezTo>
                <a:cubicBezTo>
                  <a:pt x="24" y="89"/>
                  <a:pt x="23" y="92"/>
                  <a:pt x="23" y="97"/>
                </a:cubicBezTo>
                <a:cubicBezTo>
                  <a:pt x="23" y="101"/>
                  <a:pt x="27" y="118"/>
                  <a:pt x="26" y="129"/>
                </a:cubicBezTo>
                <a:cubicBezTo>
                  <a:pt x="24" y="140"/>
                  <a:pt x="20" y="169"/>
                  <a:pt x="20" y="169"/>
                </a:cubicBezTo>
                <a:cubicBezTo>
                  <a:pt x="20" y="169"/>
                  <a:pt x="16" y="170"/>
                  <a:pt x="11" y="170"/>
                </a:cubicBezTo>
                <a:cubicBezTo>
                  <a:pt x="5" y="171"/>
                  <a:pt x="1" y="165"/>
                  <a:pt x="1" y="165"/>
                </a:cubicBezTo>
                <a:cubicBezTo>
                  <a:pt x="1" y="165"/>
                  <a:pt x="1" y="100"/>
                  <a:pt x="1" y="93"/>
                </a:cubicBezTo>
                <a:cubicBezTo>
                  <a:pt x="1" y="89"/>
                  <a:pt x="0" y="58"/>
                  <a:pt x="0" y="33"/>
                </a:cubicBezTo>
                <a:cubicBezTo>
                  <a:pt x="1" y="25"/>
                  <a:pt x="3" y="6"/>
                  <a:pt x="3" y="3"/>
                </a:cubicBezTo>
                <a:cubicBezTo>
                  <a:pt x="3" y="0"/>
                  <a:pt x="39" y="14"/>
                  <a:pt x="39" y="14"/>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6" name="Freeform 96"/>
          <p:cNvSpPr>
            <a:spLocks/>
          </p:cNvSpPr>
          <p:nvPr/>
        </p:nvSpPr>
        <p:spPr bwMode="auto">
          <a:xfrm>
            <a:off x="2833689" y="4034156"/>
            <a:ext cx="71437" cy="34925"/>
          </a:xfrm>
          <a:custGeom>
            <a:avLst/>
            <a:gdLst>
              <a:gd name="T0" fmla="*/ 4 w 45"/>
              <a:gd name="T1" fmla="*/ 22 h 22"/>
              <a:gd name="T2" fmla="*/ 45 w 45"/>
              <a:gd name="T3" fmla="*/ 7 h 22"/>
              <a:gd name="T4" fmla="*/ 45 w 45"/>
              <a:gd name="T5" fmla="*/ 0 h 22"/>
              <a:gd name="T6" fmla="*/ 0 w 45"/>
              <a:gd name="T7" fmla="*/ 11 h 22"/>
              <a:gd name="T8" fmla="*/ 4 w 45"/>
              <a:gd name="T9" fmla="*/ 22 h 22"/>
            </a:gdLst>
            <a:ahLst/>
            <a:cxnLst>
              <a:cxn ang="0">
                <a:pos x="T0" y="T1"/>
              </a:cxn>
              <a:cxn ang="0">
                <a:pos x="T2" y="T3"/>
              </a:cxn>
              <a:cxn ang="0">
                <a:pos x="T4" y="T5"/>
              </a:cxn>
              <a:cxn ang="0">
                <a:pos x="T6" y="T7"/>
              </a:cxn>
              <a:cxn ang="0">
                <a:pos x="T8" y="T9"/>
              </a:cxn>
            </a:cxnLst>
            <a:rect l="0" t="0" r="r" b="b"/>
            <a:pathLst>
              <a:path w="45" h="22">
                <a:moveTo>
                  <a:pt x="4" y="22"/>
                </a:moveTo>
                <a:lnTo>
                  <a:pt x="45" y="7"/>
                </a:lnTo>
                <a:lnTo>
                  <a:pt x="45" y="0"/>
                </a:lnTo>
                <a:lnTo>
                  <a:pt x="0" y="11"/>
                </a:lnTo>
                <a:lnTo>
                  <a:pt x="4" y="22"/>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7" name="Freeform 97"/>
          <p:cNvSpPr>
            <a:spLocks/>
          </p:cNvSpPr>
          <p:nvPr/>
        </p:nvSpPr>
        <p:spPr bwMode="auto">
          <a:xfrm>
            <a:off x="2659064" y="3940493"/>
            <a:ext cx="250825" cy="169863"/>
          </a:xfrm>
          <a:custGeom>
            <a:avLst/>
            <a:gdLst>
              <a:gd name="T0" fmla="*/ 37 w 43"/>
              <a:gd name="T1" fmla="*/ 1 h 29"/>
              <a:gd name="T2" fmla="*/ 42 w 43"/>
              <a:gd name="T3" fmla="*/ 8 h 29"/>
              <a:gd name="T4" fmla="*/ 41 w 43"/>
              <a:gd name="T5" fmla="*/ 16 h 29"/>
              <a:gd name="T6" fmla="*/ 27 w 43"/>
              <a:gd name="T7" fmla="*/ 21 h 29"/>
              <a:gd name="T8" fmla="*/ 10 w 43"/>
              <a:gd name="T9" fmla="*/ 29 h 29"/>
              <a:gd name="T10" fmla="*/ 0 w 43"/>
              <a:gd name="T11" fmla="*/ 28 h 29"/>
              <a:gd name="T12" fmla="*/ 13 w 43"/>
              <a:gd name="T13" fmla="*/ 19 h 29"/>
              <a:gd name="T14" fmla="*/ 25 w 43"/>
              <a:gd name="T15" fmla="*/ 4 h 29"/>
              <a:gd name="T16" fmla="*/ 37 w 43"/>
              <a:gd name="T17"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9">
                <a:moveTo>
                  <a:pt x="37" y="1"/>
                </a:moveTo>
                <a:cubicBezTo>
                  <a:pt x="39" y="2"/>
                  <a:pt x="41" y="6"/>
                  <a:pt x="42" y="8"/>
                </a:cubicBezTo>
                <a:cubicBezTo>
                  <a:pt x="43" y="10"/>
                  <a:pt x="43" y="16"/>
                  <a:pt x="41" y="16"/>
                </a:cubicBezTo>
                <a:cubicBezTo>
                  <a:pt x="37" y="17"/>
                  <a:pt x="32" y="19"/>
                  <a:pt x="27" y="21"/>
                </a:cubicBezTo>
                <a:cubicBezTo>
                  <a:pt x="22" y="23"/>
                  <a:pt x="20" y="29"/>
                  <a:pt x="10" y="29"/>
                </a:cubicBezTo>
                <a:cubicBezTo>
                  <a:pt x="7" y="29"/>
                  <a:pt x="0" y="29"/>
                  <a:pt x="0" y="28"/>
                </a:cubicBezTo>
                <a:cubicBezTo>
                  <a:pt x="0" y="26"/>
                  <a:pt x="11" y="23"/>
                  <a:pt x="13" y="19"/>
                </a:cubicBezTo>
                <a:cubicBezTo>
                  <a:pt x="20" y="8"/>
                  <a:pt x="25" y="4"/>
                  <a:pt x="25" y="4"/>
                </a:cubicBezTo>
                <a:cubicBezTo>
                  <a:pt x="25" y="4"/>
                  <a:pt x="36" y="0"/>
                  <a:pt x="37" y="1"/>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8" name="Freeform 98"/>
          <p:cNvSpPr>
            <a:spLocks/>
          </p:cNvSpPr>
          <p:nvPr/>
        </p:nvSpPr>
        <p:spPr bwMode="auto">
          <a:xfrm>
            <a:off x="2489201" y="3010219"/>
            <a:ext cx="396875" cy="977900"/>
          </a:xfrm>
          <a:custGeom>
            <a:avLst/>
            <a:gdLst>
              <a:gd name="T0" fmla="*/ 44 w 68"/>
              <a:gd name="T1" fmla="*/ 0 h 167"/>
              <a:gd name="T2" fmla="*/ 50 w 68"/>
              <a:gd name="T3" fmla="*/ 19 h 167"/>
              <a:gd name="T4" fmla="*/ 48 w 68"/>
              <a:gd name="T5" fmla="*/ 56 h 167"/>
              <a:gd name="T6" fmla="*/ 50 w 68"/>
              <a:gd name="T7" fmla="*/ 94 h 167"/>
              <a:gd name="T8" fmla="*/ 62 w 68"/>
              <a:gd name="T9" fmla="*/ 124 h 167"/>
              <a:gd name="T10" fmla="*/ 68 w 68"/>
              <a:gd name="T11" fmla="*/ 161 h 167"/>
              <a:gd name="T12" fmla="*/ 59 w 68"/>
              <a:gd name="T13" fmla="*/ 166 h 167"/>
              <a:gd name="T14" fmla="*/ 50 w 68"/>
              <a:gd name="T15" fmla="*/ 165 h 167"/>
              <a:gd name="T16" fmla="*/ 24 w 68"/>
              <a:gd name="T17" fmla="*/ 98 h 167"/>
              <a:gd name="T18" fmla="*/ 11 w 68"/>
              <a:gd name="T19" fmla="*/ 34 h 167"/>
              <a:gd name="T20" fmla="*/ 0 w 68"/>
              <a:gd name="T21" fmla="*/ 5 h 167"/>
              <a:gd name="T22" fmla="*/ 44 w 68"/>
              <a:gd name="T2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167">
                <a:moveTo>
                  <a:pt x="44" y="0"/>
                </a:moveTo>
                <a:cubicBezTo>
                  <a:pt x="44" y="0"/>
                  <a:pt x="49" y="10"/>
                  <a:pt x="50" y="19"/>
                </a:cubicBezTo>
                <a:cubicBezTo>
                  <a:pt x="50" y="26"/>
                  <a:pt x="49" y="39"/>
                  <a:pt x="48" y="56"/>
                </a:cubicBezTo>
                <a:cubicBezTo>
                  <a:pt x="48" y="74"/>
                  <a:pt x="49" y="90"/>
                  <a:pt x="50" y="94"/>
                </a:cubicBezTo>
                <a:cubicBezTo>
                  <a:pt x="51" y="98"/>
                  <a:pt x="59" y="113"/>
                  <a:pt x="62" y="124"/>
                </a:cubicBezTo>
                <a:cubicBezTo>
                  <a:pt x="66" y="134"/>
                  <a:pt x="68" y="161"/>
                  <a:pt x="68" y="161"/>
                </a:cubicBezTo>
                <a:cubicBezTo>
                  <a:pt x="68" y="161"/>
                  <a:pt x="65" y="165"/>
                  <a:pt x="59" y="166"/>
                </a:cubicBezTo>
                <a:cubicBezTo>
                  <a:pt x="54" y="167"/>
                  <a:pt x="50" y="165"/>
                  <a:pt x="50" y="165"/>
                </a:cubicBezTo>
                <a:cubicBezTo>
                  <a:pt x="50" y="165"/>
                  <a:pt x="27" y="104"/>
                  <a:pt x="24" y="98"/>
                </a:cubicBezTo>
                <a:cubicBezTo>
                  <a:pt x="19" y="88"/>
                  <a:pt x="16" y="56"/>
                  <a:pt x="11" y="34"/>
                </a:cubicBezTo>
                <a:cubicBezTo>
                  <a:pt x="9" y="26"/>
                  <a:pt x="0" y="5"/>
                  <a:pt x="0" y="5"/>
                </a:cubicBezTo>
                <a:lnTo>
                  <a:pt x="44"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19" name="Freeform 99"/>
          <p:cNvSpPr>
            <a:spLocks/>
          </p:cNvSpPr>
          <p:nvPr/>
        </p:nvSpPr>
        <p:spPr bwMode="auto">
          <a:xfrm>
            <a:off x="2571750" y="2535556"/>
            <a:ext cx="57150" cy="36513"/>
          </a:xfrm>
          <a:custGeom>
            <a:avLst/>
            <a:gdLst>
              <a:gd name="T0" fmla="*/ 3 w 36"/>
              <a:gd name="T1" fmla="*/ 4 h 23"/>
              <a:gd name="T2" fmla="*/ 0 w 36"/>
              <a:gd name="T3" fmla="*/ 23 h 23"/>
              <a:gd name="T4" fmla="*/ 36 w 36"/>
              <a:gd name="T5" fmla="*/ 0 h 23"/>
              <a:gd name="T6" fmla="*/ 3 w 36"/>
              <a:gd name="T7" fmla="*/ 4 h 23"/>
            </a:gdLst>
            <a:ahLst/>
            <a:cxnLst>
              <a:cxn ang="0">
                <a:pos x="T0" y="T1"/>
              </a:cxn>
              <a:cxn ang="0">
                <a:pos x="T2" y="T3"/>
              </a:cxn>
              <a:cxn ang="0">
                <a:pos x="T4" y="T5"/>
              </a:cxn>
              <a:cxn ang="0">
                <a:pos x="T6" y="T7"/>
              </a:cxn>
            </a:cxnLst>
            <a:rect l="0" t="0" r="r" b="b"/>
            <a:pathLst>
              <a:path w="36" h="23">
                <a:moveTo>
                  <a:pt x="3" y="4"/>
                </a:moveTo>
                <a:lnTo>
                  <a:pt x="0" y="23"/>
                </a:lnTo>
                <a:lnTo>
                  <a:pt x="36" y="0"/>
                </a:lnTo>
                <a:lnTo>
                  <a:pt x="3" y="4"/>
                </a:ln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0" name="Freeform 100"/>
          <p:cNvSpPr>
            <a:spLocks/>
          </p:cNvSpPr>
          <p:nvPr/>
        </p:nvSpPr>
        <p:spPr bwMode="auto">
          <a:xfrm>
            <a:off x="2547939" y="2535556"/>
            <a:ext cx="23812" cy="36513"/>
          </a:xfrm>
          <a:custGeom>
            <a:avLst/>
            <a:gdLst>
              <a:gd name="T0" fmla="*/ 15 w 15"/>
              <a:gd name="T1" fmla="*/ 23 h 23"/>
              <a:gd name="T2" fmla="*/ 11 w 15"/>
              <a:gd name="T3" fmla="*/ 0 h 23"/>
              <a:gd name="T4" fmla="*/ 0 w 15"/>
              <a:gd name="T5" fmla="*/ 8 h 23"/>
              <a:gd name="T6" fmla="*/ 15 w 15"/>
              <a:gd name="T7" fmla="*/ 23 h 23"/>
            </a:gdLst>
            <a:ahLst/>
            <a:cxnLst>
              <a:cxn ang="0">
                <a:pos x="T0" y="T1"/>
              </a:cxn>
              <a:cxn ang="0">
                <a:pos x="T2" y="T3"/>
              </a:cxn>
              <a:cxn ang="0">
                <a:pos x="T4" y="T5"/>
              </a:cxn>
              <a:cxn ang="0">
                <a:pos x="T6" y="T7"/>
              </a:cxn>
            </a:cxnLst>
            <a:rect l="0" t="0" r="r" b="b"/>
            <a:pathLst>
              <a:path w="15" h="23">
                <a:moveTo>
                  <a:pt x="15" y="23"/>
                </a:moveTo>
                <a:lnTo>
                  <a:pt x="11" y="0"/>
                </a:lnTo>
                <a:lnTo>
                  <a:pt x="0" y="8"/>
                </a:lnTo>
                <a:lnTo>
                  <a:pt x="15" y="23"/>
                </a:ln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1" name="Freeform 101"/>
          <p:cNvSpPr>
            <a:spLocks/>
          </p:cNvSpPr>
          <p:nvPr/>
        </p:nvSpPr>
        <p:spPr bwMode="auto">
          <a:xfrm>
            <a:off x="2554289" y="2548256"/>
            <a:ext cx="34925" cy="34925"/>
          </a:xfrm>
          <a:custGeom>
            <a:avLst/>
            <a:gdLst>
              <a:gd name="T0" fmla="*/ 22 w 22"/>
              <a:gd name="T1" fmla="*/ 4 h 22"/>
              <a:gd name="T2" fmla="*/ 0 w 22"/>
              <a:gd name="T3" fmla="*/ 0 h 22"/>
              <a:gd name="T4" fmla="*/ 0 w 22"/>
              <a:gd name="T5" fmla="*/ 22 h 22"/>
              <a:gd name="T6" fmla="*/ 11 w 22"/>
              <a:gd name="T7" fmla="*/ 22 h 22"/>
              <a:gd name="T8" fmla="*/ 22 w 22"/>
              <a:gd name="T9" fmla="*/ 4 h 22"/>
            </a:gdLst>
            <a:ahLst/>
            <a:cxnLst>
              <a:cxn ang="0">
                <a:pos x="T0" y="T1"/>
              </a:cxn>
              <a:cxn ang="0">
                <a:pos x="T2" y="T3"/>
              </a:cxn>
              <a:cxn ang="0">
                <a:pos x="T4" y="T5"/>
              </a:cxn>
              <a:cxn ang="0">
                <a:pos x="T6" y="T7"/>
              </a:cxn>
              <a:cxn ang="0">
                <a:pos x="T8" y="T9"/>
              </a:cxn>
            </a:cxnLst>
            <a:rect l="0" t="0" r="r" b="b"/>
            <a:pathLst>
              <a:path w="22" h="22">
                <a:moveTo>
                  <a:pt x="22" y="4"/>
                </a:moveTo>
                <a:lnTo>
                  <a:pt x="0" y="0"/>
                </a:lnTo>
                <a:lnTo>
                  <a:pt x="0" y="22"/>
                </a:lnTo>
                <a:lnTo>
                  <a:pt x="11" y="22"/>
                </a:lnTo>
                <a:lnTo>
                  <a:pt x="22" y="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2" name="Freeform 102"/>
          <p:cNvSpPr>
            <a:spLocks/>
          </p:cNvSpPr>
          <p:nvPr/>
        </p:nvSpPr>
        <p:spPr bwMode="auto">
          <a:xfrm>
            <a:off x="2576514" y="2478406"/>
            <a:ext cx="117475" cy="98425"/>
          </a:xfrm>
          <a:custGeom>
            <a:avLst/>
            <a:gdLst>
              <a:gd name="T0" fmla="*/ 74 w 74"/>
              <a:gd name="T1" fmla="*/ 18 h 62"/>
              <a:gd name="T2" fmla="*/ 59 w 74"/>
              <a:gd name="T3" fmla="*/ 0 h 62"/>
              <a:gd name="T4" fmla="*/ 0 w 74"/>
              <a:gd name="T5" fmla="*/ 40 h 62"/>
              <a:gd name="T6" fmla="*/ 11 w 74"/>
              <a:gd name="T7" fmla="*/ 62 h 62"/>
              <a:gd name="T8" fmla="*/ 74 w 74"/>
              <a:gd name="T9" fmla="*/ 18 h 62"/>
            </a:gdLst>
            <a:ahLst/>
            <a:cxnLst>
              <a:cxn ang="0">
                <a:pos x="T0" y="T1"/>
              </a:cxn>
              <a:cxn ang="0">
                <a:pos x="T2" y="T3"/>
              </a:cxn>
              <a:cxn ang="0">
                <a:pos x="T4" y="T5"/>
              </a:cxn>
              <a:cxn ang="0">
                <a:pos x="T6" y="T7"/>
              </a:cxn>
              <a:cxn ang="0">
                <a:pos x="T8" y="T9"/>
              </a:cxn>
            </a:cxnLst>
            <a:rect l="0" t="0" r="r" b="b"/>
            <a:pathLst>
              <a:path w="74" h="62">
                <a:moveTo>
                  <a:pt x="74" y="18"/>
                </a:moveTo>
                <a:lnTo>
                  <a:pt x="59" y="0"/>
                </a:lnTo>
                <a:lnTo>
                  <a:pt x="0" y="40"/>
                </a:lnTo>
                <a:lnTo>
                  <a:pt x="11" y="62"/>
                </a:lnTo>
                <a:lnTo>
                  <a:pt x="74" y="18"/>
                </a:lnTo>
                <a:close/>
              </a:path>
            </a:pathLst>
          </a:custGeom>
          <a:solidFill>
            <a:srgbClr val="E0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3" name="Freeform 103"/>
          <p:cNvSpPr>
            <a:spLocks/>
          </p:cNvSpPr>
          <p:nvPr/>
        </p:nvSpPr>
        <p:spPr bwMode="auto">
          <a:xfrm>
            <a:off x="2535238" y="2518094"/>
            <a:ext cx="30162" cy="47625"/>
          </a:xfrm>
          <a:custGeom>
            <a:avLst/>
            <a:gdLst>
              <a:gd name="T0" fmla="*/ 19 w 19"/>
              <a:gd name="T1" fmla="*/ 11 h 30"/>
              <a:gd name="T2" fmla="*/ 4 w 19"/>
              <a:gd name="T3" fmla="*/ 30 h 30"/>
              <a:gd name="T4" fmla="*/ 0 w 19"/>
              <a:gd name="T5" fmla="*/ 11 h 30"/>
              <a:gd name="T6" fmla="*/ 12 w 19"/>
              <a:gd name="T7" fmla="*/ 0 h 30"/>
              <a:gd name="T8" fmla="*/ 19 w 19"/>
              <a:gd name="T9" fmla="*/ 11 h 30"/>
            </a:gdLst>
            <a:ahLst/>
            <a:cxnLst>
              <a:cxn ang="0">
                <a:pos x="T0" y="T1"/>
              </a:cxn>
              <a:cxn ang="0">
                <a:pos x="T2" y="T3"/>
              </a:cxn>
              <a:cxn ang="0">
                <a:pos x="T4" y="T5"/>
              </a:cxn>
              <a:cxn ang="0">
                <a:pos x="T6" y="T7"/>
              </a:cxn>
              <a:cxn ang="0">
                <a:pos x="T8" y="T9"/>
              </a:cxn>
            </a:cxnLst>
            <a:rect l="0" t="0" r="r" b="b"/>
            <a:pathLst>
              <a:path w="19" h="30">
                <a:moveTo>
                  <a:pt x="19" y="11"/>
                </a:moveTo>
                <a:lnTo>
                  <a:pt x="4" y="30"/>
                </a:lnTo>
                <a:lnTo>
                  <a:pt x="0" y="11"/>
                </a:lnTo>
                <a:lnTo>
                  <a:pt x="12" y="0"/>
                </a:lnTo>
                <a:lnTo>
                  <a:pt x="19" y="11"/>
                </a:lnTo>
                <a:close/>
              </a:path>
            </a:pathLst>
          </a:custGeom>
          <a:solidFill>
            <a:srgbClr val="E0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4" name="Freeform 104"/>
          <p:cNvSpPr>
            <a:spLocks/>
          </p:cNvSpPr>
          <p:nvPr/>
        </p:nvSpPr>
        <p:spPr bwMode="auto">
          <a:xfrm>
            <a:off x="2489201" y="3003869"/>
            <a:ext cx="263525" cy="41275"/>
          </a:xfrm>
          <a:custGeom>
            <a:avLst/>
            <a:gdLst>
              <a:gd name="T0" fmla="*/ 44 w 45"/>
              <a:gd name="T1" fmla="*/ 0 h 7"/>
              <a:gd name="T2" fmla="*/ 19 w 45"/>
              <a:gd name="T3" fmla="*/ 1 h 7"/>
              <a:gd name="T4" fmla="*/ 0 w 45"/>
              <a:gd name="T5" fmla="*/ 2 h 7"/>
              <a:gd name="T6" fmla="*/ 0 w 45"/>
              <a:gd name="T7" fmla="*/ 7 h 7"/>
              <a:gd name="T8" fmla="*/ 25 w 45"/>
              <a:gd name="T9" fmla="*/ 6 h 7"/>
              <a:gd name="T10" fmla="*/ 45 w 45"/>
              <a:gd name="T11" fmla="*/ 4 h 7"/>
              <a:gd name="T12" fmla="*/ 44 w 4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5" h="7">
                <a:moveTo>
                  <a:pt x="44" y="0"/>
                </a:moveTo>
                <a:cubicBezTo>
                  <a:pt x="44" y="0"/>
                  <a:pt x="32" y="0"/>
                  <a:pt x="19" y="1"/>
                </a:cubicBezTo>
                <a:cubicBezTo>
                  <a:pt x="7" y="1"/>
                  <a:pt x="0" y="2"/>
                  <a:pt x="0" y="2"/>
                </a:cubicBezTo>
                <a:cubicBezTo>
                  <a:pt x="0" y="7"/>
                  <a:pt x="0" y="7"/>
                  <a:pt x="0" y="7"/>
                </a:cubicBezTo>
                <a:cubicBezTo>
                  <a:pt x="0" y="7"/>
                  <a:pt x="12" y="7"/>
                  <a:pt x="25" y="6"/>
                </a:cubicBezTo>
                <a:cubicBezTo>
                  <a:pt x="38" y="5"/>
                  <a:pt x="45" y="4"/>
                  <a:pt x="45" y="4"/>
                </a:cubicBezTo>
                <a:lnTo>
                  <a:pt x="44" y="0"/>
                </a:lnTo>
                <a:close/>
              </a:path>
            </a:pathLst>
          </a:custGeom>
          <a:solidFill>
            <a:srgbClr val="3B1B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5" name="Freeform 105"/>
          <p:cNvSpPr>
            <a:spLocks/>
          </p:cNvSpPr>
          <p:nvPr/>
        </p:nvSpPr>
        <p:spPr bwMode="auto">
          <a:xfrm>
            <a:off x="2489201" y="3016568"/>
            <a:ext cx="28575" cy="28575"/>
          </a:xfrm>
          <a:custGeom>
            <a:avLst/>
            <a:gdLst>
              <a:gd name="T0" fmla="*/ 4 w 5"/>
              <a:gd name="T1" fmla="*/ 5 h 5"/>
              <a:gd name="T2" fmla="*/ 1 w 5"/>
              <a:gd name="T3" fmla="*/ 5 h 5"/>
              <a:gd name="T4" fmla="*/ 0 w 5"/>
              <a:gd name="T5" fmla="*/ 4 h 5"/>
              <a:gd name="T6" fmla="*/ 0 w 5"/>
              <a:gd name="T7" fmla="*/ 1 h 5"/>
              <a:gd name="T8" fmla="*/ 1 w 5"/>
              <a:gd name="T9" fmla="*/ 0 h 5"/>
              <a:gd name="T10" fmla="*/ 4 w 5"/>
              <a:gd name="T11" fmla="*/ 0 h 5"/>
              <a:gd name="T12" fmla="*/ 5 w 5"/>
              <a:gd name="T13" fmla="*/ 1 h 5"/>
              <a:gd name="T14" fmla="*/ 5 w 5"/>
              <a:gd name="T15" fmla="*/ 4 h 5"/>
              <a:gd name="T16" fmla="*/ 4 w 5"/>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
                <a:moveTo>
                  <a:pt x="4" y="5"/>
                </a:moveTo>
                <a:cubicBezTo>
                  <a:pt x="1" y="5"/>
                  <a:pt x="1" y="5"/>
                  <a:pt x="1" y="5"/>
                </a:cubicBezTo>
                <a:cubicBezTo>
                  <a:pt x="0" y="5"/>
                  <a:pt x="0" y="5"/>
                  <a:pt x="0" y="4"/>
                </a:cubicBezTo>
                <a:cubicBezTo>
                  <a:pt x="0" y="1"/>
                  <a:pt x="0" y="1"/>
                  <a:pt x="0" y="1"/>
                </a:cubicBezTo>
                <a:cubicBezTo>
                  <a:pt x="0" y="0"/>
                  <a:pt x="0" y="0"/>
                  <a:pt x="1" y="0"/>
                </a:cubicBezTo>
                <a:cubicBezTo>
                  <a:pt x="4" y="0"/>
                  <a:pt x="4" y="0"/>
                  <a:pt x="4" y="0"/>
                </a:cubicBezTo>
                <a:cubicBezTo>
                  <a:pt x="5" y="0"/>
                  <a:pt x="5" y="0"/>
                  <a:pt x="5" y="1"/>
                </a:cubicBezTo>
                <a:cubicBezTo>
                  <a:pt x="5" y="4"/>
                  <a:pt x="5" y="4"/>
                  <a:pt x="5" y="4"/>
                </a:cubicBezTo>
                <a:cubicBezTo>
                  <a:pt x="5" y="5"/>
                  <a:pt x="5" y="5"/>
                  <a:pt x="4" y="5"/>
                </a:cubicBezTo>
                <a:close/>
              </a:path>
            </a:pathLst>
          </a:custGeom>
          <a:solidFill>
            <a:srgbClr val="722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6" name="Freeform 106"/>
          <p:cNvSpPr>
            <a:spLocks/>
          </p:cNvSpPr>
          <p:nvPr/>
        </p:nvSpPr>
        <p:spPr bwMode="auto">
          <a:xfrm>
            <a:off x="2489200" y="2583181"/>
            <a:ext cx="82550" cy="461963"/>
          </a:xfrm>
          <a:custGeom>
            <a:avLst/>
            <a:gdLst>
              <a:gd name="T0" fmla="*/ 14 w 14"/>
              <a:gd name="T1" fmla="*/ 0 h 79"/>
              <a:gd name="T2" fmla="*/ 8 w 14"/>
              <a:gd name="T3" fmla="*/ 26 h 79"/>
              <a:gd name="T4" fmla="*/ 8 w 14"/>
              <a:gd name="T5" fmla="*/ 72 h 79"/>
              <a:gd name="T6" fmla="*/ 2 w 14"/>
              <a:gd name="T7" fmla="*/ 79 h 79"/>
              <a:gd name="T8" fmla="*/ 0 w 14"/>
              <a:gd name="T9" fmla="*/ 71 h 79"/>
              <a:gd name="T10" fmla="*/ 4 w 14"/>
              <a:gd name="T11" fmla="*/ 25 h 79"/>
              <a:gd name="T12" fmla="*/ 11 w 14"/>
              <a:gd name="T13" fmla="*/ 0 h 79"/>
              <a:gd name="T14" fmla="*/ 14 w 14"/>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9">
                <a:moveTo>
                  <a:pt x="14" y="0"/>
                </a:moveTo>
                <a:cubicBezTo>
                  <a:pt x="14" y="0"/>
                  <a:pt x="9" y="15"/>
                  <a:pt x="8" y="26"/>
                </a:cubicBezTo>
                <a:cubicBezTo>
                  <a:pt x="7" y="38"/>
                  <a:pt x="8" y="72"/>
                  <a:pt x="8" y="72"/>
                </a:cubicBezTo>
                <a:cubicBezTo>
                  <a:pt x="2" y="79"/>
                  <a:pt x="2" y="79"/>
                  <a:pt x="2" y="79"/>
                </a:cubicBezTo>
                <a:cubicBezTo>
                  <a:pt x="0" y="71"/>
                  <a:pt x="0" y="71"/>
                  <a:pt x="0" y="71"/>
                </a:cubicBezTo>
                <a:cubicBezTo>
                  <a:pt x="0" y="71"/>
                  <a:pt x="1" y="37"/>
                  <a:pt x="4" y="25"/>
                </a:cubicBezTo>
                <a:cubicBezTo>
                  <a:pt x="6" y="13"/>
                  <a:pt x="11" y="0"/>
                  <a:pt x="11" y="0"/>
                </a:cubicBezTo>
                <a:lnTo>
                  <a:pt x="14"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7" name="Freeform 107"/>
          <p:cNvSpPr>
            <a:spLocks/>
          </p:cNvSpPr>
          <p:nvPr/>
        </p:nvSpPr>
        <p:spPr bwMode="auto">
          <a:xfrm>
            <a:off x="2225676" y="2781618"/>
            <a:ext cx="339725" cy="217488"/>
          </a:xfrm>
          <a:custGeom>
            <a:avLst/>
            <a:gdLst>
              <a:gd name="T0" fmla="*/ 53 w 58"/>
              <a:gd name="T1" fmla="*/ 7 h 37"/>
              <a:gd name="T2" fmla="*/ 35 w 58"/>
              <a:gd name="T3" fmla="*/ 26 h 37"/>
              <a:gd name="T4" fmla="*/ 4 w 58"/>
              <a:gd name="T5" fmla="*/ 37 h 37"/>
              <a:gd name="T6" fmla="*/ 0 w 58"/>
              <a:gd name="T7" fmla="*/ 29 h 37"/>
              <a:gd name="T8" fmla="*/ 37 w 58"/>
              <a:gd name="T9" fmla="*/ 4 h 37"/>
              <a:gd name="T10" fmla="*/ 53 w 58"/>
              <a:gd name="T11" fmla="*/ 7 h 37"/>
            </a:gdLst>
            <a:ahLst/>
            <a:cxnLst>
              <a:cxn ang="0">
                <a:pos x="T0" y="T1"/>
              </a:cxn>
              <a:cxn ang="0">
                <a:pos x="T2" y="T3"/>
              </a:cxn>
              <a:cxn ang="0">
                <a:pos x="T4" y="T5"/>
              </a:cxn>
              <a:cxn ang="0">
                <a:pos x="T6" y="T7"/>
              </a:cxn>
              <a:cxn ang="0">
                <a:pos x="T8" y="T9"/>
              </a:cxn>
              <a:cxn ang="0">
                <a:pos x="T10" y="T11"/>
              </a:cxn>
            </a:cxnLst>
            <a:rect l="0" t="0" r="r" b="b"/>
            <a:pathLst>
              <a:path w="58" h="37">
                <a:moveTo>
                  <a:pt x="53" y="7"/>
                </a:moveTo>
                <a:cubicBezTo>
                  <a:pt x="58" y="14"/>
                  <a:pt x="43" y="22"/>
                  <a:pt x="35" y="26"/>
                </a:cubicBezTo>
                <a:cubicBezTo>
                  <a:pt x="27" y="29"/>
                  <a:pt x="4" y="37"/>
                  <a:pt x="4" y="37"/>
                </a:cubicBezTo>
                <a:cubicBezTo>
                  <a:pt x="0" y="29"/>
                  <a:pt x="0" y="29"/>
                  <a:pt x="0" y="29"/>
                </a:cubicBezTo>
                <a:cubicBezTo>
                  <a:pt x="0" y="29"/>
                  <a:pt x="17" y="15"/>
                  <a:pt x="37" y="4"/>
                </a:cubicBezTo>
                <a:cubicBezTo>
                  <a:pt x="39" y="2"/>
                  <a:pt x="48" y="0"/>
                  <a:pt x="53" y="7"/>
                </a:cubicBezTo>
                <a:close/>
              </a:path>
            </a:pathLst>
          </a:custGeom>
          <a:solidFill>
            <a:srgbClr val="FF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8" name="Freeform 108"/>
          <p:cNvSpPr>
            <a:spLocks/>
          </p:cNvSpPr>
          <p:nvPr/>
        </p:nvSpPr>
        <p:spPr bwMode="auto">
          <a:xfrm>
            <a:off x="2173289" y="3010219"/>
            <a:ext cx="47625" cy="47625"/>
          </a:xfrm>
          <a:custGeom>
            <a:avLst/>
            <a:gdLst>
              <a:gd name="T0" fmla="*/ 0 w 8"/>
              <a:gd name="T1" fmla="*/ 7 h 8"/>
              <a:gd name="T2" fmla="*/ 0 w 8"/>
              <a:gd name="T3" fmla="*/ 7 h 8"/>
              <a:gd name="T4" fmla="*/ 0 w 8"/>
              <a:gd name="T5" fmla="*/ 5 h 8"/>
              <a:gd name="T6" fmla="*/ 6 w 8"/>
              <a:gd name="T7" fmla="*/ 1 h 8"/>
              <a:gd name="T8" fmla="*/ 8 w 8"/>
              <a:gd name="T9" fmla="*/ 1 h 8"/>
              <a:gd name="T10" fmla="*/ 8 w 8"/>
              <a:gd name="T11" fmla="*/ 1 h 8"/>
              <a:gd name="T12" fmla="*/ 8 w 8"/>
              <a:gd name="T13" fmla="*/ 3 h 8"/>
              <a:gd name="T14" fmla="*/ 2 w 8"/>
              <a:gd name="T15" fmla="*/ 8 h 8"/>
              <a:gd name="T16" fmla="*/ 0 w 8"/>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0" y="7"/>
                </a:moveTo>
                <a:cubicBezTo>
                  <a:pt x="0" y="7"/>
                  <a:pt x="0" y="7"/>
                  <a:pt x="0" y="7"/>
                </a:cubicBezTo>
                <a:cubicBezTo>
                  <a:pt x="0" y="7"/>
                  <a:pt x="0" y="6"/>
                  <a:pt x="0" y="5"/>
                </a:cubicBezTo>
                <a:cubicBezTo>
                  <a:pt x="6" y="1"/>
                  <a:pt x="6" y="1"/>
                  <a:pt x="6" y="1"/>
                </a:cubicBezTo>
                <a:cubicBezTo>
                  <a:pt x="6" y="0"/>
                  <a:pt x="7" y="0"/>
                  <a:pt x="8" y="1"/>
                </a:cubicBezTo>
                <a:cubicBezTo>
                  <a:pt x="8" y="1"/>
                  <a:pt x="8" y="1"/>
                  <a:pt x="8" y="1"/>
                </a:cubicBezTo>
                <a:cubicBezTo>
                  <a:pt x="8" y="2"/>
                  <a:pt x="8" y="3"/>
                  <a:pt x="8" y="3"/>
                </a:cubicBezTo>
                <a:cubicBezTo>
                  <a:pt x="2" y="8"/>
                  <a:pt x="2" y="8"/>
                  <a:pt x="2" y="8"/>
                </a:cubicBezTo>
                <a:cubicBezTo>
                  <a:pt x="2" y="8"/>
                  <a:pt x="1" y="8"/>
                  <a:pt x="0" y="7"/>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29" name="Freeform 109"/>
          <p:cNvSpPr>
            <a:spLocks/>
          </p:cNvSpPr>
          <p:nvPr/>
        </p:nvSpPr>
        <p:spPr bwMode="auto">
          <a:xfrm>
            <a:off x="2155826" y="2999105"/>
            <a:ext cx="52387" cy="46038"/>
          </a:xfrm>
          <a:custGeom>
            <a:avLst/>
            <a:gdLst>
              <a:gd name="T0" fmla="*/ 1 w 9"/>
              <a:gd name="T1" fmla="*/ 7 h 8"/>
              <a:gd name="T2" fmla="*/ 1 w 9"/>
              <a:gd name="T3" fmla="*/ 7 h 8"/>
              <a:gd name="T4" fmla="*/ 1 w 9"/>
              <a:gd name="T5" fmla="*/ 5 h 8"/>
              <a:gd name="T6" fmla="*/ 7 w 9"/>
              <a:gd name="T7" fmla="*/ 1 h 8"/>
              <a:gd name="T8" fmla="*/ 9 w 9"/>
              <a:gd name="T9" fmla="*/ 1 h 8"/>
              <a:gd name="T10" fmla="*/ 9 w 9"/>
              <a:gd name="T11" fmla="*/ 1 h 8"/>
              <a:gd name="T12" fmla="*/ 9 w 9"/>
              <a:gd name="T13" fmla="*/ 3 h 8"/>
              <a:gd name="T14" fmla="*/ 3 w 9"/>
              <a:gd name="T15" fmla="*/ 8 h 8"/>
              <a:gd name="T16" fmla="*/ 1 w 9"/>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1" y="7"/>
                </a:moveTo>
                <a:cubicBezTo>
                  <a:pt x="1" y="7"/>
                  <a:pt x="1" y="7"/>
                  <a:pt x="1" y="7"/>
                </a:cubicBezTo>
                <a:cubicBezTo>
                  <a:pt x="0" y="7"/>
                  <a:pt x="1" y="6"/>
                  <a:pt x="1" y="5"/>
                </a:cubicBezTo>
                <a:cubicBezTo>
                  <a:pt x="7" y="1"/>
                  <a:pt x="7" y="1"/>
                  <a:pt x="7" y="1"/>
                </a:cubicBezTo>
                <a:cubicBezTo>
                  <a:pt x="7" y="0"/>
                  <a:pt x="8" y="0"/>
                  <a:pt x="9" y="1"/>
                </a:cubicBezTo>
                <a:cubicBezTo>
                  <a:pt x="9" y="1"/>
                  <a:pt x="9" y="1"/>
                  <a:pt x="9" y="1"/>
                </a:cubicBezTo>
                <a:cubicBezTo>
                  <a:pt x="9" y="2"/>
                  <a:pt x="9" y="3"/>
                  <a:pt x="9" y="3"/>
                </a:cubicBezTo>
                <a:cubicBezTo>
                  <a:pt x="3" y="8"/>
                  <a:pt x="3" y="8"/>
                  <a:pt x="3" y="8"/>
                </a:cubicBezTo>
                <a:cubicBezTo>
                  <a:pt x="3" y="8"/>
                  <a:pt x="2" y="8"/>
                  <a:pt x="1" y="7"/>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0" name="Freeform 110"/>
          <p:cNvSpPr>
            <a:spLocks/>
          </p:cNvSpPr>
          <p:nvPr/>
        </p:nvSpPr>
        <p:spPr bwMode="auto">
          <a:xfrm>
            <a:off x="2144714" y="2986406"/>
            <a:ext cx="52387" cy="47625"/>
          </a:xfrm>
          <a:custGeom>
            <a:avLst/>
            <a:gdLst>
              <a:gd name="T0" fmla="*/ 1 w 9"/>
              <a:gd name="T1" fmla="*/ 7 h 8"/>
              <a:gd name="T2" fmla="*/ 1 w 9"/>
              <a:gd name="T3" fmla="*/ 7 h 8"/>
              <a:gd name="T4" fmla="*/ 1 w 9"/>
              <a:gd name="T5" fmla="*/ 5 h 8"/>
              <a:gd name="T6" fmla="*/ 7 w 9"/>
              <a:gd name="T7" fmla="*/ 1 h 8"/>
              <a:gd name="T8" fmla="*/ 9 w 9"/>
              <a:gd name="T9" fmla="*/ 1 h 8"/>
              <a:gd name="T10" fmla="*/ 9 w 9"/>
              <a:gd name="T11" fmla="*/ 1 h 8"/>
              <a:gd name="T12" fmla="*/ 9 w 9"/>
              <a:gd name="T13" fmla="*/ 3 h 8"/>
              <a:gd name="T14" fmla="*/ 3 w 9"/>
              <a:gd name="T15" fmla="*/ 7 h 8"/>
              <a:gd name="T16" fmla="*/ 1 w 9"/>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1" y="7"/>
                </a:moveTo>
                <a:cubicBezTo>
                  <a:pt x="1" y="7"/>
                  <a:pt x="1" y="7"/>
                  <a:pt x="1" y="7"/>
                </a:cubicBezTo>
                <a:cubicBezTo>
                  <a:pt x="0" y="6"/>
                  <a:pt x="1" y="5"/>
                  <a:pt x="1" y="5"/>
                </a:cubicBezTo>
                <a:cubicBezTo>
                  <a:pt x="7" y="1"/>
                  <a:pt x="7" y="1"/>
                  <a:pt x="7" y="1"/>
                </a:cubicBezTo>
                <a:cubicBezTo>
                  <a:pt x="7" y="0"/>
                  <a:pt x="8" y="0"/>
                  <a:pt x="9" y="1"/>
                </a:cubicBezTo>
                <a:cubicBezTo>
                  <a:pt x="9" y="1"/>
                  <a:pt x="9" y="1"/>
                  <a:pt x="9" y="1"/>
                </a:cubicBezTo>
                <a:cubicBezTo>
                  <a:pt x="9" y="1"/>
                  <a:pt x="9" y="2"/>
                  <a:pt x="9" y="3"/>
                </a:cubicBezTo>
                <a:cubicBezTo>
                  <a:pt x="3" y="7"/>
                  <a:pt x="3" y="7"/>
                  <a:pt x="3" y="7"/>
                </a:cubicBezTo>
                <a:cubicBezTo>
                  <a:pt x="3" y="8"/>
                  <a:pt x="2" y="8"/>
                  <a:pt x="1" y="7"/>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1" name="Freeform 111"/>
          <p:cNvSpPr>
            <a:spLocks/>
          </p:cNvSpPr>
          <p:nvPr/>
        </p:nvSpPr>
        <p:spPr bwMode="auto">
          <a:xfrm>
            <a:off x="2138364" y="2975293"/>
            <a:ext cx="52387" cy="46038"/>
          </a:xfrm>
          <a:custGeom>
            <a:avLst/>
            <a:gdLst>
              <a:gd name="T0" fmla="*/ 0 w 9"/>
              <a:gd name="T1" fmla="*/ 7 h 8"/>
              <a:gd name="T2" fmla="*/ 0 w 9"/>
              <a:gd name="T3" fmla="*/ 7 h 8"/>
              <a:gd name="T4" fmla="*/ 1 w 9"/>
              <a:gd name="T5" fmla="*/ 5 h 8"/>
              <a:gd name="T6" fmla="*/ 6 w 9"/>
              <a:gd name="T7" fmla="*/ 0 h 8"/>
              <a:gd name="T8" fmla="*/ 8 w 9"/>
              <a:gd name="T9" fmla="*/ 0 h 8"/>
              <a:gd name="T10" fmla="*/ 8 w 9"/>
              <a:gd name="T11" fmla="*/ 0 h 8"/>
              <a:gd name="T12" fmla="*/ 8 w 9"/>
              <a:gd name="T13" fmla="*/ 3 h 8"/>
              <a:gd name="T14" fmla="*/ 3 w 9"/>
              <a:gd name="T15" fmla="*/ 7 h 8"/>
              <a:gd name="T16" fmla="*/ 0 w 9"/>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0" y="7"/>
                </a:moveTo>
                <a:cubicBezTo>
                  <a:pt x="0" y="7"/>
                  <a:pt x="0" y="7"/>
                  <a:pt x="0" y="7"/>
                </a:cubicBezTo>
                <a:cubicBezTo>
                  <a:pt x="0" y="6"/>
                  <a:pt x="0" y="5"/>
                  <a:pt x="1" y="5"/>
                </a:cubicBezTo>
                <a:cubicBezTo>
                  <a:pt x="6" y="0"/>
                  <a:pt x="6" y="0"/>
                  <a:pt x="6" y="0"/>
                </a:cubicBezTo>
                <a:cubicBezTo>
                  <a:pt x="7" y="0"/>
                  <a:pt x="8" y="0"/>
                  <a:pt x="8" y="0"/>
                </a:cubicBezTo>
                <a:cubicBezTo>
                  <a:pt x="8" y="0"/>
                  <a:pt x="8" y="0"/>
                  <a:pt x="8" y="0"/>
                </a:cubicBezTo>
                <a:cubicBezTo>
                  <a:pt x="9" y="1"/>
                  <a:pt x="9" y="2"/>
                  <a:pt x="8" y="3"/>
                </a:cubicBezTo>
                <a:cubicBezTo>
                  <a:pt x="3" y="7"/>
                  <a:pt x="3" y="7"/>
                  <a:pt x="3" y="7"/>
                </a:cubicBezTo>
                <a:cubicBezTo>
                  <a:pt x="2" y="8"/>
                  <a:pt x="1" y="7"/>
                  <a:pt x="0" y="7"/>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2" name="Freeform 112"/>
          <p:cNvSpPr>
            <a:spLocks/>
          </p:cNvSpPr>
          <p:nvPr/>
        </p:nvSpPr>
        <p:spPr bwMode="auto">
          <a:xfrm>
            <a:off x="2138364" y="2940369"/>
            <a:ext cx="128587" cy="117475"/>
          </a:xfrm>
          <a:custGeom>
            <a:avLst/>
            <a:gdLst>
              <a:gd name="T0" fmla="*/ 18 w 22"/>
              <a:gd name="T1" fmla="*/ 0 h 20"/>
              <a:gd name="T2" fmla="*/ 8 w 22"/>
              <a:gd name="T3" fmla="*/ 3 h 20"/>
              <a:gd name="T4" fmla="*/ 0 w 22"/>
              <a:gd name="T5" fmla="*/ 11 h 20"/>
              <a:gd name="T6" fmla="*/ 5 w 22"/>
              <a:gd name="T7" fmla="*/ 13 h 20"/>
              <a:gd name="T8" fmla="*/ 8 w 22"/>
              <a:gd name="T9" fmla="*/ 20 h 20"/>
              <a:gd name="T10" fmla="*/ 18 w 22"/>
              <a:gd name="T11" fmla="*/ 14 h 20"/>
              <a:gd name="T12" fmla="*/ 22 w 22"/>
              <a:gd name="T13" fmla="*/ 9 h 20"/>
              <a:gd name="T14" fmla="*/ 18 w 22"/>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0">
                <a:moveTo>
                  <a:pt x="18" y="0"/>
                </a:moveTo>
                <a:cubicBezTo>
                  <a:pt x="18" y="0"/>
                  <a:pt x="9" y="2"/>
                  <a:pt x="8" y="3"/>
                </a:cubicBezTo>
                <a:cubicBezTo>
                  <a:pt x="6" y="4"/>
                  <a:pt x="0" y="11"/>
                  <a:pt x="0" y="11"/>
                </a:cubicBezTo>
                <a:cubicBezTo>
                  <a:pt x="0" y="11"/>
                  <a:pt x="4" y="12"/>
                  <a:pt x="5" y="13"/>
                </a:cubicBezTo>
                <a:cubicBezTo>
                  <a:pt x="6" y="15"/>
                  <a:pt x="8" y="20"/>
                  <a:pt x="8" y="20"/>
                </a:cubicBezTo>
                <a:cubicBezTo>
                  <a:pt x="8" y="20"/>
                  <a:pt x="15" y="17"/>
                  <a:pt x="18" y="14"/>
                </a:cubicBezTo>
                <a:cubicBezTo>
                  <a:pt x="20" y="12"/>
                  <a:pt x="22" y="9"/>
                  <a:pt x="22" y="9"/>
                </a:cubicBezTo>
                <a:lnTo>
                  <a:pt x="18" y="0"/>
                </a:ln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3" name="Freeform 113"/>
          <p:cNvSpPr>
            <a:spLocks/>
          </p:cNvSpPr>
          <p:nvPr/>
        </p:nvSpPr>
        <p:spPr bwMode="auto">
          <a:xfrm>
            <a:off x="2225675" y="2927668"/>
            <a:ext cx="58737" cy="82550"/>
          </a:xfrm>
          <a:custGeom>
            <a:avLst/>
            <a:gdLst>
              <a:gd name="T0" fmla="*/ 8 w 10"/>
              <a:gd name="T1" fmla="*/ 13 h 14"/>
              <a:gd name="T2" fmla="*/ 9 w 10"/>
              <a:gd name="T3" fmla="*/ 13 h 14"/>
              <a:gd name="T4" fmla="*/ 9 w 10"/>
              <a:gd name="T5" fmla="*/ 9 h 14"/>
              <a:gd name="T6" fmla="*/ 5 w 10"/>
              <a:gd name="T7" fmla="*/ 1 h 14"/>
              <a:gd name="T8" fmla="*/ 1 w 10"/>
              <a:gd name="T9" fmla="*/ 0 h 14"/>
              <a:gd name="T10" fmla="*/ 1 w 10"/>
              <a:gd name="T11" fmla="*/ 0 h 14"/>
              <a:gd name="T12" fmla="*/ 0 w 10"/>
              <a:gd name="T13" fmla="*/ 4 h 14"/>
              <a:gd name="T14" fmla="*/ 5 w 10"/>
              <a:gd name="T15" fmla="*/ 12 h 14"/>
              <a:gd name="T16" fmla="*/ 8 w 10"/>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4">
                <a:moveTo>
                  <a:pt x="8" y="13"/>
                </a:moveTo>
                <a:cubicBezTo>
                  <a:pt x="9" y="13"/>
                  <a:pt x="9" y="13"/>
                  <a:pt x="9" y="13"/>
                </a:cubicBezTo>
                <a:cubicBezTo>
                  <a:pt x="10" y="12"/>
                  <a:pt x="10" y="11"/>
                  <a:pt x="9" y="9"/>
                </a:cubicBezTo>
                <a:cubicBezTo>
                  <a:pt x="5" y="1"/>
                  <a:pt x="5" y="1"/>
                  <a:pt x="5" y="1"/>
                </a:cubicBezTo>
                <a:cubicBezTo>
                  <a:pt x="4" y="0"/>
                  <a:pt x="3" y="0"/>
                  <a:pt x="1" y="0"/>
                </a:cubicBezTo>
                <a:cubicBezTo>
                  <a:pt x="1" y="0"/>
                  <a:pt x="1" y="0"/>
                  <a:pt x="1" y="0"/>
                </a:cubicBezTo>
                <a:cubicBezTo>
                  <a:pt x="0" y="1"/>
                  <a:pt x="0" y="3"/>
                  <a:pt x="0" y="4"/>
                </a:cubicBezTo>
                <a:cubicBezTo>
                  <a:pt x="5" y="12"/>
                  <a:pt x="5" y="12"/>
                  <a:pt x="5" y="12"/>
                </a:cubicBezTo>
                <a:cubicBezTo>
                  <a:pt x="5" y="13"/>
                  <a:pt x="7" y="14"/>
                  <a:pt x="8" y="13"/>
                </a:cubicBezTo>
                <a:close/>
              </a:path>
            </a:pathLst>
          </a:custGeom>
          <a:solidFill>
            <a:srgbClr val="E0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4" name="Freeform 114"/>
          <p:cNvSpPr>
            <a:spLocks/>
          </p:cNvSpPr>
          <p:nvPr/>
        </p:nvSpPr>
        <p:spPr bwMode="auto">
          <a:xfrm>
            <a:off x="2460625" y="2535556"/>
            <a:ext cx="292100" cy="328613"/>
          </a:xfrm>
          <a:custGeom>
            <a:avLst/>
            <a:gdLst>
              <a:gd name="T0" fmla="*/ 44 w 50"/>
              <a:gd name="T1" fmla="*/ 4 h 56"/>
              <a:gd name="T2" fmla="*/ 45 w 50"/>
              <a:gd name="T3" fmla="*/ 21 h 56"/>
              <a:gd name="T4" fmla="*/ 12 w 50"/>
              <a:gd name="T5" fmla="*/ 56 h 56"/>
              <a:gd name="T6" fmla="*/ 0 w 50"/>
              <a:gd name="T7" fmla="*/ 45 h 56"/>
              <a:gd name="T8" fmla="*/ 25 w 50"/>
              <a:gd name="T9" fmla="*/ 10 h 56"/>
              <a:gd name="T10" fmla="*/ 44 w 50"/>
              <a:gd name="T11" fmla="*/ 4 h 56"/>
            </a:gdLst>
            <a:ahLst/>
            <a:cxnLst>
              <a:cxn ang="0">
                <a:pos x="T0" y="T1"/>
              </a:cxn>
              <a:cxn ang="0">
                <a:pos x="T2" y="T3"/>
              </a:cxn>
              <a:cxn ang="0">
                <a:pos x="T4" y="T5"/>
              </a:cxn>
              <a:cxn ang="0">
                <a:pos x="T6" y="T7"/>
              </a:cxn>
              <a:cxn ang="0">
                <a:pos x="T8" y="T9"/>
              </a:cxn>
              <a:cxn ang="0">
                <a:pos x="T10" y="T11"/>
              </a:cxn>
            </a:cxnLst>
            <a:rect l="0" t="0" r="r" b="b"/>
            <a:pathLst>
              <a:path w="50" h="56">
                <a:moveTo>
                  <a:pt x="44" y="4"/>
                </a:moveTo>
                <a:cubicBezTo>
                  <a:pt x="50" y="8"/>
                  <a:pt x="49" y="14"/>
                  <a:pt x="45" y="21"/>
                </a:cubicBezTo>
                <a:cubicBezTo>
                  <a:pt x="42" y="27"/>
                  <a:pt x="15" y="55"/>
                  <a:pt x="12" y="56"/>
                </a:cubicBezTo>
                <a:cubicBezTo>
                  <a:pt x="10" y="56"/>
                  <a:pt x="0" y="49"/>
                  <a:pt x="0" y="45"/>
                </a:cubicBezTo>
                <a:cubicBezTo>
                  <a:pt x="1" y="42"/>
                  <a:pt x="21" y="15"/>
                  <a:pt x="25" y="10"/>
                </a:cubicBezTo>
                <a:cubicBezTo>
                  <a:pt x="30" y="6"/>
                  <a:pt x="36" y="0"/>
                  <a:pt x="44" y="4"/>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5" name="Freeform 115"/>
          <p:cNvSpPr>
            <a:spLocks/>
          </p:cNvSpPr>
          <p:nvPr/>
        </p:nvSpPr>
        <p:spPr bwMode="auto">
          <a:xfrm>
            <a:off x="2722564" y="2999106"/>
            <a:ext cx="34925" cy="39688"/>
          </a:xfrm>
          <a:custGeom>
            <a:avLst/>
            <a:gdLst>
              <a:gd name="T0" fmla="*/ 0 w 22"/>
              <a:gd name="T1" fmla="*/ 0 h 25"/>
              <a:gd name="T2" fmla="*/ 15 w 22"/>
              <a:gd name="T3" fmla="*/ 0 h 25"/>
              <a:gd name="T4" fmla="*/ 22 w 22"/>
              <a:gd name="T5" fmla="*/ 18 h 25"/>
              <a:gd name="T6" fmla="*/ 0 w 22"/>
              <a:gd name="T7" fmla="*/ 25 h 25"/>
              <a:gd name="T8" fmla="*/ 0 w 22"/>
              <a:gd name="T9" fmla="*/ 0 h 25"/>
            </a:gdLst>
            <a:ahLst/>
            <a:cxnLst>
              <a:cxn ang="0">
                <a:pos x="T0" y="T1"/>
              </a:cxn>
              <a:cxn ang="0">
                <a:pos x="T2" y="T3"/>
              </a:cxn>
              <a:cxn ang="0">
                <a:pos x="T4" y="T5"/>
              </a:cxn>
              <a:cxn ang="0">
                <a:pos x="T6" y="T7"/>
              </a:cxn>
              <a:cxn ang="0">
                <a:pos x="T8" y="T9"/>
              </a:cxn>
            </a:cxnLst>
            <a:rect l="0" t="0" r="r" b="b"/>
            <a:pathLst>
              <a:path w="22" h="25">
                <a:moveTo>
                  <a:pt x="0" y="0"/>
                </a:moveTo>
                <a:lnTo>
                  <a:pt x="15" y="0"/>
                </a:lnTo>
                <a:lnTo>
                  <a:pt x="22" y="18"/>
                </a:lnTo>
                <a:lnTo>
                  <a:pt x="0" y="25"/>
                </a:lnTo>
                <a:lnTo>
                  <a:pt x="0"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6" name="Freeform 116"/>
          <p:cNvSpPr>
            <a:spLocks/>
          </p:cNvSpPr>
          <p:nvPr/>
        </p:nvSpPr>
        <p:spPr bwMode="auto">
          <a:xfrm>
            <a:off x="2290764" y="2764155"/>
            <a:ext cx="274637" cy="211138"/>
          </a:xfrm>
          <a:custGeom>
            <a:avLst/>
            <a:gdLst>
              <a:gd name="T0" fmla="*/ 42 w 47"/>
              <a:gd name="T1" fmla="*/ 10 h 36"/>
              <a:gd name="T2" fmla="*/ 24 w 47"/>
              <a:gd name="T3" fmla="*/ 29 h 36"/>
              <a:gd name="T4" fmla="*/ 8 w 47"/>
              <a:gd name="T5" fmla="*/ 36 h 36"/>
              <a:gd name="T6" fmla="*/ 0 w 47"/>
              <a:gd name="T7" fmla="*/ 23 h 36"/>
              <a:gd name="T8" fmla="*/ 26 w 47"/>
              <a:gd name="T9" fmla="*/ 7 h 36"/>
              <a:gd name="T10" fmla="*/ 42 w 47"/>
              <a:gd name="T11" fmla="*/ 10 h 36"/>
            </a:gdLst>
            <a:ahLst/>
            <a:cxnLst>
              <a:cxn ang="0">
                <a:pos x="T0" y="T1"/>
              </a:cxn>
              <a:cxn ang="0">
                <a:pos x="T2" y="T3"/>
              </a:cxn>
              <a:cxn ang="0">
                <a:pos x="T4" y="T5"/>
              </a:cxn>
              <a:cxn ang="0">
                <a:pos x="T6" y="T7"/>
              </a:cxn>
              <a:cxn ang="0">
                <a:pos x="T8" y="T9"/>
              </a:cxn>
              <a:cxn ang="0">
                <a:pos x="T10" y="T11"/>
              </a:cxn>
            </a:cxnLst>
            <a:rect l="0" t="0" r="r" b="b"/>
            <a:pathLst>
              <a:path w="47" h="36">
                <a:moveTo>
                  <a:pt x="42" y="10"/>
                </a:moveTo>
                <a:cubicBezTo>
                  <a:pt x="47" y="18"/>
                  <a:pt x="32" y="25"/>
                  <a:pt x="24" y="29"/>
                </a:cubicBezTo>
                <a:cubicBezTo>
                  <a:pt x="16" y="32"/>
                  <a:pt x="8" y="36"/>
                  <a:pt x="8" y="36"/>
                </a:cubicBezTo>
                <a:cubicBezTo>
                  <a:pt x="0" y="23"/>
                  <a:pt x="0" y="23"/>
                  <a:pt x="0" y="23"/>
                </a:cubicBezTo>
                <a:cubicBezTo>
                  <a:pt x="0" y="23"/>
                  <a:pt x="6" y="18"/>
                  <a:pt x="26" y="7"/>
                </a:cubicBezTo>
                <a:cubicBezTo>
                  <a:pt x="28" y="5"/>
                  <a:pt x="36" y="0"/>
                  <a:pt x="42" y="10"/>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7" name="Freeform 117"/>
          <p:cNvSpPr>
            <a:spLocks/>
          </p:cNvSpPr>
          <p:nvPr/>
        </p:nvSpPr>
        <p:spPr bwMode="auto">
          <a:xfrm>
            <a:off x="2284413" y="2870519"/>
            <a:ext cx="87312" cy="115888"/>
          </a:xfrm>
          <a:custGeom>
            <a:avLst/>
            <a:gdLst>
              <a:gd name="T0" fmla="*/ 55 w 55"/>
              <a:gd name="T1" fmla="*/ 59 h 73"/>
              <a:gd name="T2" fmla="*/ 30 w 55"/>
              <a:gd name="T3" fmla="*/ 73 h 73"/>
              <a:gd name="T4" fmla="*/ 0 w 55"/>
              <a:gd name="T5" fmla="*/ 14 h 73"/>
              <a:gd name="T6" fmla="*/ 26 w 55"/>
              <a:gd name="T7" fmla="*/ 0 h 73"/>
              <a:gd name="T8" fmla="*/ 55 w 55"/>
              <a:gd name="T9" fmla="*/ 59 h 73"/>
            </a:gdLst>
            <a:ahLst/>
            <a:cxnLst>
              <a:cxn ang="0">
                <a:pos x="T0" y="T1"/>
              </a:cxn>
              <a:cxn ang="0">
                <a:pos x="T2" y="T3"/>
              </a:cxn>
              <a:cxn ang="0">
                <a:pos x="T4" y="T5"/>
              </a:cxn>
              <a:cxn ang="0">
                <a:pos x="T6" y="T7"/>
              </a:cxn>
              <a:cxn ang="0">
                <a:pos x="T8" y="T9"/>
              </a:cxn>
            </a:cxnLst>
            <a:rect l="0" t="0" r="r" b="b"/>
            <a:pathLst>
              <a:path w="55" h="73">
                <a:moveTo>
                  <a:pt x="55" y="59"/>
                </a:moveTo>
                <a:lnTo>
                  <a:pt x="30" y="73"/>
                </a:lnTo>
                <a:lnTo>
                  <a:pt x="0" y="14"/>
                </a:lnTo>
                <a:lnTo>
                  <a:pt x="26" y="0"/>
                </a:lnTo>
                <a:lnTo>
                  <a:pt x="55" y="59"/>
                </a:lnTo>
                <a:close/>
              </a:path>
            </a:pathLst>
          </a:custGeom>
          <a:solidFill>
            <a:srgbClr val="E0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8" name="Freeform 118"/>
          <p:cNvSpPr>
            <a:spLocks/>
          </p:cNvSpPr>
          <p:nvPr/>
        </p:nvSpPr>
        <p:spPr bwMode="auto">
          <a:xfrm>
            <a:off x="2162175" y="2291081"/>
            <a:ext cx="76200" cy="187325"/>
          </a:xfrm>
          <a:custGeom>
            <a:avLst/>
            <a:gdLst>
              <a:gd name="T0" fmla="*/ 13 w 13"/>
              <a:gd name="T1" fmla="*/ 29 h 32"/>
              <a:gd name="T2" fmla="*/ 3 w 13"/>
              <a:gd name="T3" fmla="*/ 2 h 32"/>
              <a:gd name="T4" fmla="*/ 3 w 13"/>
              <a:gd name="T5" fmla="*/ 15 h 32"/>
              <a:gd name="T6" fmla="*/ 0 w 13"/>
              <a:gd name="T7" fmla="*/ 25 h 32"/>
              <a:gd name="T8" fmla="*/ 5 w 13"/>
              <a:gd name="T9" fmla="*/ 32 h 32"/>
              <a:gd name="T10" fmla="*/ 13 w 13"/>
              <a:gd name="T11" fmla="*/ 29 h 32"/>
            </a:gdLst>
            <a:ahLst/>
            <a:cxnLst>
              <a:cxn ang="0">
                <a:pos x="T0" y="T1"/>
              </a:cxn>
              <a:cxn ang="0">
                <a:pos x="T2" y="T3"/>
              </a:cxn>
              <a:cxn ang="0">
                <a:pos x="T4" y="T5"/>
              </a:cxn>
              <a:cxn ang="0">
                <a:pos x="T6" y="T7"/>
              </a:cxn>
              <a:cxn ang="0">
                <a:pos x="T8" y="T9"/>
              </a:cxn>
              <a:cxn ang="0">
                <a:pos x="T10" y="T11"/>
              </a:cxn>
            </a:cxnLst>
            <a:rect l="0" t="0" r="r" b="b"/>
            <a:pathLst>
              <a:path w="13" h="32">
                <a:moveTo>
                  <a:pt x="13" y="29"/>
                </a:moveTo>
                <a:cubicBezTo>
                  <a:pt x="13" y="29"/>
                  <a:pt x="4" y="0"/>
                  <a:pt x="3" y="2"/>
                </a:cubicBezTo>
                <a:cubicBezTo>
                  <a:pt x="2" y="3"/>
                  <a:pt x="3" y="15"/>
                  <a:pt x="3" y="15"/>
                </a:cubicBezTo>
                <a:cubicBezTo>
                  <a:pt x="0" y="12"/>
                  <a:pt x="0" y="17"/>
                  <a:pt x="0" y="25"/>
                </a:cubicBezTo>
                <a:cubicBezTo>
                  <a:pt x="0" y="29"/>
                  <a:pt x="5" y="32"/>
                  <a:pt x="5" y="32"/>
                </a:cubicBezTo>
                <a:lnTo>
                  <a:pt x="13" y="29"/>
                </a:ln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39" name="Freeform 119"/>
          <p:cNvSpPr>
            <a:spLocks/>
          </p:cNvSpPr>
          <p:nvPr/>
        </p:nvSpPr>
        <p:spPr bwMode="auto">
          <a:xfrm>
            <a:off x="2179638" y="2460943"/>
            <a:ext cx="76200" cy="46038"/>
          </a:xfrm>
          <a:custGeom>
            <a:avLst/>
            <a:gdLst>
              <a:gd name="T0" fmla="*/ 12 w 13"/>
              <a:gd name="T1" fmla="*/ 1 h 8"/>
              <a:gd name="T2" fmla="*/ 13 w 13"/>
              <a:gd name="T3" fmla="*/ 4 h 8"/>
              <a:gd name="T4" fmla="*/ 11 w 13"/>
              <a:gd name="T5" fmla="*/ 6 h 8"/>
              <a:gd name="T6" fmla="*/ 4 w 13"/>
              <a:gd name="T7" fmla="*/ 8 h 8"/>
              <a:gd name="T8" fmla="*/ 1 w 13"/>
              <a:gd name="T9" fmla="*/ 7 h 8"/>
              <a:gd name="T10" fmla="*/ 0 w 13"/>
              <a:gd name="T11" fmla="*/ 4 h 8"/>
              <a:gd name="T12" fmla="*/ 2 w 13"/>
              <a:gd name="T13" fmla="*/ 2 h 8"/>
              <a:gd name="T14" fmla="*/ 9 w 13"/>
              <a:gd name="T15" fmla="*/ 0 h 8"/>
              <a:gd name="T16" fmla="*/ 12 w 13"/>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12" y="1"/>
                </a:moveTo>
                <a:cubicBezTo>
                  <a:pt x="13" y="4"/>
                  <a:pt x="13" y="4"/>
                  <a:pt x="13" y="4"/>
                </a:cubicBezTo>
                <a:cubicBezTo>
                  <a:pt x="13" y="5"/>
                  <a:pt x="13" y="6"/>
                  <a:pt x="11" y="6"/>
                </a:cubicBezTo>
                <a:cubicBezTo>
                  <a:pt x="4" y="8"/>
                  <a:pt x="4" y="8"/>
                  <a:pt x="4" y="8"/>
                </a:cubicBezTo>
                <a:cubicBezTo>
                  <a:pt x="3" y="8"/>
                  <a:pt x="1" y="8"/>
                  <a:pt x="1" y="7"/>
                </a:cubicBezTo>
                <a:cubicBezTo>
                  <a:pt x="0" y="4"/>
                  <a:pt x="0" y="4"/>
                  <a:pt x="0" y="4"/>
                </a:cubicBezTo>
                <a:cubicBezTo>
                  <a:pt x="0" y="3"/>
                  <a:pt x="1" y="2"/>
                  <a:pt x="2" y="2"/>
                </a:cubicBezTo>
                <a:cubicBezTo>
                  <a:pt x="9" y="0"/>
                  <a:pt x="9" y="0"/>
                  <a:pt x="9" y="0"/>
                </a:cubicBezTo>
                <a:cubicBezTo>
                  <a:pt x="11" y="0"/>
                  <a:pt x="12" y="0"/>
                  <a:pt x="12" y="1"/>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0" name="Freeform 120"/>
          <p:cNvSpPr>
            <a:spLocks/>
          </p:cNvSpPr>
          <p:nvPr/>
        </p:nvSpPr>
        <p:spPr bwMode="auto">
          <a:xfrm>
            <a:off x="2197101" y="2535556"/>
            <a:ext cx="146050" cy="258763"/>
          </a:xfrm>
          <a:custGeom>
            <a:avLst/>
            <a:gdLst>
              <a:gd name="T0" fmla="*/ 17 w 25"/>
              <a:gd name="T1" fmla="*/ 41 h 44"/>
              <a:gd name="T2" fmla="*/ 4 w 25"/>
              <a:gd name="T3" fmla="*/ 20 h 44"/>
              <a:gd name="T4" fmla="*/ 0 w 25"/>
              <a:gd name="T5" fmla="*/ 4 h 44"/>
              <a:gd name="T6" fmla="*/ 14 w 25"/>
              <a:gd name="T7" fmla="*/ 0 h 44"/>
              <a:gd name="T8" fmla="*/ 24 w 25"/>
              <a:gd name="T9" fmla="*/ 27 h 44"/>
              <a:gd name="T10" fmla="*/ 17 w 25"/>
              <a:gd name="T11" fmla="*/ 41 h 44"/>
            </a:gdLst>
            <a:ahLst/>
            <a:cxnLst>
              <a:cxn ang="0">
                <a:pos x="T0" y="T1"/>
              </a:cxn>
              <a:cxn ang="0">
                <a:pos x="T2" y="T3"/>
              </a:cxn>
              <a:cxn ang="0">
                <a:pos x="T4" y="T5"/>
              </a:cxn>
              <a:cxn ang="0">
                <a:pos x="T6" y="T7"/>
              </a:cxn>
              <a:cxn ang="0">
                <a:pos x="T8" y="T9"/>
              </a:cxn>
              <a:cxn ang="0">
                <a:pos x="T10" y="T11"/>
              </a:cxn>
            </a:cxnLst>
            <a:rect l="0" t="0" r="r" b="b"/>
            <a:pathLst>
              <a:path w="25" h="44">
                <a:moveTo>
                  <a:pt x="17" y="41"/>
                </a:moveTo>
                <a:cubicBezTo>
                  <a:pt x="10" y="44"/>
                  <a:pt x="5" y="28"/>
                  <a:pt x="4" y="20"/>
                </a:cubicBezTo>
                <a:cubicBezTo>
                  <a:pt x="2" y="13"/>
                  <a:pt x="0" y="4"/>
                  <a:pt x="0" y="4"/>
                </a:cubicBezTo>
                <a:cubicBezTo>
                  <a:pt x="14" y="0"/>
                  <a:pt x="14" y="0"/>
                  <a:pt x="14" y="0"/>
                </a:cubicBezTo>
                <a:cubicBezTo>
                  <a:pt x="14" y="0"/>
                  <a:pt x="17" y="6"/>
                  <a:pt x="24" y="27"/>
                </a:cubicBezTo>
                <a:cubicBezTo>
                  <a:pt x="24" y="29"/>
                  <a:pt x="25" y="38"/>
                  <a:pt x="17" y="41"/>
                </a:cubicBez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1" name="Freeform 121"/>
          <p:cNvSpPr>
            <a:spLocks/>
          </p:cNvSpPr>
          <p:nvPr/>
        </p:nvSpPr>
        <p:spPr bwMode="auto">
          <a:xfrm>
            <a:off x="2190751" y="2535556"/>
            <a:ext cx="111125" cy="71438"/>
          </a:xfrm>
          <a:custGeom>
            <a:avLst/>
            <a:gdLst>
              <a:gd name="T0" fmla="*/ 59 w 70"/>
              <a:gd name="T1" fmla="*/ 0 h 45"/>
              <a:gd name="T2" fmla="*/ 70 w 70"/>
              <a:gd name="T3" fmla="*/ 23 h 45"/>
              <a:gd name="T4" fmla="*/ 7 w 70"/>
              <a:gd name="T5" fmla="*/ 45 h 45"/>
              <a:gd name="T6" fmla="*/ 0 w 70"/>
              <a:gd name="T7" fmla="*/ 15 h 45"/>
              <a:gd name="T8" fmla="*/ 59 w 70"/>
              <a:gd name="T9" fmla="*/ 0 h 45"/>
            </a:gdLst>
            <a:ahLst/>
            <a:cxnLst>
              <a:cxn ang="0">
                <a:pos x="T0" y="T1"/>
              </a:cxn>
              <a:cxn ang="0">
                <a:pos x="T2" y="T3"/>
              </a:cxn>
              <a:cxn ang="0">
                <a:pos x="T4" y="T5"/>
              </a:cxn>
              <a:cxn ang="0">
                <a:pos x="T6" y="T7"/>
              </a:cxn>
              <a:cxn ang="0">
                <a:pos x="T8" y="T9"/>
              </a:cxn>
            </a:cxnLst>
            <a:rect l="0" t="0" r="r" b="b"/>
            <a:pathLst>
              <a:path w="70" h="45">
                <a:moveTo>
                  <a:pt x="59" y="0"/>
                </a:moveTo>
                <a:lnTo>
                  <a:pt x="70" y="23"/>
                </a:lnTo>
                <a:lnTo>
                  <a:pt x="7" y="45"/>
                </a:lnTo>
                <a:lnTo>
                  <a:pt x="0" y="15"/>
                </a:lnTo>
                <a:lnTo>
                  <a:pt x="59" y="0"/>
                </a:ln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2" name="Freeform 122"/>
          <p:cNvSpPr>
            <a:spLocks/>
          </p:cNvSpPr>
          <p:nvPr/>
        </p:nvSpPr>
        <p:spPr bwMode="auto">
          <a:xfrm>
            <a:off x="1360488" y="2232344"/>
            <a:ext cx="152400" cy="315913"/>
          </a:xfrm>
          <a:custGeom>
            <a:avLst/>
            <a:gdLst>
              <a:gd name="T0" fmla="*/ 8 w 26"/>
              <a:gd name="T1" fmla="*/ 51 h 54"/>
              <a:gd name="T2" fmla="*/ 22 w 26"/>
              <a:gd name="T3" fmla="*/ 32 h 54"/>
              <a:gd name="T4" fmla="*/ 26 w 26"/>
              <a:gd name="T5" fmla="*/ 3 h 54"/>
              <a:gd name="T6" fmla="*/ 18 w 26"/>
              <a:gd name="T7" fmla="*/ 0 h 54"/>
              <a:gd name="T8" fmla="*/ 1 w 26"/>
              <a:gd name="T9" fmla="*/ 38 h 54"/>
              <a:gd name="T10" fmla="*/ 8 w 26"/>
              <a:gd name="T11" fmla="*/ 51 h 54"/>
            </a:gdLst>
            <a:ahLst/>
            <a:cxnLst>
              <a:cxn ang="0">
                <a:pos x="T0" y="T1"/>
              </a:cxn>
              <a:cxn ang="0">
                <a:pos x="T2" y="T3"/>
              </a:cxn>
              <a:cxn ang="0">
                <a:pos x="T4" y="T5"/>
              </a:cxn>
              <a:cxn ang="0">
                <a:pos x="T6" y="T7"/>
              </a:cxn>
              <a:cxn ang="0">
                <a:pos x="T8" y="T9"/>
              </a:cxn>
              <a:cxn ang="0">
                <a:pos x="T10" y="T11"/>
              </a:cxn>
            </a:cxnLst>
            <a:rect l="0" t="0" r="r" b="b"/>
            <a:pathLst>
              <a:path w="26" h="54">
                <a:moveTo>
                  <a:pt x="8" y="51"/>
                </a:moveTo>
                <a:cubicBezTo>
                  <a:pt x="15" y="54"/>
                  <a:pt x="20" y="39"/>
                  <a:pt x="22" y="32"/>
                </a:cubicBezTo>
                <a:cubicBezTo>
                  <a:pt x="23" y="24"/>
                  <a:pt x="26" y="3"/>
                  <a:pt x="26" y="3"/>
                </a:cubicBezTo>
                <a:cubicBezTo>
                  <a:pt x="18" y="0"/>
                  <a:pt x="18" y="0"/>
                  <a:pt x="18" y="0"/>
                </a:cubicBezTo>
                <a:cubicBezTo>
                  <a:pt x="18" y="0"/>
                  <a:pt x="7" y="18"/>
                  <a:pt x="1" y="38"/>
                </a:cubicBezTo>
                <a:cubicBezTo>
                  <a:pt x="1" y="40"/>
                  <a:pt x="0" y="49"/>
                  <a:pt x="8" y="51"/>
                </a:cubicBezTo>
                <a:close/>
              </a:path>
            </a:pathLst>
          </a:custGeom>
          <a:solidFill>
            <a:srgbClr val="FFA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3" name="Freeform 123"/>
          <p:cNvSpPr>
            <a:spLocks/>
          </p:cNvSpPr>
          <p:nvPr/>
        </p:nvSpPr>
        <p:spPr bwMode="auto">
          <a:xfrm>
            <a:off x="1131889" y="2437131"/>
            <a:ext cx="322262" cy="233363"/>
          </a:xfrm>
          <a:custGeom>
            <a:avLst/>
            <a:gdLst>
              <a:gd name="T0" fmla="*/ 3 w 55"/>
              <a:gd name="T1" fmla="*/ 34 h 40"/>
              <a:gd name="T2" fmla="*/ 18 w 55"/>
              <a:gd name="T3" fmla="*/ 38 h 40"/>
              <a:gd name="T4" fmla="*/ 54 w 55"/>
              <a:gd name="T5" fmla="*/ 13 h 40"/>
              <a:gd name="T6" fmla="*/ 45 w 55"/>
              <a:gd name="T7" fmla="*/ 0 h 40"/>
              <a:gd name="T8" fmla="*/ 11 w 55"/>
              <a:gd name="T9" fmla="*/ 18 h 40"/>
              <a:gd name="T10" fmla="*/ 3 w 55"/>
              <a:gd name="T11" fmla="*/ 34 h 40"/>
            </a:gdLst>
            <a:ahLst/>
            <a:cxnLst>
              <a:cxn ang="0">
                <a:pos x="T0" y="T1"/>
              </a:cxn>
              <a:cxn ang="0">
                <a:pos x="T2" y="T3"/>
              </a:cxn>
              <a:cxn ang="0">
                <a:pos x="T4" y="T5"/>
              </a:cxn>
              <a:cxn ang="0">
                <a:pos x="T6" y="T7"/>
              </a:cxn>
              <a:cxn ang="0">
                <a:pos x="T8" y="T9"/>
              </a:cxn>
              <a:cxn ang="0">
                <a:pos x="T10" y="T11"/>
              </a:cxn>
            </a:cxnLst>
            <a:rect l="0" t="0" r="r" b="b"/>
            <a:pathLst>
              <a:path w="55" h="40">
                <a:moveTo>
                  <a:pt x="3" y="34"/>
                </a:moveTo>
                <a:cubicBezTo>
                  <a:pt x="6" y="40"/>
                  <a:pt x="12" y="40"/>
                  <a:pt x="18" y="38"/>
                </a:cubicBezTo>
                <a:cubicBezTo>
                  <a:pt x="25" y="35"/>
                  <a:pt x="53" y="15"/>
                  <a:pt x="54" y="13"/>
                </a:cubicBezTo>
                <a:cubicBezTo>
                  <a:pt x="55" y="11"/>
                  <a:pt x="48" y="0"/>
                  <a:pt x="45" y="0"/>
                </a:cubicBezTo>
                <a:cubicBezTo>
                  <a:pt x="42" y="0"/>
                  <a:pt x="15" y="15"/>
                  <a:pt x="11" y="18"/>
                </a:cubicBezTo>
                <a:cubicBezTo>
                  <a:pt x="6" y="21"/>
                  <a:pt x="0" y="26"/>
                  <a:pt x="3" y="34"/>
                </a:cubicBez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4" name="Freeform 124"/>
          <p:cNvSpPr>
            <a:spLocks/>
          </p:cNvSpPr>
          <p:nvPr/>
        </p:nvSpPr>
        <p:spPr bwMode="auto">
          <a:xfrm>
            <a:off x="944563" y="2372043"/>
            <a:ext cx="304800" cy="808038"/>
          </a:xfrm>
          <a:custGeom>
            <a:avLst/>
            <a:gdLst>
              <a:gd name="T0" fmla="*/ 18 w 52"/>
              <a:gd name="T1" fmla="*/ 0 h 138"/>
              <a:gd name="T2" fmla="*/ 14 w 52"/>
              <a:gd name="T3" fmla="*/ 22 h 138"/>
              <a:gd name="T4" fmla="*/ 4 w 52"/>
              <a:gd name="T5" fmla="*/ 33 h 138"/>
              <a:gd name="T6" fmla="*/ 8 w 52"/>
              <a:gd name="T7" fmla="*/ 80 h 138"/>
              <a:gd name="T8" fmla="*/ 2 w 52"/>
              <a:gd name="T9" fmla="*/ 115 h 138"/>
              <a:gd name="T10" fmla="*/ 32 w 52"/>
              <a:gd name="T11" fmla="*/ 138 h 138"/>
              <a:gd name="T12" fmla="*/ 45 w 52"/>
              <a:gd name="T13" fmla="*/ 126 h 138"/>
              <a:gd name="T14" fmla="*/ 47 w 52"/>
              <a:gd name="T15" fmla="*/ 91 h 138"/>
              <a:gd name="T16" fmla="*/ 50 w 52"/>
              <a:gd name="T17" fmla="*/ 61 h 138"/>
              <a:gd name="T18" fmla="*/ 50 w 52"/>
              <a:gd name="T19" fmla="*/ 42 h 138"/>
              <a:gd name="T20" fmla="*/ 49 w 52"/>
              <a:gd name="T21" fmla="*/ 35 h 138"/>
              <a:gd name="T22" fmla="*/ 35 w 52"/>
              <a:gd name="T23" fmla="*/ 27 h 138"/>
              <a:gd name="T24" fmla="*/ 35 w 52"/>
              <a:gd name="T25" fmla="*/ 7 h 138"/>
              <a:gd name="T26" fmla="*/ 18 w 52"/>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38">
                <a:moveTo>
                  <a:pt x="18" y="0"/>
                </a:moveTo>
                <a:cubicBezTo>
                  <a:pt x="18" y="0"/>
                  <a:pt x="16" y="21"/>
                  <a:pt x="14" y="22"/>
                </a:cubicBezTo>
                <a:cubicBezTo>
                  <a:pt x="10" y="25"/>
                  <a:pt x="7" y="28"/>
                  <a:pt x="4" y="33"/>
                </a:cubicBezTo>
                <a:cubicBezTo>
                  <a:pt x="1" y="40"/>
                  <a:pt x="6" y="70"/>
                  <a:pt x="8" y="80"/>
                </a:cubicBezTo>
                <a:cubicBezTo>
                  <a:pt x="10" y="90"/>
                  <a:pt x="4" y="105"/>
                  <a:pt x="2" y="115"/>
                </a:cubicBezTo>
                <a:cubicBezTo>
                  <a:pt x="0" y="125"/>
                  <a:pt x="30" y="138"/>
                  <a:pt x="32" y="138"/>
                </a:cubicBezTo>
                <a:cubicBezTo>
                  <a:pt x="33" y="138"/>
                  <a:pt x="43" y="129"/>
                  <a:pt x="45" y="126"/>
                </a:cubicBezTo>
                <a:cubicBezTo>
                  <a:pt x="47" y="123"/>
                  <a:pt x="46" y="98"/>
                  <a:pt x="47" y="91"/>
                </a:cubicBezTo>
                <a:cubicBezTo>
                  <a:pt x="47" y="85"/>
                  <a:pt x="50" y="63"/>
                  <a:pt x="50" y="61"/>
                </a:cubicBezTo>
                <a:cubicBezTo>
                  <a:pt x="52" y="52"/>
                  <a:pt x="50" y="44"/>
                  <a:pt x="50" y="42"/>
                </a:cubicBezTo>
                <a:cubicBezTo>
                  <a:pt x="50" y="40"/>
                  <a:pt x="50" y="36"/>
                  <a:pt x="49" y="35"/>
                </a:cubicBezTo>
                <a:cubicBezTo>
                  <a:pt x="47" y="32"/>
                  <a:pt x="36" y="28"/>
                  <a:pt x="35" y="27"/>
                </a:cubicBezTo>
                <a:cubicBezTo>
                  <a:pt x="35" y="25"/>
                  <a:pt x="35" y="7"/>
                  <a:pt x="35" y="7"/>
                </a:cubicBezTo>
                <a:lnTo>
                  <a:pt x="18" y="0"/>
                </a:lnTo>
                <a:close/>
              </a:path>
            </a:pathLst>
          </a:custGeom>
          <a:solidFill>
            <a:srgbClr val="FF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5" name="Freeform 125"/>
          <p:cNvSpPr>
            <a:spLocks/>
          </p:cNvSpPr>
          <p:nvPr/>
        </p:nvSpPr>
        <p:spPr bwMode="auto">
          <a:xfrm>
            <a:off x="944563" y="2500630"/>
            <a:ext cx="304800" cy="520700"/>
          </a:xfrm>
          <a:custGeom>
            <a:avLst/>
            <a:gdLst>
              <a:gd name="T0" fmla="*/ 14 w 52"/>
              <a:gd name="T1" fmla="*/ 0 h 89"/>
              <a:gd name="T2" fmla="*/ 32 w 52"/>
              <a:gd name="T3" fmla="*/ 12 h 89"/>
              <a:gd name="T4" fmla="*/ 35 w 52"/>
              <a:gd name="T5" fmla="*/ 5 h 89"/>
              <a:gd name="T6" fmla="*/ 48 w 52"/>
              <a:gd name="T7" fmla="*/ 8 h 89"/>
              <a:gd name="T8" fmla="*/ 51 w 52"/>
              <a:gd name="T9" fmla="*/ 23 h 89"/>
              <a:gd name="T10" fmla="*/ 50 w 52"/>
              <a:gd name="T11" fmla="*/ 44 h 89"/>
              <a:gd name="T12" fmla="*/ 48 w 52"/>
              <a:gd name="T13" fmla="*/ 64 h 89"/>
              <a:gd name="T14" fmla="*/ 47 w 52"/>
              <a:gd name="T15" fmla="*/ 89 h 89"/>
              <a:gd name="T16" fmla="*/ 30 w 52"/>
              <a:gd name="T17" fmla="*/ 88 h 89"/>
              <a:gd name="T18" fmla="*/ 3 w 52"/>
              <a:gd name="T19" fmla="*/ 86 h 89"/>
              <a:gd name="T20" fmla="*/ 7 w 52"/>
              <a:gd name="T21" fmla="*/ 58 h 89"/>
              <a:gd name="T22" fmla="*/ 2 w 52"/>
              <a:gd name="T23" fmla="*/ 17 h 89"/>
              <a:gd name="T24" fmla="*/ 14 w 52"/>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89">
                <a:moveTo>
                  <a:pt x="14" y="0"/>
                </a:moveTo>
                <a:cubicBezTo>
                  <a:pt x="32" y="12"/>
                  <a:pt x="32" y="12"/>
                  <a:pt x="32" y="12"/>
                </a:cubicBezTo>
                <a:cubicBezTo>
                  <a:pt x="35" y="5"/>
                  <a:pt x="35" y="5"/>
                  <a:pt x="35" y="5"/>
                </a:cubicBezTo>
                <a:cubicBezTo>
                  <a:pt x="35" y="5"/>
                  <a:pt x="47" y="5"/>
                  <a:pt x="48" y="8"/>
                </a:cubicBezTo>
                <a:cubicBezTo>
                  <a:pt x="50" y="11"/>
                  <a:pt x="51" y="21"/>
                  <a:pt x="51" y="23"/>
                </a:cubicBezTo>
                <a:cubicBezTo>
                  <a:pt x="52" y="25"/>
                  <a:pt x="51" y="35"/>
                  <a:pt x="50" y="44"/>
                </a:cubicBezTo>
                <a:cubicBezTo>
                  <a:pt x="50" y="49"/>
                  <a:pt x="49" y="55"/>
                  <a:pt x="48" y="64"/>
                </a:cubicBezTo>
                <a:cubicBezTo>
                  <a:pt x="47" y="71"/>
                  <a:pt x="47" y="89"/>
                  <a:pt x="47" y="89"/>
                </a:cubicBezTo>
                <a:cubicBezTo>
                  <a:pt x="47" y="89"/>
                  <a:pt x="40" y="89"/>
                  <a:pt x="30" y="88"/>
                </a:cubicBezTo>
                <a:cubicBezTo>
                  <a:pt x="17" y="87"/>
                  <a:pt x="3" y="86"/>
                  <a:pt x="3" y="86"/>
                </a:cubicBezTo>
                <a:cubicBezTo>
                  <a:pt x="0" y="84"/>
                  <a:pt x="7" y="60"/>
                  <a:pt x="7" y="58"/>
                </a:cubicBezTo>
                <a:cubicBezTo>
                  <a:pt x="7" y="55"/>
                  <a:pt x="2" y="25"/>
                  <a:pt x="2" y="17"/>
                </a:cubicBezTo>
                <a:cubicBezTo>
                  <a:pt x="3" y="6"/>
                  <a:pt x="14" y="0"/>
                  <a:pt x="14" y="0"/>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6" name="Freeform 126"/>
          <p:cNvSpPr>
            <a:spLocks/>
          </p:cNvSpPr>
          <p:nvPr/>
        </p:nvSpPr>
        <p:spPr bwMode="auto">
          <a:xfrm>
            <a:off x="950914" y="2548256"/>
            <a:ext cx="269875" cy="461963"/>
          </a:xfrm>
          <a:custGeom>
            <a:avLst/>
            <a:gdLst>
              <a:gd name="T0" fmla="*/ 9 w 46"/>
              <a:gd name="T1" fmla="*/ 0 h 79"/>
              <a:gd name="T2" fmla="*/ 20 w 46"/>
              <a:gd name="T3" fmla="*/ 6 h 79"/>
              <a:gd name="T4" fmla="*/ 29 w 46"/>
              <a:gd name="T5" fmla="*/ 46 h 79"/>
              <a:gd name="T6" fmla="*/ 21 w 46"/>
              <a:gd name="T7" fmla="*/ 58 h 79"/>
              <a:gd name="T8" fmla="*/ 17 w 46"/>
              <a:gd name="T9" fmla="*/ 79 h 79"/>
              <a:gd name="T10" fmla="*/ 2 w 46"/>
              <a:gd name="T11" fmla="*/ 78 h 79"/>
              <a:gd name="T12" fmla="*/ 6 w 46"/>
              <a:gd name="T13" fmla="*/ 48 h 79"/>
              <a:gd name="T14" fmla="*/ 1 w 46"/>
              <a:gd name="T15" fmla="*/ 9 h 79"/>
              <a:gd name="T16" fmla="*/ 9 w 46"/>
              <a:gd name="T17"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9" y="0"/>
                </a:moveTo>
                <a:cubicBezTo>
                  <a:pt x="12" y="0"/>
                  <a:pt x="17" y="0"/>
                  <a:pt x="20" y="6"/>
                </a:cubicBezTo>
                <a:cubicBezTo>
                  <a:pt x="29" y="21"/>
                  <a:pt x="18" y="43"/>
                  <a:pt x="29" y="46"/>
                </a:cubicBezTo>
                <a:cubicBezTo>
                  <a:pt x="46" y="51"/>
                  <a:pt x="21" y="54"/>
                  <a:pt x="21" y="58"/>
                </a:cubicBezTo>
                <a:cubicBezTo>
                  <a:pt x="18" y="73"/>
                  <a:pt x="17" y="79"/>
                  <a:pt x="17" y="79"/>
                </a:cubicBezTo>
                <a:cubicBezTo>
                  <a:pt x="2" y="78"/>
                  <a:pt x="2" y="78"/>
                  <a:pt x="2" y="78"/>
                </a:cubicBezTo>
                <a:cubicBezTo>
                  <a:pt x="0" y="76"/>
                  <a:pt x="6" y="52"/>
                  <a:pt x="6" y="48"/>
                </a:cubicBezTo>
                <a:cubicBezTo>
                  <a:pt x="3" y="30"/>
                  <a:pt x="1" y="12"/>
                  <a:pt x="1" y="9"/>
                </a:cubicBezTo>
                <a:cubicBezTo>
                  <a:pt x="2" y="5"/>
                  <a:pt x="4" y="1"/>
                  <a:pt x="9" y="0"/>
                </a:cubicBez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7" name="Freeform 127"/>
          <p:cNvSpPr>
            <a:spLocks/>
          </p:cNvSpPr>
          <p:nvPr/>
        </p:nvSpPr>
        <p:spPr bwMode="auto">
          <a:xfrm>
            <a:off x="1038226" y="2413319"/>
            <a:ext cx="111125" cy="87313"/>
          </a:xfrm>
          <a:custGeom>
            <a:avLst/>
            <a:gdLst>
              <a:gd name="T0" fmla="*/ 70 w 70"/>
              <a:gd name="T1" fmla="*/ 30 h 55"/>
              <a:gd name="T2" fmla="*/ 0 w 70"/>
              <a:gd name="T3" fmla="*/ 0 h 55"/>
              <a:gd name="T4" fmla="*/ 0 w 70"/>
              <a:gd name="T5" fmla="*/ 41 h 55"/>
              <a:gd name="T6" fmla="*/ 19 w 70"/>
              <a:gd name="T7" fmla="*/ 55 h 55"/>
              <a:gd name="T8" fmla="*/ 70 w 70"/>
              <a:gd name="T9" fmla="*/ 30 h 55"/>
            </a:gdLst>
            <a:ahLst/>
            <a:cxnLst>
              <a:cxn ang="0">
                <a:pos x="T0" y="T1"/>
              </a:cxn>
              <a:cxn ang="0">
                <a:pos x="T2" y="T3"/>
              </a:cxn>
              <a:cxn ang="0">
                <a:pos x="T4" y="T5"/>
              </a:cxn>
              <a:cxn ang="0">
                <a:pos x="T6" y="T7"/>
              </a:cxn>
              <a:cxn ang="0">
                <a:pos x="T8" y="T9"/>
              </a:cxn>
            </a:cxnLst>
            <a:rect l="0" t="0" r="r" b="b"/>
            <a:pathLst>
              <a:path w="70" h="55">
                <a:moveTo>
                  <a:pt x="70" y="30"/>
                </a:moveTo>
                <a:lnTo>
                  <a:pt x="0" y="0"/>
                </a:lnTo>
                <a:lnTo>
                  <a:pt x="0" y="41"/>
                </a:lnTo>
                <a:lnTo>
                  <a:pt x="19" y="55"/>
                </a:lnTo>
                <a:lnTo>
                  <a:pt x="70" y="30"/>
                </a:lnTo>
                <a:close/>
              </a:path>
            </a:pathLst>
          </a:custGeom>
          <a:solidFill>
            <a:srgbClr val="FFA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8" name="Freeform 128"/>
          <p:cNvSpPr>
            <a:spLocks/>
          </p:cNvSpPr>
          <p:nvPr/>
        </p:nvSpPr>
        <p:spPr bwMode="auto">
          <a:xfrm>
            <a:off x="974725" y="2208531"/>
            <a:ext cx="215900" cy="252413"/>
          </a:xfrm>
          <a:custGeom>
            <a:avLst/>
            <a:gdLst>
              <a:gd name="T0" fmla="*/ 31 w 37"/>
              <a:gd name="T1" fmla="*/ 7 h 43"/>
              <a:gd name="T2" fmla="*/ 6 w 37"/>
              <a:gd name="T3" fmla="*/ 10 h 43"/>
              <a:gd name="T4" fmla="*/ 8 w 37"/>
              <a:gd name="T5" fmla="*/ 34 h 43"/>
              <a:gd name="T6" fmla="*/ 20 w 37"/>
              <a:gd name="T7" fmla="*/ 42 h 43"/>
              <a:gd name="T8" fmla="*/ 33 w 37"/>
              <a:gd name="T9" fmla="*/ 42 h 43"/>
              <a:gd name="T10" fmla="*/ 35 w 37"/>
              <a:gd name="T11" fmla="*/ 32 h 43"/>
              <a:gd name="T12" fmla="*/ 37 w 37"/>
              <a:gd name="T13" fmla="*/ 30 h 43"/>
              <a:gd name="T14" fmla="*/ 35 w 37"/>
              <a:gd name="T15" fmla="*/ 21 h 43"/>
              <a:gd name="T16" fmla="*/ 31 w 37"/>
              <a:gd name="T17"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3">
                <a:moveTo>
                  <a:pt x="31" y="7"/>
                </a:moveTo>
                <a:cubicBezTo>
                  <a:pt x="26" y="3"/>
                  <a:pt x="12" y="0"/>
                  <a:pt x="6" y="10"/>
                </a:cubicBezTo>
                <a:cubicBezTo>
                  <a:pt x="0" y="19"/>
                  <a:pt x="4" y="28"/>
                  <a:pt x="8" y="34"/>
                </a:cubicBezTo>
                <a:cubicBezTo>
                  <a:pt x="11" y="38"/>
                  <a:pt x="14" y="40"/>
                  <a:pt x="20" y="42"/>
                </a:cubicBezTo>
                <a:cubicBezTo>
                  <a:pt x="21" y="42"/>
                  <a:pt x="31" y="43"/>
                  <a:pt x="33" y="42"/>
                </a:cubicBezTo>
                <a:cubicBezTo>
                  <a:pt x="34" y="42"/>
                  <a:pt x="35" y="32"/>
                  <a:pt x="35" y="32"/>
                </a:cubicBezTo>
                <a:cubicBezTo>
                  <a:pt x="35" y="32"/>
                  <a:pt x="37" y="31"/>
                  <a:pt x="37" y="30"/>
                </a:cubicBezTo>
                <a:cubicBezTo>
                  <a:pt x="37" y="29"/>
                  <a:pt x="35" y="22"/>
                  <a:pt x="35" y="21"/>
                </a:cubicBezTo>
                <a:cubicBezTo>
                  <a:pt x="35" y="20"/>
                  <a:pt x="37" y="12"/>
                  <a:pt x="31" y="7"/>
                </a:cubicBezTo>
                <a:close/>
              </a:path>
            </a:pathLst>
          </a:custGeom>
          <a:solidFill>
            <a:srgbClr val="FF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49" name="Freeform 129"/>
          <p:cNvSpPr>
            <a:spLocks/>
          </p:cNvSpPr>
          <p:nvPr/>
        </p:nvSpPr>
        <p:spPr bwMode="auto">
          <a:xfrm>
            <a:off x="974726" y="2219643"/>
            <a:ext cx="198437" cy="211138"/>
          </a:xfrm>
          <a:custGeom>
            <a:avLst/>
            <a:gdLst>
              <a:gd name="T0" fmla="*/ 34 w 34"/>
              <a:gd name="T1" fmla="*/ 9 h 36"/>
              <a:gd name="T2" fmla="*/ 17 w 34"/>
              <a:gd name="T3" fmla="*/ 15 h 36"/>
              <a:gd name="T4" fmla="*/ 19 w 34"/>
              <a:gd name="T5" fmla="*/ 26 h 36"/>
              <a:gd name="T6" fmla="*/ 12 w 34"/>
              <a:gd name="T7" fmla="*/ 21 h 36"/>
              <a:gd name="T8" fmla="*/ 12 w 34"/>
              <a:gd name="T9" fmla="*/ 36 h 36"/>
              <a:gd name="T10" fmla="*/ 3 w 34"/>
              <a:gd name="T11" fmla="*/ 13 h 36"/>
              <a:gd name="T12" fmla="*/ 21 w 34"/>
              <a:gd name="T13" fmla="*/ 0 h 36"/>
              <a:gd name="T14" fmla="*/ 34 w 34"/>
              <a:gd name="T15" fmla="*/ 9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6">
                <a:moveTo>
                  <a:pt x="34" y="9"/>
                </a:moveTo>
                <a:cubicBezTo>
                  <a:pt x="34" y="9"/>
                  <a:pt x="26" y="6"/>
                  <a:pt x="17" y="15"/>
                </a:cubicBezTo>
                <a:cubicBezTo>
                  <a:pt x="15" y="17"/>
                  <a:pt x="20" y="25"/>
                  <a:pt x="19" y="26"/>
                </a:cubicBezTo>
                <a:cubicBezTo>
                  <a:pt x="19" y="26"/>
                  <a:pt x="11" y="20"/>
                  <a:pt x="12" y="21"/>
                </a:cubicBezTo>
                <a:cubicBezTo>
                  <a:pt x="15" y="30"/>
                  <a:pt x="13" y="36"/>
                  <a:pt x="12" y="36"/>
                </a:cubicBezTo>
                <a:cubicBezTo>
                  <a:pt x="9" y="36"/>
                  <a:pt x="0" y="24"/>
                  <a:pt x="3" y="13"/>
                </a:cubicBezTo>
                <a:cubicBezTo>
                  <a:pt x="6" y="2"/>
                  <a:pt x="18" y="0"/>
                  <a:pt x="21" y="0"/>
                </a:cubicBezTo>
                <a:cubicBezTo>
                  <a:pt x="23" y="1"/>
                  <a:pt x="32" y="1"/>
                  <a:pt x="34" y="9"/>
                </a:cubicBezTo>
                <a:close/>
              </a:path>
            </a:pathLst>
          </a:custGeom>
          <a:solidFill>
            <a:srgbClr val="8D3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0" name="Freeform 130"/>
          <p:cNvSpPr>
            <a:spLocks/>
          </p:cNvSpPr>
          <p:nvPr/>
        </p:nvSpPr>
        <p:spPr bwMode="auto">
          <a:xfrm>
            <a:off x="1033464" y="2326005"/>
            <a:ext cx="46037" cy="69850"/>
          </a:xfrm>
          <a:custGeom>
            <a:avLst/>
            <a:gdLst>
              <a:gd name="T0" fmla="*/ 6 w 8"/>
              <a:gd name="T1" fmla="*/ 4 h 12"/>
              <a:gd name="T2" fmla="*/ 6 w 8"/>
              <a:gd name="T3" fmla="*/ 12 h 12"/>
              <a:gd name="T4" fmla="*/ 2 w 8"/>
              <a:gd name="T5" fmla="*/ 7 h 12"/>
              <a:gd name="T6" fmla="*/ 2 w 8"/>
              <a:gd name="T7" fmla="*/ 1 h 12"/>
              <a:gd name="T8" fmla="*/ 6 w 8"/>
              <a:gd name="T9" fmla="*/ 4 h 12"/>
            </a:gdLst>
            <a:ahLst/>
            <a:cxnLst>
              <a:cxn ang="0">
                <a:pos x="T0" y="T1"/>
              </a:cxn>
              <a:cxn ang="0">
                <a:pos x="T2" y="T3"/>
              </a:cxn>
              <a:cxn ang="0">
                <a:pos x="T4" y="T5"/>
              </a:cxn>
              <a:cxn ang="0">
                <a:pos x="T6" y="T7"/>
              </a:cxn>
              <a:cxn ang="0">
                <a:pos x="T8" y="T9"/>
              </a:cxn>
            </a:cxnLst>
            <a:rect l="0" t="0" r="r" b="b"/>
            <a:pathLst>
              <a:path w="8" h="12">
                <a:moveTo>
                  <a:pt x="6" y="4"/>
                </a:moveTo>
                <a:cubicBezTo>
                  <a:pt x="7" y="7"/>
                  <a:pt x="8" y="11"/>
                  <a:pt x="6" y="12"/>
                </a:cubicBezTo>
                <a:cubicBezTo>
                  <a:pt x="5" y="12"/>
                  <a:pt x="3" y="10"/>
                  <a:pt x="2" y="7"/>
                </a:cubicBezTo>
                <a:cubicBezTo>
                  <a:pt x="0" y="4"/>
                  <a:pt x="1" y="2"/>
                  <a:pt x="2" y="1"/>
                </a:cubicBezTo>
                <a:cubicBezTo>
                  <a:pt x="4" y="0"/>
                  <a:pt x="5" y="1"/>
                  <a:pt x="6" y="4"/>
                </a:cubicBezTo>
                <a:close/>
              </a:path>
            </a:pathLst>
          </a:custGeom>
          <a:solidFill>
            <a:srgbClr val="FF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1" name="Freeform 131"/>
          <p:cNvSpPr>
            <a:spLocks/>
          </p:cNvSpPr>
          <p:nvPr/>
        </p:nvSpPr>
        <p:spPr bwMode="auto">
          <a:xfrm>
            <a:off x="1079501" y="4051619"/>
            <a:ext cx="69850" cy="17463"/>
          </a:xfrm>
          <a:custGeom>
            <a:avLst/>
            <a:gdLst>
              <a:gd name="T0" fmla="*/ 44 w 44"/>
              <a:gd name="T1" fmla="*/ 11 h 11"/>
              <a:gd name="T2" fmla="*/ 0 w 44"/>
              <a:gd name="T3" fmla="*/ 8 h 11"/>
              <a:gd name="T4" fmla="*/ 0 w 44"/>
              <a:gd name="T5" fmla="*/ 0 h 11"/>
              <a:gd name="T6" fmla="*/ 44 w 44"/>
              <a:gd name="T7" fmla="*/ 4 h 11"/>
              <a:gd name="T8" fmla="*/ 44 w 44"/>
              <a:gd name="T9" fmla="*/ 11 h 11"/>
            </a:gdLst>
            <a:ahLst/>
            <a:cxnLst>
              <a:cxn ang="0">
                <a:pos x="T0" y="T1"/>
              </a:cxn>
              <a:cxn ang="0">
                <a:pos x="T2" y="T3"/>
              </a:cxn>
              <a:cxn ang="0">
                <a:pos x="T4" y="T5"/>
              </a:cxn>
              <a:cxn ang="0">
                <a:pos x="T6" y="T7"/>
              </a:cxn>
              <a:cxn ang="0">
                <a:pos x="T8" y="T9"/>
              </a:cxn>
            </a:cxnLst>
            <a:rect l="0" t="0" r="r" b="b"/>
            <a:pathLst>
              <a:path w="44" h="11">
                <a:moveTo>
                  <a:pt x="44" y="11"/>
                </a:moveTo>
                <a:lnTo>
                  <a:pt x="0" y="8"/>
                </a:lnTo>
                <a:lnTo>
                  <a:pt x="0" y="0"/>
                </a:lnTo>
                <a:lnTo>
                  <a:pt x="44" y="4"/>
                </a:lnTo>
                <a:lnTo>
                  <a:pt x="44" y="11"/>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2" name="Freeform 132"/>
          <p:cNvSpPr>
            <a:spLocks/>
          </p:cNvSpPr>
          <p:nvPr/>
        </p:nvSpPr>
        <p:spPr bwMode="auto">
          <a:xfrm>
            <a:off x="1068389" y="3957955"/>
            <a:ext cx="263525" cy="128588"/>
          </a:xfrm>
          <a:custGeom>
            <a:avLst/>
            <a:gdLst>
              <a:gd name="T0" fmla="*/ 4 w 45"/>
              <a:gd name="T1" fmla="*/ 0 h 22"/>
              <a:gd name="T2" fmla="*/ 0 w 45"/>
              <a:gd name="T3" fmla="*/ 9 h 22"/>
              <a:gd name="T4" fmla="*/ 3 w 45"/>
              <a:gd name="T5" fmla="*/ 16 h 22"/>
              <a:gd name="T6" fmla="*/ 17 w 45"/>
              <a:gd name="T7" fmla="*/ 18 h 22"/>
              <a:gd name="T8" fmla="*/ 36 w 45"/>
              <a:gd name="T9" fmla="*/ 22 h 22"/>
              <a:gd name="T10" fmla="*/ 45 w 45"/>
              <a:gd name="T11" fmla="*/ 21 h 22"/>
              <a:gd name="T12" fmla="*/ 30 w 45"/>
              <a:gd name="T13" fmla="*/ 13 h 22"/>
              <a:gd name="T14" fmla="*/ 16 w 45"/>
              <a:gd name="T15" fmla="*/ 1 h 22"/>
              <a:gd name="T16" fmla="*/ 4 w 45"/>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2">
                <a:moveTo>
                  <a:pt x="4" y="0"/>
                </a:moveTo>
                <a:cubicBezTo>
                  <a:pt x="2" y="3"/>
                  <a:pt x="1" y="7"/>
                  <a:pt x="0" y="9"/>
                </a:cubicBezTo>
                <a:cubicBezTo>
                  <a:pt x="0" y="11"/>
                  <a:pt x="1" y="16"/>
                  <a:pt x="3" y="16"/>
                </a:cubicBezTo>
                <a:cubicBezTo>
                  <a:pt x="7" y="16"/>
                  <a:pt x="13" y="17"/>
                  <a:pt x="17" y="18"/>
                </a:cubicBezTo>
                <a:cubicBezTo>
                  <a:pt x="22" y="19"/>
                  <a:pt x="24" y="21"/>
                  <a:pt x="36" y="22"/>
                </a:cubicBezTo>
                <a:cubicBezTo>
                  <a:pt x="39" y="22"/>
                  <a:pt x="45" y="22"/>
                  <a:pt x="45" y="21"/>
                </a:cubicBezTo>
                <a:cubicBezTo>
                  <a:pt x="45" y="19"/>
                  <a:pt x="34" y="16"/>
                  <a:pt x="30" y="13"/>
                </a:cubicBezTo>
                <a:cubicBezTo>
                  <a:pt x="22" y="4"/>
                  <a:pt x="16" y="1"/>
                  <a:pt x="16" y="1"/>
                </a:cubicBezTo>
                <a:cubicBezTo>
                  <a:pt x="16" y="1"/>
                  <a:pt x="4" y="0"/>
                  <a:pt x="4" y="0"/>
                </a:cubicBezTo>
                <a:close/>
              </a:path>
            </a:pathLst>
          </a:custGeom>
          <a:solidFill>
            <a:srgbClr val="0F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3" name="Freeform 133"/>
          <p:cNvSpPr>
            <a:spLocks/>
          </p:cNvSpPr>
          <p:nvPr/>
        </p:nvSpPr>
        <p:spPr bwMode="auto">
          <a:xfrm>
            <a:off x="1009650" y="3010219"/>
            <a:ext cx="233362" cy="995363"/>
          </a:xfrm>
          <a:custGeom>
            <a:avLst/>
            <a:gdLst>
              <a:gd name="T0" fmla="*/ 2 w 40"/>
              <a:gd name="T1" fmla="*/ 11 h 170"/>
              <a:gd name="T2" fmla="*/ 1 w 40"/>
              <a:gd name="T3" fmla="*/ 23 h 170"/>
              <a:gd name="T4" fmla="*/ 9 w 40"/>
              <a:gd name="T5" fmla="*/ 70 h 170"/>
              <a:gd name="T6" fmla="*/ 13 w 40"/>
              <a:gd name="T7" fmla="*/ 95 h 170"/>
              <a:gd name="T8" fmla="*/ 8 w 40"/>
              <a:gd name="T9" fmla="*/ 127 h 170"/>
              <a:gd name="T10" fmla="*/ 11 w 40"/>
              <a:gd name="T11" fmla="*/ 167 h 170"/>
              <a:gd name="T12" fmla="*/ 20 w 40"/>
              <a:gd name="T13" fmla="*/ 169 h 170"/>
              <a:gd name="T14" fmla="*/ 30 w 40"/>
              <a:gd name="T15" fmla="*/ 165 h 170"/>
              <a:gd name="T16" fmla="*/ 34 w 40"/>
              <a:gd name="T17" fmla="*/ 93 h 170"/>
              <a:gd name="T18" fmla="*/ 39 w 40"/>
              <a:gd name="T19" fmla="*/ 33 h 170"/>
              <a:gd name="T20" fmla="*/ 39 w 40"/>
              <a:gd name="T21" fmla="*/ 2 h 170"/>
              <a:gd name="T22" fmla="*/ 2 w 40"/>
              <a:gd name="T23" fmla="*/ 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70">
                <a:moveTo>
                  <a:pt x="2" y="11"/>
                </a:moveTo>
                <a:cubicBezTo>
                  <a:pt x="2" y="11"/>
                  <a:pt x="1" y="16"/>
                  <a:pt x="1" y="23"/>
                </a:cubicBezTo>
                <a:cubicBezTo>
                  <a:pt x="0" y="30"/>
                  <a:pt x="7" y="52"/>
                  <a:pt x="9" y="70"/>
                </a:cubicBezTo>
                <a:cubicBezTo>
                  <a:pt x="12" y="87"/>
                  <a:pt x="13" y="91"/>
                  <a:pt x="13" y="95"/>
                </a:cubicBezTo>
                <a:cubicBezTo>
                  <a:pt x="12" y="99"/>
                  <a:pt x="7" y="116"/>
                  <a:pt x="8" y="127"/>
                </a:cubicBezTo>
                <a:cubicBezTo>
                  <a:pt x="8" y="138"/>
                  <a:pt x="11" y="167"/>
                  <a:pt x="11" y="167"/>
                </a:cubicBezTo>
                <a:cubicBezTo>
                  <a:pt x="11" y="167"/>
                  <a:pt x="14" y="169"/>
                  <a:pt x="20" y="169"/>
                </a:cubicBezTo>
                <a:cubicBezTo>
                  <a:pt x="26" y="170"/>
                  <a:pt x="30" y="165"/>
                  <a:pt x="30" y="165"/>
                </a:cubicBezTo>
                <a:cubicBezTo>
                  <a:pt x="30" y="165"/>
                  <a:pt x="34" y="100"/>
                  <a:pt x="34" y="93"/>
                </a:cubicBezTo>
                <a:cubicBezTo>
                  <a:pt x="35" y="88"/>
                  <a:pt x="38" y="58"/>
                  <a:pt x="39" y="33"/>
                </a:cubicBezTo>
                <a:cubicBezTo>
                  <a:pt x="40" y="24"/>
                  <a:pt x="39" y="6"/>
                  <a:pt x="39" y="2"/>
                </a:cubicBezTo>
                <a:cubicBezTo>
                  <a:pt x="39" y="0"/>
                  <a:pt x="2" y="11"/>
                  <a:pt x="2" y="11"/>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4" name="Freeform 134"/>
          <p:cNvSpPr>
            <a:spLocks/>
          </p:cNvSpPr>
          <p:nvPr/>
        </p:nvSpPr>
        <p:spPr bwMode="auto">
          <a:xfrm>
            <a:off x="874713" y="4045269"/>
            <a:ext cx="76200" cy="23813"/>
          </a:xfrm>
          <a:custGeom>
            <a:avLst/>
            <a:gdLst>
              <a:gd name="T0" fmla="*/ 44 w 48"/>
              <a:gd name="T1" fmla="*/ 15 h 15"/>
              <a:gd name="T2" fmla="*/ 0 w 48"/>
              <a:gd name="T3" fmla="*/ 8 h 15"/>
              <a:gd name="T4" fmla="*/ 4 w 48"/>
              <a:gd name="T5" fmla="*/ 0 h 15"/>
              <a:gd name="T6" fmla="*/ 48 w 48"/>
              <a:gd name="T7" fmla="*/ 8 h 15"/>
              <a:gd name="T8" fmla="*/ 44 w 48"/>
              <a:gd name="T9" fmla="*/ 15 h 15"/>
            </a:gdLst>
            <a:ahLst/>
            <a:cxnLst>
              <a:cxn ang="0">
                <a:pos x="T0" y="T1"/>
              </a:cxn>
              <a:cxn ang="0">
                <a:pos x="T2" y="T3"/>
              </a:cxn>
              <a:cxn ang="0">
                <a:pos x="T4" y="T5"/>
              </a:cxn>
              <a:cxn ang="0">
                <a:pos x="T6" y="T7"/>
              </a:cxn>
              <a:cxn ang="0">
                <a:pos x="T8" y="T9"/>
              </a:cxn>
            </a:cxnLst>
            <a:rect l="0" t="0" r="r" b="b"/>
            <a:pathLst>
              <a:path w="48" h="15">
                <a:moveTo>
                  <a:pt x="44" y="15"/>
                </a:moveTo>
                <a:lnTo>
                  <a:pt x="0" y="8"/>
                </a:lnTo>
                <a:lnTo>
                  <a:pt x="4" y="0"/>
                </a:lnTo>
                <a:lnTo>
                  <a:pt x="48" y="8"/>
                </a:lnTo>
                <a:lnTo>
                  <a:pt x="44" y="15"/>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5" name="Freeform 135"/>
          <p:cNvSpPr>
            <a:spLocks/>
          </p:cNvSpPr>
          <p:nvPr/>
        </p:nvSpPr>
        <p:spPr bwMode="auto">
          <a:xfrm>
            <a:off x="874713" y="3951606"/>
            <a:ext cx="252412" cy="158750"/>
          </a:xfrm>
          <a:custGeom>
            <a:avLst/>
            <a:gdLst>
              <a:gd name="T0" fmla="*/ 5 w 43"/>
              <a:gd name="T1" fmla="*/ 0 h 27"/>
              <a:gd name="T2" fmla="*/ 0 w 43"/>
              <a:gd name="T3" fmla="*/ 8 h 27"/>
              <a:gd name="T4" fmla="*/ 1 w 43"/>
              <a:gd name="T5" fmla="*/ 16 h 27"/>
              <a:gd name="T6" fmla="*/ 16 w 43"/>
              <a:gd name="T7" fmla="*/ 20 h 27"/>
              <a:gd name="T8" fmla="*/ 33 w 43"/>
              <a:gd name="T9" fmla="*/ 27 h 27"/>
              <a:gd name="T10" fmla="*/ 43 w 43"/>
              <a:gd name="T11" fmla="*/ 24 h 27"/>
              <a:gd name="T12" fmla="*/ 29 w 43"/>
              <a:gd name="T13" fmla="*/ 16 h 27"/>
              <a:gd name="T14" fmla="*/ 17 w 43"/>
              <a:gd name="T15" fmla="*/ 3 h 27"/>
              <a:gd name="T16" fmla="*/ 5 w 43"/>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5" y="0"/>
                </a:moveTo>
                <a:cubicBezTo>
                  <a:pt x="3" y="2"/>
                  <a:pt x="1" y="6"/>
                  <a:pt x="0" y="8"/>
                </a:cubicBezTo>
                <a:cubicBezTo>
                  <a:pt x="0" y="10"/>
                  <a:pt x="0" y="16"/>
                  <a:pt x="1" y="16"/>
                </a:cubicBezTo>
                <a:cubicBezTo>
                  <a:pt x="6" y="17"/>
                  <a:pt x="11" y="18"/>
                  <a:pt x="16" y="20"/>
                </a:cubicBezTo>
                <a:cubicBezTo>
                  <a:pt x="21" y="21"/>
                  <a:pt x="23" y="27"/>
                  <a:pt x="33" y="27"/>
                </a:cubicBezTo>
                <a:cubicBezTo>
                  <a:pt x="37" y="26"/>
                  <a:pt x="43" y="26"/>
                  <a:pt x="43" y="24"/>
                </a:cubicBezTo>
                <a:cubicBezTo>
                  <a:pt x="43" y="23"/>
                  <a:pt x="32" y="20"/>
                  <a:pt x="29" y="16"/>
                </a:cubicBezTo>
                <a:cubicBezTo>
                  <a:pt x="22" y="6"/>
                  <a:pt x="17" y="3"/>
                  <a:pt x="17" y="3"/>
                </a:cubicBezTo>
                <a:cubicBezTo>
                  <a:pt x="17" y="3"/>
                  <a:pt x="5" y="0"/>
                  <a:pt x="5" y="0"/>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6" name="Freeform 136"/>
          <p:cNvSpPr>
            <a:spLocks/>
          </p:cNvSpPr>
          <p:nvPr/>
        </p:nvSpPr>
        <p:spPr bwMode="auto">
          <a:xfrm>
            <a:off x="887414" y="3010219"/>
            <a:ext cx="333375" cy="977900"/>
          </a:xfrm>
          <a:custGeom>
            <a:avLst/>
            <a:gdLst>
              <a:gd name="T0" fmla="*/ 12 w 57"/>
              <a:gd name="T1" fmla="*/ 0 h 167"/>
              <a:gd name="T2" fmla="*/ 8 w 57"/>
              <a:gd name="T3" fmla="*/ 19 h 167"/>
              <a:gd name="T4" fmla="*/ 12 w 57"/>
              <a:gd name="T5" fmla="*/ 57 h 167"/>
              <a:gd name="T6" fmla="*/ 14 w 57"/>
              <a:gd name="T7" fmla="*/ 95 h 167"/>
              <a:gd name="T8" fmla="*/ 3 w 57"/>
              <a:gd name="T9" fmla="*/ 125 h 167"/>
              <a:gd name="T10" fmla="*/ 0 w 57"/>
              <a:gd name="T11" fmla="*/ 163 h 167"/>
              <a:gd name="T12" fmla="*/ 10 w 57"/>
              <a:gd name="T13" fmla="*/ 167 h 167"/>
              <a:gd name="T14" fmla="*/ 19 w 57"/>
              <a:gd name="T15" fmla="*/ 165 h 167"/>
              <a:gd name="T16" fmla="*/ 40 w 57"/>
              <a:gd name="T17" fmla="*/ 96 h 167"/>
              <a:gd name="T18" fmla="*/ 48 w 57"/>
              <a:gd name="T19" fmla="*/ 32 h 167"/>
              <a:gd name="T20" fmla="*/ 57 w 57"/>
              <a:gd name="T21" fmla="*/ 2 h 167"/>
              <a:gd name="T22" fmla="*/ 12 w 57"/>
              <a:gd name="T2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167">
                <a:moveTo>
                  <a:pt x="12" y="0"/>
                </a:moveTo>
                <a:cubicBezTo>
                  <a:pt x="12" y="0"/>
                  <a:pt x="8" y="11"/>
                  <a:pt x="8" y="19"/>
                </a:cubicBezTo>
                <a:cubicBezTo>
                  <a:pt x="8" y="26"/>
                  <a:pt x="10" y="39"/>
                  <a:pt x="12" y="57"/>
                </a:cubicBezTo>
                <a:cubicBezTo>
                  <a:pt x="14" y="74"/>
                  <a:pt x="14" y="90"/>
                  <a:pt x="14" y="95"/>
                </a:cubicBezTo>
                <a:cubicBezTo>
                  <a:pt x="13" y="99"/>
                  <a:pt x="6" y="114"/>
                  <a:pt x="3" y="125"/>
                </a:cubicBezTo>
                <a:cubicBezTo>
                  <a:pt x="0" y="136"/>
                  <a:pt x="0" y="163"/>
                  <a:pt x="0" y="163"/>
                </a:cubicBezTo>
                <a:cubicBezTo>
                  <a:pt x="0" y="163"/>
                  <a:pt x="4" y="166"/>
                  <a:pt x="10" y="167"/>
                </a:cubicBezTo>
                <a:cubicBezTo>
                  <a:pt x="15" y="167"/>
                  <a:pt x="19" y="165"/>
                  <a:pt x="19" y="165"/>
                </a:cubicBezTo>
                <a:cubicBezTo>
                  <a:pt x="19" y="165"/>
                  <a:pt x="37" y="103"/>
                  <a:pt x="40" y="96"/>
                </a:cubicBezTo>
                <a:cubicBezTo>
                  <a:pt x="44" y="86"/>
                  <a:pt x="45" y="54"/>
                  <a:pt x="48" y="32"/>
                </a:cubicBezTo>
                <a:cubicBezTo>
                  <a:pt x="49" y="23"/>
                  <a:pt x="57" y="2"/>
                  <a:pt x="57" y="2"/>
                </a:cubicBezTo>
                <a:lnTo>
                  <a:pt x="12"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7" name="Freeform 137"/>
          <p:cNvSpPr>
            <a:spLocks/>
          </p:cNvSpPr>
          <p:nvPr/>
        </p:nvSpPr>
        <p:spPr bwMode="auto">
          <a:xfrm>
            <a:off x="1079501" y="2535556"/>
            <a:ext cx="52387" cy="36513"/>
          </a:xfrm>
          <a:custGeom>
            <a:avLst/>
            <a:gdLst>
              <a:gd name="T0" fmla="*/ 33 w 33"/>
              <a:gd name="T1" fmla="*/ 4 h 23"/>
              <a:gd name="T2" fmla="*/ 33 w 33"/>
              <a:gd name="T3" fmla="*/ 23 h 23"/>
              <a:gd name="T4" fmla="*/ 0 w 33"/>
              <a:gd name="T5" fmla="*/ 0 h 23"/>
              <a:gd name="T6" fmla="*/ 33 w 33"/>
              <a:gd name="T7" fmla="*/ 4 h 23"/>
            </a:gdLst>
            <a:ahLst/>
            <a:cxnLst>
              <a:cxn ang="0">
                <a:pos x="T0" y="T1"/>
              </a:cxn>
              <a:cxn ang="0">
                <a:pos x="T2" y="T3"/>
              </a:cxn>
              <a:cxn ang="0">
                <a:pos x="T4" y="T5"/>
              </a:cxn>
              <a:cxn ang="0">
                <a:pos x="T6" y="T7"/>
              </a:cxn>
            </a:cxnLst>
            <a:rect l="0" t="0" r="r" b="b"/>
            <a:pathLst>
              <a:path w="33" h="23">
                <a:moveTo>
                  <a:pt x="33" y="4"/>
                </a:moveTo>
                <a:lnTo>
                  <a:pt x="33" y="23"/>
                </a:lnTo>
                <a:lnTo>
                  <a:pt x="0" y="0"/>
                </a:lnTo>
                <a:lnTo>
                  <a:pt x="33" y="4"/>
                </a:ln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8" name="Freeform 138"/>
          <p:cNvSpPr>
            <a:spLocks/>
          </p:cNvSpPr>
          <p:nvPr/>
        </p:nvSpPr>
        <p:spPr bwMode="auto">
          <a:xfrm>
            <a:off x="1131888" y="2535556"/>
            <a:ext cx="23812" cy="36513"/>
          </a:xfrm>
          <a:custGeom>
            <a:avLst/>
            <a:gdLst>
              <a:gd name="T0" fmla="*/ 0 w 15"/>
              <a:gd name="T1" fmla="*/ 23 h 23"/>
              <a:gd name="T2" fmla="*/ 8 w 15"/>
              <a:gd name="T3" fmla="*/ 0 h 23"/>
              <a:gd name="T4" fmla="*/ 15 w 15"/>
              <a:gd name="T5" fmla="*/ 8 h 23"/>
              <a:gd name="T6" fmla="*/ 0 w 15"/>
              <a:gd name="T7" fmla="*/ 23 h 23"/>
            </a:gdLst>
            <a:ahLst/>
            <a:cxnLst>
              <a:cxn ang="0">
                <a:pos x="T0" y="T1"/>
              </a:cxn>
              <a:cxn ang="0">
                <a:pos x="T2" y="T3"/>
              </a:cxn>
              <a:cxn ang="0">
                <a:pos x="T4" y="T5"/>
              </a:cxn>
              <a:cxn ang="0">
                <a:pos x="T6" y="T7"/>
              </a:cxn>
            </a:cxnLst>
            <a:rect l="0" t="0" r="r" b="b"/>
            <a:pathLst>
              <a:path w="15" h="23">
                <a:moveTo>
                  <a:pt x="0" y="23"/>
                </a:moveTo>
                <a:lnTo>
                  <a:pt x="8" y="0"/>
                </a:lnTo>
                <a:lnTo>
                  <a:pt x="15" y="8"/>
                </a:lnTo>
                <a:lnTo>
                  <a:pt x="0" y="23"/>
                </a:ln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59" name="Freeform 139"/>
          <p:cNvSpPr>
            <a:spLocks/>
          </p:cNvSpPr>
          <p:nvPr/>
        </p:nvSpPr>
        <p:spPr bwMode="auto">
          <a:xfrm>
            <a:off x="1120776" y="2548256"/>
            <a:ext cx="34925" cy="34925"/>
          </a:xfrm>
          <a:custGeom>
            <a:avLst/>
            <a:gdLst>
              <a:gd name="T0" fmla="*/ 0 w 22"/>
              <a:gd name="T1" fmla="*/ 4 h 22"/>
              <a:gd name="T2" fmla="*/ 22 w 22"/>
              <a:gd name="T3" fmla="*/ 0 h 22"/>
              <a:gd name="T4" fmla="*/ 22 w 22"/>
              <a:gd name="T5" fmla="*/ 22 h 22"/>
              <a:gd name="T6" fmla="*/ 11 w 22"/>
              <a:gd name="T7" fmla="*/ 22 h 22"/>
              <a:gd name="T8" fmla="*/ 0 w 22"/>
              <a:gd name="T9" fmla="*/ 4 h 22"/>
            </a:gdLst>
            <a:ahLst/>
            <a:cxnLst>
              <a:cxn ang="0">
                <a:pos x="T0" y="T1"/>
              </a:cxn>
              <a:cxn ang="0">
                <a:pos x="T2" y="T3"/>
              </a:cxn>
              <a:cxn ang="0">
                <a:pos x="T4" y="T5"/>
              </a:cxn>
              <a:cxn ang="0">
                <a:pos x="T6" y="T7"/>
              </a:cxn>
              <a:cxn ang="0">
                <a:pos x="T8" y="T9"/>
              </a:cxn>
            </a:cxnLst>
            <a:rect l="0" t="0" r="r" b="b"/>
            <a:pathLst>
              <a:path w="22" h="22">
                <a:moveTo>
                  <a:pt x="0" y="4"/>
                </a:moveTo>
                <a:lnTo>
                  <a:pt x="22" y="0"/>
                </a:lnTo>
                <a:lnTo>
                  <a:pt x="22" y="22"/>
                </a:lnTo>
                <a:lnTo>
                  <a:pt x="11" y="22"/>
                </a:lnTo>
                <a:lnTo>
                  <a:pt x="0" y="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0" name="Freeform 140"/>
          <p:cNvSpPr>
            <a:spLocks/>
          </p:cNvSpPr>
          <p:nvPr/>
        </p:nvSpPr>
        <p:spPr bwMode="auto">
          <a:xfrm>
            <a:off x="1016000" y="2478406"/>
            <a:ext cx="115887" cy="98425"/>
          </a:xfrm>
          <a:custGeom>
            <a:avLst/>
            <a:gdLst>
              <a:gd name="T0" fmla="*/ 0 w 73"/>
              <a:gd name="T1" fmla="*/ 18 h 62"/>
              <a:gd name="T2" fmla="*/ 14 w 73"/>
              <a:gd name="T3" fmla="*/ 0 h 62"/>
              <a:gd name="T4" fmla="*/ 73 w 73"/>
              <a:gd name="T5" fmla="*/ 40 h 62"/>
              <a:gd name="T6" fmla="*/ 62 w 73"/>
              <a:gd name="T7" fmla="*/ 62 h 62"/>
              <a:gd name="T8" fmla="*/ 0 w 73"/>
              <a:gd name="T9" fmla="*/ 18 h 62"/>
            </a:gdLst>
            <a:ahLst/>
            <a:cxnLst>
              <a:cxn ang="0">
                <a:pos x="T0" y="T1"/>
              </a:cxn>
              <a:cxn ang="0">
                <a:pos x="T2" y="T3"/>
              </a:cxn>
              <a:cxn ang="0">
                <a:pos x="T4" y="T5"/>
              </a:cxn>
              <a:cxn ang="0">
                <a:pos x="T6" y="T7"/>
              </a:cxn>
              <a:cxn ang="0">
                <a:pos x="T8" y="T9"/>
              </a:cxn>
            </a:cxnLst>
            <a:rect l="0" t="0" r="r" b="b"/>
            <a:pathLst>
              <a:path w="73" h="62">
                <a:moveTo>
                  <a:pt x="0" y="18"/>
                </a:moveTo>
                <a:lnTo>
                  <a:pt x="14" y="0"/>
                </a:lnTo>
                <a:lnTo>
                  <a:pt x="73" y="40"/>
                </a:lnTo>
                <a:lnTo>
                  <a:pt x="62" y="62"/>
                </a:lnTo>
                <a:lnTo>
                  <a:pt x="0" y="18"/>
                </a:lnTo>
                <a:close/>
              </a:path>
            </a:pathLst>
          </a:custGeom>
          <a:solidFill>
            <a:srgbClr val="E0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1" name="Freeform 141"/>
          <p:cNvSpPr>
            <a:spLocks/>
          </p:cNvSpPr>
          <p:nvPr/>
        </p:nvSpPr>
        <p:spPr bwMode="auto">
          <a:xfrm>
            <a:off x="1144589" y="2518094"/>
            <a:ext cx="28575" cy="47625"/>
          </a:xfrm>
          <a:custGeom>
            <a:avLst/>
            <a:gdLst>
              <a:gd name="T0" fmla="*/ 0 w 18"/>
              <a:gd name="T1" fmla="*/ 11 h 30"/>
              <a:gd name="T2" fmla="*/ 14 w 18"/>
              <a:gd name="T3" fmla="*/ 30 h 30"/>
              <a:gd name="T4" fmla="*/ 18 w 18"/>
              <a:gd name="T5" fmla="*/ 11 h 30"/>
              <a:gd name="T6" fmla="*/ 7 w 18"/>
              <a:gd name="T7" fmla="*/ 0 h 30"/>
              <a:gd name="T8" fmla="*/ 0 w 18"/>
              <a:gd name="T9" fmla="*/ 11 h 30"/>
            </a:gdLst>
            <a:ahLst/>
            <a:cxnLst>
              <a:cxn ang="0">
                <a:pos x="T0" y="T1"/>
              </a:cxn>
              <a:cxn ang="0">
                <a:pos x="T2" y="T3"/>
              </a:cxn>
              <a:cxn ang="0">
                <a:pos x="T4" y="T5"/>
              </a:cxn>
              <a:cxn ang="0">
                <a:pos x="T6" y="T7"/>
              </a:cxn>
              <a:cxn ang="0">
                <a:pos x="T8" y="T9"/>
              </a:cxn>
            </a:cxnLst>
            <a:rect l="0" t="0" r="r" b="b"/>
            <a:pathLst>
              <a:path w="18" h="30">
                <a:moveTo>
                  <a:pt x="0" y="11"/>
                </a:moveTo>
                <a:lnTo>
                  <a:pt x="14" y="30"/>
                </a:lnTo>
                <a:lnTo>
                  <a:pt x="18" y="11"/>
                </a:lnTo>
                <a:lnTo>
                  <a:pt x="7" y="0"/>
                </a:lnTo>
                <a:lnTo>
                  <a:pt x="0" y="11"/>
                </a:lnTo>
                <a:close/>
              </a:path>
            </a:pathLst>
          </a:custGeom>
          <a:solidFill>
            <a:srgbClr val="E0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2" name="Freeform 142"/>
          <p:cNvSpPr>
            <a:spLocks/>
          </p:cNvSpPr>
          <p:nvPr/>
        </p:nvSpPr>
        <p:spPr bwMode="auto">
          <a:xfrm>
            <a:off x="957264" y="3003869"/>
            <a:ext cx="263525" cy="41275"/>
          </a:xfrm>
          <a:custGeom>
            <a:avLst/>
            <a:gdLst>
              <a:gd name="T0" fmla="*/ 1 w 45"/>
              <a:gd name="T1" fmla="*/ 0 h 7"/>
              <a:gd name="T2" fmla="*/ 25 w 45"/>
              <a:gd name="T3" fmla="*/ 1 h 7"/>
              <a:gd name="T4" fmla="*/ 45 w 45"/>
              <a:gd name="T5" fmla="*/ 2 h 7"/>
              <a:gd name="T6" fmla="*/ 45 w 45"/>
              <a:gd name="T7" fmla="*/ 7 h 7"/>
              <a:gd name="T8" fmla="*/ 20 w 45"/>
              <a:gd name="T9" fmla="*/ 6 h 7"/>
              <a:gd name="T10" fmla="*/ 0 w 45"/>
              <a:gd name="T11" fmla="*/ 4 h 7"/>
              <a:gd name="T12" fmla="*/ 1 w 4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5" h="7">
                <a:moveTo>
                  <a:pt x="1" y="0"/>
                </a:moveTo>
                <a:cubicBezTo>
                  <a:pt x="1" y="0"/>
                  <a:pt x="13" y="0"/>
                  <a:pt x="25" y="1"/>
                </a:cubicBezTo>
                <a:cubicBezTo>
                  <a:pt x="38" y="1"/>
                  <a:pt x="45" y="2"/>
                  <a:pt x="45" y="2"/>
                </a:cubicBezTo>
                <a:cubicBezTo>
                  <a:pt x="45" y="7"/>
                  <a:pt x="45" y="7"/>
                  <a:pt x="45" y="7"/>
                </a:cubicBezTo>
                <a:cubicBezTo>
                  <a:pt x="45" y="7"/>
                  <a:pt x="33" y="7"/>
                  <a:pt x="20" y="6"/>
                </a:cubicBezTo>
                <a:cubicBezTo>
                  <a:pt x="7" y="5"/>
                  <a:pt x="0" y="4"/>
                  <a:pt x="0" y="4"/>
                </a:cubicBezTo>
                <a:lnTo>
                  <a:pt x="1" y="0"/>
                </a:lnTo>
                <a:close/>
              </a:path>
            </a:pathLst>
          </a:custGeom>
          <a:solidFill>
            <a:srgbClr val="3B1B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3" name="Freeform 143"/>
          <p:cNvSpPr>
            <a:spLocks/>
          </p:cNvSpPr>
          <p:nvPr/>
        </p:nvSpPr>
        <p:spPr bwMode="auto">
          <a:xfrm>
            <a:off x="1184275" y="3016568"/>
            <a:ext cx="36512" cy="28575"/>
          </a:xfrm>
          <a:custGeom>
            <a:avLst/>
            <a:gdLst>
              <a:gd name="T0" fmla="*/ 2 w 6"/>
              <a:gd name="T1" fmla="*/ 5 h 5"/>
              <a:gd name="T2" fmla="*/ 5 w 6"/>
              <a:gd name="T3" fmla="*/ 5 h 5"/>
              <a:gd name="T4" fmla="*/ 6 w 6"/>
              <a:gd name="T5" fmla="*/ 4 h 5"/>
              <a:gd name="T6" fmla="*/ 6 w 6"/>
              <a:gd name="T7" fmla="*/ 1 h 5"/>
              <a:gd name="T8" fmla="*/ 5 w 6"/>
              <a:gd name="T9" fmla="*/ 0 h 5"/>
              <a:gd name="T10" fmla="*/ 2 w 6"/>
              <a:gd name="T11" fmla="*/ 0 h 5"/>
              <a:gd name="T12" fmla="*/ 0 w 6"/>
              <a:gd name="T13" fmla="*/ 1 h 5"/>
              <a:gd name="T14" fmla="*/ 0 w 6"/>
              <a:gd name="T15" fmla="*/ 4 h 5"/>
              <a:gd name="T16" fmla="*/ 2 w 6"/>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2" y="5"/>
                </a:moveTo>
                <a:cubicBezTo>
                  <a:pt x="5" y="5"/>
                  <a:pt x="5" y="5"/>
                  <a:pt x="5" y="5"/>
                </a:cubicBezTo>
                <a:cubicBezTo>
                  <a:pt x="5" y="5"/>
                  <a:pt x="6" y="5"/>
                  <a:pt x="6" y="4"/>
                </a:cubicBezTo>
                <a:cubicBezTo>
                  <a:pt x="6" y="1"/>
                  <a:pt x="6" y="1"/>
                  <a:pt x="6" y="1"/>
                </a:cubicBezTo>
                <a:cubicBezTo>
                  <a:pt x="6" y="0"/>
                  <a:pt x="5" y="0"/>
                  <a:pt x="5" y="0"/>
                </a:cubicBezTo>
                <a:cubicBezTo>
                  <a:pt x="2" y="0"/>
                  <a:pt x="2" y="0"/>
                  <a:pt x="2" y="0"/>
                </a:cubicBezTo>
                <a:cubicBezTo>
                  <a:pt x="1" y="0"/>
                  <a:pt x="0" y="0"/>
                  <a:pt x="0" y="1"/>
                </a:cubicBezTo>
                <a:cubicBezTo>
                  <a:pt x="0" y="4"/>
                  <a:pt x="0" y="4"/>
                  <a:pt x="0" y="4"/>
                </a:cubicBezTo>
                <a:cubicBezTo>
                  <a:pt x="0" y="5"/>
                  <a:pt x="1" y="5"/>
                  <a:pt x="2" y="5"/>
                </a:cubicBezTo>
                <a:close/>
              </a:path>
            </a:pathLst>
          </a:custGeom>
          <a:solidFill>
            <a:srgbClr val="722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4" name="Freeform 144"/>
          <p:cNvSpPr>
            <a:spLocks/>
          </p:cNvSpPr>
          <p:nvPr/>
        </p:nvSpPr>
        <p:spPr bwMode="auto">
          <a:xfrm>
            <a:off x="1138239" y="2583181"/>
            <a:ext cx="82550" cy="461963"/>
          </a:xfrm>
          <a:custGeom>
            <a:avLst/>
            <a:gdLst>
              <a:gd name="T0" fmla="*/ 0 w 14"/>
              <a:gd name="T1" fmla="*/ 0 h 79"/>
              <a:gd name="T2" fmla="*/ 6 w 14"/>
              <a:gd name="T3" fmla="*/ 26 h 79"/>
              <a:gd name="T4" fmla="*/ 6 w 14"/>
              <a:gd name="T5" fmla="*/ 72 h 79"/>
              <a:gd name="T6" fmla="*/ 12 w 14"/>
              <a:gd name="T7" fmla="*/ 79 h 79"/>
              <a:gd name="T8" fmla="*/ 14 w 14"/>
              <a:gd name="T9" fmla="*/ 71 h 79"/>
              <a:gd name="T10" fmla="*/ 10 w 14"/>
              <a:gd name="T11" fmla="*/ 25 h 79"/>
              <a:gd name="T12" fmla="*/ 3 w 14"/>
              <a:gd name="T13" fmla="*/ 0 h 79"/>
              <a:gd name="T14" fmla="*/ 0 w 14"/>
              <a:gd name="T15" fmla="*/ 0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79">
                <a:moveTo>
                  <a:pt x="0" y="0"/>
                </a:moveTo>
                <a:cubicBezTo>
                  <a:pt x="0" y="0"/>
                  <a:pt x="5" y="15"/>
                  <a:pt x="6" y="26"/>
                </a:cubicBezTo>
                <a:cubicBezTo>
                  <a:pt x="7" y="38"/>
                  <a:pt x="6" y="72"/>
                  <a:pt x="6" y="72"/>
                </a:cubicBezTo>
                <a:cubicBezTo>
                  <a:pt x="12" y="79"/>
                  <a:pt x="12" y="79"/>
                  <a:pt x="12" y="79"/>
                </a:cubicBezTo>
                <a:cubicBezTo>
                  <a:pt x="14" y="71"/>
                  <a:pt x="14" y="71"/>
                  <a:pt x="14" y="71"/>
                </a:cubicBezTo>
                <a:cubicBezTo>
                  <a:pt x="14" y="71"/>
                  <a:pt x="13" y="37"/>
                  <a:pt x="10" y="25"/>
                </a:cubicBezTo>
                <a:cubicBezTo>
                  <a:pt x="8" y="13"/>
                  <a:pt x="3" y="0"/>
                  <a:pt x="3" y="0"/>
                </a:cubicBezTo>
                <a:lnTo>
                  <a:pt x="0"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5" name="Freeform 145"/>
          <p:cNvSpPr>
            <a:spLocks/>
          </p:cNvSpPr>
          <p:nvPr/>
        </p:nvSpPr>
        <p:spPr bwMode="auto">
          <a:xfrm>
            <a:off x="1149351" y="2776856"/>
            <a:ext cx="346075" cy="115888"/>
          </a:xfrm>
          <a:custGeom>
            <a:avLst/>
            <a:gdLst>
              <a:gd name="T0" fmla="*/ 1 w 59"/>
              <a:gd name="T1" fmla="*/ 9 h 20"/>
              <a:gd name="T2" fmla="*/ 25 w 59"/>
              <a:gd name="T3" fmla="*/ 20 h 20"/>
              <a:gd name="T4" fmla="*/ 58 w 59"/>
              <a:gd name="T5" fmla="*/ 20 h 20"/>
              <a:gd name="T6" fmla="*/ 59 w 59"/>
              <a:gd name="T7" fmla="*/ 11 h 20"/>
              <a:gd name="T8" fmla="*/ 15 w 59"/>
              <a:gd name="T9" fmla="*/ 0 h 20"/>
              <a:gd name="T10" fmla="*/ 1 w 59"/>
              <a:gd name="T11" fmla="*/ 9 h 20"/>
            </a:gdLst>
            <a:ahLst/>
            <a:cxnLst>
              <a:cxn ang="0">
                <a:pos x="T0" y="T1"/>
              </a:cxn>
              <a:cxn ang="0">
                <a:pos x="T2" y="T3"/>
              </a:cxn>
              <a:cxn ang="0">
                <a:pos x="T4" y="T5"/>
              </a:cxn>
              <a:cxn ang="0">
                <a:pos x="T6" y="T7"/>
              </a:cxn>
              <a:cxn ang="0">
                <a:pos x="T8" y="T9"/>
              </a:cxn>
              <a:cxn ang="0">
                <a:pos x="T10" y="T11"/>
              </a:cxn>
            </a:cxnLst>
            <a:rect l="0" t="0" r="r" b="b"/>
            <a:pathLst>
              <a:path w="59" h="20">
                <a:moveTo>
                  <a:pt x="1" y="9"/>
                </a:moveTo>
                <a:cubicBezTo>
                  <a:pt x="0" y="17"/>
                  <a:pt x="17" y="19"/>
                  <a:pt x="25" y="20"/>
                </a:cubicBezTo>
                <a:cubicBezTo>
                  <a:pt x="33" y="20"/>
                  <a:pt x="58" y="20"/>
                  <a:pt x="58" y="20"/>
                </a:cubicBezTo>
                <a:cubicBezTo>
                  <a:pt x="59" y="11"/>
                  <a:pt x="59" y="11"/>
                  <a:pt x="59" y="11"/>
                </a:cubicBezTo>
                <a:cubicBezTo>
                  <a:pt x="59" y="11"/>
                  <a:pt x="38" y="3"/>
                  <a:pt x="15" y="0"/>
                </a:cubicBezTo>
                <a:cubicBezTo>
                  <a:pt x="13" y="0"/>
                  <a:pt x="3" y="1"/>
                  <a:pt x="1" y="9"/>
                </a:cubicBezTo>
                <a:close/>
              </a:path>
            </a:pathLst>
          </a:custGeom>
          <a:solidFill>
            <a:srgbClr val="FFBD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6" name="Freeform 146"/>
          <p:cNvSpPr>
            <a:spLocks/>
          </p:cNvSpPr>
          <p:nvPr/>
        </p:nvSpPr>
        <p:spPr bwMode="auto">
          <a:xfrm>
            <a:off x="1524001" y="2887981"/>
            <a:ext cx="58737" cy="34925"/>
          </a:xfrm>
          <a:custGeom>
            <a:avLst/>
            <a:gdLst>
              <a:gd name="T0" fmla="*/ 9 w 10"/>
              <a:gd name="T1" fmla="*/ 5 h 6"/>
              <a:gd name="T2" fmla="*/ 9 w 10"/>
              <a:gd name="T3" fmla="*/ 5 h 6"/>
              <a:gd name="T4" fmla="*/ 8 w 10"/>
              <a:gd name="T5" fmla="*/ 3 h 6"/>
              <a:gd name="T6" fmla="*/ 2 w 10"/>
              <a:gd name="T7" fmla="*/ 0 h 6"/>
              <a:gd name="T8" fmla="*/ 0 w 10"/>
              <a:gd name="T9" fmla="*/ 1 h 6"/>
              <a:gd name="T10" fmla="*/ 0 w 10"/>
              <a:gd name="T11" fmla="*/ 1 h 6"/>
              <a:gd name="T12" fmla="*/ 1 w 10"/>
              <a:gd name="T13" fmla="*/ 4 h 6"/>
              <a:gd name="T14" fmla="*/ 7 w 10"/>
              <a:gd name="T15" fmla="*/ 6 h 6"/>
              <a:gd name="T16" fmla="*/ 9 w 10"/>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9" y="5"/>
                </a:moveTo>
                <a:cubicBezTo>
                  <a:pt x="9" y="5"/>
                  <a:pt x="9" y="5"/>
                  <a:pt x="9" y="5"/>
                </a:cubicBezTo>
                <a:cubicBezTo>
                  <a:pt x="10" y="4"/>
                  <a:pt x="9" y="3"/>
                  <a:pt x="8" y="3"/>
                </a:cubicBezTo>
                <a:cubicBezTo>
                  <a:pt x="2" y="0"/>
                  <a:pt x="2" y="0"/>
                  <a:pt x="2" y="0"/>
                </a:cubicBezTo>
                <a:cubicBezTo>
                  <a:pt x="1" y="0"/>
                  <a:pt x="0" y="1"/>
                  <a:pt x="0" y="1"/>
                </a:cubicBezTo>
                <a:cubicBezTo>
                  <a:pt x="0" y="1"/>
                  <a:pt x="0" y="1"/>
                  <a:pt x="0" y="1"/>
                </a:cubicBezTo>
                <a:cubicBezTo>
                  <a:pt x="0" y="2"/>
                  <a:pt x="0" y="3"/>
                  <a:pt x="1" y="4"/>
                </a:cubicBezTo>
                <a:cubicBezTo>
                  <a:pt x="7" y="6"/>
                  <a:pt x="7" y="6"/>
                  <a:pt x="7" y="6"/>
                </a:cubicBezTo>
                <a:cubicBezTo>
                  <a:pt x="8" y="6"/>
                  <a:pt x="9" y="5"/>
                  <a:pt x="9" y="5"/>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7" name="Freeform 147"/>
          <p:cNvSpPr>
            <a:spLocks/>
          </p:cNvSpPr>
          <p:nvPr/>
        </p:nvSpPr>
        <p:spPr bwMode="auto">
          <a:xfrm>
            <a:off x="1530350" y="2870519"/>
            <a:ext cx="58737" cy="34925"/>
          </a:xfrm>
          <a:custGeom>
            <a:avLst/>
            <a:gdLst>
              <a:gd name="T0" fmla="*/ 10 w 10"/>
              <a:gd name="T1" fmla="*/ 5 h 6"/>
              <a:gd name="T2" fmla="*/ 10 w 10"/>
              <a:gd name="T3" fmla="*/ 5 h 6"/>
              <a:gd name="T4" fmla="*/ 9 w 10"/>
              <a:gd name="T5" fmla="*/ 3 h 6"/>
              <a:gd name="T6" fmla="*/ 2 w 10"/>
              <a:gd name="T7" fmla="*/ 1 h 6"/>
              <a:gd name="T8" fmla="*/ 0 w 10"/>
              <a:gd name="T9" fmla="*/ 2 h 6"/>
              <a:gd name="T10" fmla="*/ 0 w 10"/>
              <a:gd name="T11" fmla="*/ 2 h 6"/>
              <a:gd name="T12" fmla="*/ 1 w 10"/>
              <a:gd name="T13" fmla="*/ 4 h 6"/>
              <a:gd name="T14" fmla="*/ 8 w 10"/>
              <a:gd name="T15" fmla="*/ 6 h 6"/>
              <a:gd name="T16" fmla="*/ 10 w 10"/>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10" y="5"/>
                </a:moveTo>
                <a:cubicBezTo>
                  <a:pt x="10" y="5"/>
                  <a:pt x="10" y="5"/>
                  <a:pt x="10" y="5"/>
                </a:cubicBezTo>
                <a:cubicBezTo>
                  <a:pt x="10" y="4"/>
                  <a:pt x="9" y="3"/>
                  <a:pt x="9" y="3"/>
                </a:cubicBezTo>
                <a:cubicBezTo>
                  <a:pt x="2" y="1"/>
                  <a:pt x="2" y="1"/>
                  <a:pt x="2" y="1"/>
                </a:cubicBezTo>
                <a:cubicBezTo>
                  <a:pt x="1" y="0"/>
                  <a:pt x="0" y="1"/>
                  <a:pt x="0" y="2"/>
                </a:cubicBezTo>
                <a:cubicBezTo>
                  <a:pt x="0" y="2"/>
                  <a:pt x="0" y="2"/>
                  <a:pt x="0" y="2"/>
                </a:cubicBezTo>
                <a:cubicBezTo>
                  <a:pt x="0" y="3"/>
                  <a:pt x="0" y="3"/>
                  <a:pt x="1" y="4"/>
                </a:cubicBezTo>
                <a:cubicBezTo>
                  <a:pt x="8" y="6"/>
                  <a:pt x="8" y="6"/>
                  <a:pt x="8" y="6"/>
                </a:cubicBezTo>
                <a:cubicBezTo>
                  <a:pt x="8" y="6"/>
                  <a:pt x="9" y="6"/>
                  <a:pt x="10" y="5"/>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8" name="Freeform 148"/>
          <p:cNvSpPr>
            <a:spLocks/>
          </p:cNvSpPr>
          <p:nvPr/>
        </p:nvSpPr>
        <p:spPr bwMode="auto">
          <a:xfrm>
            <a:off x="1536700" y="2857819"/>
            <a:ext cx="57150" cy="30163"/>
          </a:xfrm>
          <a:custGeom>
            <a:avLst/>
            <a:gdLst>
              <a:gd name="T0" fmla="*/ 10 w 10"/>
              <a:gd name="T1" fmla="*/ 4 h 5"/>
              <a:gd name="T2" fmla="*/ 10 w 10"/>
              <a:gd name="T3" fmla="*/ 4 h 5"/>
              <a:gd name="T4" fmla="*/ 9 w 10"/>
              <a:gd name="T5" fmla="*/ 2 h 5"/>
              <a:gd name="T6" fmla="*/ 2 w 10"/>
              <a:gd name="T7" fmla="*/ 0 h 5"/>
              <a:gd name="T8" fmla="*/ 0 w 10"/>
              <a:gd name="T9" fmla="*/ 1 h 5"/>
              <a:gd name="T10" fmla="*/ 0 w 10"/>
              <a:gd name="T11" fmla="*/ 1 h 5"/>
              <a:gd name="T12" fmla="*/ 1 w 10"/>
              <a:gd name="T13" fmla="*/ 3 h 5"/>
              <a:gd name="T14" fmla="*/ 8 w 10"/>
              <a:gd name="T15" fmla="*/ 5 h 5"/>
              <a:gd name="T16" fmla="*/ 10 w 10"/>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10" y="4"/>
                </a:moveTo>
                <a:cubicBezTo>
                  <a:pt x="10" y="4"/>
                  <a:pt x="10" y="4"/>
                  <a:pt x="10" y="4"/>
                </a:cubicBezTo>
                <a:cubicBezTo>
                  <a:pt x="10" y="3"/>
                  <a:pt x="9" y="2"/>
                  <a:pt x="9" y="2"/>
                </a:cubicBezTo>
                <a:cubicBezTo>
                  <a:pt x="2" y="0"/>
                  <a:pt x="2" y="0"/>
                  <a:pt x="2" y="0"/>
                </a:cubicBezTo>
                <a:cubicBezTo>
                  <a:pt x="1" y="0"/>
                  <a:pt x="0" y="0"/>
                  <a:pt x="0" y="1"/>
                </a:cubicBezTo>
                <a:cubicBezTo>
                  <a:pt x="0" y="1"/>
                  <a:pt x="0" y="1"/>
                  <a:pt x="0" y="1"/>
                </a:cubicBezTo>
                <a:cubicBezTo>
                  <a:pt x="0" y="2"/>
                  <a:pt x="0" y="3"/>
                  <a:pt x="1" y="3"/>
                </a:cubicBezTo>
                <a:cubicBezTo>
                  <a:pt x="8" y="5"/>
                  <a:pt x="8" y="5"/>
                  <a:pt x="8" y="5"/>
                </a:cubicBezTo>
                <a:cubicBezTo>
                  <a:pt x="8" y="5"/>
                  <a:pt x="9" y="5"/>
                  <a:pt x="10" y="4"/>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69" name="Freeform 149"/>
          <p:cNvSpPr>
            <a:spLocks/>
          </p:cNvSpPr>
          <p:nvPr/>
        </p:nvSpPr>
        <p:spPr bwMode="auto">
          <a:xfrm>
            <a:off x="1536700" y="2840356"/>
            <a:ext cx="63500" cy="34925"/>
          </a:xfrm>
          <a:custGeom>
            <a:avLst/>
            <a:gdLst>
              <a:gd name="T0" fmla="*/ 10 w 11"/>
              <a:gd name="T1" fmla="*/ 4 h 6"/>
              <a:gd name="T2" fmla="*/ 10 w 11"/>
              <a:gd name="T3" fmla="*/ 4 h 6"/>
              <a:gd name="T4" fmla="*/ 9 w 11"/>
              <a:gd name="T5" fmla="*/ 2 h 6"/>
              <a:gd name="T6" fmla="*/ 3 w 11"/>
              <a:gd name="T7" fmla="*/ 0 h 6"/>
              <a:gd name="T8" fmla="*/ 1 w 11"/>
              <a:gd name="T9" fmla="*/ 1 h 6"/>
              <a:gd name="T10" fmla="*/ 1 w 11"/>
              <a:gd name="T11" fmla="*/ 1 h 6"/>
              <a:gd name="T12" fmla="*/ 2 w 11"/>
              <a:gd name="T13" fmla="*/ 3 h 6"/>
              <a:gd name="T14" fmla="*/ 8 w 11"/>
              <a:gd name="T15" fmla="*/ 5 h 6"/>
              <a:gd name="T16" fmla="*/ 10 w 11"/>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4"/>
                </a:moveTo>
                <a:cubicBezTo>
                  <a:pt x="10" y="4"/>
                  <a:pt x="10" y="4"/>
                  <a:pt x="10" y="4"/>
                </a:cubicBezTo>
                <a:cubicBezTo>
                  <a:pt x="11" y="3"/>
                  <a:pt x="10" y="3"/>
                  <a:pt x="9" y="2"/>
                </a:cubicBezTo>
                <a:cubicBezTo>
                  <a:pt x="3" y="0"/>
                  <a:pt x="3" y="0"/>
                  <a:pt x="3" y="0"/>
                </a:cubicBezTo>
                <a:cubicBezTo>
                  <a:pt x="2" y="0"/>
                  <a:pt x="1" y="0"/>
                  <a:pt x="1" y="1"/>
                </a:cubicBezTo>
                <a:cubicBezTo>
                  <a:pt x="1" y="1"/>
                  <a:pt x="1" y="1"/>
                  <a:pt x="1" y="1"/>
                </a:cubicBezTo>
                <a:cubicBezTo>
                  <a:pt x="0" y="2"/>
                  <a:pt x="1" y="3"/>
                  <a:pt x="2" y="3"/>
                </a:cubicBezTo>
                <a:cubicBezTo>
                  <a:pt x="8" y="5"/>
                  <a:pt x="8" y="5"/>
                  <a:pt x="8" y="5"/>
                </a:cubicBezTo>
                <a:cubicBezTo>
                  <a:pt x="9" y="6"/>
                  <a:pt x="10" y="5"/>
                  <a:pt x="10" y="4"/>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0" name="Freeform 150"/>
          <p:cNvSpPr>
            <a:spLocks/>
          </p:cNvSpPr>
          <p:nvPr/>
        </p:nvSpPr>
        <p:spPr bwMode="auto">
          <a:xfrm>
            <a:off x="1465264" y="2829244"/>
            <a:ext cx="128587" cy="93663"/>
          </a:xfrm>
          <a:custGeom>
            <a:avLst/>
            <a:gdLst>
              <a:gd name="T0" fmla="*/ 1 w 22"/>
              <a:gd name="T1" fmla="*/ 1 h 16"/>
              <a:gd name="T2" fmla="*/ 12 w 22"/>
              <a:gd name="T3" fmla="*/ 0 h 16"/>
              <a:gd name="T4" fmla="*/ 22 w 22"/>
              <a:gd name="T5" fmla="*/ 5 h 16"/>
              <a:gd name="T6" fmla="*/ 18 w 22"/>
              <a:gd name="T7" fmla="*/ 9 h 16"/>
              <a:gd name="T8" fmla="*/ 17 w 22"/>
              <a:gd name="T9" fmla="*/ 16 h 16"/>
              <a:gd name="T10" fmla="*/ 7 w 22"/>
              <a:gd name="T11" fmla="*/ 14 h 16"/>
              <a:gd name="T12" fmla="*/ 0 w 22"/>
              <a:gd name="T13" fmla="*/ 11 h 16"/>
              <a:gd name="T14" fmla="*/ 1 w 22"/>
              <a:gd name="T15" fmla="*/ 1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 y="1"/>
                </a:moveTo>
                <a:cubicBezTo>
                  <a:pt x="1" y="1"/>
                  <a:pt x="10" y="0"/>
                  <a:pt x="12" y="0"/>
                </a:cubicBezTo>
                <a:cubicBezTo>
                  <a:pt x="14" y="0"/>
                  <a:pt x="22" y="5"/>
                  <a:pt x="22" y="5"/>
                </a:cubicBezTo>
                <a:cubicBezTo>
                  <a:pt x="22" y="5"/>
                  <a:pt x="19" y="7"/>
                  <a:pt x="18" y="9"/>
                </a:cubicBezTo>
                <a:cubicBezTo>
                  <a:pt x="18" y="10"/>
                  <a:pt x="17" y="16"/>
                  <a:pt x="17" y="16"/>
                </a:cubicBezTo>
                <a:cubicBezTo>
                  <a:pt x="17" y="16"/>
                  <a:pt x="10" y="15"/>
                  <a:pt x="7" y="14"/>
                </a:cubicBezTo>
                <a:cubicBezTo>
                  <a:pt x="3" y="13"/>
                  <a:pt x="0" y="11"/>
                  <a:pt x="0" y="11"/>
                </a:cubicBezTo>
                <a:lnTo>
                  <a:pt x="1" y="1"/>
                </a:ln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1" name="Freeform 151"/>
          <p:cNvSpPr>
            <a:spLocks/>
          </p:cNvSpPr>
          <p:nvPr/>
        </p:nvSpPr>
        <p:spPr bwMode="auto">
          <a:xfrm>
            <a:off x="1454151" y="2816544"/>
            <a:ext cx="41275" cy="88900"/>
          </a:xfrm>
          <a:custGeom>
            <a:avLst/>
            <a:gdLst>
              <a:gd name="T0" fmla="*/ 2 w 7"/>
              <a:gd name="T1" fmla="*/ 15 h 15"/>
              <a:gd name="T2" fmla="*/ 2 w 7"/>
              <a:gd name="T3" fmla="*/ 15 h 15"/>
              <a:gd name="T4" fmla="*/ 0 w 7"/>
              <a:gd name="T5" fmla="*/ 12 h 15"/>
              <a:gd name="T6" fmla="*/ 1 w 7"/>
              <a:gd name="T7" fmla="*/ 3 h 15"/>
              <a:gd name="T8" fmla="*/ 4 w 7"/>
              <a:gd name="T9" fmla="*/ 1 h 15"/>
              <a:gd name="T10" fmla="*/ 4 w 7"/>
              <a:gd name="T11" fmla="*/ 1 h 15"/>
              <a:gd name="T12" fmla="*/ 7 w 7"/>
              <a:gd name="T13" fmla="*/ 4 h 15"/>
              <a:gd name="T14" fmla="*/ 5 w 7"/>
              <a:gd name="T15" fmla="*/ 13 h 15"/>
              <a:gd name="T16" fmla="*/ 2 w 7"/>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5">
                <a:moveTo>
                  <a:pt x="2" y="15"/>
                </a:moveTo>
                <a:cubicBezTo>
                  <a:pt x="2" y="15"/>
                  <a:pt x="2" y="15"/>
                  <a:pt x="2" y="15"/>
                </a:cubicBezTo>
                <a:cubicBezTo>
                  <a:pt x="1" y="15"/>
                  <a:pt x="0" y="13"/>
                  <a:pt x="0" y="12"/>
                </a:cubicBezTo>
                <a:cubicBezTo>
                  <a:pt x="1" y="3"/>
                  <a:pt x="1" y="3"/>
                  <a:pt x="1" y="3"/>
                </a:cubicBezTo>
                <a:cubicBezTo>
                  <a:pt x="1" y="1"/>
                  <a:pt x="3" y="0"/>
                  <a:pt x="4" y="1"/>
                </a:cubicBezTo>
                <a:cubicBezTo>
                  <a:pt x="4" y="1"/>
                  <a:pt x="4" y="1"/>
                  <a:pt x="4" y="1"/>
                </a:cubicBezTo>
                <a:cubicBezTo>
                  <a:pt x="6" y="1"/>
                  <a:pt x="7" y="2"/>
                  <a:pt x="7" y="4"/>
                </a:cubicBezTo>
                <a:cubicBezTo>
                  <a:pt x="5" y="13"/>
                  <a:pt x="5" y="13"/>
                  <a:pt x="5" y="13"/>
                </a:cubicBezTo>
                <a:cubicBezTo>
                  <a:pt x="5" y="14"/>
                  <a:pt x="4" y="15"/>
                  <a:pt x="2" y="15"/>
                </a:cubicBezTo>
                <a:close/>
              </a:path>
            </a:pathLst>
          </a:custGeom>
          <a:solidFill>
            <a:srgbClr val="E0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2" name="Freeform 152"/>
          <p:cNvSpPr>
            <a:spLocks/>
          </p:cNvSpPr>
          <p:nvPr/>
        </p:nvSpPr>
        <p:spPr bwMode="auto">
          <a:xfrm>
            <a:off x="950913" y="2535556"/>
            <a:ext cx="298450" cy="328613"/>
          </a:xfrm>
          <a:custGeom>
            <a:avLst/>
            <a:gdLst>
              <a:gd name="T0" fmla="*/ 7 w 51"/>
              <a:gd name="T1" fmla="*/ 4 h 56"/>
              <a:gd name="T2" fmla="*/ 5 w 51"/>
              <a:gd name="T3" fmla="*/ 21 h 56"/>
              <a:gd name="T4" fmla="*/ 39 w 51"/>
              <a:gd name="T5" fmla="*/ 56 h 56"/>
              <a:gd name="T6" fmla="*/ 50 w 51"/>
              <a:gd name="T7" fmla="*/ 45 h 56"/>
              <a:gd name="T8" fmla="*/ 25 w 51"/>
              <a:gd name="T9" fmla="*/ 10 h 56"/>
              <a:gd name="T10" fmla="*/ 7 w 51"/>
              <a:gd name="T11" fmla="*/ 4 h 56"/>
            </a:gdLst>
            <a:ahLst/>
            <a:cxnLst>
              <a:cxn ang="0">
                <a:pos x="T0" y="T1"/>
              </a:cxn>
              <a:cxn ang="0">
                <a:pos x="T2" y="T3"/>
              </a:cxn>
              <a:cxn ang="0">
                <a:pos x="T4" y="T5"/>
              </a:cxn>
              <a:cxn ang="0">
                <a:pos x="T6" y="T7"/>
              </a:cxn>
              <a:cxn ang="0">
                <a:pos x="T8" y="T9"/>
              </a:cxn>
              <a:cxn ang="0">
                <a:pos x="T10" y="T11"/>
              </a:cxn>
            </a:cxnLst>
            <a:rect l="0" t="0" r="r" b="b"/>
            <a:pathLst>
              <a:path w="51" h="56">
                <a:moveTo>
                  <a:pt x="7" y="4"/>
                </a:moveTo>
                <a:cubicBezTo>
                  <a:pt x="0" y="8"/>
                  <a:pt x="1" y="14"/>
                  <a:pt x="5" y="21"/>
                </a:cubicBezTo>
                <a:cubicBezTo>
                  <a:pt x="9" y="27"/>
                  <a:pt x="36" y="55"/>
                  <a:pt x="39" y="56"/>
                </a:cubicBezTo>
                <a:cubicBezTo>
                  <a:pt x="41" y="56"/>
                  <a:pt x="51" y="49"/>
                  <a:pt x="50" y="45"/>
                </a:cubicBezTo>
                <a:cubicBezTo>
                  <a:pt x="50" y="42"/>
                  <a:pt x="30" y="15"/>
                  <a:pt x="25" y="10"/>
                </a:cubicBezTo>
                <a:cubicBezTo>
                  <a:pt x="21" y="6"/>
                  <a:pt x="15" y="0"/>
                  <a:pt x="7" y="4"/>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3" name="Freeform 153"/>
          <p:cNvSpPr>
            <a:spLocks/>
          </p:cNvSpPr>
          <p:nvPr/>
        </p:nvSpPr>
        <p:spPr bwMode="auto">
          <a:xfrm>
            <a:off x="950914" y="2999106"/>
            <a:ext cx="34925" cy="39688"/>
          </a:xfrm>
          <a:custGeom>
            <a:avLst/>
            <a:gdLst>
              <a:gd name="T0" fmla="*/ 22 w 22"/>
              <a:gd name="T1" fmla="*/ 0 h 25"/>
              <a:gd name="T2" fmla="*/ 4 w 22"/>
              <a:gd name="T3" fmla="*/ 0 h 25"/>
              <a:gd name="T4" fmla="*/ 0 w 22"/>
              <a:gd name="T5" fmla="*/ 18 h 25"/>
              <a:gd name="T6" fmla="*/ 22 w 22"/>
              <a:gd name="T7" fmla="*/ 25 h 25"/>
              <a:gd name="T8" fmla="*/ 22 w 22"/>
              <a:gd name="T9" fmla="*/ 0 h 25"/>
            </a:gdLst>
            <a:ahLst/>
            <a:cxnLst>
              <a:cxn ang="0">
                <a:pos x="T0" y="T1"/>
              </a:cxn>
              <a:cxn ang="0">
                <a:pos x="T2" y="T3"/>
              </a:cxn>
              <a:cxn ang="0">
                <a:pos x="T4" y="T5"/>
              </a:cxn>
              <a:cxn ang="0">
                <a:pos x="T6" y="T7"/>
              </a:cxn>
              <a:cxn ang="0">
                <a:pos x="T8" y="T9"/>
              </a:cxn>
            </a:cxnLst>
            <a:rect l="0" t="0" r="r" b="b"/>
            <a:pathLst>
              <a:path w="22" h="25">
                <a:moveTo>
                  <a:pt x="22" y="0"/>
                </a:moveTo>
                <a:lnTo>
                  <a:pt x="4" y="0"/>
                </a:lnTo>
                <a:lnTo>
                  <a:pt x="0" y="18"/>
                </a:lnTo>
                <a:lnTo>
                  <a:pt x="22" y="25"/>
                </a:lnTo>
                <a:lnTo>
                  <a:pt x="2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4" name="Freeform 154"/>
          <p:cNvSpPr>
            <a:spLocks/>
          </p:cNvSpPr>
          <p:nvPr/>
        </p:nvSpPr>
        <p:spPr bwMode="auto">
          <a:xfrm>
            <a:off x="1149351" y="2764155"/>
            <a:ext cx="263525" cy="134938"/>
          </a:xfrm>
          <a:custGeom>
            <a:avLst/>
            <a:gdLst>
              <a:gd name="T0" fmla="*/ 1 w 45"/>
              <a:gd name="T1" fmla="*/ 11 h 23"/>
              <a:gd name="T2" fmla="*/ 25 w 45"/>
              <a:gd name="T3" fmla="*/ 22 h 23"/>
              <a:gd name="T4" fmla="*/ 42 w 45"/>
              <a:gd name="T5" fmla="*/ 23 h 23"/>
              <a:gd name="T6" fmla="*/ 45 w 45"/>
              <a:gd name="T7" fmla="*/ 8 h 23"/>
              <a:gd name="T8" fmla="*/ 15 w 45"/>
              <a:gd name="T9" fmla="*/ 2 h 23"/>
              <a:gd name="T10" fmla="*/ 1 w 45"/>
              <a:gd name="T11" fmla="*/ 11 h 23"/>
            </a:gdLst>
            <a:ahLst/>
            <a:cxnLst>
              <a:cxn ang="0">
                <a:pos x="T0" y="T1"/>
              </a:cxn>
              <a:cxn ang="0">
                <a:pos x="T2" y="T3"/>
              </a:cxn>
              <a:cxn ang="0">
                <a:pos x="T4" y="T5"/>
              </a:cxn>
              <a:cxn ang="0">
                <a:pos x="T6" y="T7"/>
              </a:cxn>
              <a:cxn ang="0">
                <a:pos x="T8" y="T9"/>
              </a:cxn>
              <a:cxn ang="0">
                <a:pos x="T10" y="T11"/>
              </a:cxn>
            </a:cxnLst>
            <a:rect l="0" t="0" r="r" b="b"/>
            <a:pathLst>
              <a:path w="45" h="23">
                <a:moveTo>
                  <a:pt x="1" y="11"/>
                </a:moveTo>
                <a:cubicBezTo>
                  <a:pt x="0" y="20"/>
                  <a:pt x="17" y="21"/>
                  <a:pt x="25" y="22"/>
                </a:cubicBezTo>
                <a:cubicBezTo>
                  <a:pt x="33" y="22"/>
                  <a:pt x="42" y="23"/>
                  <a:pt x="42" y="23"/>
                </a:cubicBezTo>
                <a:cubicBezTo>
                  <a:pt x="45" y="8"/>
                  <a:pt x="45" y="8"/>
                  <a:pt x="45" y="8"/>
                </a:cubicBezTo>
                <a:cubicBezTo>
                  <a:pt x="45" y="8"/>
                  <a:pt x="38" y="5"/>
                  <a:pt x="15" y="2"/>
                </a:cubicBezTo>
                <a:cubicBezTo>
                  <a:pt x="13" y="2"/>
                  <a:pt x="3" y="0"/>
                  <a:pt x="1" y="11"/>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5" name="Freeform 155"/>
          <p:cNvSpPr>
            <a:spLocks/>
          </p:cNvSpPr>
          <p:nvPr/>
        </p:nvSpPr>
        <p:spPr bwMode="auto">
          <a:xfrm>
            <a:off x="1360489" y="2799081"/>
            <a:ext cx="58737" cy="106363"/>
          </a:xfrm>
          <a:custGeom>
            <a:avLst/>
            <a:gdLst>
              <a:gd name="T0" fmla="*/ 0 w 37"/>
              <a:gd name="T1" fmla="*/ 63 h 67"/>
              <a:gd name="T2" fmla="*/ 29 w 37"/>
              <a:gd name="T3" fmla="*/ 67 h 67"/>
              <a:gd name="T4" fmla="*/ 37 w 37"/>
              <a:gd name="T5" fmla="*/ 4 h 67"/>
              <a:gd name="T6" fmla="*/ 7 w 37"/>
              <a:gd name="T7" fmla="*/ 0 h 67"/>
              <a:gd name="T8" fmla="*/ 0 w 37"/>
              <a:gd name="T9" fmla="*/ 63 h 67"/>
            </a:gdLst>
            <a:ahLst/>
            <a:cxnLst>
              <a:cxn ang="0">
                <a:pos x="T0" y="T1"/>
              </a:cxn>
              <a:cxn ang="0">
                <a:pos x="T2" y="T3"/>
              </a:cxn>
              <a:cxn ang="0">
                <a:pos x="T4" y="T5"/>
              </a:cxn>
              <a:cxn ang="0">
                <a:pos x="T6" y="T7"/>
              </a:cxn>
              <a:cxn ang="0">
                <a:pos x="T8" y="T9"/>
              </a:cxn>
            </a:cxnLst>
            <a:rect l="0" t="0" r="r" b="b"/>
            <a:pathLst>
              <a:path w="37" h="67">
                <a:moveTo>
                  <a:pt x="0" y="63"/>
                </a:moveTo>
                <a:lnTo>
                  <a:pt x="29" y="67"/>
                </a:lnTo>
                <a:lnTo>
                  <a:pt x="37" y="4"/>
                </a:lnTo>
                <a:lnTo>
                  <a:pt x="7" y="0"/>
                </a:lnTo>
                <a:lnTo>
                  <a:pt x="0" y="63"/>
                </a:lnTo>
                <a:close/>
              </a:path>
            </a:pathLst>
          </a:custGeom>
          <a:solidFill>
            <a:srgbClr val="E0F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6" name="Freeform 156"/>
          <p:cNvSpPr>
            <a:spLocks/>
          </p:cNvSpPr>
          <p:nvPr/>
        </p:nvSpPr>
        <p:spPr bwMode="auto">
          <a:xfrm>
            <a:off x="1465264" y="2108518"/>
            <a:ext cx="123825" cy="147638"/>
          </a:xfrm>
          <a:custGeom>
            <a:avLst/>
            <a:gdLst>
              <a:gd name="T0" fmla="*/ 0 w 21"/>
              <a:gd name="T1" fmla="*/ 23 h 25"/>
              <a:gd name="T2" fmla="*/ 6 w 21"/>
              <a:gd name="T3" fmla="*/ 3 h 25"/>
              <a:gd name="T4" fmla="*/ 21 w 21"/>
              <a:gd name="T5" fmla="*/ 5 h 25"/>
              <a:gd name="T6" fmla="*/ 10 w 21"/>
              <a:gd name="T7" fmla="*/ 6 h 25"/>
              <a:gd name="T8" fmla="*/ 10 w 21"/>
              <a:gd name="T9" fmla="*/ 7 h 25"/>
              <a:gd name="T10" fmla="*/ 13 w 21"/>
              <a:gd name="T11" fmla="*/ 17 h 25"/>
              <a:gd name="T12" fmla="*/ 9 w 21"/>
              <a:gd name="T13" fmla="*/ 25 h 25"/>
              <a:gd name="T14" fmla="*/ 0 w 21"/>
              <a:gd name="T15" fmla="*/ 2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0" y="23"/>
                </a:moveTo>
                <a:cubicBezTo>
                  <a:pt x="0" y="23"/>
                  <a:pt x="1" y="8"/>
                  <a:pt x="6" y="3"/>
                </a:cubicBezTo>
                <a:cubicBezTo>
                  <a:pt x="8" y="0"/>
                  <a:pt x="21" y="3"/>
                  <a:pt x="21" y="5"/>
                </a:cubicBezTo>
                <a:cubicBezTo>
                  <a:pt x="21" y="6"/>
                  <a:pt x="10" y="5"/>
                  <a:pt x="10" y="6"/>
                </a:cubicBezTo>
                <a:cubicBezTo>
                  <a:pt x="10" y="7"/>
                  <a:pt x="10" y="7"/>
                  <a:pt x="10" y="7"/>
                </a:cubicBezTo>
                <a:cubicBezTo>
                  <a:pt x="13" y="4"/>
                  <a:pt x="13" y="9"/>
                  <a:pt x="13" y="17"/>
                </a:cubicBezTo>
                <a:cubicBezTo>
                  <a:pt x="13" y="21"/>
                  <a:pt x="9" y="25"/>
                  <a:pt x="9" y="25"/>
                </a:cubicBezTo>
                <a:lnTo>
                  <a:pt x="0" y="23"/>
                </a:ln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7" name="Freeform 157"/>
          <p:cNvSpPr>
            <a:spLocks/>
          </p:cNvSpPr>
          <p:nvPr/>
        </p:nvSpPr>
        <p:spPr bwMode="auto">
          <a:xfrm>
            <a:off x="1447800" y="2232343"/>
            <a:ext cx="76200" cy="52388"/>
          </a:xfrm>
          <a:custGeom>
            <a:avLst/>
            <a:gdLst>
              <a:gd name="T0" fmla="*/ 1 w 13"/>
              <a:gd name="T1" fmla="*/ 2 h 9"/>
              <a:gd name="T2" fmla="*/ 0 w 13"/>
              <a:gd name="T3" fmla="*/ 5 h 9"/>
              <a:gd name="T4" fmla="*/ 2 w 13"/>
              <a:gd name="T5" fmla="*/ 7 h 9"/>
              <a:gd name="T6" fmla="*/ 9 w 13"/>
              <a:gd name="T7" fmla="*/ 8 h 9"/>
              <a:gd name="T8" fmla="*/ 12 w 13"/>
              <a:gd name="T9" fmla="*/ 7 h 9"/>
              <a:gd name="T10" fmla="*/ 13 w 13"/>
              <a:gd name="T11" fmla="*/ 5 h 9"/>
              <a:gd name="T12" fmla="*/ 11 w 13"/>
              <a:gd name="T13" fmla="*/ 2 h 9"/>
              <a:gd name="T14" fmla="*/ 4 w 13"/>
              <a:gd name="T15" fmla="*/ 0 h 9"/>
              <a:gd name="T16" fmla="*/ 1 w 13"/>
              <a:gd name="T1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9">
                <a:moveTo>
                  <a:pt x="1" y="2"/>
                </a:moveTo>
                <a:cubicBezTo>
                  <a:pt x="0" y="5"/>
                  <a:pt x="0" y="5"/>
                  <a:pt x="0" y="5"/>
                </a:cubicBezTo>
                <a:cubicBezTo>
                  <a:pt x="0" y="5"/>
                  <a:pt x="1" y="6"/>
                  <a:pt x="2" y="7"/>
                </a:cubicBezTo>
                <a:cubicBezTo>
                  <a:pt x="9" y="8"/>
                  <a:pt x="9" y="8"/>
                  <a:pt x="9" y="8"/>
                </a:cubicBezTo>
                <a:cubicBezTo>
                  <a:pt x="11" y="9"/>
                  <a:pt x="12" y="8"/>
                  <a:pt x="12" y="7"/>
                </a:cubicBezTo>
                <a:cubicBezTo>
                  <a:pt x="13" y="5"/>
                  <a:pt x="13" y="5"/>
                  <a:pt x="13" y="5"/>
                </a:cubicBezTo>
                <a:cubicBezTo>
                  <a:pt x="13" y="4"/>
                  <a:pt x="13" y="3"/>
                  <a:pt x="11" y="2"/>
                </a:cubicBezTo>
                <a:cubicBezTo>
                  <a:pt x="4" y="0"/>
                  <a:pt x="4" y="0"/>
                  <a:pt x="4" y="0"/>
                </a:cubicBezTo>
                <a:cubicBezTo>
                  <a:pt x="3" y="0"/>
                  <a:pt x="1" y="1"/>
                  <a:pt x="1" y="2"/>
                </a:cubicBez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8" name="Freeform 158"/>
          <p:cNvSpPr>
            <a:spLocks/>
          </p:cNvSpPr>
          <p:nvPr/>
        </p:nvSpPr>
        <p:spPr bwMode="auto">
          <a:xfrm>
            <a:off x="1360488" y="2308544"/>
            <a:ext cx="146050" cy="239713"/>
          </a:xfrm>
          <a:custGeom>
            <a:avLst/>
            <a:gdLst>
              <a:gd name="T0" fmla="*/ 8 w 25"/>
              <a:gd name="T1" fmla="*/ 38 h 41"/>
              <a:gd name="T2" fmla="*/ 22 w 25"/>
              <a:gd name="T3" fmla="*/ 19 h 41"/>
              <a:gd name="T4" fmla="*/ 25 w 25"/>
              <a:gd name="T5" fmla="*/ 3 h 41"/>
              <a:gd name="T6" fmla="*/ 11 w 25"/>
              <a:gd name="T7" fmla="*/ 0 h 41"/>
              <a:gd name="T8" fmla="*/ 1 w 25"/>
              <a:gd name="T9" fmla="*/ 25 h 41"/>
              <a:gd name="T10" fmla="*/ 8 w 25"/>
              <a:gd name="T11" fmla="*/ 38 h 41"/>
            </a:gdLst>
            <a:ahLst/>
            <a:cxnLst>
              <a:cxn ang="0">
                <a:pos x="T0" y="T1"/>
              </a:cxn>
              <a:cxn ang="0">
                <a:pos x="T2" y="T3"/>
              </a:cxn>
              <a:cxn ang="0">
                <a:pos x="T4" y="T5"/>
              </a:cxn>
              <a:cxn ang="0">
                <a:pos x="T6" y="T7"/>
              </a:cxn>
              <a:cxn ang="0">
                <a:pos x="T8" y="T9"/>
              </a:cxn>
              <a:cxn ang="0">
                <a:pos x="T10" y="T11"/>
              </a:cxn>
            </a:cxnLst>
            <a:rect l="0" t="0" r="r" b="b"/>
            <a:pathLst>
              <a:path w="25" h="41">
                <a:moveTo>
                  <a:pt x="8" y="38"/>
                </a:moveTo>
                <a:cubicBezTo>
                  <a:pt x="15" y="41"/>
                  <a:pt x="20" y="26"/>
                  <a:pt x="22" y="19"/>
                </a:cubicBezTo>
                <a:cubicBezTo>
                  <a:pt x="23" y="11"/>
                  <a:pt x="25" y="3"/>
                  <a:pt x="25" y="3"/>
                </a:cubicBezTo>
                <a:cubicBezTo>
                  <a:pt x="11" y="0"/>
                  <a:pt x="11" y="0"/>
                  <a:pt x="11" y="0"/>
                </a:cubicBezTo>
                <a:cubicBezTo>
                  <a:pt x="11" y="0"/>
                  <a:pt x="7" y="5"/>
                  <a:pt x="1" y="25"/>
                </a:cubicBezTo>
                <a:cubicBezTo>
                  <a:pt x="1" y="27"/>
                  <a:pt x="0" y="36"/>
                  <a:pt x="8" y="38"/>
                </a:cubicBezTo>
                <a:close/>
              </a:path>
            </a:pathLst>
          </a:custGeom>
          <a:solidFill>
            <a:srgbClr val="B8D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79" name="Freeform 159"/>
          <p:cNvSpPr>
            <a:spLocks/>
          </p:cNvSpPr>
          <p:nvPr/>
        </p:nvSpPr>
        <p:spPr bwMode="auto">
          <a:xfrm>
            <a:off x="1401764" y="2302194"/>
            <a:ext cx="111125" cy="69850"/>
          </a:xfrm>
          <a:custGeom>
            <a:avLst/>
            <a:gdLst>
              <a:gd name="T0" fmla="*/ 11 w 70"/>
              <a:gd name="T1" fmla="*/ 0 h 44"/>
              <a:gd name="T2" fmla="*/ 0 w 70"/>
              <a:gd name="T3" fmla="*/ 26 h 44"/>
              <a:gd name="T4" fmla="*/ 62 w 70"/>
              <a:gd name="T5" fmla="*/ 44 h 44"/>
              <a:gd name="T6" fmla="*/ 70 w 70"/>
              <a:gd name="T7" fmla="*/ 15 h 44"/>
              <a:gd name="T8" fmla="*/ 11 w 70"/>
              <a:gd name="T9" fmla="*/ 0 h 44"/>
            </a:gdLst>
            <a:ahLst/>
            <a:cxnLst>
              <a:cxn ang="0">
                <a:pos x="T0" y="T1"/>
              </a:cxn>
              <a:cxn ang="0">
                <a:pos x="T2" y="T3"/>
              </a:cxn>
              <a:cxn ang="0">
                <a:pos x="T4" y="T5"/>
              </a:cxn>
              <a:cxn ang="0">
                <a:pos x="T6" y="T7"/>
              </a:cxn>
              <a:cxn ang="0">
                <a:pos x="T8" y="T9"/>
              </a:cxn>
            </a:cxnLst>
            <a:rect l="0" t="0" r="r" b="b"/>
            <a:pathLst>
              <a:path w="70" h="44">
                <a:moveTo>
                  <a:pt x="11" y="0"/>
                </a:moveTo>
                <a:lnTo>
                  <a:pt x="0" y="26"/>
                </a:lnTo>
                <a:lnTo>
                  <a:pt x="62" y="44"/>
                </a:lnTo>
                <a:lnTo>
                  <a:pt x="70" y="15"/>
                </a:lnTo>
                <a:lnTo>
                  <a:pt x="11" y="0"/>
                </a:lnTo>
                <a:close/>
              </a:path>
            </a:pathLst>
          </a:custGeom>
          <a:solidFill>
            <a:srgbClr val="CEE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0" name="Freeform 163"/>
          <p:cNvSpPr>
            <a:spLocks/>
          </p:cNvSpPr>
          <p:nvPr/>
        </p:nvSpPr>
        <p:spPr bwMode="auto">
          <a:xfrm>
            <a:off x="8045451" y="3829368"/>
            <a:ext cx="84138" cy="125412"/>
          </a:xfrm>
          <a:custGeom>
            <a:avLst/>
            <a:gdLst>
              <a:gd name="T0" fmla="*/ 53 w 53"/>
              <a:gd name="T1" fmla="*/ 72 h 79"/>
              <a:gd name="T2" fmla="*/ 21 w 53"/>
              <a:gd name="T3" fmla="*/ 79 h 79"/>
              <a:gd name="T4" fmla="*/ 0 w 53"/>
              <a:gd name="T5" fmla="*/ 6 h 79"/>
              <a:gd name="T6" fmla="*/ 32 w 53"/>
              <a:gd name="T7" fmla="*/ 0 h 79"/>
              <a:gd name="T8" fmla="*/ 53 w 53"/>
              <a:gd name="T9" fmla="*/ 72 h 79"/>
            </a:gdLst>
            <a:ahLst/>
            <a:cxnLst>
              <a:cxn ang="0">
                <a:pos x="T0" y="T1"/>
              </a:cxn>
              <a:cxn ang="0">
                <a:pos x="T2" y="T3"/>
              </a:cxn>
              <a:cxn ang="0">
                <a:pos x="T4" y="T5"/>
              </a:cxn>
              <a:cxn ang="0">
                <a:pos x="T6" y="T7"/>
              </a:cxn>
              <a:cxn ang="0">
                <a:pos x="T8" y="T9"/>
              </a:cxn>
            </a:cxnLst>
            <a:rect l="0" t="0" r="r" b="b"/>
            <a:pathLst>
              <a:path w="53" h="79">
                <a:moveTo>
                  <a:pt x="53" y="72"/>
                </a:moveTo>
                <a:lnTo>
                  <a:pt x="21" y="79"/>
                </a:lnTo>
                <a:lnTo>
                  <a:pt x="0" y="6"/>
                </a:lnTo>
                <a:lnTo>
                  <a:pt x="32" y="0"/>
                </a:lnTo>
                <a:lnTo>
                  <a:pt x="53" y="72"/>
                </a:lnTo>
                <a:close/>
              </a:path>
            </a:pathLst>
          </a:custGeom>
          <a:solidFill>
            <a:srgbClr val="7F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1" name="Freeform 164"/>
          <p:cNvSpPr>
            <a:spLocks/>
          </p:cNvSpPr>
          <p:nvPr/>
        </p:nvSpPr>
        <p:spPr bwMode="auto">
          <a:xfrm>
            <a:off x="8045451" y="3829368"/>
            <a:ext cx="84138" cy="125412"/>
          </a:xfrm>
          <a:custGeom>
            <a:avLst/>
            <a:gdLst>
              <a:gd name="T0" fmla="*/ 53 w 53"/>
              <a:gd name="T1" fmla="*/ 72 h 79"/>
              <a:gd name="T2" fmla="*/ 21 w 53"/>
              <a:gd name="T3" fmla="*/ 79 h 79"/>
              <a:gd name="T4" fmla="*/ 0 w 53"/>
              <a:gd name="T5" fmla="*/ 6 h 79"/>
              <a:gd name="T6" fmla="*/ 32 w 53"/>
              <a:gd name="T7" fmla="*/ 0 h 79"/>
              <a:gd name="T8" fmla="*/ 53 w 53"/>
              <a:gd name="T9" fmla="*/ 72 h 79"/>
            </a:gdLst>
            <a:ahLst/>
            <a:cxnLst>
              <a:cxn ang="0">
                <a:pos x="T0" y="T1"/>
              </a:cxn>
              <a:cxn ang="0">
                <a:pos x="T2" y="T3"/>
              </a:cxn>
              <a:cxn ang="0">
                <a:pos x="T4" y="T5"/>
              </a:cxn>
              <a:cxn ang="0">
                <a:pos x="T6" y="T7"/>
              </a:cxn>
              <a:cxn ang="0">
                <a:pos x="T8" y="T9"/>
              </a:cxn>
            </a:cxnLst>
            <a:rect l="0" t="0" r="r" b="b"/>
            <a:pathLst>
              <a:path w="53" h="79">
                <a:moveTo>
                  <a:pt x="53" y="72"/>
                </a:moveTo>
                <a:lnTo>
                  <a:pt x="21" y="79"/>
                </a:lnTo>
                <a:lnTo>
                  <a:pt x="0" y="6"/>
                </a:lnTo>
                <a:lnTo>
                  <a:pt x="32" y="0"/>
                </a:lnTo>
                <a:lnTo>
                  <a:pt x="53" y="7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2" name="Freeform 165"/>
          <p:cNvSpPr>
            <a:spLocks/>
          </p:cNvSpPr>
          <p:nvPr/>
        </p:nvSpPr>
        <p:spPr bwMode="auto">
          <a:xfrm>
            <a:off x="7978777" y="3937319"/>
            <a:ext cx="177800" cy="88900"/>
          </a:xfrm>
          <a:custGeom>
            <a:avLst/>
            <a:gdLst>
              <a:gd name="T0" fmla="*/ 56 w 102"/>
              <a:gd name="T1" fmla="*/ 6 h 51"/>
              <a:gd name="T2" fmla="*/ 87 w 102"/>
              <a:gd name="T3" fmla="*/ 0 h 51"/>
              <a:gd name="T4" fmla="*/ 90 w 102"/>
              <a:gd name="T5" fmla="*/ 1 h 51"/>
              <a:gd name="T6" fmla="*/ 101 w 102"/>
              <a:gd name="T7" fmla="*/ 26 h 51"/>
              <a:gd name="T8" fmla="*/ 98 w 102"/>
              <a:gd name="T9" fmla="*/ 32 h 51"/>
              <a:gd name="T10" fmla="*/ 56 w 102"/>
              <a:gd name="T11" fmla="*/ 40 h 51"/>
              <a:gd name="T12" fmla="*/ 17 w 102"/>
              <a:gd name="T13" fmla="*/ 49 h 51"/>
              <a:gd name="T14" fmla="*/ 5 w 102"/>
              <a:gd name="T15" fmla="*/ 37 h 51"/>
              <a:gd name="T16" fmla="*/ 49 w 102"/>
              <a:gd name="T17" fmla="*/ 10 h 51"/>
              <a:gd name="T18" fmla="*/ 56 w 102"/>
              <a:gd name="T19"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51">
                <a:moveTo>
                  <a:pt x="56" y="6"/>
                </a:moveTo>
                <a:cubicBezTo>
                  <a:pt x="87" y="0"/>
                  <a:pt x="87" y="0"/>
                  <a:pt x="87" y="0"/>
                </a:cubicBezTo>
                <a:cubicBezTo>
                  <a:pt x="88" y="0"/>
                  <a:pt x="89" y="0"/>
                  <a:pt x="90" y="1"/>
                </a:cubicBezTo>
                <a:cubicBezTo>
                  <a:pt x="101" y="26"/>
                  <a:pt x="101" y="26"/>
                  <a:pt x="101" y="26"/>
                </a:cubicBezTo>
                <a:cubicBezTo>
                  <a:pt x="102" y="28"/>
                  <a:pt x="101" y="31"/>
                  <a:pt x="98" y="32"/>
                </a:cubicBezTo>
                <a:cubicBezTo>
                  <a:pt x="87" y="34"/>
                  <a:pt x="70" y="37"/>
                  <a:pt x="56" y="40"/>
                </a:cubicBezTo>
                <a:cubicBezTo>
                  <a:pt x="39" y="43"/>
                  <a:pt x="37" y="47"/>
                  <a:pt x="17" y="49"/>
                </a:cubicBezTo>
                <a:cubicBezTo>
                  <a:pt x="5" y="51"/>
                  <a:pt x="0" y="39"/>
                  <a:pt x="5" y="37"/>
                </a:cubicBezTo>
                <a:cubicBezTo>
                  <a:pt x="27" y="29"/>
                  <a:pt x="32" y="26"/>
                  <a:pt x="49" y="10"/>
                </a:cubicBezTo>
                <a:cubicBezTo>
                  <a:pt x="51" y="8"/>
                  <a:pt x="53" y="7"/>
                  <a:pt x="56" y="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3" name="Freeform 166"/>
          <p:cNvSpPr>
            <a:spLocks/>
          </p:cNvSpPr>
          <p:nvPr/>
        </p:nvSpPr>
        <p:spPr bwMode="auto">
          <a:xfrm>
            <a:off x="8096252" y="3829369"/>
            <a:ext cx="17463" cy="58737"/>
          </a:xfrm>
          <a:custGeom>
            <a:avLst/>
            <a:gdLst>
              <a:gd name="T0" fmla="*/ 0 w 11"/>
              <a:gd name="T1" fmla="*/ 0 h 37"/>
              <a:gd name="T2" fmla="*/ 0 w 11"/>
              <a:gd name="T3" fmla="*/ 0 h 37"/>
              <a:gd name="T4" fmla="*/ 11 w 11"/>
              <a:gd name="T5" fmla="*/ 37 h 37"/>
              <a:gd name="T6" fmla="*/ 11 w 11"/>
              <a:gd name="T7" fmla="*/ 37 h 37"/>
              <a:gd name="T8" fmla="*/ 0 w 11"/>
              <a:gd name="T9" fmla="*/ 0 h 37"/>
            </a:gdLst>
            <a:ahLst/>
            <a:cxnLst>
              <a:cxn ang="0">
                <a:pos x="T0" y="T1"/>
              </a:cxn>
              <a:cxn ang="0">
                <a:pos x="T2" y="T3"/>
              </a:cxn>
              <a:cxn ang="0">
                <a:pos x="T4" y="T5"/>
              </a:cxn>
              <a:cxn ang="0">
                <a:pos x="T6" y="T7"/>
              </a:cxn>
              <a:cxn ang="0">
                <a:pos x="T8" y="T9"/>
              </a:cxn>
            </a:cxnLst>
            <a:rect l="0" t="0" r="r" b="b"/>
            <a:pathLst>
              <a:path w="11" h="37">
                <a:moveTo>
                  <a:pt x="0" y="0"/>
                </a:moveTo>
                <a:lnTo>
                  <a:pt x="0" y="0"/>
                </a:lnTo>
                <a:lnTo>
                  <a:pt x="11" y="37"/>
                </a:lnTo>
                <a:lnTo>
                  <a:pt x="11" y="37"/>
                </a:lnTo>
                <a:lnTo>
                  <a:pt x="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4" name="Freeform 167"/>
          <p:cNvSpPr>
            <a:spLocks/>
          </p:cNvSpPr>
          <p:nvPr/>
        </p:nvSpPr>
        <p:spPr bwMode="auto">
          <a:xfrm>
            <a:off x="8096252" y="3829369"/>
            <a:ext cx="17463" cy="58737"/>
          </a:xfrm>
          <a:custGeom>
            <a:avLst/>
            <a:gdLst>
              <a:gd name="T0" fmla="*/ 0 w 11"/>
              <a:gd name="T1" fmla="*/ 0 h 37"/>
              <a:gd name="T2" fmla="*/ 0 w 11"/>
              <a:gd name="T3" fmla="*/ 0 h 37"/>
              <a:gd name="T4" fmla="*/ 11 w 11"/>
              <a:gd name="T5" fmla="*/ 37 h 37"/>
              <a:gd name="T6" fmla="*/ 11 w 11"/>
              <a:gd name="T7" fmla="*/ 37 h 37"/>
              <a:gd name="T8" fmla="*/ 0 w 11"/>
              <a:gd name="T9" fmla="*/ 0 h 37"/>
            </a:gdLst>
            <a:ahLst/>
            <a:cxnLst>
              <a:cxn ang="0">
                <a:pos x="T0" y="T1"/>
              </a:cxn>
              <a:cxn ang="0">
                <a:pos x="T2" y="T3"/>
              </a:cxn>
              <a:cxn ang="0">
                <a:pos x="T4" y="T5"/>
              </a:cxn>
              <a:cxn ang="0">
                <a:pos x="T6" y="T7"/>
              </a:cxn>
              <a:cxn ang="0">
                <a:pos x="T8" y="T9"/>
              </a:cxn>
            </a:cxnLst>
            <a:rect l="0" t="0" r="r" b="b"/>
            <a:pathLst>
              <a:path w="11" h="37">
                <a:moveTo>
                  <a:pt x="0" y="0"/>
                </a:moveTo>
                <a:lnTo>
                  <a:pt x="0" y="0"/>
                </a:lnTo>
                <a:lnTo>
                  <a:pt x="11" y="37"/>
                </a:lnTo>
                <a:lnTo>
                  <a:pt x="11" y="3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5" name="Freeform 168"/>
          <p:cNvSpPr>
            <a:spLocks/>
          </p:cNvSpPr>
          <p:nvPr/>
        </p:nvSpPr>
        <p:spPr bwMode="auto">
          <a:xfrm>
            <a:off x="8045452" y="3829368"/>
            <a:ext cx="68263" cy="68262"/>
          </a:xfrm>
          <a:custGeom>
            <a:avLst/>
            <a:gdLst>
              <a:gd name="T0" fmla="*/ 32 w 43"/>
              <a:gd name="T1" fmla="*/ 0 h 43"/>
              <a:gd name="T2" fmla="*/ 0 w 43"/>
              <a:gd name="T3" fmla="*/ 6 h 43"/>
              <a:gd name="T4" fmla="*/ 11 w 43"/>
              <a:gd name="T5" fmla="*/ 43 h 43"/>
              <a:gd name="T6" fmla="*/ 43 w 43"/>
              <a:gd name="T7" fmla="*/ 37 h 43"/>
              <a:gd name="T8" fmla="*/ 32 w 43"/>
              <a:gd name="T9" fmla="*/ 0 h 43"/>
            </a:gdLst>
            <a:ahLst/>
            <a:cxnLst>
              <a:cxn ang="0">
                <a:pos x="T0" y="T1"/>
              </a:cxn>
              <a:cxn ang="0">
                <a:pos x="T2" y="T3"/>
              </a:cxn>
              <a:cxn ang="0">
                <a:pos x="T4" y="T5"/>
              </a:cxn>
              <a:cxn ang="0">
                <a:pos x="T6" y="T7"/>
              </a:cxn>
              <a:cxn ang="0">
                <a:pos x="T8" y="T9"/>
              </a:cxn>
            </a:cxnLst>
            <a:rect l="0" t="0" r="r" b="b"/>
            <a:pathLst>
              <a:path w="43" h="43">
                <a:moveTo>
                  <a:pt x="32" y="0"/>
                </a:moveTo>
                <a:lnTo>
                  <a:pt x="0" y="6"/>
                </a:lnTo>
                <a:lnTo>
                  <a:pt x="11" y="43"/>
                </a:lnTo>
                <a:lnTo>
                  <a:pt x="43" y="37"/>
                </a:lnTo>
                <a:lnTo>
                  <a:pt x="32" y="0"/>
                </a:lnTo>
                <a:close/>
              </a:path>
            </a:pathLst>
          </a:custGeom>
          <a:solidFill>
            <a:srgbClr val="6632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6" name="Freeform 169"/>
          <p:cNvSpPr>
            <a:spLocks/>
          </p:cNvSpPr>
          <p:nvPr/>
        </p:nvSpPr>
        <p:spPr bwMode="auto">
          <a:xfrm>
            <a:off x="8045452" y="3829368"/>
            <a:ext cx="68263" cy="68262"/>
          </a:xfrm>
          <a:custGeom>
            <a:avLst/>
            <a:gdLst>
              <a:gd name="T0" fmla="*/ 32 w 43"/>
              <a:gd name="T1" fmla="*/ 0 h 43"/>
              <a:gd name="T2" fmla="*/ 0 w 43"/>
              <a:gd name="T3" fmla="*/ 6 h 43"/>
              <a:gd name="T4" fmla="*/ 11 w 43"/>
              <a:gd name="T5" fmla="*/ 43 h 43"/>
              <a:gd name="T6" fmla="*/ 43 w 43"/>
              <a:gd name="T7" fmla="*/ 37 h 43"/>
              <a:gd name="T8" fmla="*/ 32 w 43"/>
              <a:gd name="T9" fmla="*/ 0 h 43"/>
            </a:gdLst>
            <a:ahLst/>
            <a:cxnLst>
              <a:cxn ang="0">
                <a:pos x="T0" y="T1"/>
              </a:cxn>
              <a:cxn ang="0">
                <a:pos x="T2" y="T3"/>
              </a:cxn>
              <a:cxn ang="0">
                <a:pos x="T4" y="T5"/>
              </a:cxn>
              <a:cxn ang="0">
                <a:pos x="T6" y="T7"/>
              </a:cxn>
              <a:cxn ang="0">
                <a:pos x="T8" y="T9"/>
              </a:cxn>
            </a:cxnLst>
            <a:rect l="0" t="0" r="r" b="b"/>
            <a:pathLst>
              <a:path w="43" h="43">
                <a:moveTo>
                  <a:pt x="32" y="0"/>
                </a:moveTo>
                <a:lnTo>
                  <a:pt x="0" y="6"/>
                </a:lnTo>
                <a:lnTo>
                  <a:pt x="11" y="43"/>
                </a:lnTo>
                <a:lnTo>
                  <a:pt x="43" y="37"/>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7" name="Freeform 170"/>
          <p:cNvSpPr>
            <a:spLocks/>
          </p:cNvSpPr>
          <p:nvPr/>
        </p:nvSpPr>
        <p:spPr bwMode="auto">
          <a:xfrm>
            <a:off x="7519988" y="2286319"/>
            <a:ext cx="246063" cy="390525"/>
          </a:xfrm>
          <a:custGeom>
            <a:avLst/>
            <a:gdLst>
              <a:gd name="T0" fmla="*/ 142 w 142"/>
              <a:gd name="T1" fmla="*/ 14 h 224"/>
              <a:gd name="T2" fmla="*/ 123 w 142"/>
              <a:gd name="T3" fmla="*/ 72 h 224"/>
              <a:gd name="T4" fmla="*/ 99 w 142"/>
              <a:gd name="T5" fmla="*/ 129 h 224"/>
              <a:gd name="T6" fmla="*/ 96 w 142"/>
              <a:gd name="T7" fmla="*/ 136 h 224"/>
              <a:gd name="T8" fmla="*/ 92 w 142"/>
              <a:gd name="T9" fmla="*/ 143 h 224"/>
              <a:gd name="T10" fmla="*/ 88 w 142"/>
              <a:gd name="T11" fmla="*/ 150 h 224"/>
              <a:gd name="T12" fmla="*/ 83 w 142"/>
              <a:gd name="T13" fmla="*/ 157 h 224"/>
              <a:gd name="T14" fmla="*/ 63 w 142"/>
              <a:gd name="T15" fmla="*/ 183 h 224"/>
              <a:gd name="T16" fmla="*/ 40 w 142"/>
              <a:gd name="T17" fmla="*/ 205 h 224"/>
              <a:gd name="T18" fmla="*/ 28 w 142"/>
              <a:gd name="T19" fmla="*/ 215 h 224"/>
              <a:gd name="T20" fmla="*/ 14 w 142"/>
              <a:gd name="T21" fmla="*/ 224 h 224"/>
              <a:gd name="T22" fmla="*/ 0 w 142"/>
              <a:gd name="T23" fmla="*/ 205 h 224"/>
              <a:gd name="T24" fmla="*/ 9 w 142"/>
              <a:gd name="T25" fmla="*/ 194 h 224"/>
              <a:gd name="T26" fmla="*/ 18 w 142"/>
              <a:gd name="T27" fmla="*/ 183 h 224"/>
              <a:gd name="T28" fmla="*/ 34 w 142"/>
              <a:gd name="T29" fmla="*/ 160 h 224"/>
              <a:gd name="T30" fmla="*/ 48 w 142"/>
              <a:gd name="T31" fmla="*/ 136 h 224"/>
              <a:gd name="T32" fmla="*/ 53 w 142"/>
              <a:gd name="T33" fmla="*/ 124 h 224"/>
              <a:gd name="T34" fmla="*/ 56 w 142"/>
              <a:gd name="T35" fmla="*/ 118 h 224"/>
              <a:gd name="T36" fmla="*/ 59 w 142"/>
              <a:gd name="T37" fmla="*/ 111 h 224"/>
              <a:gd name="T38" fmla="*/ 78 w 142"/>
              <a:gd name="T39" fmla="*/ 56 h 224"/>
              <a:gd name="T40" fmla="*/ 97 w 142"/>
              <a:gd name="T41" fmla="*/ 0 h 224"/>
              <a:gd name="T42" fmla="*/ 142 w 142"/>
              <a:gd name="T43" fmla="*/ 1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 h="224">
                <a:moveTo>
                  <a:pt x="142" y="14"/>
                </a:moveTo>
                <a:cubicBezTo>
                  <a:pt x="136" y="34"/>
                  <a:pt x="130" y="53"/>
                  <a:pt x="123" y="72"/>
                </a:cubicBezTo>
                <a:cubicBezTo>
                  <a:pt x="115" y="91"/>
                  <a:pt x="108" y="110"/>
                  <a:pt x="99" y="129"/>
                </a:cubicBezTo>
                <a:cubicBezTo>
                  <a:pt x="96" y="136"/>
                  <a:pt x="96" y="136"/>
                  <a:pt x="96" y="136"/>
                </a:cubicBezTo>
                <a:cubicBezTo>
                  <a:pt x="92" y="143"/>
                  <a:pt x="92" y="143"/>
                  <a:pt x="92" y="143"/>
                </a:cubicBezTo>
                <a:cubicBezTo>
                  <a:pt x="91" y="146"/>
                  <a:pt x="89" y="148"/>
                  <a:pt x="88" y="150"/>
                </a:cubicBezTo>
                <a:cubicBezTo>
                  <a:pt x="86" y="153"/>
                  <a:pt x="85" y="155"/>
                  <a:pt x="83" y="157"/>
                </a:cubicBezTo>
                <a:cubicBezTo>
                  <a:pt x="77" y="166"/>
                  <a:pt x="71" y="175"/>
                  <a:pt x="63" y="183"/>
                </a:cubicBezTo>
                <a:cubicBezTo>
                  <a:pt x="56" y="191"/>
                  <a:pt x="49" y="198"/>
                  <a:pt x="40" y="205"/>
                </a:cubicBezTo>
                <a:cubicBezTo>
                  <a:pt x="36" y="208"/>
                  <a:pt x="32" y="212"/>
                  <a:pt x="28" y="215"/>
                </a:cubicBezTo>
                <a:cubicBezTo>
                  <a:pt x="23" y="218"/>
                  <a:pt x="19" y="221"/>
                  <a:pt x="14" y="224"/>
                </a:cubicBezTo>
                <a:cubicBezTo>
                  <a:pt x="0" y="205"/>
                  <a:pt x="0" y="205"/>
                  <a:pt x="0" y="205"/>
                </a:cubicBezTo>
                <a:cubicBezTo>
                  <a:pt x="3" y="202"/>
                  <a:pt x="6" y="198"/>
                  <a:pt x="9" y="194"/>
                </a:cubicBezTo>
                <a:cubicBezTo>
                  <a:pt x="12" y="191"/>
                  <a:pt x="15" y="187"/>
                  <a:pt x="18" y="183"/>
                </a:cubicBezTo>
                <a:cubicBezTo>
                  <a:pt x="24" y="176"/>
                  <a:pt x="29" y="168"/>
                  <a:pt x="34" y="160"/>
                </a:cubicBezTo>
                <a:cubicBezTo>
                  <a:pt x="39" y="152"/>
                  <a:pt x="44" y="144"/>
                  <a:pt x="48" y="136"/>
                </a:cubicBezTo>
                <a:cubicBezTo>
                  <a:pt x="50" y="132"/>
                  <a:pt x="51" y="128"/>
                  <a:pt x="53" y="124"/>
                </a:cubicBezTo>
                <a:cubicBezTo>
                  <a:pt x="56" y="118"/>
                  <a:pt x="56" y="118"/>
                  <a:pt x="56" y="118"/>
                </a:cubicBezTo>
                <a:cubicBezTo>
                  <a:pt x="59" y="111"/>
                  <a:pt x="59" y="111"/>
                  <a:pt x="59" y="111"/>
                </a:cubicBezTo>
                <a:cubicBezTo>
                  <a:pt x="65" y="93"/>
                  <a:pt x="72" y="75"/>
                  <a:pt x="78" y="56"/>
                </a:cubicBezTo>
                <a:cubicBezTo>
                  <a:pt x="97" y="0"/>
                  <a:pt x="97" y="0"/>
                  <a:pt x="97" y="0"/>
                </a:cubicBezTo>
                <a:cubicBezTo>
                  <a:pt x="142" y="14"/>
                  <a:pt x="142" y="14"/>
                  <a:pt x="142" y="14"/>
                </a:cubicBezTo>
              </a:path>
            </a:pathLst>
          </a:custGeom>
          <a:solidFill>
            <a:srgbClr val="803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8" name="Freeform 171"/>
          <p:cNvSpPr>
            <a:spLocks/>
          </p:cNvSpPr>
          <p:nvPr/>
        </p:nvSpPr>
        <p:spPr bwMode="auto">
          <a:xfrm>
            <a:off x="7621588" y="2205356"/>
            <a:ext cx="198438" cy="263525"/>
          </a:xfrm>
          <a:custGeom>
            <a:avLst/>
            <a:gdLst>
              <a:gd name="T0" fmla="*/ 104 w 114"/>
              <a:gd name="T1" fmla="*/ 30 h 152"/>
              <a:gd name="T2" fmla="*/ 60 w 114"/>
              <a:gd name="T3" fmla="*/ 152 h 152"/>
              <a:gd name="T4" fmla="*/ 0 w 114"/>
              <a:gd name="T5" fmla="*/ 106 h 152"/>
              <a:gd name="T6" fmla="*/ 37 w 114"/>
              <a:gd name="T7" fmla="*/ 33 h 152"/>
              <a:gd name="T8" fmla="*/ 104 w 114"/>
              <a:gd name="T9" fmla="*/ 30 h 152"/>
            </a:gdLst>
            <a:ahLst/>
            <a:cxnLst>
              <a:cxn ang="0">
                <a:pos x="T0" y="T1"/>
              </a:cxn>
              <a:cxn ang="0">
                <a:pos x="T2" y="T3"/>
              </a:cxn>
              <a:cxn ang="0">
                <a:pos x="T4" y="T5"/>
              </a:cxn>
              <a:cxn ang="0">
                <a:pos x="T6" y="T7"/>
              </a:cxn>
              <a:cxn ang="0">
                <a:pos x="T8" y="T9"/>
              </a:cxn>
            </a:cxnLst>
            <a:rect l="0" t="0" r="r" b="b"/>
            <a:pathLst>
              <a:path w="114" h="152">
                <a:moveTo>
                  <a:pt x="104" y="30"/>
                </a:moveTo>
                <a:cubicBezTo>
                  <a:pt x="114" y="57"/>
                  <a:pt x="60" y="152"/>
                  <a:pt x="60" y="152"/>
                </a:cubicBezTo>
                <a:cubicBezTo>
                  <a:pt x="0" y="106"/>
                  <a:pt x="0" y="106"/>
                  <a:pt x="0" y="106"/>
                </a:cubicBezTo>
                <a:cubicBezTo>
                  <a:pt x="0" y="106"/>
                  <a:pt x="17" y="64"/>
                  <a:pt x="37" y="33"/>
                </a:cubicBezTo>
                <a:cubicBezTo>
                  <a:pt x="59" y="1"/>
                  <a:pt x="93" y="0"/>
                  <a:pt x="104" y="30"/>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89" name="Freeform 172"/>
          <p:cNvSpPr>
            <a:spLocks/>
          </p:cNvSpPr>
          <p:nvPr/>
        </p:nvSpPr>
        <p:spPr bwMode="auto">
          <a:xfrm>
            <a:off x="7713664" y="2322831"/>
            <a:ext cx="80963" cy="146050"/>
          </a:xfrm>
          <a:custGeom>
            <a:avLst/>
            <a:gdLst>
              <a:gd name="T0" fmla="*/ 46 w 46"/>
              <a:gd name="T1" fmla="*/ 0 h 84"/>
              <a:gd name="T2" fmla="*/ 7 w 46"/>
              <a:gd name="T3" fmla="*/ 84 h 84"/>
              <a:gd name="T4" fmla="*/ 0 w 46"/>
              <a:gd name="T5" fmla="*/ 79 h 84"/>
              <a:gd name="T6" fmla="*/ 0 w 46"/>
              <a:gd name="T7" fmla="*/ 79 h 84"/>
              <a:gd name="T8" fmla="*/ 7 w 46"/>
              <a:gd name="T9" fmla="*/ 84 h 84"/>
              <a:gd name="T10" fmla="*/ 46 w 46"/>
              <a:gd name="T11" fmla="*/ 0 h 84"/>
            </a:gdLst>
            <a:ahLst/>
            <a:cxnLst>
              <a:cxn ang="0">
                <a:pos x="T0" y="T1"/>
              </a:cxn>
              <a:cxn ang="0">
                <a:pos x="T2" y="T3"/>
              </a:cxn>
              <a:cxn ang="0">
                <a:pos x="T4" y="T5"/>
              </a:cxn>
              <a:cxn ang="0">
                <a:pos x="T6" y="T7"/>
              </a:cxn>
              <a:cxn ang="0">
                <a:pos x="T8" y="T9"/>
              </a:cxn>
              <a:cxn ang="0">
                <a:pos x="T10" y="T11"/>
              </a:cxn>
            </a:cxnLst>
            <a:rect l="0" t="0" r="r" b="b"/>
            <a:pathLst>
              <a:path w="46" h="84">
                <a:moveTo>
                  <a:pt x="46" y="0"/>
                </a:moveTo>
                <a:cubicBezTo>
                  <a:pt x="34" y="37"/>
                  <a:pt x="7" y="84"/>
                  <a:pt x="7" y="84"/>
                </a:cubicBezTo>
                <a:cubicBezTo>
                  <a:pt x="0" y="79"/>
                  <a:pt x="0" y="79"/>
                  <a:pt x="0" y="79"/>
                </a:cubicBezTo>
                <a:cubicBezTo>
                  <a:pt x="0" y="79"/>
                  <a:pt x="0" y="79"/>
                  <a:pt x="0" y="79"/>
                </a:cubicBezTo>
                <a:cubicBezTo>
                  <a:pt x="7" y="84"/>
                  <a:pt x="7" y="84"/>
                  <a:pt x="7" y="84"/>
                </a:cubicBezTo>
                <a:cubicBezTo>
                  <a:pt x="7" y="84"/>
                  <a:pt x="34" y="37"/>
                  <a:pt x="46"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0" name="Freeform 173"/>
          <p:cNvSpPr>
            <a:spLocks/>
          </p:cNvSpPr>
          <p:nvPr/>
        </p:nvSpPr>
        <p:spPr bwMode="auto">
          <a:xfrm>
            <a:off x="7689852" y="2441893"/>
            <a:ext cx="23813" cy="19050"/>
          </a:xfrm>
          <a:custGeom>
            <a:avLst/>
            <a:gdLst>
              <a:gd name="T0" fmla="*/ 0 w 14"/>
              <a:gd name="T1" fmla="*/ 0 h 11"/>
              <a:gd name="T2" fmla="*/ 14 w 14"/>
              <a:gd name="T3" fmla="*/ 11 h 11"/>
              <a:gd name="T4" fmla="*/ 14 w 14"/>
              <a:gd name="T5" fmla="*/ 11 h 11"/>
              <a:gd name="T6" fmla="*/ 0 w 14"/>
              <a:gd name="T7" fmla="*/ 0 h 11"/>
            </a:gdLst>
            <a:ahLst/>
            <a:cxnLst>
              <a:cxn ang="0">
                <a:pos x="T0" y="T1"/>
              </a:cxn>
              <a:cxn ang="0">
                <a:pos x="T2" y="T3"/>
              </a:cxn>
              <a:cxn ang="0">
                <a:pos x="T4" y="T5"/>
              </a:cxn>
              <a:cxn ang="0">
                <a:pos x="T6" y="T7"/>
              </a:cxn>
            </a:cxnLst>
            <a:rect l="0" t="0" r="r" b="b"/>
            <a:pathLst>
              <a:path w="14" h="11">
                <a:moveTo>
                  <a:pt x="0" y="0"/>
                </a:moveTo>
                <a:cubicBezTo>
                  <a:pt x="14" y="11"/>
                  <a:pt x="14" y="11"/>
                  <a:pt x="14" y="11"/>
                </a:cubicBezTo>
                <a:cubicBezTo>
                  <a:pt x="14" y="11"/>
                  <a:pt x="14" y="11"/>
                  <a:pt x="14" y="11"/>
                </a:cubicBezTo>
                <a:cubicBezTo>
                  <a:pt x="0" y="0"/>
                  <a:pt x="0" y="0"/>
                  <a:pt x="0" y="0"/>
                </a:cubicBezTo>
              </a:path>
            </a:pathLst>
          </a:custGeom>
          <a:solidFill>
            <a:srgbClr val="6632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1" name="Freeform 174"/>
          <p:cNvSpPr>
            <a:spLocks/>
          </p:cNvSpPr>
          <p:nvPr/>
        </p:nvSpPr>
        <p:spPr bwMode="auto">
          <a:xfrm>
            <a:off x="7689852" y="2300606"/>
            <a:ext cx="109538" cy="168275"/>
          </a:xfrm>
          <a:custGeom>
            <a:avLst/>
            <a:gdLst>
              <a:gd name="T0" fmla="*/ 58 w 63"/>
              <a:gd name="T1" fmla="*/ 0 h 97"/>
              <a:gd name="T2" fmla="*/ 53 w 63"/>
              <a:gd name="T3" fmla="*/ 1 h 97"/>
              <a:gd name="T4" fmla="*/ 0 w 63"/>
              <a:gd name="T5" fmla="*/ 81 h 97"/>
              <a:gd name="T6" fmla="*/ 0 w 63"/>
              <a:gd name="T7" fmla="*/ 81 h 97"/>
              <a:gd name="T8" fmla="*/ 14 w 63"/>
              <a:gd name="T9" fmla="*/ 92 h 97"/>
              <a:gd name="T10" fmla="*/ 21 w 63"/>
              <a:gd name="T11" fmla="*/ 97 h 97"/>
              <a:gd name="T12" fmla="*/ 60 w 63"/>
              <a:gd name="T13" fmla="*/ 13 h 97"/>
              <a:gd name="T14" fmla="*/ 63 w 63"/>
              <a:gd name="T15" fmla="*/ 2 h 97"/>
              <a:gd name="T16" fmla="*/ 58 w 63"/>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7">
                <a:moveTo>
                  <a:pt x="58" y="0"/>
                </a:moveTo>
                <a:cubicBezTo>
                  <a:pt x="56" y="0"/>
                  <a:pt x="55" y="1"/>
                  <a:pt x="53" y="1"/>
                </a:cubicBezTo>
                <a:cubicBezTo>
                  <a:pt x="34" y="9"/>
                  <a:pt x="8" y="40"/>
                  <a:pt x="0" y="81"/>
                </a:cubicBezTo>
                <a:cubicBezTo>
                  <a:pt x="0" y="81"/>
                  <a:pt x="0" y="81"/>
                  <a:pt x="0" y="81"/>
                </a:cubicBezTo>
                <a:cubicBezTo>
                  <a:pt x="14" y="92"/>
                  <a:pt x="14" y="92"/>
                  <a:pt x="14" y="92"/>
                </a:cubicBezTo>
                <a:cubicBezTo>
                  <a:pt x="21" y="97"/>
                  <a:pt x="21" y="97"/>
                  <a:pt x="21" y="97"/>
                </a:cubicBezTo>
                <a:cubicBezTo>
                  <a:pt x="21" y="97"/>
                  <a:pt x="48" y="50"/>
                  <a:pt x="60" y="13"/>
                </a:cubicBezTo>
                <a:cubicBezTo>
                  <a:pt x="61" y="9"/>
                  <a:pt x="62" y="6"/>
                  <a:pt x="63" y="2"/>
                </a:cubicBezTo>
                <a:cubicBezTo>
                  <a:pt x="61" y="1"/>
                  <a:pt x="60" y="0"/>
                  <a:pt x="58" y="0"/>
                </a:cubicBezTo>
              </a:path>
            </a:pathLst>
          </a:custGeom>
          <a:solidFill>
            <a:srgbClr val="336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2" name="Freeform 175"/>
          <p:cNvSpPr>
            <a:spLocks/>
          </p:cNvSpPr>
          <p:nvPr/>
        </p:nvSpPr>
        <p:spPr bwMode="auto">
          <a:xfrm>
            <a:off x="7680327" y="2202181"/>
            <a:ext cx="354013" cy="428625"/>
          </a:xfrm>
          <a:custGeom>
            <a:avLst/>
            <a:gdLst>
              <a:gd name="T0" fmla="*/ 35 w 204"/>
              <a:gd name="T1" fmla="*/ 10 h 246"/>
              <a:gd name="T2" fmla="*/ 33 w 204"/>
              <a:gd name="T3" fmla="*/ 246 h 246"/>
              <a:gd name="T4" fmla="*/ 194 w 204"/>
              <a:gd name="T5" fmla="*/ 246 h 246"/>
              <a:gd name="T6" fmla="*/ 204 w 204"/>
              <a:gd name="T7" fmla="*/ 9 h 246"/>
              <a:gd name="T8" fmla="*/ 150 w 204"/>
              <a:gd name="T9" fmla="*/ 2 h 246"/>
              <a:gd name="T10" fmla="*/ 81 w 204"/>
              <a:gd name="T11" fmla="*/ 2 h 246"/>
              <a:gd name="T12" fmla="*/ 35 w 204"/>
              <a:gd name="T13" fmla="*/ 10 h 246"/>
            </a:gdLst>
            <a:ahLst/>
            <a:cxnLst>
              <a:cxn ang="0">
                <a:pos x="T0" y="T1"/>
              </a:cxn>
              <a:cxn ang="0">
                <a:pos x="T2" y="T3"/>
              </a:cxn>
              <a:cxn ang="0">
                <a:pos x="T4" y="T5"/>
              </a:cxn>
              <a:cxn ang="0">
                <a:pos x="T6" y="T7"/>
              </a:cxn>
              <a:cxn ang="0">
                <a:pos x="T8" y="T9"/>
              </a:cxn>
              <a:cxn ang="0">
                <a:pos x="T10" y="T11"/>
              </a:cxn>
              <a:cxn ang="0">
                <a:pos x="T12" y="T13"/>
              </a:cxn>
            </a:cxnLst>
            <a:rect l="0" t="0" r="r" b="b"/>
            <a:pathLst>
              <a:path w="204" h="246">
                <a:moveTo>
                  <a:pt x="35" y="10"/>
                </a:moveTo>
                <a:cubicBezTo>
                  <a:pt x="35" y="10"/>
                  <a:pt x="0" y="77"/>
                  <a:pt x="33" y="246"/>
                </a:cubicBezTo>
                <a:cubicBezTo>
                  <a:pt x="82" y="246"/>
                  <a:pt x="171" y="246"/>
                  <a:pt x="194" y="246"/>
                </a:cubicBezTo>
                <a:cubicBezTo>
                  <a:pt x="195" y="222"/>
                  <a:pt x="180" y="125"/>
                  <a:pt x="204" y="9"/>
                </a:cubicBezTo>
                <a:cubicBezTo>
                  <a:pt x="204" y="9"/>
                  <a:pt x="176" y="3"/>
                  <a:pt x="150" y="2"/>
                </a:cubicBezTo>
                <a:cubicBezTo>
                  <a:pt x="129" y="1"/>
                  <a:pt x="99" y="0"/>
                  <a:pt x="81" y="2"/>
                </a:cubicBezTo>
                <a:cubicBezTo>
                  <a:pt x="58" y="4"/>
                  <a:pt x="35" y="10"/>
                  <a:pt x="35" y="10"/>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3" name="Freeform 176"/>
          <p:cNvSpPr>
            <a:spLocks/>
          </p:cNvSpPr>
          <p:nvPr/>
        </p:nvSpPr>
        <p:spPr bwMode="auto">
          <a:xfrm>
            <a:off x="7429502" y="2641918"/>
            <a:ext cx="69850" cy="63500"/>
          </a:xfrm>
          <a:custGeom>
            <a:avLst/>
            <a:gdLst>
              <a:gd name="T0" fmla="*/ 0 w 44"/>
              <a:gd name="T1" fmla="*/ 23 h 40"/>
              <a:gd name="T2" fmla="*/ 18 w 44"/>
              <a:gd name="T3" fmla="*/ 40 h 40"/>
              <a:gd name="T4" fmla="*/ 44 w 44"/>
              <a:gd name="T5" fmla="*/ 33 h 40"/>
              <a:gd name="T6" fmla="*/ 26 w 44"/>
              <a:gd name="T7" fmla="*/ 0 h 40"/>
              <a:gd name="T8" fmla="*/ 0 w 44"/>
              <a:gd name="T9" fmla="*/ 23 h 40"/>
            </a:gdLst>
            <a:ahLst/>
            <a:cxnLst>
              <a:cxn ang="0">
                <a:pos x="T0" y="T1"/>
              </a:cxn>
              <a:cxn ang="0">
                <a:pos x="T2" y="T3"/>
              </a:cxn>
              <a:cxn ang="0">
                <a:pos x="T4" y="T5"/>
              </a:cxn>
              <a:cxn ang="0">
                <a:pos x="T6" y="T7"/>
              </a:cxn>
              <a:cxn ang="0">
                <a:pos x="T8" y="T9"/>
              </a:cxn>
            </a:cxnLst>
            <a:rect l="0" t="0" r="r" b="b"/>
            <a:pathLst>
              <a:path w="44" h="40">
                <a:moveTo>
                  <a:pt x="0" y="23"/>
                </a:moveTo>
                <a:lnTo>
                  <a:pt x="18" y="40"/>
                </a:lnTo>
                <a:lnTo>
                  <a:pt x="44" y="33"/>
                </a:lnTo>
                <a:lnTo>
                  <a:pt x="26" y="0"/>
                </a:lnTo>
                <a:lnTo>
                  <a:pt x="0" y="23"/>
                </a:lnTo>
                <a:close/>
              </a:path>
            </a:pathLst>
          </a:custGeom>
          <a:solidFill>
            <a:srgbClr val="7F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4" name="Freeform 177"/>
          <p:cNvSpPr>
            <a:spLocks/>
          </p:cNvSpPr>
          <p:nvPr/>
        </p:nvSpPr>
        <p:spPr bwMode="auto">
          <a:xfrm>
            <a:off x="7429502" y="2641918"/>
            <a:ext cx="69850" cy="63500"/>
          </a:xfrm>
          <a:custGeom>
            <a:avLst/>
            <a:gdLst>
              <a:gd name="T0" fmla="*/ 0 w 44"/>
              <a:gd name="T1" fmla="*/ 23 h 40"/>
              <a:gd name="T2" fmla="*/ 18 w 44"/>
              <a:gd name="T3" fmla="*/ 40 h 40"/>
              <a:gd name="T4" fmla="*/ 44 w 44"/>
              <a:gd name="T5" fmla="*/ 33 h 40"/>
              <a:gd name="T6" fmla="*/ 26 w 44"/>
              <a:gd name="T7" fmla="*/ 0 h 40"/>
              <a:gd name="T8" fmla="*/ 0 w 44"/>
              <a:gd name="T9" fmla="*/ 23 h 40"/>
            </a:gdLst>
            <a:ahLst/>
            <a:cxnLst>
              <a:cxn ang="0">
                <a:pos x="T0" y="T1"/>
              </a:cxn>
              <a:cxn ang="0">
                <a:pos x="T2" y="T3"/>
              </a:cxn>
              <a:cxn ang="0">
                <a:pos x="T4" y="T5"/>
              </a:cxn>
              <a:cxn ang="0">
                <a:pos x="T6" y="T7"/>
              </a:cxn>
              <a:cxn ang="0">
                <a:pos x="T8" y="T9"/>
              </a:cxn>
            </a:cxnLst>
            <a:rect l="0" t="0" r="r" b="b"/>
            <a:pathLst>
              <a:path w="44" h="40">
                <a:moveTo>
                  <a:pt x="0" y="23"/>
                </a:moveTo>
                <a:lnTo>
                  <a:pt x="18" y="40"/>
                </a:lnTo>
                <a:lnTo>
                  <a:pt x="44" y="33"/>
                </a:lnTo>
                <a:lnTo>
                  <a:pt x="26" y="0"/>
                </a:lnTo>
                <a:lnTo>
                  <a:pt x="0" y="2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5" name="Freeform 178"/>
          <p:cNvSpPr>
            <a:spLocks/>
          </p:cNvSpPr>
          <p:nvPr/>
        </p:nvSpPr>
        <p:spPr bwMode="auto">
          <a:xfrm>
            <a:off x="7470777" y="2641918"/>
            <a:ext cx="79375" cy="55562"/>
          </a:xfrm>
          <a:custGeom>
            <a:avLst/>
            <a:gdLst>
              <a:gd name="T0" fmla="*/ 36 w 46"/>
              <a:gd name="T1" fmla="*/ 2 h 32"/>
              <a:gd name="T2" fmla="*/ 0 w 46"/>
              <a:gd name="T3" fmla="*/ 0 h 32"/>
              <a:gd name="T4" fmla="*/ 17 w 46"/>
              <a:gd name="T5" fmla="*/ 30 h 32"/>
              <a:gd name="T6" fmla="*/ 46 w 46"/>
              <a:gd name="T7" fmla="*/ 13 h 32"/>
              <a:gd name="T8" fmla="*/ 36 w 46"/>
              <a:gd name="T9" fmla="*/ 2 h 32"/>
            </a:gdLst>
            <a:ahLst/>
            <a:cxnLst>
              <a:cxn ang="0">
                <a:pos x="T0" y="T1"/>
              </a:cxn>
              <a:cxn ang="0">
                <a:pos x="T2" y="T3"/>
              </a:cxn>
              <a:cxn ang="0">
                <a:pos x="T4" y="T5"/>
              </a:cxn>
              <a:cxn ang="0">
                <a:pos x="T6" y="T7"/>
              </a:cxn>
              <a:cxn ang="0">
                <a:pos x="T8" y="T9"/>
              </a:cxn>
            </a:cxnLst>
            <a:rect l="0" t="0" r="r" b="b"/>
            <a:pathLst>
              <a:path w="46" h="32">
                <a:moveTo>
                  <a:pt x="36" y="2"/>
                </a:moveTo>
                <a:cubicBezTo>
                  <a:pt x="0" y="0"/>
                  <a:pt x="0" y="0"/>
                  <a:pt x="0" y="0"/>
                </a:cubicBezTo>
                <a:cubicBezTo>
                  <a:pt x="17" y="30"/>
                  <a:pt x="17" y="30"/>
                  <a:pt x="17" y="30"/>
                </a:cubicBezTo>
                <a:cubicBezTo>
                  <a:pt x="17" y="30"/>
                  <a:pt x="43" y="32"/>
                  <a:pt x="46" y="13"/>
                </a:cubicBezTo>
                <a:lnTo>
                  <a:pt x="36" y="2"/>
                </a:lnTo>
                <a:close/>
              </a:path>
            </a:pathLst>
          </a:custGeom>
          <a:solidFill>
            <a:srgbClr val="7F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6" name="Freeform 179"/>
          <p:cNvSpPr>
            <a:spLocks/>
          </p:cNvSpPr>
          <p:nvPr/>
        </p:nvSpPr>
        <p:spPr bwMode="auto">
          <a:xfrm>
            <a:off x="7793038" y="2072005"/>
            <a:ext cx="147638" cy="158750"/>
          </a:xfrm>
          <a:custGeom>
            <a:avLst/>
            <a:gdLst>
              <a:gd name="T0" fmla="*/ 78 w 85"/>
              <a:gd name="T1" fmla="*/ 0 h 91"/>
              <a:gd name="T2" fmla="*/ 85 w 85"/>
              <a:gd name="T3" fmla="*/ 77 h 91"/>
              <a:gd name="T4" fmla="*/ 37 w 85"/>
              <a:gd name="T5" fmla="*/ 91 h 91"/>
              <a:gd name="T6" fmla="*/ 16 w 85"/>
              <a:gd name="T7" fmla="*/ 77 h 91"/>
              <a:gd name="T8" fmla="*/ 36 w 85"/>
              <a:gd name="T9" fmla="*/ 36 h 91"/>
              <a:gd name="T10" fmla="*/ 78 w 85"/>
              <a:gd name="T11" fmla="*/ 0 h 91"/>
            </a:gdLst>
            <a:ahLst/>
            <a:cxnLst>
              <a:cxn ang="0">
                <a:pos x="T0" y="T1"/>
              </a:cxn>
              <a:cxn ang="0">
                <a:pos x="T2" y="T3"/>
              </a:cxn>
              <a:cxn ang="0">
                <a:pos x="T4" y="T5"/>
              </a:cxn>
              <a:cxn ang="0">
                <a:pos x="T6" y="T7"/>
              </a:cxn>
              <a:cxn ang="0">
                <a:pos x="T8" y="T9"/>
              </a:cxn>
              <a:cxn ang="0">
                <a:pos x="T10" y="T11"/>
              </a:cxn>
            </a:cxnLst>
            <a:rect l="0" t="0" r="r" b="b"/>
            <a:pathLst>
              <a:path w="85" h="91">
                <a:moveTo>
                  <a:pt x="78" y="0"/>
                </a:moveTo>
                <a:cubicBezTo>
                  <a:pt x="74" y="22"/>
                  <a:pt x="69" y="62"/>
                  <a:pt x="85" y="77"/>
                </a:cubicBezTo>
                <a:cubicBezTo>
                  <a:pt x="85" y="77"/>
                  <a:pt x="78" y="91"/>
                  <a:pt x="37" y="91"/>
                </a:cubicBezTo>
                <a:cubicBezTo>
                  <a:pt x="0" y="91"/>
                  <a:pt x="16" y="77"/>
                  <a:pt x="16" y="77"/>
                </a:cubicBezTo>
                <a:cubicBezTo>
                  <a:pt x="41" y="71"/>
                  <a:pt x="40" y="53"/>
                  <a:pt x="36" y="36"/>
                </a:cubicBezTo>
                <a:cubicBezTo>
                  <a:pt x="78" y="0"/>
                  <a:pt x="78" y="0"/>
                  <a:pt x="78" y="0"/>
                </a:cubicBezTo>
              </a:path>
            </a:pathLst>
          </a:custGeom>
          <a:solidFill>
            <a:srgbClr val="7F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7" name="Freeform 180"/>
          <p:cNvSpPr>
            <a:spLocks/>
          </p:cNvSpPr>
          <p:nvPr/>
        </p:nvSpPr>
        <p:spPr bwMode="auto">
          <a:xfrm>
            <a:off x="7859713" y="2154556"/>
            <a:ext cx="0" cy="1587"/>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1"/>
                </a:cubicBezTo>
                <a:cubicBezTo>
                  <a:pt x="0" y="1"/>
                  <a:pt x="0" y="1"/>
                  <a:pt x="0" y="1"/>
                </a:cubicBezTo>
                <a:cubicBezTo>
                  <a:pt x="0" y="0"/>
                  <a:pt x="0" y="0"/>
                  <a:pt x="0"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8" name="Freeform 181"/>
          <p:cNvSpPr>
            <a:spLocks/>
          </p:cNvSpPr>
          <p:nvPr/>
        </p:nvSpPr>
        <p:spPr bwMode="auto">
          <a:xfrm>
            <a:off x="7854951" y="2097406"/>
            <a:ext cx="50800" cy="63500"/>
          </a:xfrm>
          <a:custGeom>
            <a:avLst/>
            <a:gdLst>
              <a:gd name="T0" fmla="*/ 25 w 29"/>
              <a:gd name="T1" fmla="*/ 0 h 37"/>
              <a:gd name="T2" fmla="*/ 0 w 29"/>
              <a:gd name="T3" fmla="*/ 22 h 37"/>
              <a:gd name="T4" fmla="*/ 2 w 29"/>
              <a:gd name="T5" fmla="*/ 33 h 37"/>
              <a:gd name="T6" fmla="*/ 2 w 29"/>
              <a:gd name="T7" fmla="*/ 34 h 37"/>
              <a:gd name="T8" fmla="*/ 8 w 29"/>
              <a:gd name="T9" fmla="*/ 37 h 37"/>
              <a:gd name="T10" fmla="*/ 28 w 29"/>
              <a:gd name="T11" fmla="*/ 15 h 37"/>
              <a:gd name="T12" fmla="*/ 25 w 29"/>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29" h="37">
                <a:moveTo>
                  <a:pt x="25" y="0"/>
                </a:moveTo>
                <a:cubicBezTo>
                  <a:pt x="0" y="22"/>
                  <a:pt x="0" y="22"/>
                  <a:pt x="0" y="22"/>
                </a:cubicBezTo>
                <a:cubicBezTo>
                  <a:pt x="1" y="25"/>
                  <a:pt x="2" y="29"/>
                  <a:pt x="2" y="33"/>
                </a:cubicBezTo>
                <a:cubicBezTo>
                  <a:pt x="2" y="33"/>
                  <a:pt x="2" y="33"/>
                  <a:pt x="2" y="34"/>
                </a:cubicBezTo>
                <a:cubicBezTo>
                  <a:pt x="4" y="36"/>
                  <a:pt x="5" y="37"/>
                  <a:pt x="8" y="37"/>
                </a:cubicBezTo>
                <a:cubicBezTo>
                  <a:pt x="15" y="37"/>
                  <a:pt x="25" y="26"/>
                  <a:pt x="28" y="15"/>
                </a:cubicBezTo>
                <a:cubicBezTo>
                  <a:pt x="29" y="10"/>
                  <a:pt x="26" y="3"/>
                  <a:pt x="25" y="0"/>
                </a:cubicBezTo>
              </a:path>
            </a:pathLst>
          </a:custGeom>
          <a:solidFill>
            <a:srgbClr val="6632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499" name="Freeform 182"/>
          <p:cNvSpPr>
            <a:spLocks/>
          </p:cNvSpPr>
          <p:nvPr/>
        </p:nvSpPr>
        <p:spPr bwMode="auto">
          <a:xfrm>
            <a:off x="7742239" y="1941830"/>
            <a:ext cx="104775" cy="134937"/>
          </a:xfrm>
          <a:custGeom>
            <a:avLst/>
            <a:gdLst>
              <a:gd name="T0" fmla="*/ 8 w 60"/>
              <a:gd name="T1" fmla="*/ 26 h 78"/>
              <a:gd name="T2" fmla="*/ 39 w 60"/>
              <a:gd name="T3" fmla="*/ 75 h 78"/>
              <a:gd name="T4" fmla="*/ 8 w 60"/>
              <a:gd name="T5" fmla="*/ 26 h 78"/>
            </a:gdLst>
            <a:ahLst/>
            <a:cxnLst>
              <a:cxn ang="0">
                <a:pos x="T0" y="T1"/>
              </a:cxn>
              <a:cxn ang="0">
                <a:pos x="T2" y="T3"/>
              </a:cxn>
              <a:cxn ang="0">
                <a:pos x="T4" y="T5"/>
              </a:cxn>
            </a:cxnLst>
            <a:rect l="0" t="0" r="r" b="b"/>
            <a:pathLst>
              <a:path w="60" h="78">
                <a:moveTo>
                  <a:pt x="8" y="26"/>
                </a:moveTo>
                <a:cubicBezTo>
                  <a:pt x="0" y="40"/>
                  <a:pt x="18" y="78"/>
                  <a:pt x="39" y="75"/>
                </a:cubicBezTo>
                <a:cubicBezTo>
                  <a:pt x="60" y="71"/>
                  <a:pt x="24" y="0"/>
                  <a:pt x="8" y="2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0" name="Freeform 183"/>
          <p:cNvSpPr>
            <a:spLocks/>
          </p:cNvSpPr>
          <p:nvPr/>
        </p:nvSpPr>
        <p:spPr bwMode="auto">
          <a:xfrm>
            <a:off x="7756526" y="1932305"/>
            <a:ext cx="169863" cy="239712"/>
          </a:xfrm>
          <a:custGeom>
            <a:avLst/>
            <a:gdLst>
              <a:gd name="T0" fmla="*/ 89 w 98"/>
              <a:gd name="T1" fmla="*/ 45 h 137"/>
              <a:gd name="T2" fmla="*/ 86 w 98"/>
              <a:gd name="T3" fmla="*/ 110 h 137"/>
              <a:gd name="T4" fmla="*/ 17 w 98"/>
              <a:gd name="T5" fmla="*/ 104 h 137"/>
              <a:gd name="T6" fmla="*/ 26 w 98"/>
              <a:gd name="T7" fmla="*/ 17 h 137"/>
              <a:gd name="T8" fmla="*/ 89 w 98"/>
              <a:gd name="T9" fmla="*/ 45 h 137"/>
            </a:gdLst>
            <a:ahLst/>
            <a:cxnLst>
              <a:cxn ang="0">
                <a:pos x="T0" y="T1"/>
              </a:cxn>
              <a:cxn ang="0">
                <a:pos x="T2" y="T3"/>
              </a:cxn>
              <a:cxn ang="0">
                <a:pos x="T4" y="T5"/>
              </a:cxn>
              <a:cxn ang="0">
                <a:pos x="T6" y="T7"/>
              </a:cxn>
              <a:cxn ang="0">
                <a:pos x="T8" y="T9"/>
              </a:cxn>
            </a:cxnLst>
            <a:rect l="0" t="0" r="r" b="b"/>
            <a:pathLst>
              <a:path w="98" h="137">
                <a:moveTo>
                  <a:pt x="89" y="45"/>
                </a:moveTo>
                <a:cubicBezTo>
                  <a:pt x="93" y="75"/>
                  <a:pt x="98" y="92"/>
                  <a:pt x="86" y="110"/>
                </a:cubicBezTo>
                <a:cubicBezTo>
                  <a:pt x="69" y="137"/>
                  <a:pt x="30" y="131"/>
                  <a:pt x="17" y="104"/>
                </a:cubicBezTo>
                <a:cubicBezTo>
                  <a:pt x="5" y="79"/>
                  <a:pt x="0" y="35"/>
                  <a:pt x="26" y="17"/>
                </a:cubicBezTo>
                <a:cubicBezTo>
                  <a:pt x="52" y="0"/>
                  <a:pt x="85" y="16"/>
                  <a:pt x="89" y="45"/>
                </a:cubicBezTo>
                <a:close/>
              </a:path>
            </a:pathLst>
          </a:custGeom>
          <a:solidFill>
            <a:srgbClr val="7F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1" name="Freeform 184"/>
          <p:cNvSpPr>
            <a:spLocks/>
          </p:cNvSpPr>
          <p:nvPr/>
        </p:nvSpPr>
        <p:spPr bwMode="auto">
          <a:xfrm>
            <a:off x="7867652" y="1943418"/>
            <a:ext cx="111125" cy="133350"/>
          </a:xfrm>
          <a:custGeom>
            <a:avLst/>
            <a:gdLst>
              <a:gd name="T0" fmla="*/ 28 w 64"/>
              <a:gd name="T1" fmla="*/ 0 h 77"/>
              <a:gd name="T2" fmla="*/ 2 w 64"/>
              <a:gd name="T3" fmla="*/ 19 h 77"/>
              <a:gd name="T4" fmla="*/ 24 w 64"/>
              <a:gd name="T5" fmla="*/ 68 h 77"/>
              <a:gd name="T6" fmla="*/ 28 w 64"/>
              <a:gd name="T7" fmla="*/ 0 h 77"/>
            </a:gdLst>
            <a:ahLst/>
            <a:cxnLst>
              <a:cxn ang="0">
                <a:pos x="T0" y="T1"/>
              </a:cxn>
              <a:cxn ang="0">
                <a:pos x="T2" y="T3"/>
              </a:cxn>
              <a:cxn ang="0">
                <a:pos x="T4" y="T5"/>
              </a:cxn>
              <a:cxn ang="0">
                <a:pos x="T6" y="T7"/>
              </a:cxn>
            </a:cxnLst>
            <a:rect l="0" t="0" r="r" b="b"/>
            <a:pathLst>
              <a:path w="64" h="77">
                <a:moveTo>
                  <a:pt x="28" y="0"/>
                </a:moveTo>
                <a:cubicBezTo>
                  <a:pt x="2" y="19"/>
                  <a:pt x="2" y="19"/>
                  <a:pt x="2" y="19"/>
                </a:cubicBezTo>
                <a:cubicBezTo>
                  <a:pt x="17" y="37"/>
                  <a:pt x="0" y="77"/>
                  <a:pt x="24" y="68"/>
                </a:cubicBezTo>
                <a:cubicBezTo>
                  <a:pt x="35" y="64"/>
                  <a:pt x="64" y="20"/>
                  <a:pt x="28" y="0"/>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2" name="Freeform 185"/>
          <p:cNvSpPr>
            <a:spLocks/>
          </p:cNvSpPr>
          <p:nvPr/>
        </p:nvSpPr>
        <p:spPr bwMode="auto">
          <a:xfrm>
            <a:off x="7705726" y="1875156"/>
            <a:ext cx="261938" cy="150812"/>
          </a:xfrm>
          <a:custGeom>
            <a:avLst/>
            <a:gdLst>
              <a:gd name="T0" fmla="*/ 90 w 150"/>
              <a:gd name="T1" fmla="*/ 16 h 86"/>
              <a:gd name="T2" fmla="*/ 51 w 150"/>
              <a:gd name="T3" fmla="*/ 0 h 86"/>
              <a:gd name="T4" fmla="*/ 17 w 150"/>
              <a:gd name="T5" fmla="*/ 55 h 86"/>
              <a:gd name="T6" fmla="*/ 102 w 150"/>
              <a:gd name="T7" fmla="*/ 61 h 86"/>
              <a:gd name="T8" fmla="*/ 117 w 150"/>
              <a:gd name="T9" fmla="*/ 57 h 86"/>
              <a:gd name="T10" fmla="*/ 90 w 150"/>
              <a:gd name="T11" fmla="*/ 16 h 86"/>
            </a:gdLst>
            <a:ahLst/>
            <a:cxnLst>
              <a:cxn ang="0">
                <a:pos x="T0" y="T1"/>
              </a:cxn>
              <a:cxn ang="0">
                <a:pos x="T2" y="T3"/>
              </a:cxn>
              <a:cxn ang="0">
                <a:pos x="T4" y="T5"/>
              </a:cxn>
              <a:cxn ang="0">
                <a:pos x="T6" y="T7"/>
              </a:cxn>
              <a:cxn ang="0">
                <a:pos x="T8" y="T9"/>
              </a:cxn>
              <a:cxn ang="0">
                <a:pos x="T10" y="T11"/>
              </a:cxn>
            </a:cxnLst>
            <a:rect l="0" t="0" r="r" b="b"/>
            <a:pathLst>
              <a:path w="150" h="86">
                <a:moveTo>
                  <a:pt x="90" y="16"/>
                </a:moveTo>
                <a:cubicBezTo>
                  <a:pt x="51" y="26"/>
                  <a:pt x="48" y="15"/>
                  <a:pt x="51" y="0"/>
                </a:cubicBezTo>
                <a:cubicBezTo>
                  <a:pt x="22" y="5"/>
                  <a:pt x="0" y="28"/>
                  <a:pt x="17" y="55"/>
                </a:cubicBezTo>
                <a:cubicBezTo>
                  <a:pt x="36" y="86"/>
                  <a:pt x="92" y="61"/>
                  <a:pt x="102" y="61"/>
                </a:cubicBezTo>
                <a:cubicBezTo>
                  <a:pt x="117" y="57"/>
                  <a:pt x="117" y="57"/>
                  <a:pt x="117" y="57"/>
                </a:cubicBezTo>
                <a:cubicBezTo>
                  <a:pt x="150" y="48"/>
                  <a:pt x="138" y="5"/>
                  <a:pt x="90" y="16"/>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3" name="Freeform 186"/>
          <p:cNvSpPr>
            <a:spLocks/>
          </p:cNvSpPr>
          <p:nvPr/>
        </p:nvSpPr>
        <p:spPr bwMode="auto">
          <a:xfrm>
            <a:off x="7867652" y="2035494"/>
            <a:ext cx="55563" cy="3175"/>
          </a:xfrm>
          <a:custGeom>
            <a:avLst/>
            <a:gdLst>
              <a:gd name="T0" fmla="*/ 31 w 32"/>
              <a:gd name="T1" fmla="*/ 2 h 2"/>
              <a:gd name="T2" fmla="*/ 31 w 32"/>
              <a:gd name="T3" fmla="*/ 2 h 2"/>
              <a:gd name="T4" fmla="*/ 1 w 32"/>
              <a:gd name="T5" fmla="*/ 2 h 2"/>
              <a:gd name="T6" fmla="*/ 0 w 32"/>
              <a:gd name="T7" fmla="*/ 1 h 2"/>
              <a:gd name="T8" fmla="*/ 1 w 32"/>
              <a:gd name="T9" fmla="*/ 0 h 2"/>
              <a:gd name="T10" fmla="*/ 31 w 32"/>
              <a:gd name="T11" fmla="*/ 0 h 2"/>
              <a:gd name="T12" fmla="*/ 32 w 32"/>
              <a:gd name="T13" fmla="*/ 1 h 2"/>
              <a:gd name="T14" fmla="*/ 31 w 3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
                <a:moveTo>
                  <a:pt x="31" y="2"/>
                </a:moveTo>
                <a:cubicBezTo>
                  <a:pt x="31" y="2"/>
                  <a:pt x="31" y="2"/>
                  <a:pt x="31" y="2"/>
                </a:cubicBezTo>
                <a:cubicBezTo>
                  <a:pt x="24" y="1"/>
                  <a:pt x="1" y="2"/>
                  <a:pt x="1" y="2"/>
                </a:cubicBezTo>
                <a:cubicBezTo>
                  <a:pt x="0" y="1"/>
                  <a:pt x="0" y="1"/>
                  <a:pt x="0" y="1"/>
                </a:cubicBezTo>
                <a:cubicBezTo>
                  <a:pt x="1" y="0"/>
                  <a:pt x="1" y="0"/>
                  <a:pt x="1" y="0"/>
                </a:cubicBezTo>
                <a:cubicBezTo>
                  <a:pt x="1" y="0"/>
                  <a:pt x="24" y="0"/>
                  <a:pt x="31" y="0"/>
                </a:cubicBezTo>
                <a:cubicBezTo>
                  <a:pt x="32" y="1"/>
                  <a:pt x="32" y="1"/>
                  <a:pt x="32" y="1"/>
                </a:cubicBezTo>
                <a:lnTo>
                  <a:pt x="31"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4" name="Freeform 187"/>
          <p:cNvSpPr>
            <a:spLocks/>
          </p:cNvSpPr>
          <p:nvPr/>
        </p:nvSpPr>
        <p:spPr bwMode="auto">
          <a:xfrm>
            <a:off x="7893051" y="2030731"/>
            <a:ext cx="58738" cy="66675"/>
          </a:xfrm>
          <a:custGeom>
            <a:avLst/>
            <a:gdLst>
              <a:gd name="T0" fmla="*/ 30 w 33"/>
              <a:gd name="T1" fmla="*/ 18 h 38"/>
              <a:gd name="T2" fmla="*/ 15 w 33"/>
              <a:gd name="T3" fmla="*/ 34 h 38"/>
              <a:gd name="T4" fmla="*/ 2 w 33"/>
              <a:gd name="T5" fmla="*/ 21 h 38"/>
              <a:gd name="T6" fmla="*/ 18 w 33"/>
              <a:gd name="T7" fmla="*/ 1 h 38"/>
              <a:gd name="T8" fmla="*/ 30 w 33"/>
              <a:gd name="T9" fmla="*/ 18 h 38"/>
            </a:gdLst>
            <a:ahLst/>
            <a:cxnLst>
              <a:cxn ang="0">
                <a:pos x="T0" y="T1"/>
              </a:cxn>
              <a:cxn ang="0">
                <a:pos x="T2" y="T3"/>
              </a:cxn>
              <a:cxn ang="0">
                <a:pos x="T4" y="T5"/>
              </a:cxn>
              <a:cxn ang="0">
                <a:pos x="T6" y="T7"/>
              </a:cxn>
              <a:cxn ang="0">
                <a:pos x="T8" y="T9"/>
              </a:cxn>
            </a:cxnLst>
            <a:rect l="0" t="0" r="r" b="b"/>
            <a:pathLst>
              <a:path w="33" h="38">
                <a:moveTo>
                  <a:pt x="30" y="18"/>
                </a:moveTo>
                <a:cubicBezTo>
                  <a:pt x="27" y="26"/>
                  <a:pt x="21" y="32"/>
                  <a:pt x="15" y="34"/>
                </a:cubicBezTo>
                <a:cubicBezTo>
                  <a:pt x="6" y="38"/>
                  <a:pt x="0" y="31"/>
                  <a:pt x="2" y="21"/>
                </a:cubicBezTo>
                <a:cubicBezTo>
                  <a:pt x="3" y="13"/>
                  <a:pt x="9" y="1"/>
                  <a:pt x="18" y="1"/>
                </a:cubicBezTo>
                <a:cubicBezTo>
                  <a:pt x="28" y="0"/>
                  <a:pt x="33" y="10"/>
                  <a:pt x="30" y="18"/>
                </a:cubicBezTo>
                <a:close/>
              </a:path>
            </a:pathLst>
          </a:custGeom>
          <a:solidFill>
            <a:srgbClr val="7F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5" name="Freeform 188"/>
          <p:cNvSpPr>
            <a:spLocks/>
          </p:cNvSpPr>
          <p:nvPr/>
        </p:nvSpPr>
        <p:spPr bwMode="auto">
          <a:xfrm>
            <a:off x="7794627" y="3888106"/>
            <a:ext cx="52388" cy="120650"/>
          </a:xfrm>
          <a:custGeom>
            <a:avLst/>
            <a:gdLst>
              <a:gd name="T0" fmla="*/ 33 w 33"/>
              <a:gd name="T1" fmla="*/ 76 h 76"/>
              <a:gd name="T2" fmla="*/ 1 w 33"/>
              <a:gd name="T3" fmla="*/ 76 h 76"/>
              <a:gd name="T4" fmla="*/ 0 w 33"/>
              <a:gd name="T5" fmla="*/ 0 h 76"/>
              <a:gd name="T6" fmla="*/ 32 w 33"/>
              <a:gd name="T7" fmla="*/ 0 h 76"/>
              <a:gd name="T8" fmla="*/ 33 w 33"/>
              <a:gd name="T9" fmla="*/ 76 h 76"/>
            </a:gdLst>
            <a:ahLst/>
            <a:cxnLst>
              <a:cxn ang="0">
                <a:pos x="T0" y="T1"/>
              </a:cxn>
              <a:cxn ang="0">
                <a:pos x="T2" y="T3"/>
              </a:cxn>
              <a:cxn ang="0">
                <a:pos x="T4" y="T5"/>
              </a:cxn>
              <a:cxn ang="0">
                <a:pos x="T6" y="T7"/>
              </a:cxn>
              <a:cxn ang="0">
                <a:pos x="T8" y="T9"/>
              </a:cxn>
            </a:cxnLst>
            <a:rect l="0" t="0" r="r" b="b"/>
            <a:pathLst>
              <a:path w="33" h="76">
                <a:moveTo>
                  <a:pt x="33" y="76"/>
                </a:moveTo>
                <a:lnTo>
                  <a:pt x="1" y="76"/>
                </a:lnTo>
                <a:lnTo>
                  <a:pt x="0" y="0"/>
                </a:lnTo>
                <a:lnTo>
                  <a:pt x="32" y="0"/>
                </a:lnTo>
                <a:lnTo>
                  <a:pt x="33" y="76"/>
                </a:lnTo>
                <a:close/>
              </a:path>
            </a:pathLst>
          </a:custGeom>
          <a:solidFill>
            <a:srgbClr val="7F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6" name="Freeform 189"/>
          <p:cNvSpPr>
            <a:spLocks/>
          </p:cNvSpPr>
          <p:nvPr/>
        </p:nvSpPr>
        <p:spPr bwMode="auto">
          <a:xfrm>
            <a:off x="7794627" y="3888106"/>
            <a:ext cx="52388" cy="120650"/>
          </a:xfrm>
          <a:custGeom>
            <a:avLst/>
            <a:gdLst>
              <a:gd name="T0" fmla="*/ 33 w 33"/>
              <a:gd name="T1" fmla="*/ 76 h 76"/>
              <a:gd name="T2" fmla="*/ 1 w 33"/>
              <a:gd name="T3" fmla="*/ 76 h 76"/>
              <a:gd name="T4" fmla="*/ 0 w 33"/>
              <a:gd name="T5" fmla="*/ 0 h 76"/>
              <a:gd name="T6" fmla="*/ 32 w 33"/>
              <a:gd name="T7" fmla="*/ 0 h 76"/>
              <a:gd name="T8" fmla="*/ 33 w 33"/>
              <a:gd name="T9" fmla="*/ 76 h 76"/>
            </a:gdLst>
            <a:ahLst/>
            <a:cxnLst>
              <a:cxn ang="0">
                <a:pos x="T0" y="T1"/>
              </a:cxn>
              <a:cxn ang="0">
                <a:pos x="T2" y="T3"/>
              </a:cxn>
              <a:cxn ang="0">
                <a:pos x="T4" y="T5"/>
              </a:cxn>
              <a:cxn ang="0">
                <a:pos x="T6" y="T7"/>
              </a:cxn>
              <a:cxn ang="0">
                <a:pos x="T8" y="T9"/>
              </a:cxn>
            </a:cxnLst>
            <a:rect l="0" t="0" r="r" b="b"/>
            <a:pathLst>
              <a:path w="33" h="76">
                <a:moveTo>
                  <a:pt x="33" y="76"/>
                </a:moveTo>
                <a:lnTo>
                  <a:pt x="1" y="76"/>
                </a:lnTo>
                <a:lnTo>
                  <a:pt x="0" y="0"/>
                </a:lnTo>
                <a:lnTo>
                  <a:pt x="32" y="0"/>
                </a:lnTo>
                <a:lnTo>
                  <a:pt x="33" y="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7" name="Freeform 190"/>
          <p:cNvSpPr>
            <a:spLocks/>
          </p:cNvSpPr>
          <p:nvPr/>
        </p:nvSpPr>
        <p:spPr bwMode="auto">
          <a:xfrm>
            <a:off x="7666039" y="4000819"/>
            <a:ext cx="200025" cy="60325"/>
          </a:xfrm>
          <a:custGeom>
            <a:avLst/>
            <a:gdLst>
              <a:gd name="T0" fmla="*/ 74 w 115"/>
              <a:gd name="T1" fmla="*/ 0 h 34"/>
              <a:gd name="T2" fmla="*/ 106 w 115"/>
              <a:gd name="T3" fmla="*/ 0 h 34"/>
              <a:gd name="T4" fmla="*/ 108 w 115"/>
              <a:gd name="T5" fmla="*/ 2 h 34"/>
              <a:gd name="T6" fmla="*/ 114 w 115"/>
              <a:gd name="T7" fmla="*/ 28 h 34"/>
              <a:gd name="T8" fmla="*/ 110 w 115"/>
              <a:gd name="T9" fmla="*/ 33 h 34"/>
              <a:gd name="T10" fmla="*/ 67 w 115"/>
              <a:gd name="T11" fmla="*/ 33 h 34"/>
              <a:gd name="T12" fmla="*/ 15 w 115"/>
              <a:gd name="T13" fmla="*/ 34 h 34"/>
              <a:gd name="T14" fmla="*/ 5 w 115"/>
              <a:gd name="T15" fmla="*/ 20 h 34"/>
              <a:gd name="T16" fmla="*/ 66 w 115"/>
              <a:gd name="T17" fmla="*/ 2 h 34"/>
              <a:gd name="T18" fmla="*/ 74 w 11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34">
                <a:moveTo>
                  <a:pt x="74" y="0"/>
                </a:moveTo>
                <a:cubicBezTo>
                  <a:pt x="106" y="0"/>
                  <a:pt x="106" y="0"/>
                  <a:pt x="106" y="0"/>
                </a:cubicBezTo>
                <a:cubicBezTo>
                  <a:pt x="107" y="0"/>
                  <a:pt x="108" y="1"/>
                  <a:pt x="108" y="2"/>
                </a:cubicBezTo>
                <a:cubicBezTo>
                  <a:pt x="114" y="28"/>
                  <a:pt x="114" y="28"/>
                  <a:pt x="114" y="28"/>
                </a:cubicBezTo>
                <a:cubicBezTo>
                  <a:pt x="115" y="31"/>
                  <a:pt x="113" y="34"/>
                  <a:pt x="110" y="33"/>
                </a:cubicBezTo>
                <a:cubicBezTo>
                  <a:pt x="98" y="33"/>
                  <a:pt x="81" y="33"/>
                  <a:pt x="67" y="33"/>
                </a:cubicBezTo>
                <a:cubicBezTo>
                  <a:pt x="50" y="33"/>
                  <a:pt x="35" y="34"/>
                  <a:pt x="15" y="34"/>
                </a:cubicBezTo>
                <a:cubicBezTo>
                  <a:pt x="3" y="34"/>
                  <a:pt x="0" y="21"/>
                  <a:pt x="5" y="20"/>
                </a:cubicBezTo>
                <a:cubicBezTo>
                  <a:pt x="28" y="15"/>
                  <a:pt x="47" y="15"/>
                  <a:pt x="66" y="2"/>
                </a:cubicBezTo>
                <a:cubicBezTo>
                  <a:pt x="69" y="1"/>
                  <a:pt x="71" y="0"/>
                  <a:pt x="74"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8" name="Rectangle 191"/>
          <p:cNvSpPr>
            <a:spLocks noChangeArrowheads="1"/>
          </p:cNvSpPr>
          <p:nvPr/>
        </p:nvSpPr>
        <p:spPr bwMode="auto">
          <a:xfrm>
            <a:off x="7847013" y="3937319"/>
            <a:ext cx="1588" cy="12700"/>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09" name="Rectangle 192"/>
          <p:cNvSpPr>
            <a:spLocks noChangeArrowheads="1"/>
          </p:cNvSpPr>
          <p:nvPr/>
        </p:nvSpPr>
        <p:spPr bwMode="auto">
          <a:xfrm>
            <a:off x="7847013" y="3937319"/>
            <a:ext cx="15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0" name="Rectangle 193"/>
          <p:cNvSpPr>
            <a:spLocks noChangeArrowheads="1"/>
          </p:cNvSpPr>
          <p:nvPr/>
        </p:nvSpPr>
        <p:spPr bwMode="auto">
          <a:xfrm>
            <a:off x="7794627" y="3937319"/>
            <a:ext cx="52388" cy="12700"/>
          </a:xfrm>
          <a:prstGeom prst="rect">
            <a:avLst/>
          </a:prstGeom>
          <a:solidFill>
            <a:srgbClr val="6632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1" name="Rectangle 194"/>
          <p:cNvSpPr>
            <a:spLocks noChangeArrowheads="1"/>
          </p:cNvSpPr>
          <p:nvPr/>
        </p:nvSpPr>
        <p:spPr bwMode="auto">
          <a:xfrm>
            <a:off x="7794627" y="3937319"/>
            <a:ext cx="52388"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2" name="Freeform 195"/>
          <p:cNvSpPr>
            <a:spLocks noEditPoints="1"/>
          </p:cNvSpPr>
          <p:nvPr/>
        </p:nvSpPr>
        <p:spPr bwMode="auto">
          <a:xfrm>
            <a:off x="7758113" y="3994469"/>
            <a:ext cx="26988" cy="15875"/>
          </a:xfrm>
          <a:custGeom>
            <a:avLst/>
            <a:gdLst>
              <a:gd name="T0" fmla="*/ 8 w 16"/>
              <a:gd name="T1" fmla="*/ 9 h 9"/>
              <a:gd name="T2" fmla="*/ 2 w 16"/>
              <a:gd name="T3" fmla="*/ 8 h 9"/>
              <a:gd name="T4" fmla="*/ 0 w 16"/>
              <a:gd name="T5" fmla="*/ 5 h 9"/>
              <a:gd name="T6" fmla="*/ 1 w 16"/>
              <a:gd name="T7" fmla="*/ 2 h 9"/>
              <a:gd name="T8" fmla="*/ 16 w 16"/>
              <a:gd name="T9" fmla="*/ 5 h 9"/>
              <a:gd name="T10" fmla="*/ 16 w 16"/>
              <a:gd name="T11" fmla="*/ 6 h 9"/>
              <a:gd name="T12" fmla="*/ 16 w 16"/>
              <a:gd name="T13" fmla="*/ 6 h 9"/>
              <a:gd name="T14" fmla="*/ 8 w 16"/>
              <a:gd name="T15" fmla="*/ 9 h 9"/>
              <a:gd name="T16" fmla="*/ 3 w 16"/>
              <a:gd name="T17" fmla="*/ 3 h 9"/>
              <a:gd name="T18" fmla="*/ 2 w 16"/>
              <a:gd name="T19" fmla="*/ 4 h 9"/>
              <a:gd name="T20" fmla="*/ 2 w 16"/>
              <a:gd name="T21" fmla="*/ 4 h 9"/>
              <a:gd name="T22" fmla="*/ 3 w 16"/>
              <a:gd name="T23" fmla="*/ 7 h 9"/>
              <a:gd name="T24" fmla="*/ 14 w 16"/>
              <a:gd name="T25" fmla="*/ 6 h 9"/>
              <a:gd name="T26" fmla="*/ 3 w 16"/>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9">
                <a:moveTo>
                  <a:pt x="8" y="9"/>
                </a:moveTo>
                <a:cubicBezTo>
                  <a:pt x="6" y="9"/>
                  <a:pt x="4" y="9"/>
                  <a:pt x="2" y="8"/>
                </a:cubicBezTo>
                <a:cubicBezTo>
                  <a:pt x="1" y="7"/>
                  <a:pt x="1" y="6"/>
                  <a:pt x="0" y="5"/>
                </a:cubicBezTo>
                <a:cubicBezTo>
                  <a:pt x="0" y="3"/>
                  <a:pt x="1" y="3"/>
                  <a:pt x="1" y="2"/>
                </a:cubicBezTo>
                <a:cubicBezTo>
                  <a:pt x="4" y="0"/>
                  <a:pt x="15" y="5"/>
                  <a:pt x="16" y="5"/>
                </a:cubicBezTo>
                <a:cubicBezTo>
                  <a:pt x="16" y="6"/>
                  <a:pt x="16" y="6"/>
                  <a:pt x="16" y="6"/>
                </a:cubicBezTo>
                <a:cubicBezTo>
                  <a:pt x="16" y="6"/>
                  <a:pt x="16" y="6"/>
                  <a:pt x="16" y="6"/>
                </a:cubicBezTo>
                <a:cubicBezTo>
                  <a:pt x="14" y="7"/>
                  <a:pt x="11" y="8"/>
                  <a:pt x="8" y="9"/>
                </a:cubicBezTo>
                <a:moveTo>
                  <a:pt x="3" y="3"/>
                </a:moveTo>
                <a:cubicBezTo>
                  <a:pt x="3" y="3"/>
                  <a:pt x="2" y="3"/>
                  <a:pt x="2" y="4"/>
                </a:cubicBezTo>
                <a:cubicBezTo>
                  <a:pt x="2" y="4"/>
                  <a:pt x="2" y="4"/>
                  <a:pt x="2" y="4"/>
                </a:cubicBezTo>
                <a:cubicBezTo>
                  <a:pt x="2" y="6"/>
                  <a:pt x="2" y="6"/>
                  <a:pt x="3" y="7"/>
                </a:cubicBezTo>
                <a:cubicBezTo>
                  <a:pt x="5" y="8"/>
                  <a:pt x="9" y="7"/>
                  <a:pt x="14" y="6"/>
                </a:cubicBezTo>
                <a:cubicBezTo>
                  <a:pt x="10" y="4"/>
                  <a:pt x="5" y="3"/>
                  <a:pt x="3" y="3"/>
                </a:cubicBezTo>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3" name="Freeform 196"/>
          <p:cNvSpPr>
            <a:spLocks noEditPoints="1"/>
          </p:cNvSpPr>
          <p:nvPr/>
        </p:nvSpPr>
        <p:spPr bwMode="auto">
          <a:xfrm>
            <a:off x="7766051" y="3983356"/>
            <a:ext cx="19050" cy="20637"/>
          </a:xfrm>
          <a:custGeom>
            <a:avLst/>
            <a:gdLst>
              <a:gd name="T0" fmla="*/ 11 w 11"/>
              <a:gd name="T1" fmla="*/ 12 h 12"/>
              <a:gd name="T2" fmla="*/ 11 w 11"/>
              <a:gd name="T3" fmla="*/ 12 h 12"/>
              <a:gd name="T4" fmla="*/ 0 w 11"/>
              <a:gd name="T5" fmla="*/ 2 h 12"/>
              <a:gd name="T6" fmla="*/ 2 w 11"/>
              <a:gd name="T7" fmla="*/ 0 h 12"/>
              <a:gd name="T8" fmla="*/ 5 w 11"/>
              <a:gd name="T9" fmla="*/ 0 h 12"/>
              <a:gd name="T10" fmla="*/ 11 w 11"/>
              <a:gd name="T11" fmla="*/ 12 h 12"/>
              <a:gd name="T12" fmla="*/ 11 w 11"/>
              <a:gd name="T13" fmla="*/ 12 h 12"/>
              <a:gd name="T14" fmla="*/ 3 w 11"/>
              <a:gd name="T15" fmla="*/ 1 h 12"/>
              <a:gd name="T16" fmla="*/ 3 w 11"/>
              <a:gd name="T17" fmla="*/ 1 h 12"/>
              <a:gd name="T18" fmla="*/ 2 w 11"/>
              <a:gd name="T19" fmla="*/ 2 h 12"/>
              <a:gd name="T20" fmla="*/ 10 w 11"/>
              <a:gd name="T21" fmla="*/ 10 h 12"/>
              <a:gd name="T22" fmla="*/ 5 w 11"/>
              <a:gd name="T23" fmla="*/ 2 h 12"/>
              <a:gd name="T24" fmla="*/ 3 w 11"/>
              <a:gd name="T25"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12">
                <a:moveTo>
                  <a:pt x="11" y="12"/>
                </a:moveTo>
                <a:cubicBezTo>
                  <a:pt x="11" y="12"/>
                  <a:pt x="11" y="12"/>
                  <a:pt x="11" y="12"/>
                </a:cubicBezTo>
                <a:cubicBezTo>
                  <a:pt x="7" y="11"/>
                  <a:pt x="0" y="6"/>
                  <a:pt x="0" y="2"/>
                </a:cubicBezTo>
                <a:cubicBezTo>
                  <a:pt x="0" y="2"/>
                  <a:pt x="1" y="0"/>
                  <a:pt x="2" y="0"/>
                </a:cubicBezTo>
                <a:cubicBezTo>
                  <a:pt x="3" y="0"/>
                  <a:pt x="4" y="0"/>
                  <a:pt x="5" y="0"/>
                </a:cubicBezTo>
                <a:cubicBezTo>
                  <a:pt x="9" y="3"/>
                  <a:pt x="11" y="11"/>
                  <a:pt x="11" y="12"/>
                </a:cubicBezTo>
                <a:cubicBezTo>
                  <a:pt x="11" y="12"/>
                  <a:pt x="11" y="12"/>
                  <a:pt x="11" y="12"/>
                </a:cubicBezTo>
                <a:close/>
                <a:moveTo>
                  <a:pt x="3" y="1"/>
                </a:moveTo>
                <a:cubicBezTo>
                  <a:pt x="3" y="1"/>
                  <a:pt x="3" y="1"/>
                  <a:pt x="3" y="1"/>
                </a:cubicBezTo>
                <a:cubicBezTo>
                  <a:pt x="2" y="2"/>
                  <a:pt x="2" y="2"/>
                  <a:pt x="2" y="2"/>
                </a:cubicBezTo>
                <a:cubicBezTo>
                  <a:pt x="2" y="4"/>
                  <a:pt x="6" y="9"/>
                  <a:pt x="10" y="10"/>
                </a:cubicBezTo>
                <a:cubicBezTo>
                  <a:pt x="9" y="8"/>
                  <a:pt x="7" y="3"/>
                  <a:pt x="5" y="2"/>
                </a:cubicBezTo>
                <a:cubicBezTo>
                  <a:pt x="4" y="1"/>
                  <a:pt x="4" y="1"/>
                  <a:pt x="3" y="1"/>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4" name="Freeform 197"/>
          <p:cNvSpPr>
            <a:spLocks/>
          </p:cNvSpPr>
          <p:nvPr/>
        </p:nvSpPr>
        <p:spPr bwMode="auto">
          <a:xfrm>
            <a:off x="7686676" y="2630806"/>
            <a:ext cx="234950" cy="1303337"/>
          </a:xfrm>
          <a:custGeom>
            <a:avLst/>
            <a:gdLst>
              <a:gd name="T0" fmla="*/ 29 w 135"/>
              <a:gd name="T1" fmla="*/ 0 h 748"/>
              <a:gd name="T2" fmla="*/ 4 w 135"/>
              <a:gd name="T3" fmla="*/ 368 h 748"/>
              <a:gd name="T4" fmla="*/ 53 w 135"/>
              <a:gd name="T5" fmla="*/ 748 h 748"/>
              <a:gd name="T6" fmla="*/ 101 w 135"/>
              <a:gd name="T7" fmla="*/ 748 h 748"/>
              <a:gd name="T8" fmla="*/ 93 w 135"/>
              <a:gd name="T9" fmla="*/ 390 h 748"/>
              <a:gd name="T10" fmla="*/ 135 w 135"/>
              <a:gd name="T11" fmla="*/ 0 h 748"/>
              <a:gd name="T12" fmla="*/ 29 w 135"/>
              <a:gd name="T13" fmla="*/ 0 h 748"/>
            </a:gdLst>
            <a:ahLst/>
            <a:cxnLst>
              <a:cxn ang="0">
                <a:pos x="T0" y="T1"/>
              </a:cxn>
              <a:cxn ang="0">
                <a:pos x="T2" y="T3"/>
              </a:cxn>
              <a:cxn ang="0">
                <a:pos x="T4" y="T5"/>
              </a:cxn>
              <a:cxn ang="0">
                <a:pos x="T6" y="T7"/>
              </a:cxn>
              <a:cxn ang="0">
                <a:pos x="T8" y="T9"/>
              </a:cxn>
              <a:cxn ang="0">
                <a:pos x="T10" y="T11"/>
              </a:cxn>
              <a:cxn ang="0">
                <a:pos x="T12" y="T13"/>
              </a:cxn>
            </a:cxnLst>
            <a:rect l="0" t="0" r="r" b="b"/>
            <a:pathLst>
              <a:path w="135" h="748">
                <a:moveTo>
                  <a:pt x="29" y="0"/>
                </a:moveTo>
                <a:cubicBezTo>
                  <a:pt x="29" y="0"/>
                  <a:pt x="8" y="276"/>
                  <a:pt x="4" y="368"/>
                </a:cubicBezTo>
                <a:cubicBezTo>
                  <a:pt x="0" y="463"/>
                  <a:pt x="53" y="748"/>
                  <a:pt x="53" y="748"/>
                </a:cubicBezTo>
                <a:cubicBezTo>
                  <a:pt x="101" y="748"/>
                  <a:pt x="101" y="748"/>
                  <a:pt x="101" y="748"/>
                </a:cubicBezTo>
                <a:cubicBezTo>
                  <a:pt x="101" y="748"/>
                  <a:pt x="85" y="484"/>
                  <a:pt x="93" y="390"/>
                </a:cubicBezTo>
                <a:cubicBezTo>
                  <a:pt x="102" y="289"/>
                  <a:pt x="135" y="0"/>
                  <a:pt x="135" y="0"/>
                </a:cubicBezTo>
                <a:cubicBezTo>
                  <a:pt x="29" y="0"/>
                  <a:pt x="29" y="0"/>
                  <a:pt x="29" y="0"/>
                </a:cubicBezTo>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5" name="Freeform 198"/>
          <p:cNvSpPr>
            <a:spLocks noEditPoints="1"/>
          </p:cNvSpPr>
          <p:nvPr/>
        </p:nvSpPr>
        <p:spPr bwMode="auto">
          <a:xfrm>
            <a:off x="7859713" y="2783206"/>
            <a:ext cx="44450" cy="417512"/>
          </a:xfrm>
          <a:custGeom>
            <a:avLst/>
            <a:gdLst>
              <a:gd name="T0" fmla="*/ 11 w 26"/>
              <a:gd name="T1" fmla="*/ 136 h 240"/>
              <a:gd name="T2" fmla="*/ 0 w 26"/>
              <a:gd name="T3" fmla="*/ 239 h 240"/>
              <a:gd name="T4" fmla="*/ 0 w 26"/>
              <a:gd name="T5" fmla="*/ 240 h 240"/>
              <a:gd name="T6" fmla="*/ 11 w 26"/>
              <a:gd name="T7" fmla="*/ 136 h 240"/>
              <a:gd name="T8" fmla="*/ 26 w 26"/>
              <a:gd name="T9" fmla="*/ 0 h 240"/>
              <a:gd name="T10" fmla="*/ 26 w 26"/>
              <a:gd name="T11" fmla="*/ 0 h 240"/>
              <a:gd name="T12" fmla="*/ 22 w 26"/>
              <a:gd name="T13" fmla="*/ 38 h 240"/>
              <a:gd name="T14" fmla="*/ 26 w 26"/>
              <a:gd name="T15" fmla="*/ 0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40">
                <a:moveTo>
                  <a:pt x="11" y="136"/>
                </a:moveTo>
                <a:cubicBezTo>
                  <a:pt x="7" y="172"/>
                  <a:pt x="3" y="208"/>
                  <a:pt x="0" y="239"/>
                </a:cubicBezTo>
                <a:cubicBezTo>
                  <a:pt x="0" y="239"/>
                  <a:pt x="0" y="240"/>
                  <a:pt x="0" y="240"/>
                </a:cubicBezTo>
                <a:cubicBezTo>
                  <a:pt x="3" y="208"/>
                  <a:pt x="7" y="172"/>
                  <a:pt x="11" y="136"/>
                </a:cubicBezTo>
                <a:moveTo>
                  <a:pt x="26" y="0"/>
                </a:moveTo>
                <a:cubicBezTo>
                  <a:pt x="26" y="0"/>
                  <a:pt x="26" y="0"/>
                  <a:pt x="26" y="0"/>
                </a:cubicBezTo>
                <a:cubicBezTo>
                  <a:pt x="25" y="12"/>
                  <a:pt x="23" y="25"/>
                  <a:pt x="22" y="38"/>
                </a:cubicBezTo>
                <a:cubicBezTo>
                  <a:pt x="23" y="25"/>
                  <a:pt x="25" y="12"/>
                  <a:pt x="26" y="0"/>
                </a:cubicBezTo>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6" name="Freeform 199"/>
          <p:cNvSpPr>
            <a:spLocks/>
          </p:cNvSpPr>
          <p:nvPr/>
        </p:nvSpPr>
        <p:spPr bwMode="auto">
          <a:xfrm>
            <a:off x="7808913" y="2783206"/>
            <a:ext cx="95250" cy="415925"/>
          </a:xfrm>
          <a:custGeom>
            <a:avLst/>
            <a:gdLst>
              <a:gd name="T0" fmla="*/ 55 w 55"/>
              <a:gd name="T1" fmla="*/ 0 h 239"/>
              <a:gd name="T2" fmla="*/ 8 w 55"/>
              <a:gd name="T3" fmla="*/ 130 h 239"/>
              <a:gd name="T4" fmla="*/ 29 w 55"/>
              <a:gd name="T5" fmla="*/ 239 h 239"/>
              <a:gd name="T6" fmla="*/ 40 w 55"/>
              <a:gd name="T7" fmla="*/ 136 h 239"/>
              <a:gd name="T8" fmla="*/ 51 w 55"/>
              <a:gd name="T9" fmla="*/ 38 h 239"/>
              <a:gd name="T10" fmla="*/ 55 w 55"/>
              <a:gd name="T11" fmla="*/ 0 h 239"/>
            </a:gdLst>
            <a:ahLst/>
            <a:cxnLst>
              <a:cxn ang="0">
                <a:pos x="T0" y="T1"/>
              </a:cxn>
              <a:cxn ang="0">
                <a:pos x="T2" y="T3"/>
              </a:cxn>
              <a:cxn ang="0">
                <a:pos x="T4" y="T5"/>
              </a:cxn>
              <a:cxn ang="0">
                <a:pos x="T6" y="T7"/>
              </a:cxn>
              <a:cxn ang="0">
                <a:pos x="T8" y="T9"/>
              </a:cxn>
              <a:cxn ang="0">
                <a:pos x="T10" y="T11"/>
              </a:cxn>
            </a:cxnLst>
            <a:rect l="0" t="0" r="r" b="b"/>
            <a:pathLst>
              <a:path w="55" h="239">
                <a:moveTo>
                  <a:pt x="55" y="0"/>
                </a:moveTo>
                <a:cubicBezTo>
                  <a:pt x="37" y="13"/>
                  <a:pt x="0" y="48"/>
                  <a:pt x="8" y="130"/>
                </a:cubicBezTo>
                <a:cubicBezTo>
                  <a:pt x="12" y="176"/>
                  <a:pt x="23" y="220"/>
                  <a:pt x="29" y="239"/>
                </a:cubicBezTo>
                <a:cubicBezTo>
                  <a:pt x="32" y="208"/>
                  <a:pt x="36" y="172"/>
                  <a:pt x="40" y="136"/>
                </a:cubicBezTo>
                <a:cubicBezTo>
                  <a:pt x="44" y="102"/>
                  <a:pt x="48" y="68"/>
                  <a:pt x="51" y="38"/>
                </a:cubicBezTo>
                <a:cubicBezTo>
                  <a:pt x="52" y="25"/>
                  <a:pt x="54" y="12"/>
                  <a:pt x="55" y="0"/>
                </a:cubicBezTo>
              </a:path>
            </a:pathLst>
          </a:custGeom>
          <a:solidFill>
            <a:srgbClr val="1E28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7" name="Freeform 200"/>
          <p:cNvSpPr>
            <a:spLocks/>
          </p:cNvSpPr>
          <p:nvPr/>
        </p:nvSpPr>
        <p:spPr bwMode="auto">
          <a:xfrm>
            <a:off x="7834314" y="2630806"/>
            <a:ext cx="290513" cy="1258887"/>
          </a:xfrm>
          <a:custGeom>
            <a:avLst/>
            <a:gdLst>
              <a:gd name="T0" fmla="*/ 0 w 167"/>
              <a:gd name="T1" fmla="*/ 0 h 722"/>
              <a:gd name="T2" fmla="*/ 31 w 167"/>
              <a:gd name="T3" fmla="*/ 361 h 722"/>
              <a:gd name="T4" fmla="*/ 113 w 167"/>
              <a:gd name="T5" fmla="*/ 722 h 722"/>
              <a:gd name="T6" fmla="*/ 167 w 167"/>
              <a:gd name="T7" fmla="*/ 711 h 722"/>
              <a:gd name="T8" fmla="*/ 119 w 167"/>
              <a:gd name="T9" fmla="*/ 365 h 722"/>
              <a:gd name="T10" fmla="*/ 104 w 167"/>
              <a:gd name="T11" fmla="*/ 0 h 722"/>
              <a:gd name="T12" fmla="*/ 0 w 167"/>
              <a:gd name="T13" fmla="*/ 0 h 722"/>
            </a:gdLst>
            <a:ahLst/>
            <a:cxnLst>
              <a:cxn ang="0">
                <a:pos x="T0" y="T1"/>
              </a:cxn>
              <a:cxn ang="0">
                <a:pos x="T2" y="T3"/>
              </a:cxn>
              <a:cxn ang="0">
                <a:pos x="T4" y="T5"/>
              </a:cxn>
              <a:cxn ang="0">
                <a:pos x="T6" y="T7"/>
              </a:cxn>
              <a:cxn ang="0">
                <a:pos x="T8" y="T9"/>
              </a:cxn>
              <a:cxn ang="0">
                <a:pos x="T10" y="T11"/>
              </a:cxn>
              <a:cxn ang="0">
                <a:pos x="T12" y="T13"/>
              </a:cxn>
            </a:cxnLst>
            <a:rect l="0" t="0" r="r" b="b"/>
            <a:pathLst>
              <a:path w="167" h="722">
                <a:moveTo>
                  <a:pt x="0" y="0"/>
                </a:moveTo>
                <a:cubicBezTo>
                  <a:pt x="0" y="0"/>
                  <a:pt x="12" y="275"/>
                  <a:pt x="31" y="361"/>
                </a:cubicBezTo>
                <a:cubicBezTo>
                  <a:pt x="51" y="455"/>
                  <a:pt x="113" y="722"/>
                  <a:pt x="113" y="722"/>
                </a:cubicBezTo>
                <a:cubicBezTo>
                  <a:pt x="167" y="711"/>
                  <a:pt x="167" y="711"/>
                  <a:pt x="167" y="711"/>
                </a:cubicBezTo>
                <a:cubicBezTo>
                  <a:pt x="167" y="711"/>
                  <a:pt x="130" y="458"/>
                  <a:pt x="119" y="365"/>
                </a:cubicBezTo>
                <a:cubicBezTo>
                  <a:pt x="106" y="263"/>
                  <a:pt x="104" y="0"/>
                  <a:pt x="104" y="0"/>
                </a:cubicBezTo>
                <a:lnTo>
                  <a:pt x="0" y="0"/>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8" name="Freeform 201"/>
          <p:cNvSpPr>
            <a:spLocks/>
          </p:cNvSpPr>
          <p:nvPr/>
        </p:nvSpPr>
        <p:spPr bwMode="auto">
          <a:xfrm>
            <a:off x="8013702" y="3829368"/>
            <a:ext cx="117475" cy="61912"/>
          </a:xfrm>
          <a:custGeom>
            <a:avLst/>
            <a:gdLst>
              <a:gd name="T0" fmla="*/ 74 w 74"/>
              <a:gd name="T1" fmla="*/ 26 h 39"/>
              <a:gd name="T2" fmla="*/ 10 w 74"/>
              <a:gd name="T3" fmla="*/ 39 h 39"/>
              <a:gd name="T4" fmla="*/ 0 w 74"/>
              <a:gd name="T5" fmla="*/ 17 h 39"/>
              <a:gd name="T6" fmla="*/ 69 w 74"/>
              <a:gd name="T7" fmla="*/ 0 h 39"/>
              <a:gd name="T8" fmla="*/ 74 w 74"/>
              <a:gd name="T9" fmla="*/ 26 h 39"/>
            </a:gdLst>
            <a:ahLst/>
            <a:cxnLst>
              <a:cxn ang="0">
                <a:pos x="T0" y="T1"/>
              </a:cxn>
              <a:cxn ang="0">
                <a:pos x="T2" y="T3"/>
              </a:cxn>
              <a:cxn ang="0">
                <a:pos x="T4" y="T5"/>
              </a:cxn>
              <a:cxn ang="0">
                <a:pos x="T6" y="T7"/>
              </a:cxn>
              <a:cxn ang="0">
                <a:pos x="T8" y="T9"/>
              </a:cxn>
            </a:cxnLst>
            <a:rect l="0" t="0" r="r" b="b"/>
            <a:pathLst>
              <a:path w="74" h="39">
                <a:moveTo>
                  <a:pt x="74" y="26"/>
                </a:moveTo>
                <a:lnTo>
                  <a:pt x="10" y="39"/>
                </a:lnTo>
                <a:lnTo>
                  <a:pt x="0" y="17"/>
                </a:lnTo>
                <a:lnTo>
                  <a:pt x="69" y="0"/>
                </a:lnTo>
                <a:lnTo>
                  <a:pt x="74" y="26"/>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19" name="Freeform 202"/>
          <p:cNvSpPr>
            <a:spLocks/>
          </p:cNvSpPr>
          <p:nvPr/>
        </p:nvSpPr>
        <p:spPr bwMode="auto">
          <a:xfrm>
            <a:off x="7764464" y="3897631"/>
            <a:ext cx="115888" cy="39687"/>
          </a:xfrm>
          <a:custGeom>
            <a:avLst/>
            <a:gdLst>
              <a:gd name="T0" fmla="*/ 72 w 73"/>
              <a:gd name="T1" fmla="*/ 25 h 25"/>
              <a:gd name="T2" fmla="*/ 6 w 73"/>
              <a:gd name="T3" fmla="*/ 25 h 25"/>
              <a:gd name="T4" fmla="*/ 0 w 73"/>
              <a:gd name="T5" fmla="*/ 0 h 25"/>
              <a:gd name="T6" fmla="*/ 73 w 73"/>
              <a:gd name="T7" fmla="*/ 2 h 25"/>
              <a:gd name="T8" fmla="*/ 72 w 73"/>
              <a:gd name="T9" fmla="*/ 25 h 25"/>
            </a:gdLst>
            <a:ahLst/>
            <a:cxnLst>
              <a:cxn ang="0">
                <a:pos x="T0" y="T1"/>
              </a:cxn>
              <a:cxn ang="0">
                <a:pos x="T2" y="T3"/>
              </a:cxn>
              <a:cxn ang="0">
                <a:pos x="T4" y="T5"/>
              </a:cxn>
              <a:cxn ang="0">
                <a:pos x="T6" y="T7"/>
              </a:cxn>
              <a:cxn ang="0">
                <a:pos x="T8" y="T9"/>
              </a:cxn>
            </a:cxnLst>
            <a:rect l="0" t="0" r="r" b="b"/>
            <a:pathLst>
              <a:path w="73" h="25">
                <a:moveTo>
                  <a:pt x="72" y="25"/>
                </a:moveTo>
                <a:lnTo>
                  <a:pt x="6" y="25"/>
                </a:lnTo>
                <a:lnTo>
                  <a:pt x="0" y="0"/>
                </a:lnTo>
                <a:lnTo>
                  <a:pt x="73" y="2"/>
                </a:lnTo>
                <a:lnTo>
                  <a:pt x="72" y="25"/>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0" name="Freeform 203"/>
          <p:cNvSpPr>
            <a:spLocks/>
          </p:cNvSpPr>
          <p:nvPr/>
        </p:nvSpPr>
        <p:spPr bwMode="auto">
          <a:xfrm>
            <a:off x="7764464" y="3897631"/>
            <a:ext cx="115888" cy="39687"/>
          </a:xfrm>
          <a:custGeom>
            <a:avLst/>
            <a:gdLst>
              <a:gd name="T0" fmla="*/ 72 w 73"/>
              <a:gd name="T1" fmla="*/ 25 h 25"/>
              <a:gd name="T2" fmla="*/ 6 w 73"/>
              <a:gd name="T3" fmla="*/ 25 h 25"/>
              <a:gd name="T4" fmla="*/ 0 w 73"/>
              <a:gd name="T5" fmla="*/ 0 h 25"/>
              <a:gd name="T6" fmla="*/ 73 w 73"/>
              <a:gd name="T7" fmla="*/ 2 h 25"/>
              <a:gd name="T8" fmla="*/ 72 w 73"/>
              <a:gd name="T9" fmla="*/ 25 h 25"/>
            </a:gdLst>
            <a:ahLst/>
            <a:cxnLst>
              <a:cxn ang="0">
                <a:pos x="T0" y="T1"/>
              </a:cxn>
              <a:cxn ang="0">
                <a:pos x="T2" y="T3"/>
              </a:cxn>
              <a:cxn ang="0">
                <a:pos x="T4" y="T5"/>
              </a:cxn>
              <a:cxn ang="0">
                <a:pos x="T6" y="T7"/>
              </a:cxn>
              <a:cxn ang="0">
                <a:pos x="T8" y="T9"/>
              </a:cxn>
            </a:cxnLst>
            <a:rect l="0" t="0" r="r" b="b"/>
            <a:pathLst>
              <a:path w="73" h="25">
                <a:moveTo>
                  <a:pt x="72" y="25"/>
                </a:moveTo>
                <a:lnTo>
                  <a:pt x="6" y="25"/>
                </a:lnTo>
                <a:lnTo>
                  <a:pt x="0" y="0"/>
                </a:lnTo>
                <a:lnTo>
                  <a:pt x="73" y="2"/>
                </a:lnTo>
                <a:lnTo>
                  <a:pt x="72" y="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1" name="Freeform 204"/>
          <p:cNvSpPr>
            <a:spLocks/>
          </p:cNvSpPr>
          <p:nvPr/>
        </p:nvSpPr>
        <p:spPr bwMode="auto">
          <a:xfrm>
            <a:off x="7829552" y="2033906"/>
            <a:ext cx="12700" cy="15875"/>
          </a:xfrm>
          <a:custGeom>
            <a:avLst/>
            <a:gdLst>
              <a:gd name="T0" fmla="*/ 6 w 7"/>
              <a:gd name="T1" fmla="*/ 4 h 9"/>
              <a:gd name="T2" fmla="*/ 5 w 7"/>
              <a:gd name="T3" fmla="*/ 9 h 9"/>
              <a:gd name="T4" fmla="*/ 1 w 7"/>
              <a:gd name="T5" fmla="*/ 5 h 9"/>
              <a:gd name="T6" fmla="*/ 3 w 7"/>
              <a:gd name="T7" fmla="*/ 1 h 9"/>
              <a:gd name="T8" fmla="*/ 6 w 7"/>
              <a:gd name="T9" fmla="*/ 4 h 9"/>
            </a:gdLst>
            <a:ahLst/>
            <a:cxnLst>
              <a:cxn ang="0">
                <a:pos x="T0" y="T1"/>
              </a:cxn>
              <a:cxn ang="0">
                <a:pos x="T2" y="T3"/>
              </a:cxn>
              <a:cxn ang="0">
                <a:pos x="T4" y="T5"/>
              </a:cxn>
              <a:cxn ang="0">
                <a:pos x="T6" y="T7"/>
              </a:cxn>
              <a:cxn ang="0">
                <a:pos x="T8" y="T9"/>
              </a:cxn>
            </a:cxnLst>
            <a:rect l="0" t="0" r="r" b="b"/>
            <a:pathLst>
              <a:path w="7" h="9">
                <a:moveTo>
                  <a:pt x="6" y="4"/>
                </a:moveTo>
                <a:cubicBezTo>
                  <a:pt x="7" y="7"/>
                  <a:pt x="6" y="9"/>
                  <a:pt x="5" y="9"/>
                </a:cubicBezTo>
                <a:cubicBezTo>
                  <a:pt x="3" y="9"/>
                  <a:pt x="1" y="8"/>
                  <a:pt x="1" y="5"/>
                </a:cubicBezTo>
                <a:cubicBezTo>
                  <a:pt x="0" y="3"/>
                  <a:pt x="1" y="1"/>
                  <a:pt x="3" y="1"/>
                </a:cubicBezTo>
                <a:cubicBezTo>
                  <a:pt x="4" y="0"/>
                  <a:pt x="6" y="2"/>
                  <a:pt x="6"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2" name="Freeform 205"/>
          <p:cNvSpPr>
            <a:spLocks/>
          </p:cNvSpPr>
          <p:nvPr/>
        </p:nvSpPr>
        <p:spPr bwMode="auto">
          <a:xfrm>
            <a:off x="7781927" y="2045019"/>
            <a:ext cx="12700" cy="14287"/>
          </a:xfrm>
          <a:custGeom>
            <a:avLst/>
            <a:gdLst>
              <a:gd name="T0" fmla="*/ 7 w 7"/>
              <a:gd name="T1" fmla="*/ 4 h 9"/>
              <a:gd name="T2" fmla="*/ 5 w 7"/>
              <a:gd name="T3" fmla="*/ 9 h 9"/>
              <a:gd name="T4" fmla="*/ 1 w 7"/>
              <a:gd name="T5" fmla="*/ 5 h 9"/>
              <a:gd name="T6" fmla="*/ 3 w 7"/>
              <a:gd name="T7" fmla="*/ 0 h 9"/>
              <a:gd name="T8" fmla="*/ 7 w 7"/>
              <a:gd name="T9" fmla="*/ 4 h 9"/>
            </a:gdLst>
            <a:ahLst/>
            <a:cxnLst>
              <a:cxn ang="0">
                <a:pos x="T0" y="T1"/>
              </a:cxn>
              <a:cxn ang="0">
                <a:pos x="T2" y="T3"/>
              </a:cxn>
              <a:cxn ang="0">
                <a:pos x="T4" y="T5"/>
              </a:cxn>
              <a:cxn ang="0">
                <a:pos x="T6" y="T7"/>
              </a:cxn>
              <a:cxn ang="0">
                <a:pos x="T8" y="T9"/>
              </a:cxn>
            </a:cxnLst>
            <a:rect l="0" t="0" r="r" b="b"/>
            <a:pathLst>
              <a:path w="7" h="9">
                <a:moveTo>
                  <a:pt x="7" y="4"/>
                </a:moveTo>
                <a:cubicBezTo>
                  <a:pt x="7" y="6"/>
                  <a:pt x="6" y="8"/>
                  <a:pt x="5" y="9"/>
                </a:cubicBezTo>
                <a:cubicBezTo>
                  <a:pt x="3" y="9"/>
                  <a:pt x="1" y="7"/>
                  <a:pt x="1" y="5"/>
                </a:cubicBezTo>
                <a:cubicBezTo>
                  <a:pt x="0" y="3"/>
                  <a:pt x="1" y="1"/>
                  <a:pt x="3" y="0"/>
                </a:cubicBezTo>
                <a:cubicBezTo>
                  <a:pt x="4" y="0"/>
                  <a:pt x="6" y="2"/>
                  <a:pt x="7" y="4"/>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3" name="Freeform 206"/>
          <p:cNvSpPr>
            <a:spLocks/>
          </p:cNvSpPr>
          <p:nvPr/>
        </p:nvSpPr>
        <p:spPr bwMode="auto">
          <a:xfrm>
            <a:off x="7794626" y="2051369"/>
            <a:ext cx="19050" cy="42862"/>
          </a:xfrm>
          <a:custGeom>
            <a:avLst/>
            <a:gdLst>
              <a:gd name="T0" fmla="*/ 7 w 11"/>
              <a:gd name="T1" fmla="*/ 0 h 25"/>
              <a:gd name="T2" fmla="*/ 0 w 11"/>
              <a:gd name="T3" fmla="*/ 22 h 25"/>
              <a:gd name="T4" fmla="*/ 11 w 11"/>
              <a:gd name="T5" fmla="*/ 22 h 25"/>
              <a:gd name="T6" fmla="*/ 7 w 11"/>
              <a:gd name="T7" fmla="*/ 0 h 25"/>
            </a:gdLst>
            <a:ahLst/>
            <a:cxnLst>
              <a:cxn ang="0">
                <a:pos x="T0" y="T1"/>
              </a:cxn>
              <a:cxn ang="0">
                <a:pos x="T2" y="T3"/>
              </a:cxn>
              <a:cxn ang="0">
                <a:pos x="T4" y="T5"/>
              </a:cxn>
              <a:cxn ang="0">
                <a:pos x="T6" y="T7"/>
              </a:cxn>
            </a:cxnLst>
            <a:rect l="0" t="0" r="r" b="b"/>
            <a:pathLst>
              <a:path w="11" h="25">
                <a:moveTo>
                  <a:pt x="7" y="0"/>
                </a:moveTo>
                <a:cubicBezTo>
                  <a:pt x="7" y="0"/>
                  <a:pt x="4" y="15"/>
                  <a:pt x="0" y="22"/>
                </a:cubicBezTo>
                <a:cubicBezTo>
                  <a:pt x="5" y="25"/>
                  <a:pt x="11" y="22"/>
                  <a:pt x="11" y="22"/>
                </a:cubicBezTo>
                <a:lnTo>
                  <a:pt x="7" y="0"/>
                </a:lnTo>
                <a:close/>
              </a:path>
            </a:pathLst>
          </a:custGeom>
          <a:solidFill>
            <a:srgbClr val="63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4" name="Freeform 207"/>
          <p:cNvSpPr>
            <a:spLocks/>
          </p:cNvSpPr>
          <p:nvPr/>
        </p:nvSpPr>
        <p:spPr bwMode="auto">
          <a:xfrm>
            <a:off x="7821614" y="2086294"/>
            <a:ext cx="28575" cy="20637"/>
          </a:xfrm>
          <a:custGeom>
            <a:avLst/>
            <a:gdLst>
              <a:gd name="T0" fmla="*/ 1 w 16"/>
              <a:gd name="T1" fmla="*/ 11 h 12"/>
              <a:gd name="T2" fmla="*/ 0 w 16"/>
              <a:gd name="T3" fmla="*/ 11 h 12"/>
              <a:gd name="T4" fmla="*/ 1 w 16"/>
              <a:gd name="T5" fmla="*/ 10 h 12"/>
              <a:gd name="T6" fmla="*/ 15 w 16"/>
              <a:gd name="T7" fmla="*/ 0 h 12"/>
              <a:gd name="T8" fmla="*/ 16 w 16"/>
              <a:gd name="T9" fmla="*/ 0 h 12"/>
              <a:gd name="T10" fmla="*/ 16 w 16"/>
              <a:gd name="T11" fmla="*/ 1 h 12"/>
              <a:gd name="T12" fmla="*/ 1 w 16"/>
              <a:gd name="T13" fmla="*/ 11 h 12"/>
            </a:gdLst>
            <a:ahLst/>
            <a:cxnLst>
              <a:cxn ang="0">
                <a:pos x="T0" y="T1"/>
              </a:cxn>
              <a:cxn ang="0">
                <a:pos x="T2" y="T3"/>
              </a:cxn>
              <a:cxn ang="0">
                <a:pos x="T4" y="T5"/>
              </a:cxn>
              <a:cxn ang="0">
                <a:pos x="T6" y="T7"/>
              </a:cxn>
              <a:cxn ang="0">
                <a:pos x="T8" y="T9"/>
              </a:cxn>
              <a:cxn ang="0">
                <a:pos x="T10" y="T11"/>
              </a:cxn>
              <a:cxn ang="0">
                <a:pos x="T12" y="T13"/>
              </a:cxn>
            </a:cxnLst>
            <a:rect l="0" t="0" r="r" b="b"/>
            <a:pathLst>
              <a:path w="16" h="12">
                <a:moveTo>
                  <a:pt x="1" y="11"/>
                </a:moveTo>
                <a:cubicBezTo>
                  <a:pt x="1" y="12"/>
                  <a:pt x="0" y="11"/>
                  <a:pt x="0" y="11"/>
                </a:cubicBezTo>
                <a:cubicBezTo>
                  <a:pt x="0" y="11"/>
                  <a:pt x="0" y="10"/>
                  <a:pt x="1" y="10"/>
                </a:cubicBezTo>
                <a:cubicBezTo>
                  <a:pt x="11" y="8"/>
                  <a:pt x="15" y="0"/>
                  <a:pt x="15" y="0"/>
                </a:cubicBezTo>
                <a:cubicBezTo>
                  <a:pt x="16" y="0"/>
                  <a:pt x="16" y="0"/>
                  <a:pt x="16" y="0"/>
                </a:cubicBezTo>
                <a:cubicBezTo>
                  <a:pt x="16" y="0"/>
                  <a:pt x="16" y="0"/>
                  <a:pt x="16" y="1"/>
                </a:cubicBezTo>
                <a:cubicBezTo>
                  <a:pt x="16" y="1"/>
                  <a:pt x="12" y="10"/>
                  <a:pt x="1" y="1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5" name="Freeform 208"/>
          <p:cNvSpPr>
            <a:spLocks/>
          </p:cNvSpPr>
          <p:nvPr/>
        </p:nvSpPr>
        <p:spPr bwMode="auto">
          <a:xfrm>
            <a:off x="7837488" y="1992630"/>
            <a:ext cx="26988" cy="12700"/>
          </a:xfrm>
          <a:custGeom>
            <a:avLst/>
            <a:gdLst>
              <a:gd name="T0" fmla="*/ 14 w 15"/>
              <a:gd name="T1" fmla="*/ 7 h 8"/>
              <a:gd name="T2" fmla="*/ 13 w 15"/>
              <a:gd name="T3" fmla="*/ 7 h 8"/>
              <a:gd name="T4" fmla="*/ 3 w 15"/>
              <a:gd name="T5" fmla="*/ 5 h 8"/>
              <a:gd name="T6" fmla="*/ 1 w 15"/>
              <a:gd name="T7" fmla="*/ 4 h 8"/>
              <a:gd name="T8" fmla="*/ 2 w 15"/>
              <a:gd name="T9" fmla="*/ 3 h 8"/>
              <a:gd name="T10" fmla="*/ 14 w 15"/>
              <a:gd name="T11" fmla="*/ 5 h 8"/>
              <a:gd name="T12" fmla="*/ 15 w 15"/>
              <a:gd name="T13" fmla="*/ 7 h 8"/>
              <a:gd name="T14" fmla="*/ 14 w 15"/>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8">
                <a:moveTo>
                  <a:pt x="14" y="7"/>
                </a:moveTo>
                <a:cubicBezTo>
                  <a:pt x="14" y="8"/>
                  <a:pt x="13" y="7"/>
                  <a:pt x="13" y="7"/>
                </a:cubicBezTo>
                <a:cubicBezTo>
                  <a:pt x="8" y="3"/>
                  <a:pt x="3" y="5"/>
                  <a:pt x="3" y="5"/>
                </a:cubicBezTo>
                <a:cubicBezTo>
                  <a:pt x="2" y="6"/>
                  <a:pt x="1" y="5"/>
                  <a:pt x="1" y="4"/>
                </a:cubicBezTo>
                <a:cubicBezTo>
                  <a:pt x="0" y="4"/>
                  <a:pt x="1" y="3"/>
                  <a:pt x="2" y="3"/>
                </a:cubicBezTo>
                <a:cubicBezTo>
                  <a:pt x="2" y="3"/>
                  <a:pt x="8" y="0"/>
                  <a:pt x="14" y="5"/>
                </a:cubicBezTo>
                <a:cubicBezTo>
                  <a:pt x="15" y="5"/>
                  <a:pt x="15" y="6"/>
                  <a:pt x="15" y="7"/>
                </a:cubicBezTo>
                <a:lnTo>
                  <a:pt x="14" y="7"/>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6" name="Freeform 209"/>
          <p:cNvSpPr>
            <a:spLocks/>
          </p:cNvSpPr>
          <p:nvPr/>
        </p:nvSpPr>
        <p:spPr bwMode="auto">
          <a:xfrm>
            <a:off x="7762877" y="2003744"/>
            <a:ext cx="22225" cy="15875"/>
          </a:xfrm>
          <a:custGeom>
            <a:avLst/>
            <a:gdLst>
              <a:gd name="T0" fmla="*/ 1 w 13"/>
              <a:gd name="T1" fmla="*/ 9 h 9"/>
              <a:gd name="T2" fmla="*/ 1 w 13"/>
              <a:gd name="T3" fmla="*/ 9 h 9"/>
              <a:gd name="T4" fmla="*/ 0 w 13"/>
              <a:gd name="T5" fmla="*/ 7 h 9"/>
              <a:gd name="T6" fmla="*/ 11 w 13"/>
              <a:gd name="T7" fmla="*/ 0 h 9"/>
              <a:gd name="T8" fmla="*/ 13 w 13"/>
              <a:gd name="T9" fmla="*/ 2 h 9"/>
              <a:gd name="T10" fmla="*/ 11 w 13"/>
              <a:gd name="T11" fmla="*/ 3 h 9"/>
              <a:gd name="T12" fmla="*/ 3 w 13"/>
              <a:gd name="T13" fmla="*/ 9 h 9"/>
              <a:gd name="T14" fmla="*/ 1 w 13"/>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9">
                <a:moveTo>
                  <a:pt x="1" y="9"/>
                </a:moveTo>
                <a:cubicBezTo>
                  <a:pt x="1" y="9"/>
                  <a:pt x="1" y="9"/>
                  <a:pt x="1" y="9"/>
                </a:cubicBezTo>
                <a:cubicBezTo>
                  <a:pt x="0" y="9"/>
                  <a:pt x="0" y="8"/>
                  <a:pt x="0" y="7"/>
                </a:cubicBezTo>
                <a:cubicBezTo>
                  <a:pt x="5" y="0"/>
                  <a:pt x="11" y="0"/>
                  <a:pt x="11" y="0"/>
                </a:cubicBezTo>
                <a:cubicBezTo>
                  <a:pt x="12" y="0"/>
                  <a:pt x="13" y="1"/>
                  <a:pt x="13" y="2"/>
                </a:cubicBezTo>
                <a:cubicBezTo>
                  <a:pt x="13" y="2"/>
                  <a:pt x="12" y="3"/>
                  <a:pt x="11" y="3"/>
                </a:cubicBezTo>
                <a:cubicBezTo>
                  <a:pt x="11" y="3"/>
                  <a:pt x="6" y="3"/>
                  <a:pt x="3" y="9"/>
                </a:cubicBezTo>
                <a:cubicBezTo>
                  <a:pt x="2" y="9"/>
                  <a:pt x="2" y="9"/>
                  <a:pt x="1" y="9"/>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7" name="Freeform 210"/>
          <p:cNvSpPr>
            <a:spLocks/>
          </p:cNvSpPr>
          <p:nvPr/>
        </p:nvSpPr>
        <p:spPr bwMode="auto">
          <a:xfrm>
            <a:off x="7939088" y="2206943"/>
            <a:ext cx="55563" cy="411162"/>
          </a:xfrm>
          <a:custGeom>
            <a:avLst/>
            <a:gdLst>
              <a:gd name="T0" fmla="*/ 31 w 32"/>
              <a:gd name="T1" fmla="*/ 1 h 236"/>
              <a:gd name="T2" fmla="*/ 23 w 32"/>
              <a:gd name="T3" fmla="*/ 0 h 236"/>
              <a:gd name="T4" fmla="*/ 22 w 32"/>
              <a:gd name="T5" fmla="*/ 2 h 236"/>
              <a:gd name="T6" fmla="*/ 12 w 32"/>
              <a:gd name="T7" fmla="*/ 236 h 236"/>
              <a:gd name="T8" fmla="*/ 21 w 32"/>
              <a:gd name="T9" fmla="*/ 236 h 236"/>
              <a:gd name="T10" fmla="*/ 32 w 32"/>
              <a:gd name="T11" fmla="*/ 3 h 236"/>
              <a:gd name="T12" fmla="*/ 31 w 32"/>
              <a:gd name="T13" fmla="*/ 1 h 236"/>
            </a:gdLst>
            <a:ahLst/>
            <a:cxnLst>
              <a:cxn ang="0">
                <a:pos x="T0" y="T1"/>
              </a:cxn>
              <a:cxn ang="0">
                <a:pos x="T2" y="T3"/>
              </a:cxn>
              <a:cxn ang="0">
                <a:pos x="T4" y="T5"/>
              </a:cxn>
              <a:cxn ang="0">
                <a:pos x="T6" y="T7"/>
              </a:cxn>
              <a:cxn ang="0">
                <a:pos x="T8" y="T9"/>
              </a:cxn>
              <a:cxn ang="0">
                <a:pos x="T10" y="T11"/>
              </a:cxn>
              <a:cxn ang="0">
                <a:pos x="T12" y="T13"/>
              </a:cxn>
            </a:cxnLst>
            <a:rect l="0" t="0" r="r" b="b"/>
            <a:pathLst>
              <a:path w="32" h="236">
                <a:moveTo>
                  <a:pt x="31" y="1"/>
                </a:moveTo>
                <a:cubicBezTo>
                  <a:pt x="23" y="0"/>
                  <a:pt x="23" y="0"/>
                  <a:pt x="23" y="0"/>
                </a:cubicBezTo>
                <a:cubicBezTo>
                  <a:pt x="22" y="0"/>
                  <a:pt x="22" y="1"/>
                  <a:pt x="22" y="2"/>
                </a:cubicBezTo>
                <a:cubicBezTo>
                  <a:pt x="0" y="115"/>
                  <a:pt x="12" y="236"/>
                  <a:pt x="12" y="236"/>
                </a:cubicBezTo>
                <a:cubicBezTo>
                  <a:pt x="21" y="236"/>
                  <a:pt x="21" y="236"/>
                  <a:pt x="21" y="236"/>
                </a:cubicBezTo>
                <a:cubicBezTo>
                  <a:pt x="14" y="111"/>
                  <a:pt x="30" y="16"/>
                  <a:pt x="32" y="3"/>
                </a:cubicBezTo>
                <a:cubicBezTo>
                  <a:pt x="32" y="2"/>
                  <a:pt x="32" y="1"/>
                  <a:pt x="31" y="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8" name="Freeform 211"/>
          <p:cNvSpPr>
            <a:spLocks/>
          </p:cNvSpPr>
          <p:nvPr/>
        </p:nvSpPr>
        <p:spPr bwMode="auto">
          <a:xfrm>
            <a:off x="7958138" y="2611756"/>
            <a:ext cx="19050" cy="28575"/>
          </a:xfrm>
          <a:custGeom>
            <a:avLst/>
            <a:gdLst>
              <a:gd name="T0" fmla="*/ 11 w 11"/>
              <a:gd name="T1" fmla="*/ 3 h 16"/>
              <a:gd name="T2" fmla="*/ 8 w 11"/>
              <a:gd name="T3" fmla="*/ 0 h 16"/>
              <a:gd name="T4" fmla="*/ 2 w 11"/>
              <a:gd name="T5" fmla="*/ 0 h 16"/>
              <a:gd name="T6" fmla="*/ 0 w 11"/>
              <a:gd name="T7" fmla="*/ 3 h 16"/>
              <a:gd name="T8" fmla="*/ 2 w 11"/>
              <a:gd name="T9" fmla="*/ 5 h 16"/>
              <a:gd name="T10" fmla="*/ 2 w 11"/>
              <a:gd name="T11" fmla="*/ 12 h 16"/>
              <a:gd name="T12" fmla="*/ 5 w 11"/>
              <a:gd name="T13" fmla="*/ 16 h 16"/>
              <a:gd name="T14" fmla="*/ 9 w 11"/>
              <a:gd name="T15" fmla="*/ 12 h 16"/>
              <a:gd name="T16" fmla="*/ 9 w 11"/>
              <a:gd name="T17" fmla="*/ 5 h 16"/>
              <a:gd name="T18" fmla="*/ 11 w 11"/>
              <a:gd name="T1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6">
                <a:moveTo>
                  <a:pt x="11" y="3"/>
                </a:moveTo>
                <a:cubicBezTo>
                  <a:pt x="11" y="1"/>
                  <a:pt x="10" y="0"/>
                  <a:pt x="8" y="0"/>
                </a:cubicBezTo>
                <a:cubicBezTo>
                  <a:pt x="2" y="0"/>
                  <a:pt x="2" y="0"/>
                  <a:pt x="2" y="0"/>
                </a:cubicBezTo>
                <a:cubicBezTo>
                  <a:pt x="1" y="0"/>
                  <a:pt x="0" y="1"/>
                  <a:pt x="0" y="3"/>
                </a:cubicBezTo>
                <a:cubicBezTo>
                  <a:pt x="0" y="4"/>
                  <a:pt x="1" y="5"/>
                  <a:pt x="2" y="5"/>
                </a:cubicBezTo>
                <a:cubicBezTo>
                  <a:pt x="2" y="12"/>
                  <a:pt x="2" y="12"/>
                  <a:pt x="2" y="12"/>
                </a:cubicBezTo>
                <a:cubicBezTo>
                  <a:pt x="2" y="14"/>
                  <a:pt x="3" y="16"/>
                  <a:pt x="5" y="16"/>
                </a:cubicBezTo>
                <a:cubicBezTo>
                  <a:pt x="7" y="16"/>
                  <a:pt x="9" y="14"/>
                  <a:pt x="9" y="12"/>
                </a:cubicBezTo>
                <a:cubicBezTo>
                  <a:pt x="9" y="5"/>
                  <a:pt x="9" y="5"/>
                  <a:pt x="9" y="5"/>
                </a:cubicBezTo>
                <a:cubicBezTo>
                  <a:pt x="10" y="5"/>
                  <a:pt x="11" y="4"/>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29" name="Freeform 212"/>
          <p:cNvSpPr>
            <a:spLocks/>
          </p:cNvSpPr>
          <p:nvPr/>
        </p:nvSpPr>
        <p:spPr bwMode="auto">
          <a:xfrm>
            <a:off x="7727951" y="2210119"/>
            <a:ext cx="46038" cy="407987"/>
          </a:xfrm>
          <a:custGeom>
            <a:avLst/>
            <a:gdLst>
              <a:gd name="T0" fmla="*/ 24 w 26"/>
              <a:gd name="T1" fmla="*/ 1 h 234"/>
              <a:gd name="T2" fmla="*/ 17 w 26"/>
              <a:gd name="T3" fmla="*/ 2 h 234"/>
              <a:gd name="T4" fmla="*/ 16 w 26"/>
              <a:gd name="T5" fmla="*/ 3 h 234"/>
              <a:gd name="T6" fmla="*/ 17 w 26"/>
              <a:gd name="T7" fmla="*/ 234 h 234"/>
              <a:gd name="T8" fmla="*/ 26 w 26"/>
              <a:gd name="T9" fmla="*/ 234 h 234"/>
              <a:gd name="T10" fmla="*/ 26 w 26"/>
              <a:gd name="T11" fmla="*/ 2 h 234"/>
              <a:gd name="T12" fmla="*/ 24 w 26"/>
              <a:gd name="T13" fmla="*/ 1 h 234"/>
            </a:gdLst>
            <a:ahLst/>
            <a:cxnLst>
              <a:cxn ang="0">
                <a:pos x="T0" y="T1"/>
              </a:cxn>
              <a:cxn ang="0">
                <a:pos x="T2" y="T3"/>
              </a:cxn>
              <a:cxn ang="0">
                <a:pos x="T4" y="T5"/>
              </a:cxn>
              <a:cxn ang="0">
                <a:pos x="T6" y="T7"/>
              </a:cxn>
              <a:cxn ang="0">
                <a:pos x="T8" y="T9"/>
              </a:cxn>
              <a:cxn ang="0">
                <a:pos x="T10" y="T11"/>
              </a:cxn>
              <a:cxn ang="0">
                <a:pos x="T12" y="T13"/>
              </a:cxn>
            </a:cxnLst>
            <a:rect l="0" t="0" r="r" b="b"/>
            <a:pathLst>
              <a:path w="26" h="234">
                <a:moveTo>
                  <a:pt x="24" y="1"/>
                </a:moveTo>
                <a:cubicBezTo>
                  <a:pt x="17" y="2"/>
                  <a:pt x="17" y="2"/>
                  <a:pt x="17" y="2"/>
                </a:cubicBezTo>
                <a:cubicBezTo>
                  <a:pt x="16" y="2"/>
                  <a:pt x="16" y="3"/>
                  <a:pt x="16" y="3"/>
                </a:cubicBezTo>
                <a:cubicBezTo>
                  <a:pt x="0" y="117"/>
                  <a:pt x="17" y="234"/>
                  <a:pt x="17" y="234"/>
                </a:cubicBezTo>
                <a:cubicBezTo>
                  <a:pt x="26" y="234"/>
                  <a:pt x="26" y="234"/>
                  <a:pt x="26" y="234"/>
                </a:cubicBezTo>
                <a:cubicBezTo>
                  <a:pt x="13" y="110"/>
                  <a:pt x="24" y="17"/>
                  <a:pt x="26" y="2"/>
                </a:cubicBezTo>
                <a:cubicBezTo>
                  <a:pt x="26" y="1"/>
                  <a:pt x="25" y="0"/>
                  <a:pt x="24" y="1"/>
                </a:cubicBez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0" name="Freeform 213"/>
          <p:cNvSpPr>
            <a:spLocks/>
          </p:cNvSpPr>
          <p:nvPr/>
        </p:nvSpPr>
        <p:spPr bwMode="auto">
          <a:xfrm>
            <a:off x="7756526" y="2611756"/>
            <a:ext cx="19050" cy="28575"/>
          </a:xfrm>
          <a:custGeom>
            <a:avLst/>
            <a:gdLst>
              <a:gd name="T0" fmla="*/ 11 w 11"/>
              <a:gd name="T1" fmla="*/ 3 h 16"/>
              <a:gd name="T2" fmla="*/ 8 w 11"/>
              <a:gd name="T3" fmla="*/ 0 h 16"/>
              <a:gd name="T4" fmla="*/ 2 w 11"/>
              <a:gd name="T5" fmla="*/ 0 h 16"/>
              <a:gd name="T6" fmla="*/ 0 w 11"/>
              <a:gd name="T7" fmla="*/ 3 h 16"/>
              <a:gd name="T8" fmla="*/ 2 w 11"/>
              <a:gd name="T9" fmla="*/ 5 h 16"/>
              <a:gd name="T10" fmla="*/ 2 w 11"/>
              <a:gd name="T11" fmla="*/ 12 h 16"/>
              <a:gd name="T12" fmla="*/ 6 w 11"/>
              <a:gd name="T13" fmla="*/ 16 h 16"/>
              <a:gd name="T14" fmla="*/ 9 w 11"/>
              <a:gd name="T15" fmla="*/ 12 h 16"/>
              <a:gd name="T16" fmla="*/ 9 w 11"/>
              <a:gd name="T17" fmla="*/ 5 h 16"/>
              <a:gd name="T18" fmla="*/ 11 w 11"/>
              <a:gd name="T1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6">
                <a:moveTo>
                  <a:pt x="11" y="3"/>
                </a:moveTo>
                <a:cubicBezTo>
                  <a:pt x="11" y="1"/>
                  <a:pt x="10" y="0"/>
                  <a:pt x="8" y="0"/>
                </a:cubicBezTo>
                <a:cubicBezTo>
                  <a:pt x="2" y="0"/>
                  <a:pt x="2" y="0"/>
                  <a:pt x="2" y="0"/>
                </a:cubicBezTo>
                <a:cubicBezTo>
                  <a:pt x="1" y="0"/>
                  <a:pt x="0" y="1"/>
                  <a:pt x="0" y="3"/>
                </a:cubicBezTo>
                <a:cubicBezTo>
                  <a:pt x="0" y="4"/>
                  <a:pt x="1" y="5"/>
                  <a:pt x="2" y="5"/>
                </a:cubicBezTo>
                <a:cubicBezTo>
                  <a:pt x="2" y="12"/>
                  <a:pt x="2" y="12"/>
                  <a:pt x="2" y="12"/>
                </a:cubicBezTo>
                <a:cubicBezTo>
                  <a:pt x="2" y="14"/>
                  <a:pt x="4" y="16"/>
                  <a:pt x="6" y="16"/>
                </a:cubicBezTo>
                <a:cubicBezTo>
                  <a:pt x="8" y="16"/>
                  <a:pt x="9" y="14"/>
                  <a:pt x="9" y="12"/>
                </a:cubicBezTo>
                <a:cubicBezTo>
                  <a:pt x="9" y="5"/>
                  <a:pt x="9" y="5"/>
                  <a:pt x="9" y="5"/>
                </a:cubicBezTo>
                <a:cubicBezTo>
                  <a:pt x="10" y="5"/>
                  <a:pt x="11" y="4"/>
                  <a:pt x="11"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1" name="Freeform 214"/>
          <p:cNvSpPr>
            <a:spLocks noEditPoints="1"/>
          </p:cNvSpPr>
          <p:nvPr/>
        </p:nvSpPr>
        <p:spPr bwMode="auto">
          <a:xfrm>
            <a:off x="8042276" y="3946844"/>
            <a:ext cx="26988" cy="15875"/>
          </a:xfrm>
          <a:custGeom>
            <a:avLst/>
            <a:gdLst>
              <a:gd name="T0" fmla="*/ 9 w 16"/>
              <a:gd name="T1" fmla="*/ 7 h 9"/>
              <a:gd name="T2" fmla="*/ 3 w 16"/>
              <a:gd name="T3" fmla="*/ 8 h 9"/>
              <a:gd name="T4" fmla="*/ 0 w 16"/>
              <a:gd name="T5" fmla="*/ 5 h 9"/>
              <a:gd name="T6" fmla="*/ 0 w 16"/>
              <a:gd name="T7" fmla="*/ 3 h 9"/>
              <a:gd name="T8" fmla="*/ 15 w 16"/>
              <a:gd name="T9" fmla="*/ 2 h 9"/>
              <a:gd name="T10" fmla="*/ 16 w 16"/>
              <a:gd name="T11" fmla="*/ 3 h 9"/>
              <a:gd name="T12" fmla="*/ 16 w 16"/>
              <a:gd name="T13" fmla="*/ 4 h 9"/>
              <a:gd name="T14" fmla="*/ 9 w 16"/>
              <a:gd name="T15" fmla="*/ 7 h 9"/>
              <a:gd name="T16" fmla="*/ 2 w 16"/>
              <a:gd name="T17" fmla="*/ 3 h 9"/>
              <a:gd name="T18" fmla="*/ 2 w 16"/>
              <a:gd name="T19" fmla="*/ 4 h 9"/>
              <a:gd name="T20" fmla="*/ 1 w 16"/>
              <a:gd name="T21" fmla="*/ 5 h 9"/>
              <a:gd name="T22" fmla="*/ 3 w 16"/>
              <a:gd name="T23" fmla="*/ 7 h 9"/>
              <a:gd name="T24" fmla="*/ 13 w 16"/>
              <a:gd name="T25" fmla="*/ 3 h 9"/>
              <a:gd name="T26" fmla="*/ 2 w 16"/>
              <a:gd name="T2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9">
                <a:moveTo>
                  <a:pt x="9" y="7"/>
                </a:moveTo>
                <a:cubicBezTo>
                  <a:pt x="7" y="8"/>
                  <a:pt x="4" y="9"/>
                  <a:pt x="3" y="8"/>
                </a:cubicBezTo>
                <a:cubicBezTo>
                  <a:pt x="1" y="8"/>
                  <a:pt x="1" y="7"/>
                  <a:pt x="0" y="5"/>
                </a:cubicBezTo>
                <a:cubicBezTo>
                  <a:pt x="0" y="4"/>
                  <a:pt x="0" y="3"/>
                  <a:pt x="0" y="3"/>
                </a:cubicBezTo>
                <a:cubicBezTo>
                  <a:pt x="3" y="0"/>
                  <a:pt x="14" y="2"/>
                  <a:pt x="15" y="2"/>
                </a:cubicBezTo>
                <a:cubicBezTo>
                  <a:pt x="16" y="3"/>
                  <a:pt x="16" y="3"/>
                  <a:pt x="16" y="3"/>
                </a:cubicBezTo>
                <a:cubicBezTo>
                  <a:pt x="16" y="4"/>
                  <a:pt x="16" y="4"/>
                  <a:pt x="16" y="4"/>
                </a:cubicBezTo>
                <a:cubicBezTo>
                  <a:pt x="14" y="5"/>
                  <a:pt x="11" y="6"/>
                  <a:pt x="9" y="7"/>
                </a:cubicBezTo>
                <a:close/>
                <a:moveTo>
                  <a:pt x="2" y="3"/>
                </a:moveTo>
                <a:cubicBezTo>
                  <a:pt x="2" y="4"/>
                  <a:pt x="2" y="4"/>
                  <a:pt x="2" y="4"/>
                </a:cubicBezTo>
                <a:cubicBezTo>
                  <a:pt x="1" y="4"/>
                  <a:pt x="1" y="4"/>
                  <a:pt x="1" y="5"/>
                </a:cubicBezTo>
                <a:cubicBezTo>
                  <a:pt x="2" y="6"/>
                  <a:pt x="2" y="6"/>
                  <a:pt x="3" y="7"/>
                </a:cubicBezTo>
                <a:cubicBezTo>
                  <a:pt x="5" y="7"/>
                  <a:pt x="9" y="6"/>
                  <a:pt x="13" y="3"/>
                </a:cubicBezTo>
                <a:cubicBezTo>
                  <a:pt x="10" y="3"/>
                  <a:pt x="4" y="2"/>
                  <a:pt x="2" y="3"/>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2" name="Freeform 215"/>
          <p:cNvSpPr>
            <a:spLocks noEditPoints="1"/>
          </p:cNvSpPr>
          <p:nvPr/>
        </p:nvSpPr>
        <p:spPr bwMode="auto">
          <a:xfrm>
            <a:off x="8047039" y="3934144"/>
            <a:ext cx="22225" cy="20637"/>
          </a:xfrm>
          <a:custGeom>
            <a:avLst/>
            <a:gdLst>
              <a:gd name="T0" fmla="*/ 13 w 13"/>
              <a:gd name="T1" fmla="*/ 11 h 11"/>
              <a:gd name="T2" fmla="*/ 12 w 13"/>
              <a:gd name="T3" fmla="*/ 11 h 11"/>
              <a:gd name="T4" fmla="*/ 0 w 13"/>
              <a:gd name="T5" fmla="*/ 3 h 11"/>
              <a:gd name="T6" fmla="*/ 2 w 13"/>
              <a:gd name="T7" fmla="*/ 0 h 11"/>
              <a:gd name="T8" fmla="*/ 5 w 13"/>
              <a:gd name="T9" fmla="*/ 0 h 11"/>
              <a:gd name="T10" fmla="*/ 13 w 13"/>
              <a:gd name="T11" fmla="*/ 10 h 11"/>
              <a:gd name="T12" fmla="*/ 13 w 13"/>
              <a:gd name="T13" fmla="*/ 10 h 11"/>
              <a:gd name="T14" fmla="*/ 13 w 13"/>
              <a:gd name="T15" fmla="*/ 11 h 11"/>
              <a:gd name="T16" fmla="*/ 3 w 13"/>
              <a:gd name="T17" fmla="*/ 1 h 11"/>
              <a:gd name="T18" fmla="*/ 2 w 13"/>
              <a:gd name="T19" fmla="*/ 2 h 11"/>
              <a:gd name="T20" fmla="*/ 1 w 13"/>
              <a:gd name="T21" fmla="*/ 3 h 11"/>
              <a:gd name="T22" fmla="*/ 11 w 13"/>
              <a:gd name="T23" fmla="*/ 9 h 11"/>
              <a:gd name="T24" fmla="*/ 4 w 13"/>
              <a:gd name="T25" fmla="*/ 1 h 11"/>
              <a:gd name="T26" fmla="*/ 3 w 13"/>
              <a:gd name="T2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13" y="11"/>
                </a:moveTo>
                <a:cubicBezTo>
                  <a:pt x="12" y="11"/>
                  <a:pt x="12" y="11"/>
                  <a:pt x="12" y="11"/>
                </a:cubicBezTo>
                <a:cubicBezTo>
                  <a:pt x="9" y="10"/>
                  <a:pt x="1" y="6"/>
                  <a:pt x="0" y="3"/>
                </a:cubicBezTo>
                <a:cubicBezTo>
                  <a:pt x="0" y="2"/>
                  <a:pt x="0" y="1"/>
                  <a:pt x="2" y="0"/>
                </a:cubicBezTo>
                <a:cubicBezTo>
                  <a:pt x="3" y="0"/>
                  <a:pt x="4" y="0"/>
                  <a:pt x="5" y="0"/>
                </a:cubicBezTo>
                <a:cubicBezTo>
                  <a:pt x="9" y="2"/>
                  <a:pt x="13" y="9"/>
                  <a:pt x="13" y="10"/>
                </a:cubicBezTo>
                <a:cubicBezTo>
                  <a:pt x="13" y="10"/>
                  <a:pt x="13" y="10"/>
                  <a:pt x="13" y="10"/>
                </a:cubicBezTo>
                <a:lnTo>
                  <a:pt x="13" y="11"/>
                </a:lnTo>
                <a:close/>
                <a:moveTo>
                  <a:pt x="3" y="1"/>
                </a:moveTo>
                <a:cubicBezTo>
                  <a:pt x="2" y="2"/>
                  <a:pt x="2" y="2"/>
                  <a:pt x="2" y="2"/>
                </a:cubicBezTo>
                <a:cubicBezTo>
                  <a:pt x="1" y="2"/>
                  <a:pt x="1" y="2"/>
                  <a:pt x="1" y="3"/>
                </a:cubicBezTo>
                <a:cubicBezTo>
                  <a:pt x="2" y="5"/>
                  <a:pt x="7" y="8"/>
                  <a:pt x="11" y="9"/>
                </a:cubicBezTo>
                <a:cubicBezTo>
                  <a:pt x="10" y="7"/>
                  <a:pt x="7" y="2"/>
                  <a:pt x="4" y="1"/>
                </a:cubicBezTo>
                <a:cubicBezTo>
                  <a:pt x="4" y="1"/>
                  <a:pt x="3" y="1"/>
                  <a:pt x="3" y="1"/>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3" name="Freeform 216"/>
          <p:cNvSpPr>
            <a:spLocks noEditPoints="1"/>
          </p:cNvSpPr>
          <p:nvPr/>
        </p:nvSpPr>
        <p:spPr bwMode="auto">
          <a:xfrm>
            <a:off x="7807327" y="2005330"/>
            <a:ext cx="66675" cy="74612"/>
          </a:xfrm>
          <a:custGeom>
            <a:avLst/>
            <a:gdLst>
              <a:gd name="T0" fmla="*/ 24 w 39"/>
              <a:gd name="T1" fmla="*/ 40 h 42"/>
              <a:gd name="T2" fmla="*/ 2 w 39"/>
              <a:gd name="T3" fmla="*/ 22 h 42"/>
              <a:gd name="T4" fmla="*/ 16 w 39"/>
              <a:gd name="T5" fmla="*/ 3 h 42"/>
              <a:gd name="T6" fmla="*/ 36 w 39"/>
              <a:gd name="T7" fmla="*/ 15 h 42"/>
              <a:gd name="T8" fmla="*/ 24 w 39"/>
              <a:gd name="T9" fmla="*/ 40 h 42"/>
              <a:gd name="T10" fmla="*/ 16 w 39"/>
              <a:gd name="T11" fmla="*/ 4 h 42"/>
              <a:gd name="T12" fmla="*/ 3 w 39"/>
              <a:gd name="T13" fmla="*/ 22 h 42"/>
              <a:gd name="T14" fmla="*/ 23 w 39"/>
              <a:gd name="T15" fmla="*/ 39 h 42"/>
              <a:gd name="T16" fmla="*/ 35 w 39"/>
              <a:gd name="T17" fmla="*/ 15 h 42"/>
              <a:gd name="T18" fmla="*/ 16 w 39"/>
              <a:gd name="T1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42">
                <a:moveTo>
                  <a:pt x="24" y="40"/>
                </a:moveTo>
                <a:cubicBezTo>
                  <a:pt x="14" y="42"/>
                  <a:pt x="4" y="34"/>
                  <a:pt x="2" y="22"/>
                </a:cubicBezTo>
                <a:cubicBezTo>
                  <a:pt x="0" y="12"/>
                  <a:pt x="5" y="5"/>
                  <a:pt x="16" y="3"/>
                </a:cubicBezTo>
                <a:cubicBezTo>
                  <a:pt x="27" y="0"/>
                  <a:pt x="34" y="5"/>
                  <a:pt x="36" y="15"/>
                </a:cubicBezTo>
                <a:cubicBezTo>
                  <a:pt x="39" y="27"/>
                  <a:pt x="33" y="38"/>
                  <a:pt x="24" y="40"/>
                </a:cubicBezTo>
                <a:close/>
                <a:moveTo>
                  <a:pt x="16" y="4"/>
                </a:moveTo>
                <a:cubicBezTo>
                  <a:pt x="9" y="5"/>
                  <a:pt x="1" y="10"/>
                  <a:pt x="3" y="22"/>
                </a:cubicBezTo>
                <a:cubicBezTo>
                  <a:pt x="6" y="33"/>
                  <a:pt x="15" y="41"/>
                  <a:pt x="23" y="39"/>
                </a:cubicBezTo>
                <a:cubicBezTo>
                  <a:pt x="32" y="37"/>
                  <a:pt x="37" y="27"/>
                  <a:pt x="35" y="15"/>
                </a:cubicBezTo>
                <a:cubicBezTo>
                  <a:pt x="32" y="3"/>
                  <a:pt x="23" y="2"/>
                  <a:pt x="16"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4" name="Freeform 217"/>
          <p:cNvSpPr>
            <a:spLocks noEditPoints="1"/>
          </p:cNvSpPr>
          <p:nvPr/>
        </p:nvSpPr>
        <p:spPr bwMode="auto">
          <a:xfrm>
            <a:off x="7742238" y="2022794"/>
            <a:ext cx="58738" cy="69850"/>
          </a:xfrm>
          <a:custGeom>
            <a:avLst/>
            <a:gdLst>
              <a:gd name="T0" fmla="*/ 22 w 34"/>
              <a:gd name="T1" fmla="*/ 38 h 40"/>
              <a:gd name="T2" fmla="*/ 3 w 34"/>
              <a:gd name="T3" fmla="*/ 20 h 40"/>
              <a:gd name="T4" fmla="*/ 14 w 34"/>
              <a:gd name="T5" fmla="*/ 1 h 40"/>
              <a:gd name="T6" fmla="*/ 32 w 34"/>
              <a:gd name="T7" fmla="*/ 14 h 40"/>
              <a:gd name="T8" fmla="*/ 22 w 34"/>
              <a:gd name="T9" fmla="*/ 38 h 40"/>
              <a:gd name="T10" fmla="*/ 14 w 34"/>
              <a:gd name="T11" fmla="*/ 2 h 40"/>
              <a:gd name="T12" fmla="*/ 4 w 34"/>
              <a:gd name="T13" fmla="*/ 20 h 40"/>
              <a:gd name="T14" fmla="*/ 22 w 34"/>
              <a:gd name="T15" fmla="*/ 37 h 40"/>
              <a:gd name="T16" fmla="*/ 30 w 34"/>
              <a:gd name="T17" fmla="*/ 14 h 40"/>
              <a:gd name="T18" fmla="*/ 14 w 34"/>
              <a:gd name="T19"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40">
                <a:moveTo>
                  <a:pt x="22" y="38"/>
                </a:moveTo>
                <a:cubicBezTo>
                  <a:pt x="14" y="40"/>
                  <a:pt x="5" y="32"/>
                  <a:pt x="3" y="20"/>
                </a:cubicBezTo>
                <a:cubicBezTo>
                  <a:pt x="0" y="6"/>
                  <a:pt x="8" y="2"/>
                  <a:pt x="14" y="1"/>
                </a:cubicBezTo>
                <a:cubicBezTo>
                  <a:pt x="19" y="0"/>
                  <a:pt x="29" y="0"/>
                  <a:pt x="32" y="14"/>
                </a:cubicBezTo>
                <a:cubicBezTo>
                  <a:pt x="34" y="26"/>
                  <a:pt x="30" y="37"/>
                  <a:pt x="22" y="38"/>
                </a:cubicBezTo>
                <a:close/>
                <a:moveTo>
                  <a:pt x="14" y="2"/>
                </a:moveTo>
                <a:cubicBezTo>
                  <a:pt x="8" y="3"/>
                  <a:pt x="2" y="7"/>
                  <a:pt x="4" y="20"/>
                </a:cubicBezTo>
                <a:cubicBezTo>
                  <a:pt x="6" y="31"/>
                  <a:pt x="14" y="39"/>
                  <a:pt x="22" y="37"/>
                </a:cubicBezTo>
                <a:cubicBezTo>
                  <a:pt x="29" y="36"/>
                  <a:pt x="33" y="25"/>
                  <a:pt x="30" y="14"/>
                </a:cubicBezTo>
                <a:cubicBezTo>
                  <a:pt x="28" y="2"/>
                  <a:pt x="20" y="1"/>
                  <a:pt x="14"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5" name="Freeform 218"/>
          <p:cNvSpPr>
            <a:spLocks/>
          </p:cNvSpPr>
          <p:nvPr/>
        </p:nvSpPr>
        <p:spPr bwMode="auto">
          <a:xfrm>
            <a:off x="7791452" y="2029144"/>
            <a:ext cx="20638" cy="6350"/>
          </a:xfrm>
          <a:custGeom>
            <a:avLst/>
            <a:gdLst>
              <a:gd name="T0" fmla="*/ 12 w 12"/>
              <a:gd name="T1" fmla="*/ 2 h 4"/>
              <a:gd name="T2" fmla="*/ 11 w 12"/>
              <a:gd name="T3" fmla="*/ 2 h 4"/>
              <a:gd name="T4" fmla="*/ 1 w 12"/>
              <a:gd name="T5" fmla="*/ 4 h 4"/>
              <a:gd name="T6" fmla="*/ 0 w 12"/>
              <a:gd name="T7" fmla="*/ 4 h 4"/>
              <a:gd name="T8" fmla="*/ 0 w 12"/>
              <a:gd name="T9" fmla="*/ 3 h 4"/>
              <a:gd name="T10" fmla="*/ 12 w 12"/>
              <a:gd name="T11" fmla="*/ 1 h 4"/>
              <a:gd name="T12" fmla="*/ 12 w 1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2"/>
                </a:moveTo>
                <a:cubicBezTo>
                  <a:pt x="11" y="2"/>
                  <a:pt x="11" y="2"/>
                  <a:pt x="11" y="2"/>
                </a:cubicBezTo>
                <a:cubicBezTo>
                  <a:pt x="7" y="1"/>
                  <a:pt x="4" y="2"/>
                  <a:pt x="1" y="4"/>
                </a:cubicBezTo>
                <a:cubicBezTo>
                  <a:pt x="0" y="4"/>
                  <a:pt x="0" y="4"/>
                  <a:pt x="0" y="4"/>
                </a:cubicBezTo>
                <a:cubicBezTo>
                  <a:pt x="0" y="3"/>
                  <a:pt x="0" y="3"/>
                  <a:pt x="0" y="3"/>
                </a:cubicBezTo>
                <a:cubicBezTo>
                  <a:pt x="3" y="0"/>
                  <a:pt x="7" y="0"/>
                  <a:pt x="12" y="1"/>
                </a:cubicBezTo>
                <a:cubicBezTo>
                  <a:pt x="12" y="2"/>
                  <a:pt x="12" y="2"/>
                  <a:pt x="1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6" name="Freeform 219"/>
          <p:cNvSpPr>
            <a:spLocks/>
          </p:cNvSpPr>
          <p:nvPr/>
        </p:nvSpPr>
        <p:spPr bwMode="auto">
          <a:xfrm>
            <a:off x="7861302" y="2224406"/>
            <a:ext cx="31750" cy="20637"/>
          </a:xfrm>
          <a:custGeom>
            <a:avLst/>
            <a:gdLst>
              <a:gd name="T0" fmla="*/ 0 w 20"/>
              <a:gd name="T1" fmla="*/ 4 h 13"/>
              <a:gd name="T2" fmla="*/ 6 w 20"/>
              <a:gd name="T3" fmla="*/ 0 h 13"/>
              <a:gd name="T4" fmla="*/ 20 w 20"/>
              <a:gd name="T5" fmla="*/ 13 h 13"/>
              <a:gd name="T6" fmla="*/ 0 w 20"/>
              <a:gd name="T7" fmla="*/ 4 h 13"/>
            </a:gdLst>
            <a:ahLst/>
            <a:cxnLst>
              <a:cxn ang="0">
                <a:pos x="T0" y="T1"/>
              </a:cxn>
              <a:cxn ang="0">
                <a:pos x="T2" y="T3"/>
              </a:cxn>
              <a:cxn ang="0">
                <a:pos x="T4" y="T5"/>
              </a:cxn>
              <a:cxn ang="0">
                <a:pos x="T6" y="T7"/>
              </a:cxn>
            </a:cxnLst>
            <a:rect l="0" t="0" r="r" b="b"/>
            <a:pathLst>
              <a:path w="20" h="13">
                <a:moveTo>
                  <a:pt x="0" y="4"/>
                </a:moveTo>
                <a:lnTo>
                  <a:pt x="6" y="0"/>
                </a:lnTo>
                <a:lnTo>
                  <a:pt x="20" y="13"/>
                </a:lnTo>
                <a:lnTo>
                  <a:pt x="0" y="4"/>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7" name="Freeform 220"/>
          <p:cNvSpPr>
            <a:spLocks/>
          </p:cNvSpPr>
          <p:nvPr/>
        </p:nvSpPr>
        <p:spPr bwMode="auto">
          <a:xfrm>
            <a:off x="7870827" y="2194244"/>
            <a:ext cx="88900" cy="73025"/>
          </a:xfrm>
          <a:custGeom>
            <a:avLst/>
            <a:gdLst>
              <a:gd name="T0" fmla="*/ 0 w 51"/>
              <a:gd name="T1" fmla="*/ 17 h 42"/>
              <a:gd name="T2" fmla="*/ 13 w 51"/>
              <a:gd name="T3" fmla="*/ 42 h 42"/>
              <a:gd name="T4" fmla="*/ 51 w 51"/>
              <a:gd name="T5" fmla="*/ 6 h 42"/>
              <a:gd name="T6" fmla="*/ 39 w 51"/>
              <a:gd name="T7" fmla="*/ 0 h 42"/>
              <a:gd name="T8" fmla="*/ 0 w 51"/>
              <a:gd name="T9" fmla="*/ 17 h 42"/>
            </a:gdLst>
            <a:ahLst/>
            <a:cxnLst>
              <a:cxn ang="0">
                <a:pos x="T0" y="T1"/>
              </a:cxn>
              <a:cxn ang="0">
                <a:pos x="T2" y="T3"/>
              </a:cxn>
              <a:cxn ang="0">
                <a:pos x="T4" y="T5"/>
              </a:cxn>
              <a:cxn ang="0">
                <a:pos x="T6" y="T7"/>
              </a:cxn>
              <a:cxn ang="0">
                <a:pos x="T8" y="T9"/>
              </a:cxn>
            </a:cxnLst>
            <a:rect l="0" t="0" r="r" b="b"/>
            <a:pathLst>
              <a:path w="51" h="42">
                <a:moveTo>
                  <a:pt x="0" y="17"/>
                </a:moveTo>
                <a:cubicBezTo>
                  <a:pt x="0" y="17"/>
                  <a:pt x="11" y="32"/>
                  <a:pt x="13" y="42"/>
                </a:cubicBezTo>
                <a:cubicBezTo>
                  <a:pt x="25" y="37"/>
                  <a:pt x="48" y="24"/>
                  <a:pt x="51" y="6"/>
                </a:cubicBezTo>
                <a:cubicBezTo>
                  <a:pt x="47" y="5"/>
                  <a:pt x="39" y="0"/>
                  <a:pt x="39" y="0"/>
                </a:cubicBezTo>
                <a:cubicBezTo>
                  <a:pt x="39" y="0"/>
                  <a:pt x="26" y="11"/>
                  <a:pt x="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8" name="Freeform 221"/>
          <p:cNvSpPr>
            <a:spLocks/>
          </p:cNvSpPr>
          <p:nvPr/>
        </p:nvSpPr>
        <p:spPr bwMode="auto">
          <a:xfrm>
            <a:off x="7829552" y="2224406"/>
            <a:ext cx="31750" cy="20637"/>
          </a:xfrm>
          <a:custGeom>
            <a:avLst/>
            <a:gdLst>
              <a:gd name="T0" fmla="*/ 20 w 20"/>
              <a:gd name="T1" fmla="*/ 4 h 13"/>
              <a:gd name="T2" fmla="*/ 17 w 20"/>
              <a:gd name="T3" fmla="*/ 0 h 13"/>
              <a:gd name="T4" fmla="*/ 0 w 20"/>
              <a:gd name="T5" fmla="*/ 13 h 13"/>
              <a:gd name="T6" fmla="*/ 20 w 20"/>
              <a:gd name="T7" fmla="*/ 4 h 13"/>
            </a:gdLst>
            <a:ahLst/>
            <a:cxnLst>
              <a:cxn ang="0">
                <a:pos x="T0" y="T1"/>
              </a:cxn>
              <a:cxn ang="0">
                <a:pos x="T2" y="T3"/>
              </a:cxn>
              <a:cxn ang="0">
                <a:pos x="T4" y="T5"/>
              </a:cxn>
              <a:cxn ang="0">
                <a:pos x="T6" y="T7"/>
              </a:cxn>
            </a:cxnLst>
            <a:rect l="0" t="0" r="r" b="b"/>
            <a:pathLst>
              <a:path w="20" h="13">
                <a:moveTo>
                  <a:pt x="20" y="4"/>
                </a:moveTo>
                <a:lnTo>
                  <a:pt x="17" y="0"/>
                </a:lnTo>
                <a:lnTo>
                  <a:pt x="0" y="13"/>
                </a:lnTo>
                <a:lnTo>
                  <a:pt x="20" y="4"/>
                </a:lnTo>
                <a:close/>
              </a:path>
            </a:pathLst>
          </a:custGeom>
          <a:solidFill>
            <a:srgbClr val="2632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39" name="Freeform 222"/>
          <p:cNvSpPr>
            <a:spLocks/>
          </p:cNvSpPr>
          <p:nvPr/>
        </p:nvSpPr>
        <p:spPr bwMode="auto">
          <a:xfrm>
            <a:off x="7807327" y="2197418"/>
            <a:ext cx="49213" cy="66675"/>
          </a:xfrm>
          <a:custGeom>
            <a:avLst/>
            <a:gdLst>
              <a:gd name="T0" fmla="*/ 29 w 29"/>
              <a:gd name="T1" fmla="*/ 15 h 38"/>
              <a:gd name="T2" fmla="*/ 17 w 29"/>
              <a:gd name="T3" fmla="*/ 38 h 38"/>
              <a:gd name="T4" fmla="*/ 3 w 29"/>
              <a:gd name="T5" fmla="*/ 5 h 38"/>
              <a:gd name="T6" fmla="*/ 18 w 29"/>
              <a:gd name="T7" fmla="*/ 0 h 38"/>
              <a:gd name="T8" fmla="*/ 29 w 29"/>
              <a:gd name="T9" fmla="*/ 15 h 38"/>
            </a:gdLst>
            <a:ahLst/>
            <a:cxnLst>
              <a:cxn ang="0">
                <a:pos x="T0" y="T1"/>
              </a:cxn>
              <a:cxn ang="0">
                <a:pos x="T2" y="T3"/>
              </a:cxn>
              <a:cxn ang="0">
                <a:pos x="T4" y="T5"/>
              </a:cxn>
              <a:cxn ang="0">
                <a:pos x="T6" y="T7"/>
              </a:cxn>
              <a:cxn ang="0">
                <a:pos x="T8" y="T9"/>
              </a:cxn>
            </a:cxnLst>
            <a:rect l="0" t="0" r="r" b="b"/>
            <a:pathLst>
              <a:path w="29" h="38">
                <a:moveTo>
                  <a:pt x="29" y="15"/>
                </a:moveTo>
                <a:cubicBezTo>
                  <a:pt x="29" y="15"/>
                  <a:pt x="19" y="24"/>
                  <a:pt x="17" y="38"/>
                </a:cubicBezTo>
                <a:cubicBezTo>
                  <a:pt x="5" y="32"/>
                  <a:pt x="0" y="16"/>
                  <a:pt x="3" y="5"/>
                </a:cubicBezTo>
                <a:cubicBezTo>
                  <a:pt x="10" y="1"/>
                  <a:pt x="18" y="0"/>
                  <a:pt x="18" y="0"/>
                </a:cubicBezTo>
                <a:cubicBezTo>
                  <a:pt x="18" y="0"/>
                  <a:pt x="17" y="11"/>
                  <a:pt x="29"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0" name="Freeform 223"/>
          <p:cNvSpPr>
            <a:spLocks/>
          </p:cNvSpPr>
          <p:nvPr/>
        </p:nvSpPr>
        <p:spPr bwMode="auto">
          <a:xfrm>
            <a:off x="7824789" y="2626044"/>
            <a:ext cx="71438" cy="74612"/>
          </a:xfrm>
          <a:custGeom>
            <a:avLst/>
            <a:gdLst>
              <a:gd name="T0" fmla="*/ 0 w 45"/>
              <a:gd name="T1" fmla="*/ 23 h 47"/>
              <a:gd name="T2" fmla="*/ 22 w 45"/>
              <a:gd name="T3" fmla="*/ 47 h 47"/>
              <a:gd name="T4" fmla="*/ 45 w 45"/>
              <a:gd name="T5" fmla="*/ 36 h 47"/>
              <a:gd name="T6" fmla="*/ 26 w 45"/>
              <a:gd name="T7" fmla="*/ 0 h 47"/>
              <a:gd name="T8" fmla="*/ 0 w 45"/>
              <a:gd name="T9" fmla="*/ 23 h 47"/>
            </a:gdLst>
            <a:ahLst/>
            <a:cxnLst>
              <a:cxn ang="0">
                <a:pos x="T0" y="T1"/>
              </a:cxn>
              <a:cxn ang="0">
                <a:pos x="T2" y="T3"/>
              </a:cxn>
              <a:cxn ang="0">
                <a:pos x="T4" y="T5"/>
              </a:cxn>
              <a:cxn ang="0">
                <a:pos x="T6" y="T7"/>
              </a:cxn>
              <a:cxn ang="0">
                <a:pos x="T8" y="T9"/>
              </a:cxn>
            </a:cxnLst>
            <a:rect l="0" t="0" r="r" b="b"/>
            <a:pathLst>
              <a:path w="45" h="47">
                <a:moveTo>
                  <a:pt x="0" y="23"/>
                </a:moveTo>
                <a:lnTo>
                  <a:pt x="22" y="47"/>
                </a:lnTo>
                <a:lnTo>
                  <a:pt x="45" y="36"/>
                </a:lnTo>
                <a:lnTo>
                  <a:pt x="26" y="0"/>
                </a:lnTo>
                <a:lnTo>
                  <a:pt x="0" y="23"/>
                </a:lnTo>
                <a:close/>
              </a:path>
            </a:pathLst>
          </a:custGeom>
          <a:solidFill>
            <a:srgbClr val="7F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1" name="Freeform 224"/>
          <p:cNvSpPr>
            <a:spLocks/>
          </p:cNvSpPr>
          <p:nvPr/>
        </p:nvSpPr>
        <p:spPr bwMode="auto">
          <a:xfrm>
            <a:off x="7866063" y="2626043"/>
            <a:ext cx="77788" cy="57150"/>
          </a:xfrm>
          <a:custGeom>
            <a:avLst/>
            <a:gdLst>
              <a:gd name="T0" fmla="*/ 35 w 45"/>
              <a:gd name="T1" fmla="*/ 2 h 33"/>
              <a:gd name="T2" fmla="*/ 0 w 45"/>
              <a:gd name="T3" fmla="*/ 0 h 33"/>
              <a:gd name="T4" fmla="*/ 17 w 45"/>
              <a:gd name="T5" fmla="*/ 33 h 33"/>
              <a:gd name="T6" fmla="*/ 45 w 45"/>
              <a:gd name="T7" fmla="*/ 12 h 33"/>
              <a:gd name="T8" fmla="*/ 35 w 45"/>
              <a:gd name="T9" fmla="*/ 2 h 33"/>
            </a:gdLst>
            <a:ahLst/>
            <a:cxnLst>
              <a:cxn ang="0">
                <a:pos x="T0" y="T1"/>
              </a:cxn>
              <a:cxn ang="0">
                <a:pos x="T2" y="T3"/>
              </a:cxn>
              <a:cxn ang="0">
                <a:pos x="T4" y="T5"/>
              </a:cxn>
              <a:cxn ang="0">
                <a:pos x="T6" y="T7"/>
              </a:cxn>
              <a:cxn ang="0">
                <a:pos x="T8" y="T9"/>
              </a:cxn>
            </a:cxnLst>
            <a:rect l="0" t="0" r="r" b="b"/>
            <a:pathLst>
              <a:path w="45" h="33">
                <a:moveTo>
                  <a:pt x="35" y="2"/>
                </a:moveTo>
                <a:cubicBezTo>
                  <a:pt x="0" y="0"/>
                  <a:pt x="0" y="0"/>
                  <a:pt x="0" y="0"/>
                </a:cubicBezTo>
                <a:cubicBezTo>
                  <a:pt x="17" y="33"/>
                  <a:pt x="17" y="33"/>
                  <a:pt x="17" y="33"/>
                </a:cubicBezTo>
                <a:cubicBezTo>
                  <a:pt x="17" y="33"/>
                  <a:pt x="42" y="32"/>
                  <a:pt x="45" y="12"/>
                </a:cubicBezTo>
                <a:lnTo>
                  <a:pt x="35" y="2"/>
                </a:lnTo>
                <a:close/>
              </a:path>
            </a:pathLst>
          </a:custGeom>
          <a:solidFill>
            <a:srgbClr val="7F3E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2" name="Freeform 225"/>
          <p:cNvSpPr>
            <a:spLocks/>
          </p:cNvSpPr>
          <p:nvPr/>
        </p:nvSpPr>
        <p:spPr bwMode="auto">
          <a:xfrm>
            <a:off x="7910514" y="2289494"/>
            <a:ext cx="220663" cy="382587"/>
          </a:xfrm>
          <a:custGeom>
            <a:avLst/>
            <a:gdLst>
              <a:gd name="T0" fmla="*/ 100 w 126"/>
              <a:gd name="T1" fmla="*/ 0 h 219"/>
              <a:gd name="T2" fmla="*/ 114 w 126"/>
              <a:gd name="T3" fmla="*/ 65 h 219"/>
              <a:gd name="T4" fmla="*/ 120 w 126"/>
              <a:gd name="T5" fmla="*/ 98 h 219"/>
              <a:gd name="T6" fmla="*/ 125 w 126"/>
              <a:gd name="T7" fmla="*/ 132 h 219"/>
              <a:gd name="T8" fmla="*/ 125 w 126"/>
              <a:gd name="T9" fmla="*/ 139 h 219"/>
              <a:gd name="T10" fmla="*/ 125 w 126"/>
              <a:gd name="T11" fmla="*/ 146 h 219"/>
              <a:gd name="T12" fmla="*/ 121 w 126"/>
              <a:gd name="T13" fmla="*/ 160 h 219"/>
              <a:gd name="T14" fmla="*/ 106 w 126"/>
              <a:gd name="T15" fmla="*/ 179 h 219"/>
              <a:gd name="T16" fmla="*/ 73 w 126"/>
              <a:gd name="T17" fmla="*/ 200 h 219"/>
              <a:gd name="T18" fmla="*/ 6 w 126"/>
              <a:gd name="T19" fmla="*/ 219 h 219"/>
              <a:gd name="T20" fmla="*/ 0 w 126"/>
              <a:gd name="T21" fmla="*/ 196 h 219"/>
              <a:gd name="T22" fmla="*/ 29 w 126"/>
              <a:gd name="T23" fmla="*/ 183 h 219"/>
              <a:gd name="T24" fmla="*/ 56 w 126"/>
              <a:gd name="T25" fmla="*/ 168 h 219"/>
              <a:gd name="T26" fmla="*/ 78 w 126"/>
              <a:gd name="T27" fmla="*/ 151 h 219"/>
              <a:gd name="T28" fmla="*/ 83 w 126"/>
              <a:gd name="T29" fmla="*/ 143 h 219"/>
              <a:gd name="T30" fmla="*/ 83 w 126"/>
              <a:gd name="T31" fmla="*/ 141 h 219"/>
              <a:gd name="T32" fmla="*/ 83 w 126"/>
              <a:gd name="T33" fmla="*/ 140 h 219"/>
              <a:gd name="T34" fmla="*/ 82 w 126"/>
              <a:gd name="T35" fmla="*/ 139 h 219"/>
              <a:gd name="T36" fmla="*/ 68 w 126"/>
              <a:gd name="T37" fmla="*/ 75 h 219"/>
              <a:gd name="T38" fmla="*/ 54 w 126"/>
              <a:gd name="T39" fmla="*/ 10 h 219"/>
              <a:gd name="T40" fmla="*/ 100 w 126"/>
              <a:gd name="T4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219">
                <a:moveTo>
                  <a:pt x="100" y="0"/>
                </a:moveTo>
                <a:cubicBezTo>
                  <a:pt x="105" y="22"/>
                  <a:pt x="110" y="43"/>
                  <a:pt x="114" y="65"/>
                </a:cubicBezTo>
                <a:cubicBezTo>
                  <a:pt x="116" y="76"/>
                  <a:pt x="118" y="87"/>
                  <a:pt x="120" y="98"/>
                </a:cubicBezTo>
                <a:cubicBezTo>
                  <a:pt x="122" y="109"/>
                  <a:pt x="124" y="121"/>
                  <a:pt x="125" y="132"/>
                </a:cubicBezTo>
                <a:cubicBezTo>
                  <a:pt x="125" y="133"/>
                  <a:pt x="125" y="136"/>
                  <a:pt x="125" y="139"/>
                </a:cubicBezTo>
                <a:cubicBezTo>
                  <a:pt x="126" y="141"/>
                  <a:pt x="125" y="144"/>
                  <a:pt x="125" y="146"/>
                </a:cubicBezTo>
                <a:cubicBezTo>
                  <a:pt x="124" y="151"/>
                  <a:pt x="123" y="156"/>
                  <a:pt x="121" y="160"/>
                </a:cubicBezTo>
                <a:cubicBezTo>
                  <a:pt x="117" y="168"/>
                  <a:pt x="111" y="174"/>
                  <a:pt x="106" y="179"/>
                </a:cubicBezTo>
                <a:cubicBezTo>
                  <a:pt x="95" y="189"/>
                  <a:pt x="84" y="195"/>
                  <a:pt x="73" y="200"/>
                </a:cubicBezTo>
                <a:cubicBezTo>
                  <a:pt x="51" y="210"/>
                  <a:pt x="29" y="216"/>
                  <a:pt x="6" y="219"/>
                </a:cubicBezTo>
                <a:cubicBezTo>
                  <a:pt x="0" y="196"/>
                  <a:pt x="0" y="196"/>
                  <a:pt x="0" y="196"/>
                </a:cubicBezTo>
                <a:cubicBezTo>
                  <a:pt x="10" y="192"/>
                  <a:pt x="20" y="188"/>
                  <a:pt x="29" y="183"/>
                </a:cubicBezTo>
                <a:cubicBezTo>
                  <a:pt x="39" y="179"/>
                  <a:pt x="48" y="174"/>
                  <a:pt x="56" y="168"/>
                </a:cubicBezTo>
                <a:cubicBezTo>
                  <a:pt x="65" y="163"/>
                  <a:pt x="73" y="157"/>
                  <a:pt x="78" y="151"/>
                </a:cubicBezTo>
                <a:cubicBezTo>
                  <a:pt x="80" y="148"/>
                  <a:pt x="82" y="145"/>
                  <a:pt x="83" y="143"/>
                </a:cubicBezTo>
                <a:cubicBezTo>
                  <a:pt x="83" y="142"/>
                  <a:pt x="83" y="142"/>
                  <a:pt x="83" y="141"/>
                </a:cubicBezTo>
                <a:cubicBezTo>
                  <a:pt x="83" y="140"/>
                  <a:pt x="83" y="140"/>
                  <a:pt x="83" y="140"/>
                </a:cubicBezTo>
                <a:cubicBezTo>
                  <a:pt x="83" y="140"/>
                  <a:pt x="83" y="141"/>
                  <a:pt x="82" y="139"/>
                </a:cubicBezTo>
                <a:cubicBezTo>
                  <a:pt x="78" y="118"/>
                  <a:pt x="73" y="96"/>
                  <a:pt x="68" y="75"/>
                </a:cubicBezTo>
                <a:cubicBezTo>
                  <a:pt x="63" y="54"/>
                  <a:pt x="58" y="32"/>
                  <a:pt x="54" y="10"/>
                </a:cubicBezTo>
                <a:lnTo>
                  <a:pt x="100" y="0"/>
                </a:lnTo>
                <a:close/>
              </a:path>
            </a:pathLst>
          </a:custGeom>
          <a:solidFill>
            <a:srgbClr val="803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3" name="Freeform 226"/>
          <p:cNvSpPr>
            <a:spLocks/>
          </p:cNvSpPr>
          <p:nvPr/>
        </p:nvSpPr>
        <p:spPr bwMode="auto">
          <a:xfrm>
            <a:off x="7980363" y="2208531"/>
            <a:ext cx="153988" cy="265112"/>
          </a:xfrm>
          <a:custGeom>
            <a:avLst/>
            <a:gdLst>
              <a:gd name="T0" fmla="*/ 31 w 88"/>
              <a:gd name="T1" fmla="*/ 6 h 152"/>
              <a:gd name="T2" fmla="*/ 88 w 88"/>
              <a:gd name="T3" fmla="*/ 113 h 152"/>
              <a:gd name="T4" fmla="*/ 24 w 88"/>
              <a:gd name="T5" fmla="*/ 152 h 152"/>
              <a:gd name="T6" fmla="*/ 5 w 88"/>
              <a:gd name="T7" fmla="*/ 56 h 152"/>
              <a:gd name="T8" fmla="*/ 31 w 88"/>
              <a:gd name="T9" fmla="*/ 6 h 152"/>
            </a:gdLst>
            <a:ahLst/>
            <a:cxnLst>
              <a:cxn ang="0">
                <a:pos x="T0" y="T1"/>
              </a:cxn>
              <a:cxn ang="0">
                <a:pos x="T2" y="T3"/>
              </a:cxn>
              <a:cxn ang="0">
                <a:pos x="T4" y="T5"/>
              </a:cxn>
              <a:cxn ang="0">
                <a:pos x="T6" y="T7"/>
              </a:cxn>
              <a:cxn ang="0">
                <a:pos x="T8" y="T9"/>
              </a:cxn>
            </a:cxnLst>
            <a:rect l="0" t="0" r="r" b="b"/>
            <a:pathLst>
              <a:path w="88" h="152">
                <a:moveTo>
                  <a:pt x="31" y="6"/>
                </a:moveTo>
                <a:cubicBezTo>
                  <a:pt x="71" y="13"/>
                  <a:pt x="88" y="113"/>
                  <a:pt x="88" y="113"/>
                </a:cubicBezTo>
                <a:cubicBezTo>
                  <a:pt x="24" y="152"/>
                  <a:pt x="24" y="152"/>
                  <a:pt x="24" y="152"/>
                </a:cubicBezTo>
                <a:cubicBezTo>
                  <a:pt x="24" y="152"/>
                  <a:pt x="4" y="93"/>
                  <a:pt x="5" y="56"/>
                </a:cubicBezTo>
                <a:cubicBezTo>
                  <a:pt x="6" y="21"/>
                  <a:pt x="0" y="0"/>
                  <a:pt x="31" y="6"/>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4" name="Rectangle 227"/>
          <p:cNvSpPr>
            <a:spLocks noChangeArrowheads="1"/>
          </p:cNvSpPr>
          <p:nvPr/>
        </p:nvSpPr>
        <p:spPr bwMode="auto">
          <a:xfrm>
            <a:off x="6845302" y="2718118"/>
            <a:ext cx="715963" cy="1352550"/>
          </a:xfrm>
          <a:prstGeom prst="rect">
            <a:avLst/>
          </a:prstGeom>
          <a:solidFill>
            <a:srgbClr val="407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5" name="Rectangle 228"/>
          <p:cNvSpPr>
            <a:spLocks noChangeArrowheads="1"/>
          </p:cNvSpPr>
          <p:nvPr/>
        </p:nvSpPr>
        <p:spPr bwMode="auto">
          <a:xfrm>
            <a:off x="6845302" y="2718118"/>
            <a:ext cx="715963"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6" name="Rectangle 229"/>
          <p:cNvSpPr>
            <a:spLocks noChangeArrowheads="1"/>
          </p:cNvSpPr>
          <p:nvPr/>
        </p:nvSpPr>
        <p:spPr bwMode="auto">
          <a:xfrm>
            <a:off x="6910389" y="2702244"/>
            <a:ext cx="784225" cy="15875"/>
          </a:xfrm>
          <a:prstGeom prst="rect">
            <a:avLst/>
          </a:prstGeom>
          <a:solidFill>
            <a:srgbClr val="407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7" name="Rectangle 230"/>
          <p:cNvSpPr>
            <a:spLocks noChangeArrowheads="1"/>
          </p:cNvSpPr>
          <p:nvPr/>
        </p:nvSpPr>
        <p:spPr bwMode="auto">
          <a:xfrm>
            <a:off x="6910389" y="2702244"/>
            <a:ext cx="784225" cy="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8" name="Freeform 231"/>
          <p:cNvSpPr>
            <a:spLocks/>
          </p:cNvSpPr>
          <p:nvPr/>
        </p:nvSpPr>
        <p:spPr bwMode="auto">
          <a:xfrm>
            <a:off x="6910389" y="2702244"/>
            <a:ext cx="784225" cy="15875"/>
          </a:xfrm>
          <a:custGeom>
            <a:avLst/>
            <a:gdLst>
              <a:gd name="T0" fmla="*/ 494 w 494"/>
              <a:gd name="T1" fmla="*/ 0 h 10"/>
              <a:gd name="T2" fmla="*/ 350 w 494"/>
              <a:gd name="T3" fmla="*/ 0 h 10"/>
              <a:gd name="T4" fmla="*/ 343 w 494"/>
              <a:gd name="T5" fmla="*/ 0 h 10"/>
              <a:gd name="T6" fmla="*/ 0 w 494"/>
              <a:gd name="T7" fmla="*/ 0 h 10"/>
              <a:gd name="T8" fmla="*/ 0 w 494"/>
              <a:gd name="T9" fmla="*/ 10 h 10"/>
              <a:gd name="T10" fmla="*/ 410 w 494"/>
              <a:gd name="T11" fmla="*/ 10 h 10"/>
              <a:gd name="T12" fmla="*/ 494 w 494"/>
              <a:gd name="T13" fmla="*/ 10 h 10"/>
              <a:gd name="T14" fmla="*/ 494 w 49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0">
                <a:moveTo>
                  <a:pt x="494" y="0"/>
                </a:moveTo>
                <a:lnTo>
                  <a:pt x="350" y="0"/>
                </a:lnTo>
                <a:lnTo>
                  <a:pt x="343" y="0"/>
                </a:lnTo>
                <a:lnTo>
                  <a:pt x="0" y="0"/>
                </a:lnTo>
                <a:lnTo>
                  <a:pt x="0" y="10"/>
                </a:lnTo>
                <a:lnTo>
                  <a:pt x="410" y="10"/>
                </a:lnTo>
                <a:lnTo>
                  <a:pt x="494" y="10"/>
                </a:lnTo>
                <a:lnTo>
                  <a:pt x="494" y="0"/>
                </a:lnTo>
                <a:close/>
              </a:path>
            </a:pathLst>
          </a:custGeom>
          <a:solidFill>
            <a:srgbClr val="2D5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49" name="Freeform 232"/>
          <p:cNvSpPr>
            <a:spLocks/>
          </p:cNvSpPr>
          <p:nvPr/>
        </p:nvSpPr>
        <p:spPr bwMode="auto">
          <a:xfrm>
            <a:off x="6910389" y="2702244"/>
            <a:ext cx="784225" cy="15875"/>
          </a:xfrm>
          <a:custGeom>
            <a:avLst/>
            <a:gdLst>
              <a:gd name="T0" fmla="*/ 494 w 494"/>
              <a:gd name="T1" fmla="*/ 0 h 10"/>
              <a:gd name="T2" fmla="*/ 350 w 494"/>
              <a:gd name="T3" fmla="*/ 0 h 10"/>
              <a:gd name="T4" fmla="*/ 343 w 494"/>
              <a:gd name="T5" fmla="*/ 0 h 10"/>
              <a:gd name="T6" fmla="*/ 0 w 494"/>
              <a:gd name="T7" fmla="*/ 0 h 10"/>
              <a:gd name="T8" fmla="*/ 0 w 494"/>
              <a:gd name="T9" fmla="*/ 10 h 10"/>
              <a:gd name="T10" fmla="*/ 410 w 494"/>
              <a:gd name="T11" fmla="*/ 10 h 10"/>
              <a:gd name="T12" fmla="*/ 494 w 494"/>
              <a:gd name="T13" fmla="*/ 10 h 10"/>
              <a:gd name="T14" fmla="*/ 494 w 494"/>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10">
                <a:moveTo>
                  <a:pt x="494" y="0"/>
                </a:moveTo>
                <a:lnTo>
                  <a:pt x="350" y="0"/>
                </a:lnTo>
                <a:lnTo>
                  <a:pt x="343" y="0"/>
                </a:lnTo>
                <a:lnTo>
                  <a:pt x="0" y="0"/>
                </a:lnTo>
                <a:lnTo>
                  <a:pt x="0" y="10"/>
                </a:lnTo>
                <a:lnTo>
                  <a:pt x="410" y="10"/>
                </a:lnTo>
                <a:lnTo>
                  <a:pt x="494" y="10"/>
                </a:lnTo>
                <a:lnTo>
                  <a:pt x="4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0" name="Rectangle 233"/>
          <p:cNvSpPr>
            <a:spLocks noChangeArrowheads="1"/>
          </p:cNvSpPr>
          <p:nvPr/>
        </p:nvSpPr>
        <p:spPr bwMode="auto">
          <a:xfrm>
            <a:off x="7561264" y="2718118"/>
            <a:ext cx="200025" cy="1352550"/>
          </a:xfrm>
          <a:prstGeom prst="rect">
            <a:avLst/>
          </a:prstGeom>
          <a:solidFill>
            <a:srgbClr val="407B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1" name="Rectangle 234"/>
          <p:cNvSpPr>
            <a:spLocks noChangeArrowheads="1"/>
          </p:cNvSpPr>
          <p:nvPr/>
        </p:nvSpPr>
        <p:spPr bwMode="auto">
          <a:xfrm>
            <a:off x="7561264" y="2718118"/>
            <a:ext cx="20002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2" name="Freeform 235"/>
          <p:cNvSpPr>
            <a:spLocks/>
          </p:cNvSpPr>
          <p:nvPr/>
        </p:nvSpPr>
        <p:spPr bwMode="auto">
          <a:xfrm>
            <a:off x="7561264" y="2718118"/>
            <a:ext cx="200025" cy="1352550"/>
          </a:xfrm>
          <a:custGeom>
            <a:avLst/>
            <a:gdLst>
              <a:gd name="T0" fmla="*/ 126 w 126"/>
              <a:gd name="T1" fmla="*/ 0 h 852"/>
              <a:gd name="T2" fmla="*/ 84 w 126"/>
              <a:gd name="T3" fmla="*/ 0 h 852"/>
              <a:gd name="T4" fmla="*/ 0 w 126"/>
              <a:gd name="T5" fmla="*/ 0 h 852"/>
              <a:gd name="T6" fmla="*/ 0 w 126"/>
              <a:gd name="T7" fmla="*/ 852 h 852"/>
              <a:gd name="T8" fmla="*/ 126 w 126"/>
              <a:gd name="T9" fmla="*/ 852 h 852"/>
              <a:gd name="T10" fmla="*/ 126 w 126"/>
              <a:gd name="T11" fmla="*/ 844 h 852"/>
              <a:gd name="T12" fmla="*/ 126 w 126"/>
              <a:gd name="T13" fmla="*/ 817 h 852"/>
              <a:gd name="T14" fmla="*/ 126 w 126"/>
              <a:gd name="T15" fmla="*/ 813 h 852"/>
              <a:gd name="T16" fmla="*/ 126 w 126"/>
              <a:gd name="T17" fmla="*/ 806 h 852"/>
              <a:gd name="T18" fmla="*/ 126 w 126"/>
              <a:gd name="T19"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852">
                <a:moveTo>
                  <a:pt x="126" y="0"/>
                </a:moveTo>
                <a:lnTo>
                  <a:pt x="84" y="0"/>
                </a:lnTo>
                <a:lnTo>
                  <a:pt x="0" y="0"/>
                </a:lnTo>
                <a:lnTo>
                  <a:pt x="0" y="852"/>
                </a:lnTo>
                <a:lnTo>
                  <a:pt x="126" y="852"/>
                </a:lnTo>
                <a:lnTo>
                  <a:pt x="126" y="844"/>
                </a:lnTo>
                <a:lnTo>
                  <a:pt x="126" y="817"/>
                </a:lnTo>
                <a:lnTo>
                  <a:pt x="126" y="813"/>
                </a:lnTo>
                <a:lnTo>
                  <a:pt x="126" y="806"/>
                </a:lnTo>
                <a:lnTo>
                  <a:pt x="126" y="0"/>
                </a:lnTo>
                <a:close/>
              </a:path>
            </a:pathLst>
          </a:custGeom>
          <a:solidFill>
            <a:srgbClr val="3362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3" name="Freeform 236"/>
          <p:cNvSpPr>
            <a:spLocks/>
          </p:cNvSpPr>
          <p:nvPr/>
        </p:nvSpPr>
        <p:spPr bwMode="auto">
          <a:xfrm>
            <a:off x="7561264" y="2718118"/>
            <a:ext cx="200025" cy="1352550"/>
          </a:xfrm>
          <a:custGeom>
            <a:avLst/>
            <a:gdLst>
              <a:gd name="T0" fmla="*/ 126 w 126"/>
              <a:gd name="T1" fmla="*/ 0 h 852"/>
              <a:gd name="T2" fmla="*/ 84 w 126"/>
              <a:gd name="T3" fmla="*/ 0 h 852"/>
              <a:gd name="T4" fmla="*/ 0 w 126"/>
              <a:gd name="T5" fmla="*/ 0 h 852"/>
              <a:gd name="T6" fmla="*/ 0 w 126"/>
              <a:gd name="T7" fmla="*/ 852 h 852"/>
              <a:gd name="T8" fmla="*/ 126 w 126"/>
              <a:gd name="T9" fmla="*/ 852 h 852"/>
              <a:gd name="T10" fmla="*/ 126 w 126"/>
              <a:gd name="T11" fmla="*/ 844 h 852"/>
              <a:gd name="T12" fmla="*/ 126 w 126"/>
              <a:gd name="T13" fmla="*/ 817 h 852"/>
              <a:gd name="T14" fmla="*/ 126 w 126"/>
              <a:gd name="T15" fmla="*/ 813 h 852"/>
              <a:gd name="T16" fmla="*/ 126 w 126"/>
              <a:gd name="T17" fmla="*/ 806 h 852"/>
              <a:gd name="T18" fmla="*/ 126 w 126"/>
              <a:gd name="T19" fmla="*/ 0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852">
                <a:moveTo>
                  <a:pt x="126" y="0"/>
                </a:moveTo>
                <a:lnTo>
                  <a:pt x="84" y="0"/>
                </a:lnTo>
                <a:lnTo>
                  <a:pt x="0" y="0"/>
                </a:lnTo>
                <a:lnTo>
                  <a:pt x="0" y="852"/>
                </a:lnTo>
                <a:lnTo>
                  <a:pt x="126" y="852"/>
                </a:lnTo>
                <a:lnTo>
                  <a:pt x="126" y="844"/>
                </a:lnTo>
                <a:lnTo>
                  <a:pt x="126" y="817"/>
                </a:lnTo>
                <a:lnTo>
                  <a:pt x="126" y="813"/>
                </a:lnTo>
                <a:lnTo>
                  <a:pt x="126" y="806"/>
                </a:lnTo>
                <a:lnTo>
                  <a:pt x="1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4" name="Freeform 237"/>
          <p:cNvSpPr>
            <a:spLocks/>
          </p:cNvSpPr>
          <p:nvPr/>
        </p:nvSpPr>
        <p:spPr bwMode="auto">
          <a:xfrm>
            <a:off x="7456489" y="2783206"/>
            <a:ext cx="53975" cy="53975"/>
          </a:xfrm>
          <a:custGeom>
            <a:avLst/>
            <a:gdLst>
              <a:gd name="T0" fmla="*/ 27 w 31"/>
              <a:gd name="T1" fmla="*/ 0 h 31"/>
              <a:gd name="T2" fmla="*/ 4 w 31"/>
              <a:gd name="T3" fmla="*/ 0 h 31"/>
              <a:gd name="T4" fmla="*/ 0 w 31"/>
              <a:gd name="T5" fmla="*/ 4 h 31"/>
              <a:gd name="T6" fmla="*/ 0 w 31"/>
              <a:gd name="T7" fmla="*/ 27 h 31"/>
              <a:gd name="T8" fmla="*/ 4 w 31"/>
              <a:gd name="T9" fmla="*/ 31 h 31"/>
              <a:gd name="T10" fmla="*/ 27 w 31"/>
              <a:gd name="T11" fmla="*/ 31 h 31"/>
              <a:gd name="T12" fmla="*/ 31 w 31"/>
              <a:gd name="T13" fmla="*/ 27 h 31"/>
              <a:gd name="T14" fmla="*/ 31 w 31"/>
              <a:gd name="T15" fmla="*/ 4 h 31"/>
              <a:gd name="T16" fmla="*/ 27 w 3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27" y="0"/>
                </a:moveTo>
                <a:cubicBezTo>
                  <a:pt x="4" y="0"/>
                  <a:pt x="4" y="0"/>
                  <a:pt x="4" y="0"/>
                </a:cubicBezTo>
                <a:cubicBezTo>
                  <a:pt x="2" y="0"/>
                  <a:pt x="0" y="2"/>
                  <a:pt x="0" y="4"/>
                </a:cubicBezTo>
                <a:cubicBezTo>
                  <a:pt x="0" y="27"/>
                  <a:pt x="0" y="27"/>
                  <a:pt x="0" y="27"/>
                </a:cubicBezTo>
                <a:cubicBezTo>
                  <a:pt x="0" y="29"/>
                  <a:pt x="2" y="31"/>
                  <a:pt x="4" y="31"/>
                </a:cubicBezTo>
                <a:cubicBezTo>
                  <a:pt x="27" y="31"/>
                  <a:pt x="27" y="31"/>
                  <a:pt x="27" y="31"/>
                </a:cubicBezTo>
                <a:cubicBezTo>
                  <a:pt x="29" y="31"/>
                  <a:pt x="31" y="29"/>
                  <a:pt x="31" y="27"/>
                </a:cubicBezTo>
                <a:cubicBezTo>
                  <a:pt x="31" y="4"/>
                  <a:pt x="31" y="4"/>
                  <a:pt x="31" y="4"/>
                </a:cubicBezTo>
                <a:cubicBezTo>
                  <a:pt x="31" y="2"/>
                  <a:pt x="29" y="0"/>
                  <a:pt x="27" y="0"/>
                </a:cubicBezTo>
              </a:path>
            </a:pathLst>
          </a:custGeom>
          <a:solidFill>
            <a:srgbClr val="396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5" name="Freeform 238"/>
          <p:cNvSpPr>
            <a:spLocks/>
          </p:cNvSpPr>
          <p:nvPr/>
        </p:nvSpPr>
        <p:spPr bwMode="auto">
          <a:xfrm>
            <a:off x="7348539" y="2783206"/>
            <a:ext cx="52388" cy="53975"/>
          </a:xfrm>
          <a:custGeom>
            <a:avLst/>
            <a:gdLst>
              <a:gd name="T0" fmla="*/ 26 w 30"/>
              <a:gd name="T1" fmla="*/ 0 h 31"/>
              <a:gd name="T2" fmla="*/ 3 w 30"/>
              <a:gd name="T3" fmla="*/ 0 h 31"/>
              <a:gd name="T4" fmla="*/ 0 w 30"/>
              <a:gd name="T5" fmla="*/ 4 h 31"/>
              <a:gd name="T6" fmla="*/ 0 w 30"/>
              <a:gd name="T7" fmla="*/ 27 h 31"/>
              <a:gd name="T8" fmla="*/ 3 w 30"/>
              <a:gd name="T9" fmla="*/ 31 h 31"/>
              <a:gd name="T10" fmla="*/ 26 w 30"/>
              <a:gd name="T11" fmla="*/ 31 h 31"/>
              <a:gd name="T12" fmla="*/ 30 w 30"/>
              <a:gd name="T13" fmla="*/ 27 h 31"/>
              <a:gd name="T14" fmla="*/ 30 w 30"/>
              <a:gd name="T15" fmla="*/ 4 h 31"/>
              <a:gd name="T16" fmla="*/ 26 w 30"/>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6" y="0"/>
                </a:moveTo>
                <a:cubicBezTo>
                  <a:pt x="3" y="0"/>
                  <a:pt x="3" y="0"/>
                  <a:pt x="3" y="0"/>
                </a:cubicBezTo>
                <a:cubicBezTo>
                  <a:pt x="1" y="0"/>
                  <a:pt x="0" y="2"/>
                  <a:pt x="0" y="4"/>
                </a:cubicBezTo>
                <a:cubicBezTo>
                  <a:pt x="0" y="27"/>
                  <a:pt x="0" y="27"/>
                  <a:pt x="0" y="27"/>
                </a:cubicBezTo>
                <a:cubicBezTo>
                  <a:pt x="0" y="29"/>
                  <a:pt x="1" y="31"/>
                  <a:pt x="3" y="31"/>
                </a:cubicBezTo>
                <a:cubicBezTo>
                  <a:pt x="26" y="31"/>
                  <a:pt x="26" y="31"/>
                  <a:pt x="26" y="31"/>
                </a:cubicBezTo>
                <a:cubicBezTo>
                  <a:pt x="28" y="31"/>
                  <a:pt x="30" y="29"/>
                  <a:pt x="30" y="27"/>
                </a:cubicBezTo>
                <a:cubicBezTo>
                  <a:pt x="30" y="4"/>
                  <a:pt x="30" y="4"/>
                  <a:pt x="30" y="4"/>
                </a:cubicBezTo>
                <a:cubicBezTo>
                  <a:pt x="30" y="2"/>
                  <a:pt x="28" y="0"/>
                  <a:pt x="26" y="0"/>
                </a:cubicBezTo>
              </a:path>
            </a:pathLst>
          </a:custGeom>
          <a:solidFill>
            <a:srgbClr val="2D5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6" name="Freeform 239"/>
          <p:cNvSpPr>
            <a:spLocks/>
          </p:cNvSpPr>
          <p:nvPr/>
        </p:nvSpPr>
        <p:spPr bwMode="auto">
          <a:xfrm>
            <a:off x="7239001" y="2783206"/>
            <a:ext cx="52388" cy="53975"/>
          </a:xfrm>
          <a:custGeom>
            <a:avLst/>
            <a:gdLst>
              <a:gd name="T0" fmla="*/ 27 w 30"/>
              <a:gd name="T1" fmla="*/ 0 h 31"/>
              <a:gd name="T2" fmla="*/ 3 w 30"/>
              <a:gd name="T3" fmla="*/ 0 h 31"/>
              <a:gd name="T4" fmla="*/ 0 w 30"/>
              <a:gd name="T5" fmla="*/ 4 h 31"/>
              <a:gd name="T6" fmla="*/ 0 w 30"/>
              <a:gd name="T7" fmla="*/ 27 h 31"/>
              <a:gd name="T8" fmla="*/ 3 w 30"/>
              <a:gd name="T9" fmla="*/ 31 h 31"/>
              <a:gd name="T10" fmla="*/ 27 w 30"/>
              <a:gd name="T11" fmla="*/ 31 h 31"/>
              <a:gd name="T12" fmla="*/ 30 w 30"/>
              <a:gd name="T13" fmla="*/ 27 h 31"/>
              <a:gd name="T14" fmla="*/ 30 w 30"/>
              <a:gd name="T15" fmla="*/ 4 h 31"/>
              <a:gd name="T16" fmla="*/ 27 w 30"/>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7" y="0"/>
                </a:moveTo>
                <a:cubicBezTo>
                  <a:pt x="3" y="0"/>
                  <a:pt x="3" y="0"/>
                  <a:pt x="3" y="0"/>
                </a:cubicBezTo>
                <a:cubicBezTo>
                  <a:pt x="1" y="0"/>
                  <a:pt x="0" y="2"/>
                  <a:pt x="0" y="4"/>
                </a:cubicBezTo>
                <a:cubicBezTo>
                  <a:pt x="0" y="27"/>
                  <a:pt x="0" y="27"/>
                  <a:pt x="0" y="27"/>
                </a:cubicBezTo>
                <a:cubicBezTo>
                  <a:pt x="0" y="29"/>
                  <a:pt x="1" y="31"/>
                  <a:pt x="3" y="31"/>
                </a:cubicBezTo>
                <a:cubicBezTo>
                  <a:pt x="27" y="31"/>
                  <a:pt x="27" y="31"/>
                  <a:pt x="27" y="31"/>
                </a:cubicBezTo>
                <a:cubicBezTo>
                  <a:pt x="29" y="31"/>
                  <a:pt x="30" y="29"/>
                  <a:pt x="30" y="27"/>
                </a:cubicBezTo>
                <a:cubicBezTo>
                  <a:pt x="30" y="4"/>
                  <a:pt x="30" y="4"/>
                  <a:pt x="30" y="4"/>
                </a:cubicBezTo>
                <a:cubicBezTo>
                  <a:pt x="30" y="2"/>
                  <a:pt x="29" y="0"/>
                  <a:pt x="27" y="0"/>
                </a:cubicBezTo>
              </a:path>
            </a:pathLst>
          </a:custGeom>
          <a:solidFill>
            <a:srgbClr val="2D5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7" name="Freeform 240"/>
          <p:cNvSpPr>
            <a:spLocks/>
          </p:cNvSpPr>
          <p:nvPr/>
        </p:nvSpPr>
        <p:spPr bwMode="auto">
          <a:xfrm>
            <a:off x="7129464" y="2783206"/>
            <a:ext cx="52388" cy="53975"/>
          </a:xfrm>
          <a:custGeom>
            <a:avLst/>
            <a:gdLst>
              <a:gd name="T0" fmla="*/ 27 w 30"/>
              <a:gd name="T1" fmla="*/ 0 h 31"/>
              <a:gd name="T2" fmla="*/ 4 w 30"/>
              <a:gd name="T3" fmla="*/ 0 h 31"/>
              <a:gd name="T4" fmla="*/ 0 w 30"/>
              <a:gd name="T5" fmla="*/ 4 h 31"/>
              <a:gd name="T6" fmla="*/ 0 w 30"/>
              <a:gd name="T7" fmla="*/ 27 h 31"/>
              <a:gd name="T8" fmla="*/ 4 w 30"/>
              <a:gd name="T9" fmla="*/ 31 h 31"/>
              <a:gd name="T10" fmla="*/ 27 w 30"/>
              <a:gd name="T11" fmla="*/ 31 h 31"/>
              <a:gd name="T12" fmla="*/ 30 w 30"/>
              <a:gd name="T13" fmla="*/ 27 h 31"/>
              <a:gd name="T14" fmla="*/ 30 w 30"/>
              <a:gd name="T15" fmla="*/ 4 h 31"/>
              <a:gd name="T16" fmla="*/ 27 w 30"/>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7" y="0"/>
                </a:moveTo>
                <a:cubicBezTo>
                  <a:pt x="4" y="0"/>
                  <a:pt x="4" y="0"/>
                  <a:pt x="4" y="0"/>
                </a:cubicBezTo>
                <a:cubicBezTo>
                  <a:pt x="2" y="0"/>
                  <a:pt x="0" y="2"/>
                  <a:pt x="0" y="4"/>
                </a:cubicBezTo>
                <a:cubicBezTo>
                  <a:pt x="0" y="27"/>
                  <a:pt x="0" y="27"/>
                  <a:pt x="0" y="27"/>
                </a:cubicBezTo>
                <a:cubicBezTo>
                  <a:pt x="0" y="29"/>
                  <a:pt x="2" y="31"/>
                  <a:pt x="4" y="31"/>
                </a:cubicBezTo>
                <a:cubicBezTo>
                  <a:pt x="27" y="31"/>
                  <a:pt x="27" y="31"/>
                  <a:pt x="27" y="31"/>
                </a:cubicBezTo>
                <a:cubicBezTo>
                  <a:pt x="29" y="31"/>
                  <a:pt x="30" y="29"/>
                  <a:pt x="30" y="27"/>
                </a:cubicBezTo>
                <a:cubicBezTo>
                  <a:pt x="30" y="4"/>
                  <a:pt x="30" y="4"/>
                  <a:pt x="30" y="4"/>
                </a:cubicBezTo>
                <a:cubicBezTo>
                  <a:pt x="30" y="2"/>
                  <a:pt x="29" y="0"/>
                  <a:pt x="27" y="0"/>
                </a:cubicBezTo>
              </a:path>
            </a:pathLst>
          </a:custGeom>
          <a:solidFill>
            <a:srgbClr val="396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8" name="Freeform 241"/>
          <p:cNvSpPr>
            <a:spLocks/>
          </p:cNvSpPr>
          <p:nvPr/>
        </p:nvSpPr>
        <p:spPr bwMode="auto">
          <a:xfrm>
            <a:off x="7019926" y="2783206"/>
            <a:ext cx="52388" cy="53975"/>
          </a:xfrm>
          <a:custGeom>
            <a:avLst/>
            <a:gdLst>
              <a:gd name="T0" fmla="*/ 27 w 30"/>
              <a:gd name="T1" fmla="*/ 0 h 31"/>
              <a:gd name="T2" fmla="*/ 4 w 30"/>
              <a:gd name="T3" fmla="*/ 0 h 31"/>
              <a:gd name="T4" fmla="*/ 0 w 30"/>
              <a:gd name="T5" fmla="*/ 4 h 31"/>
              <a:gd name="T6" fmla="*/ 0 w 30"/>
              <a:gd name="T7" fmla="*/ 27 h 31"/>
              <a:gd name="T8" fmla="*/ 4 w 30"/>
              <a:gd name="T9" fmla="*/ 31 h 31"/>
              <a:gd name="T10" fmla="*/ 27 w 30"/>
              <a:gd name="T11" fmla="*/ 31 h 31"/>
              <a:gd name="T12" fmla="*/ 30 w 30"/>
              <a:gd name="T13" fmla="*/ 27 h 31"/>
              <a:gd name="T14" fmla="*/ 30 w 30"/>
              <a:gd name="T15" fmla="*/ 4 h 31"/>
              <a:gd name="T16" fmla="*/ 27 w 30"/>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1">
                <a:moveTo>
                  <a:pt x="27" y="0"/>
                </a:moveTo>
                <a:cubicBezTo>
                  <a:pt x="4" y="0"/>
                  <a:pt x="4" y="0"/>
                  <a:pt x="4" y="0"/>
                </a:cubicBezTo>
                <a:cubicBezTo>
                  <a:pt x="2" y="0"/>
                  <a:pt x="0" y="2"/>
                  <a:pt x="0" y="4"/>
                </a:cubicBezTo>
                <a:cubicBezTo>
                  <a:pt x="0" y="27"/>
                  <a:pt x="0" y="27"/>
                  <a:pt x="0" y="27"/>
                </a:cubicBezTo>
                <a:cubicBezTo>
                  <a:pt x="0" y="29"/>
                  <a:pt x="2" y="31"/>
                  <a:pt x="4" y="31"/>
                </a:cubicBezTo>
                <a:cubicBezTo>
                  <a:pt x="27" y="31"/>
                  <a:pt x="27" y="31"/>
                  <a:pt x="27" y="31"/>
                </a:cubicBezTo>
                <a:cubicBezTo>
                  <a:pt x="29" y="31"/>
                  <a:pt x="30" y="29"/>
                  <a:pt x="30" y="27"/>
                </a:cubicBezTo>
                <a:cubicBezTo>
                  <a:pt x="30" y="4"/>
                  <a:pt x="30" y="4"/>
                  <a:pt x="30" y="4"/>
                </a:cubicBezTo>
                <a:cubicBezTo>
                  <a:pt x="30" y="2"/>
                  <a:pt x="29" y="0"/>
                  <a:pt x="27" y="0"/>
                </a:cubicBezTo>
              </a:path>
            </a:pathLst>
          </a:custGeom>
          <a:solidFill>
            <a:srgbClr val="2D5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59" name="Freeform 242"/>
          <p:cNvSpPr>
            <a:spLocks/>
          </p:cNvSpPr>
          <p:nvPr/>
        </p:nvSpPr>
        <p:spPr bwMode="auto">
          <a:xfrm>
            <a:off x="6910389" y="2783206"/>
            <a:ext cx="53975" cy="53975"/>
          </a:xfrm>
          <a:custGeom>
            <a:avLst/>
            <a:gdLst>
              <a:gd name="T0" fmla="*/ 27 w 31"/>
              <a:gd name="T1" fmla="*/ 0 h 31"/>
              <a:gd name="T2" fmla="*/ 4 w 31"/>
              <a:gd name="T3" fmla="*/ 0 h 31"/>
              <a:gd name="T4" fmla="*/ 0 w 31"/>
              <a:gd name="T5" fmla="*/ 4 h 31"/>
              <a:gd name="T6" fmla="*/ 0 w 31"/>
              <a:gd name="T7" fmla="*/ 27 h 31"/>
              <a:gd name="T8" fmla="*/ 4 w 31"/>
              <a:gd name="T9" fmla="*/ 31 h 31"/>
              <a:gd name="T10" fmla="*/ 27 w 31"/>
              <a:gd name="T11" fmla="*/ 31 h 31"/>
              <a:gd name="T12" fmla="*/ 31 w 31"/>
              <a:gd name="T13" fmla="*/ 27 h 31"/>
              <a:gd name="T14" fmla="*/ 31 w 31"/>
              <a:gd name="T15" fmla="*/ 4 h 31"/>
              <a:gd name="T16" fmla="*/ 27 w 3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1">
                <a:moveTo>
                  <a:pt x="27" y="0"/>
                </a:moveTo>
                <a:cubicBezTo>
                  <a:pt x="4" y="0"/>
                  <a:pt x="4" y="0"/>
                  <a:pt x="4" y="0"/>
                </a:cubicBezTo>
                <a:cubicBezTo>
                  <a:pt x="2" y="0"/>
                  <a:pt x="0" y="2"/>
                  <a:pt x="0" y="4"/>
                </a:cubicBezTo>
                <a:cubicBezTo>
                  <a:pt x="0" y="27"/>
                  <a:pt x="0" y="27"/>
                  <a:pt x="0" y="27"/>
                </a:cubicBezTo>
                <a:cubicBezTo>
                  <a:pt x="0" y="29"/>
                  <a:pt x="2" y="31"/>
                  <a:pt x="4" y="31"/>
                </a:cubicBezTo>
                <a:cubicBezTo>
                  <a:pt x="27" y="31"/>
                  <a:pt x="27" y="31"/>
                  <a:pt x="27" y="31"/>
                </a:cubicBezTo>
                <a:cubicBezTo>
                  <a:pt x="29" y="31"/>
                  <a:pt x="31" y="29"/>
                  <a:pt x="31" y="27"/>
                </a:cubicBezTo>
                <a:cubicBezTo>
                  <a:pt x="31" y="4"/>
                  <a:pt x="31" y="4"/>
                  <a:pt x="31" y="4"/>
                </a:cubicBezTo>
                <a:cubicBezTo>
                  <a:pt x="31" y="2"/>
                  <a:pt x="29" y="0"/>
                  <a:pt x="27" y="0"/>
                </a:cubicBezTo>
              </a:path>
            </a:pathLst>
          </a:custGeom>
          <a:solidFill>
            <a:srgbClr val="2D5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0" name="Freeform 243"/>
          <p:cNvSpPr>
            <a:spLocks noEditPoints="1"/>
          </p:cNvSpPr>
          <p:nvPr/>
        </p:nvSpPr>
        <p:spPr bwMode="auto">
          <a:xfrm>
            <a:off x="6867527" y="2868931"/>
            <a:ext cx="671513" cy="211137"/>
          </a:xfrm>
          <a:custGeom>
            <a:avLst/>
            <a:gdLst>
              <a:gd name="T0" fmla="*/ 124 w 385"/>
              <a:gd name="T1" fmla="*/ 94 h 121"/>
              <a:gd name="T2" fmla="*/ 110 w 385"/>
              <a:gd name="T3" fmla="*/ 80 h 121"/>
              <a:gd name="T4" fmla="*/ 124 w 385"/>
              <a:gd name="T5" fmla="*/ 66 h 121"/>
              <a:gd name="T6" fmla="*/ 138 w 385"/>
              <a:gd name="T7" fmla="*/ 80 h 121"/>
              <a:gd name="T8" fmla="*/ 124 w 385"/>
              <a:gd name="T9" fmla="*/ 94 h 121"/>
              <a:gd name="T10" fmla="*/ 164 w 385"/>
              <a:gd name="T11" fmla="*/ 94 h 121"/>
              <a:gd name="T12" fmla="*/ 150 w 385"/>
              <a:gd name="T13" fmla="*/ 80 h 121"/>
              <a:gd name="T14" fmla="*/ 164 w 385"/>
              <a:gd name="T15" fmla="*/ 66 h 121"/>
              <a:gd name="T16" fmla="*/ 178 w 385"/>
              <a:gd name="T17" fmla="*/ 80 h 121"/>
              <a:gd name="T18" fmla="*/ 164 w 385"/>
              <a:gd name="T19" fmla="*/ 94 h 121"/>
              <a:gd name="T20" fmla="*/ 55 w 385"/>
              <a:gd name="T21" fmla="*/ 91 h 121"/>
              <a:gd name="T22" fmla="*/ 24 w 385"/>
              <a:gd name="T23" fmla="*/ 60 h 121"/>
              <a:gd name="T24" fmla="*/ 55 w 385"/>
              <a:gd name="T25" fmla="*/ 30 h 121"/>
              <a:gd name="T26" fmla="*/ 85 w 385"/>
              <a:gd name="T27" fmla="*/ 60 h 121"/>
              <a:gd name="T28" fmla="*/ 55 w 385"/>
              <a:gd name="T29" fmla="*/ 91 h 121"/>
              <a:gd name="T30" fmla="*/ 124 w 385"/>
              <a:gd name="T31" fmla="*/ 55 h 121"/>
              <a:gd name="T32" fmla="*/ 110 w 385"/>
              <a:gd name="T33" fmla="*/ 41 h 121"/>
              <a:gd name="T34" fmla="*/ 124 w 385"/>
              <a:gd name="T35" fmla="*/ 27 h 121"/>
              <a:gd name="T36" fmla="*/ 138 w 385"/>
              <a:gd name="T37" fmla="*/ 41 h 121"/>
              <a:gd name="T38" fmla="*/ 124 w 385"/>
              <a:gd name="T39" fmla="*/ 55 h 121"/>
              <a:gd name="T40" fmla="*/ 164 w 385"/>
              <a:gd name="T41" fmla="*/ 55 h 121"/>
              <a:gd name="T42" fmla="*/ 150 w 385"/>
              <a:gd name="T43" fmla="*/ 41 h 121"/>
              <a:gd name="T44" fmla="*/ 164 w 385"/>
              <a:gd name="T45" fmla="*/ 27 h 121"/>
              <a:gd name="T46" fmla="*/ 178 w 385"/>
              <a:gd name="T47" fmla="*/ 41 h 121"/>
              <a:gd name="T48" fmla="*/ 164 w 385"/>
              <a:gd name="T49" fmla="*/ 55 h 121"/>
              <a:gd name="T50" fmla="*/ 309 w 385"/>
              <a:gd name="T51" fmla="*/ 104 h 121"/>
              <a:gd name="T52" fmla="*/ 303 w 385"/>
              <a:gd name="T53" fmla="*/ 99 h 121"/>
              <a:gd name="T54" fmla="*/ 303 w 385"/>
              <a:gd name="T55" fmla="*/ 22 h 121"/>
              <a:gd name="T56" fmla="*/ 309 w 385"/>
              <a:gd name="T57" fmla="*/ 17 h 121"/>
              <a:gd name="T58" fmla="*/ 319 w 385"/>
              <a:gd name="T59" fmla="*/ 17 h 121"/>
              <a:gd name="T60" fmla="*/ 325 w 385"/>
              <a:gd name="T61" fmla="*/ 22 h 121"/>
              <a:gd name="T62" fmla="*/ 325 w 385"/>
              <a:gd name="T63" fmla="*/ 99 h 121"/>
              <a:gd name="T64" fmla="*/ 319 w 385"/>
              <a:gd name="T65" fmla="*/ 104 h 121"/>
              <a:gd name="T66" fmla="*/ 309 w 385"/>
              <a:gd name="T67" fmla="*/ 104 h 121"/>
              <a:gd name="T68" fmla="*/ 385 w 385"/>
              <a:gd name="T69" fmla="*/ 0 h 121"/>
              <a:gd name="T70" fmla="*/ 0 w 385"/>
              <a:gd name="T71" fmla="*/ 0 h 121"/>
              <a:gd name="T72" fmla="*/ 0 w 385"/>
              <a:gd name="T73" fmla="*/ 121 h 121"/>
              <a:gd name="T74" fmla="*/ 385 w 385"/>
              <a:gd name="T75" fmla="*/ 121 h 121"/>
              <a:gd name="T76" fmla="*/ 385 w 385"/>
              <a:gd name="T7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5" h="121">
                <a:moveTo>
                  <a:pt x="124" y="94"/>
                </a:moveTo>
                <a:cubicBezTo>
                  <a:pt x="117" y="94"/>
                  <a:pt x="110" y="87"/>
                  <a:pt x="110" y="80"/>
                </a:cubicBezTo>
                <a:cubicBezTo>
                  <a:pt x="110" y="72"/>
                  <a:pt x="117" y="66"/>
                  <a:pt x="124" y="66"/>
                </a:cubicBezTo>
                <a:cubicBezTo>
                  <a:pt x="132" y="66"/>
                  <a:pt x="138" y="72"/>
                  <a:pt x="138" y="80"/>
                </a:cubicBezTo>
                <a:cubicBezTo>
                  <a:pt x="138" y="87"/>
                  <a:pt x="132" y="94"/>
                  <a:pt x="124" y="94"/>
                </a:cubicBezTo>
                <a:moveTo>
                  <a:pt x="164" y="94"/>
                </a:moveTo>
                <a:cubicBezTo>
                  <a:pt x="157" y="94"/>
                  <a:pt x="150" y="87"/>
                  <a:pt x="150" y="80"/>
                </a:cubicBezTo>
                <a:cubicBezTo>
                  <a:pt x="150" y="72"/>
                  <a:pt x="157" y="66"/>
                  <a:pt x="164" y="66"/>
                </a:cubicBezTo>
                <a:cubicBezTo>
                  <a:pt x="172" y="66"/>
                  <a:pt x="178" y="72"/>
                  <a:pt x="178" y="80"/>
                </a:cubicBezTo>
                <a:cubicBezTo>
                  <a:pt x="178" y="87"/>
                  <a:pt x="172" y="94"/>
                  <a:pt x="164" y="94"/>
                </a:cubicBezTo>
                <a:moveTo>
                  <a:pt x="55" y="91"/>
                </a:moveTo>
                <a:cubicBezTo>
                  <a:pt x="38" y="91"/>
                  <a:pt x="24" y="77"/>
                  <a:pt x="24" y="60"/>
                </a:cubicBezTo>
                <a:cubicBezTo>
                  <a:pt x="24" y="44"/>
                  <a:pt x="38" y="30"/>
                  <a:pt x="55" y="30"/>
                </a:cubicBezTo>
                <a:cubicBezTo>
                  <a:pt x="71" y="30"/>
                  <a:pt x="85" y="44"/>
                  <a:pt x="85" y="60"/>
                </a:cubicBezTo>
                <a:cubicBezTo>
                  <a:pt x="85" y="77"/>
                  <a:pt x="71" y="91"/>
                  <a:pt x="55" y="91"/>
                </a:cubicBezTo>
                <a:moveTo>
                  <a:pt x="124" y="55"/>
                </a:moveTo>
                <a:cubicBezTo>
                  <a:pt x="117" y="55"/>
                  <a:pt x="110" y="49"/>
                  <a:pt x="110" y="41"/>
                </a:cubicBezTo>
                <a:cubicBezTo>
                  <a:pt x="110" y="33"/>
                  <a:pt x="117" y="27"/>
                  <a:pt x="124" y="27"/>
                </a:cubicBezTo>
                <a:cubicBezTo>
                  <a:pt x="132" y="27"/>
                  <a:pt x="138" y="33"/>
                  <a:pt x="138" y="41"/>
                </a:cubicBezTo>
                <a:cubicBezTo>
                  <a:pt x="138" y="49"/>
                  <a:pt x="132" y="55"/>
                  <a:pt x="124" y="55"/>
                </a:cubicBezTo>
                <a:moveTo>
                  <a:pt x="164" y="55"/>
                </a:moveTo>
                <a:cubicBezTo>
                  <a:pt x="157" y="55"/>
                  <a:pt x="150" y="49"/>
                  <a:pt x="150" y="41"/>
                </a:cubicBezTo>
                <a:cubicBezTo>
                  <a:pt x="150" y="33"/>
                  <a:pt x="157" y="27"/>
                  <a:pt x="164" y="27"/>
                </a:cubicBezTo>
                <a:cubicBezTo>
                  <a:pt x="172" y="27"/>
                  <a:pt x="178" y="33"/>
                  <a:pt x="178" y="41"/>
                </a:cubicBezTo>
                <a:cubicBezTo>
                  <a:pt x="178" y="49"/>
                  <a:pt x="172" y="55"/>
                  <a:pt x="164" y="55"/>
                </a:cubicBezTo>
                <a:moveTo>
                  <a:pt x="309" y="104"/>
                </a:moveTo>
                <a:cubicBezTo>
                  <a:pt x="306" y="104"/>
                  <a:pt x="303" y="101"/>
                  <a:pt x="303" y="99"/>
                </a:cubicBezTo>
                <a:cubicBezTo>
                  <a:pt x="303" y="22"/>
                  <a:pt x="303" y="22"/>
                  <a:pt x="303" y="22"/>
                </a:cubicBezTo>
                <a:cubicBezTo>
                  <a:pt x="303" y="19"/>
                  <a:pt x="306" y="17"/>
                  <a:pt x="309" y="17"/>
                </a:cubicBezTo>
                <a:cubicBezTo>
                  <a:pt x="319" y="17"/>
                  <a:pt x="319" y="17"/>
                  <a:pt x="319" y="17"/>
                </a:cubicBezTo>
                <a:cubicBezTo>
                  <a:pt x="322" y="17"/>
                  <a:pt x="325" y="19"/>
                  <a:pt x="325" y="22"/>
                </a:cubicBezTo>
                <a:cubicBezTo>
                  <a:pt x="325" y="99"/>
                  <a:pt x="325" y="99"/>
                  <a:pt x="325" y="99"/>
                </a:cubicBezTo>
                <a:cubicBezTo>
                  <a:pt x="325" y="101"/>
                  <a:pt x="322" y="104"/>
                  <a:pt x="319" y="104"/>
                </a:cubicBezTo>
                <a:cubicBezTo>
                  <a:pt x="309" y="104"/>
                  <a:pt x="309" y="104"/>
                  <a:pt x="309" y="104"/>
                </a:cubicBezTo>
                <a:moveTo>
                  <a:pt x="385" y="0"/>
                </a:moveTo>
                <a:cubicBezTo>
                  <a:pt x="0" y="0"/>
                  <a:pt x="0" y="0"/>
                  <a:pt x="0" y="0"/>
                </a:cubicBezTo>
                <a:cubicBezTo>
                  <a:pt x="0" y="121"/>
                  <a:pt x="0" y="121"/>
                  <a:pt x="0" y="121"/>
                </a:cubicBezTo>
                <a:cubicBezTo>
                  <a:pt x="385" y="121"/>
                  <a:pt x="385" y="121"/>
                  <a:pt x="385" y="121"/>
                </a:cubicBezTo>
                <a:cubicBezTo>
                  <a:pt x="385" y="0"/>
                  <a:pt x="385" y="0"/>
                  <a:pt x="385" y="0"/>
                </a:cubicBezTo>
              </a:path>
            </a:pathLst>
          </a:custGeom>
          <a:solidFill>
            <a:srgbClr val="396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1" name="Freeform 244"/>
          <p:cNvSpPr>
            <a:spLocks/>
          </p:cNvSpPr>
          <p:nvPr/>
        </p:nvSpPr>
        <p:spPr bwMode="auto">
          <a:xfrm>
            <a:off x="7472363" y="2897505"/>
            <a:ext cx="36513" cy="152400"/>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3" y="87"/>
                  <a:pt x="0" y="84"/>
                  <a:pt x="0" y="82"/>
                </a:cubicBezTo>
                <a:cubicBezTo>
                  <a:pt x="0" y="5"/>
                  <a:pt x="0" y="5"/>
                  <a:pt x="0" y="5"/>
                </a:cubicBezTo>
                <a:cubicBezTo>
                  <a:pt x="0" y="2"/>
                  <a:pt x="3" y="0"/>
                  <a:pt x="5" y="0"/>
                </a:cubicBezTo>
                <a:cubicBezTo>
                  <a:pt x="16" y="0"/>
                  <a:pt x="16" y="0"/>
                  <a:pt x="16" y="0"/>
                </a:cubicBezTo>
                <a:cubicBezTo>
                  <a:pt x="19" y="0"/>
                  <a:pt x="21" y="2"/>
                  <a:pt x="21" y="5"/>
                </a:cubicBezTo>
                <a:cubicBezTo>
                  <a:pt x="21" y="82"/>
                  <a:pt x="21" y="82"/>
                  <a:pt x="21" y="82"/>
                </a:cubicBezTo>
                <a:cubicBezTo>
                  <a:pt x="21" y="84"/>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2" name="Freeform 245"/>
          <p:cNvSpPr>
            <a:spLocks/>
          </p:cNvSpPr>
          <p:nvPr/>
        </p:nvSpPr>
        <p:spPr bwMode="auto">
          <a:xfrm>
            <a:off x="7396163" y="2897505"/>
            <a:ext cx="38100" cy="152400"/>
          </a:xfrm>
          <a:custGeom>
            <a:avLst/>
            <a:gdLst>
              <a:gd name="T0" fmla="*/ 16 w 22"/>
              <a:gd name="T1" fmla="*/ 0 h 87"/>
              <a:gd name="T2" fmla="*/ 6 w 22"/>
              <a:gd name="T3" fmla="*/ 0 h 87"/>
              <a:gd name="T4" fmla="*/ 0 w 22"/>
              <a:gd name="T5" fmla="*/ 5 h 87"/>
              <a:gd name="T6" fmla="*/ 0 w 22"/>
              <a:gd name="T7" fmla="*/ 82 h 87"/>
              <a:gd name="T8" fmla="*/ 6 w 22"/>
              <a:gd name="T9" fmla="*/ 87 h 87"/>
              <a:gd name="T10" fmla="*/ 16 w 22"/>
              <a:gd name="T11" fmla="*/ 87 h 87"/>
              <a:gd name="T12" fmla="*/ 22 w 22"/>
              <a:gd name="T13" fmla="*/ 82 h 87"/>
              <a:gd name="T14" fmla="*/ 22 w 22"/>
              <a:gd name="T15" fmla="*/ 5 h 87"/>
              <a:gd name="T16" fmla="*/ 16 w 22"/>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87">
                <a:moveTo>
                  <a:pt x="16" y="0"/>
                </a:moveTo>
                <a:cubicBezTo>
                  <a:pt x="6" y="0"/>
                  <a:pt x="6" y="0"/>
                  <a:pt x="6" y="0"/>
                </a:cubicBezTo>
                <a:cubicBezTo>
                  <a:pt x="3" y="0"/>
                  <a:pt x="0" y="2"/>
                  <a:pt x="0" y="5"/>
                </a:cubicBezTo>
                <a:cubicBezTo>
                  <a:pt x="0" y="82"/>
                  <a:pt x="0" y="82"/>
                  <a:pt x="0" y="82"/>
                </a:cubicBezTo>
                <a:cubicBezTo>
                  <a:pt x="0" y="84"/>
                  <a:pt x="3" y="87"/>
                  <a:pt x="6" y="87"/>
                </a:cubicBezTo>
                <a:cubicBezTo>
                  <a:pt x="16" y="87"/>
                  <a:pt x="16" y="87"/>
                  <a:pt x="16" y="87"/>
                </a:cubicBezTo>
                <a:cubicBezTo>
                  <a:pt x="19" y="87"/>
                  <a:pt x="22" y="84"/>
                  <a:pt x="22" y="82"/>
                </a:cubicBezTo>
                <a:cubicBezTo>
                  <a:pt x="22" y="5"/>
                  <a:pt x="22" y="5"/>
                  <a:pt x="22" y="5"/>
                </a:cubicBezTo>
                <a:cubicBezTo>
                  <a:pt x="22" y="2"/>
                  <a:pt x="19" y="0"/>
                  <a:pt x="16" y="0"/>
                </a:cubicBezTo>
              </a:path>
            </a:pathLst>
          </a:cu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3" name="Freeform 246"/>
          <p:cNvSpPr>
            <a:spLocks/>
          </p:cNvSpPr>
          <p:nvPr/>
        </p:nvSpPr>
        <p:spPr bwMode="auto">
          <a:xfrm>
            <a:off x="7319963" y="2897505"/>
            <a:ext cx="38100" cy="152400"/>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4"/>
                  <a:pt x="0" y="82"/>
                </a:cubicBezTo>
                <a:cubicBezTo>
                  <a:pt x="0" y="5"/>
                  <a:pt x="0" y="5"/>
                  <a:pt x="0" y="5"/>
                </a:cubicBezTo>
                <a:cubicBezTo>
                  <a:pt x="0" y="2"/>
                  <a:pt x="2" y="0"/>
                  <a:pt x="5" y="0"/>
                </a:cubicBezTo>
                <a:cubicBezTo>
                  <a:pt x="16" y="0"/>
                  <a:pt x="16" y="0"/>
                  <a:pt x="16" y="0"/>
                </a:cubicBezTo>
                <a:cubicBezTo>
                  <a:pt x="18" y="0"/>
                  <a:pt x="21" y="2"/>
                  <a:pt x="21" y="5"/>
                </a:cubicBezTo>
                <a:cubicBezTo>
                  <a:pt x="21" y="82"/>
                  <a:pt x="21" y="82"/>
                  <a:pt x="21" y="82"/>
                </a:cubicBezTo>
                <a:cubicBezTo>
                  <a:pt x="21" y="84"/>
                  <a:pt x="18"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4" name="Freeform 247"/>
          <p:cNvSpPr>
            <a:spLocks/>
          </p:cNvSpPr>
          <p:nvPr/>
        </p:nvSpPr>
        <p:spPr bwMode="auto">
          <a:xfrm>
            <a:off x="7243763" y="2897505"/>
            <a:ext cx="36513" cy="152400"/>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4"/>
                  <a:pt x="0" y="82"/>
                </a:cubicBezTo>
                <a:cubicBezTo>
                  <a:pt x="0" y="5"/>
                  <a:pt x="0" y="5"/>
                  <a:pt x="0" y="5"/>
                </a:cubicBezTo>
                <a:cubicBezTo>
                  <a:pt x="0" y="2"/>
                  <a:pt x="2" y="0"/>
                  <a:pt x="5" y="0"/>
                </a:cubicBezTo>
                <a:cubicBezTo>
                  <a:pt x="16" y="0"/>
                  <a:pt x="16" y="0"/>
                  <a:pt x="16" y="0"/>
                </a:cubicBezTo>
                <a:cubicBezTo>
                  <a:pt x="19" y="0"/>
                  <a:pt x="21" y="2"/>
                  <a:pt x="21" y="5"/>
                </a:cubicBezTo>
                <a:cubicBezTo>
                  <a:pt x="21" y="82"/>
                  <a:pt x="21" y="82"/>
                  <a:pt x="21" y="82"/>
                </a:cubicBezTo>
                <a:cubicBezTo>
                  <a:pt x="21" y="84"/>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5" name="Oval 248"/>
          <p:cNvSpPr>
            <a:spLocks noChangeArrowheads="1"/>
          </p:cNvSpPr>
          <p:nvPr/>
        </p:nvSpPr>
        <p:spPr bwMode="auto">
          <a:xfrm>
            <a:off x="7059614" y="2914968"/>
            <a:ext cx="49213" cy="4921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6" name="Oval 249"/>
          <p:cNvSpPr>
            <a:spLocks noChangeArrowheads="1"/>
          </p:cNvSpPr>
          <p:nvPr/>
        </p:nvSpPr>
        <p:spPr bwMode="auto">
          <a:xfrm>
            <a:off x="7129464" y="2983230"/>
            <a:ext cx="49213" cy="49212"/>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7" name="Oval 250"/>
          <p:cNvSpPr>
            <a:spLocks noChangeArrowheads="1"/>
          </p:cNvSpPr>
          <p:nvPr/>
        </p:nvSpPr>
        <p:spPr bwMode="auto">
          <a:xfrm>
            <a:off x="7129464" y="2914968"/>
            <a:ext cx="49213" cy="49212"/>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8" name="Oval 251"/>
          <p:cNvSpPr>
            <a:spLocks noChangeArrowheads="1"/>
          </p:cNvSpPr>
          <p:nvPr/>
        </p:nvSpPr>
        <p:spPr bwMode="auto">
          <a:xfrm>
            <a:off x="7059614" y="2983230"/>
            <a:ext cx="49213" cy="49212"/>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69" name="Oval 252"/>
          <p:cNvSpPr>
            <a:spLocks noChangeArrowheads="1"/>
          </p:cNvSpPr>
          <p:nvPr/>
        </p:nvSpPr>
        <p:spPr bwMode="auto">
          <a:xfrm>
            <a:off x="6910388" y="2921318"/>
            <a:ext cx="104775" cy="10636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0" name="Freeform 253"/>
          <p:cNvSpPr>
            <a:spLocks noEditPoints="1"/>
          </p:cNvSpPr>
          <p:nvPr/>
        </p:nvSpPr>
        <p:spPr bwMode="auto">
          <a:xfrm>
            <a:off x="6867527" y="3108644"/>
            <a:ext cx="671513" cy="211137"/>
          </a:xfrm>
          <a:custGeom>
            <a:avLst/>
            <a:gdLst>
              <a:gd name="T0" fmla="*/ 124 w 385"/>
              <a:gd name="T1" fmla="*/ 94 h 121"/>
              <a:gd name="T2" fmla="*/ 110 w 385"/>
              <a:gd name="T3" fmla="*/ 80 h 121"/>
              <a:gd name="T4" fmla="*/ 124 w 385"/>
              <a:gd name="T5" fmla="*/ 66 h 121"/>
              <a:gd name="T6" fmla="*/ 138 w 385"/>
              <a:gd name="T7" fmla="*/ 80 h 121"/>
              <a:gd name="T8" fmla="*/ 124 w 385"/>
              <a:gd name="T9" fmla="*/ 94 h 121"/>
              <a:gd name="T10" fmla="*/ 164 w 385"/>
              <a:gd name="T11" fmla="*/ 94 h 121"/>
              <a:gd name="T12" fmla="*/ 150 w 385"/>
              <a:gd name="T13" fmla="*/ 80 h 121"/>
              <a:gd name="T14" fmla="*/ 164 w 385"/>
              <a:gd name="T15" fmla="*/ 66 h 121"/>
              <a:gd name="T16" fmla="*/ 178 w 385"/>
              <a:gd name="T17" fmla="*/ 80 h 121"/>
              <a:gd name="T18" fmla="*/ 164 w 385"/>
              <a:gd name="T19" fmla="*/ 94 h 121"/>
              <a:gd name="T20" fmla="*/ 55 w 385"/>
              <a:gd name="T21" fmla="*/ 91 h 121"/>
              <a:gd name="T22" fmla="*/ 24 w 385"/>
              <a:gd name="T23" fmla="*/ 60 h 121"/>
              <a:gd name="T24" fmla="*/ 55 w 385"/>
              <a:gd name="T25" fmla="*/ 30 h 121"/>
              <a:gd name="T26" fmla="*/ 85 w 385"/>
              <a:gd name="T27" fmla="*/ 60 h 121"/>
              <a:gd name="T28" fmla="*/ 55 w 385"/>
              <a:gd name="T29" fmla="*/ 91 h 121"/>
              <a:gd name="T30" fmla="*/ 124 w 385"/>
              <a:gd name="T31" fmla="*/ 55 h 121"/>
              <a:gd name="T32" fmla="*/ 110 w 385"/>
              <a:gd name="T33" fmla="*/ 41 h 121"/>
              <a:gd name="T34" fmla="*/ 124 w 385"/>
              <a:gd name="T35" fmla="*/ 27 h 121"/>
              <a:gd name="T36" fmla="*/ 138 w 385"/>
              <a:gd name="T37" fmla="*/ 41 h 121"/>
              <a:gd name="T38" fmla="*/ 124 w 385"/>
              <a:gd name="T39" fmla="*/ 55 h 121"/>
              <a:gd name="T40" fmla="*/ 164 w 385"/>
              <a:gd name="T41" fmla="*/ 55 h 121"/>
              <a:gd name="T42" fmla="*/ 150 w 385"/>
              <a:gd name="T43" fmla="*/ 41 h 121"/>
              <a:gd name="T44" fmla="*/ 164 w 385"/>
              <a:gd name="T45" fmla="*/ 27 h 121"/>
              <a:gd name="T46" fmla="*/ 178 w 385"/>
              <a:gd name="T47" fmla="*/ 41 h 121"/>
              <a:gd name="T48" fmla="*/ 164 w 385"/>
              <a:gd name="T49" fmla="*/ 55 h 121"/>
              <a:gd name="T50" fmla="*/ 309 w 385"/>
              <a:gd name="T51" fmla="*/ 104 h 121"/>
              <a:gd name="T52" fmla="*/ 303 w 385"/>
              <a:gd name="T53" fmla="*/ 99 h 121"/>
              <a:gd name="T54" fmla="*/ 303 w 385"/>
              <a:gd name="T55" fmla="*/ 22 h 121"/>
              <a:gd name="T56" fmla="*/ 309 w 385"/>
              <a:gd name="T57" fmla="*/ 17 h 121"/>
              <a:gd name="T58" fmla="*/ 319 w 385"/>
              <a:gd name="T59" fmla="*/ 17 h 121"/>
              <a:gd name="T60" fmla="*/ 325 w 385"/>
              <a:gd name="T61" fmla="*/ 22 h 121"/>
              <a:gd name="T62" fmla="*/ 325 w 385"/>
              <a:gd name="T63" fmla="*/ 99 h 121"/>
              <a:gd name="T64" fmla="*/ 319 w 385"/>
              <a:gd name="T65" fmla="*/ 104 h 121"/>
              <a:gd name="T66" fmla="*/ 309 w 385"/>
              <a:gd name="T67" fmla="*/ 104 h 121"/>
              <a:gd name="T68" fmla="*/ 385 w 385"/>
              <a:gd name="T69" fmla="*/ 0 h 121"/>
              <a:gd name="T70" fmla="*/ 0 w 385"/>
              <a:gd name="T71" fmla="*/ 0 h 121"/>
              <a:gd name="T72" fmla="*/ 0 w 385"/>
              <a:gd name="T73" fmla="*/ 121 h 121"/>
              <a:gd name="T74" fmla="*/ 385 w 385"/>
              <a:gd name="T75" fmla="*/ 121 h 121"/>
              <a:gd name="T76" fmla="*/ 385 w 385"/>
              <a:gd name="T7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5" h="121">
                <a:moveTo>
                  <a:pt x="124" y="94"/>
                </a:moveTo>
                <a:cubicBezTo>
                  <a:pt x="117" y="94"/>
                  <a:pt x="110" y="88"/>
                  <a:pt x="110" y="80"/>
                </a:cubicBezTo>
                <a:cubicBezTo>
                  <a:pt x="110" y="72"/>
                  <a:pt x="117" y="66"/>
                  <a:pt x="124" y="66"/>
                </a:cubicBezTo>
                <a:cubicBezTo>
                  <a:pt x="132" y="66"/>
                  <a:pt x="138" y="72"/>
                  <a:pt x="138" y="80"/>
                </a:cubicBezTo>
                <a:cubicBezTo>
                  <a:pt x="138" y="88"/>
                  <a:pt x="132" y="94"/>
                  <a:pt x="124" y="94"/>
                </a:cubicBezTo>
                <a:moveTo>
                  <a:pt x="164" y="94"/>
                </a:moveTo>
                <a:cubicBezTo>
                  <a:pt x="157" y="94"/>
                  <a:pt x="150" y="88"/>
                  <a:pt x="150" y="80"/>
                </a:cubicBezTo>
                <a:cubicBezTo>
                  <a:pt x="150" y="72"/>
                  <a:pt x="157" y="66"/>
                  <a:pt x="164" y="66"/>
                </a:cubicBezTo>
                <a:cubicBezTo>
                  <a:pt x="172" y="66"/>
                  <a:pt x="178" y="72"/>
                  <a:pt x="178" y="80"/>
                </a:cubicBezTo>
                <a:cubicBezTo>
                  <a:pt x="178" y="88"/>
                  <a:pt x="172" y="94"/>
                  <a:pt x="164" y="94"/>
                </a:cubicBezTo>
                <a:moveTo>
                  <a:pt x="55" y="91"/>
                </a:moveTo>
                <a:cubicBezTo>
                  <a:pt x="38" y="91"/>
                  <a:pt x="24" y="77"/>
                  <a:pt x="24" y="60"/>
                </a:cubicBezTo>
                <a:cubicBezTo>
                  <a:pt x="24" y="44"/>
                  <a:pt x="38" y="30"/>
                  <a:pt x="55" y="30"/>
                </a:cubicBezTo>
                <a:cubicBezTo>
                  <a:pt x="71" y="30"/>
                  <a:pt x="85" y="44"/>
                  <a:pt x="85" y="60"/>
                </a:cubicBezTo>
                <a:cubicBezTo>
                  <a:pt x="85" y="77"/>
                  <a:pt x="71" y="91"/>
                  <a:pt x="55" y="91"/>
                </a:cubicBezTo>
                <a:moveTo>
                  <a:pt x="124" y="55"/>
                </a:moveTo>
                <a:cubicBezTo>
                  <a:pt x="117" y="55"/>
                  <a:pt x="110" y="49"/>
                  <a:pt x="110" y="41"/>
                </a:cubicBezTo>
                <a:cubicBezTo>
                  <a:pt x="110" y="33"/>
                  <a:pt x="117" y="27"/>
                  <a:pt x="124" y="27"/>
                </a:cubicBezTo>
                <a:cubicBezTo>
                  <a:pt x="132" y="27"/>
                  <a:pt x="138" y="33"/>
                  <a:pt x="138" y="41"/>
                </a:cubicBezTo>
                <a:cubicBezTo>
                  <a:pt x="138" y="49"/>
                  <a:pt x="132" y="55"/>
                  <a:pt x="124" y="55"/>
                </a:cubicBezTo>
                <a:moveTo>
                  <a:pt x="164" y="55"/>
                </a:moveTo>
                <a:cubicBezTo>
                  <a:pt x="157" y="55"/>
                  <a:pt x="150" y="49"/>
                  <a:pt x="150" y="41"/>
                </a:cubicBezTo>
                <a:cubicBezTo>
                  <a:pt x="150" y="33"/>
                  <a:pt x="157" y="27"/>
                  <a:pt x="164" y="27"/>
                </a:cubicBezTo>
                <a:cubicBezTo>
                  <a:pt x="172" y="27"/>
                  <a:pt x="178" y="33"/>
                  <a:pt x="178" y="41"/>
                </a:cubicBezTo>
                <a:cubicBezTo>
                  <a:pt x="178" y="49"/>
                  <a:pt x="172" y="55"/>
                  <a:pt x="164" y="55"/>
                </a:cubicBezTo>
                <a:moveTo>
                  <a:pt x="309" y="104"/>
                </a:moveTo>
                <a:cubicBezTo>
                  <a:pt x="306" y="104"/>
                  <a:pt x="303" y="101"/>
                  <a:pt x="303" y="99"/>
                </a:cubicBezTo>
                <a:cubicBezTo>
                  <a:pt x="303" y="22"/>
                  <a:pt x="303" y="22"/>
                  <a:pt x="303" y="22"/>
                </a:cubicBezTo>
                <a:cubicBezTo>
                  <a:pt x="303" y="19"/>
                  <a:pt x="306" y="17"/>
                  <a:pt x="309" y="17"/>
                </a:cubicBezTo>
                <a:cubicBezTo>
                  <a:pt x="319" y="17"/>
                  <a:pt x="319" y="17"/>
                  <a:pt x="319" y="17"/>
                </a:cubicBezTo>
                <a:cubicBezTo>
                  <a:pt x="322" y="17"/>
                  <a:pt x="325" y="19"/>
                  <a:pt x="325" y="22"/>
                </a:cubicBezTo>
                <a:cubicBezTo>
                  <a:pt x="325" y="99"/>
                  <a:pt x="325" y="99"/>
                  <a:pt x="325" y="99"/>
                </a:cubicBezTo>
                <a:cubicBezTo>
                  <a:pt x="325" y="101"/>
                  <a:pt x="322" y="104"/>
                  <a:pt x="319" y="104"/>
                </a:cubicBezTo>
                <a:cubicBezTo>
                  <a:pt x="309" y="104"/>
                  <a:pt x="309" y="104"/>
                  <a:pt x="309" y="104"/>
                </a:cubicBezTo>
                <a:moveTo>
                  <a:pt x="385" y="0"/>
                </a:moveTo>
                <a:cubicBezTo>
                  <a:pt x="0" y="0"/>
                  <a:pt x="0" y="0"/>
                  <a:pt x="0" y="0"/>
                </a:cubicBezTo>
                <a:cubicBezTo>
                  <a:pt x="0" y="121"/>
                  <a:pt x="0" y="121"/>
                  <a:pt x="0" y="121"/>
                </a:cubicBezTo>
                <a:cubicBezTo>
                  <a:pt x="385" y="121"/>
                  <a:pt x="385" y="121"/>
                  <a:pt x="385" y="121"/>
                </a:cubicBezTo>
                <a:cubicBezTo>
                  <a:pt x="385" y="0"/>
                  <a:pt x="385" y="0"/>
                  <a:pt x="385" y="0"/>
                </a:cubicBezTo>
              </a:path>
            </a:pathLst>
          </a:custGeom>
          <a:solidFill>
            <a:srgbClr val="396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1" name="Freeform 254"/>
          <p:cNvSpPr>
            <a:spLocks/>
          </p:cNvSpPr>
          <p:nvPr/>
        </p:nvSpPr>
        <p:spPr bwMode="auto">
          <a:xfrm>
            <a:off x="7472363" y="3138805"/>
            <a:ext cx="36513" cy="150812"/>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3" y="87"/>
                  <a:pt x="0" y="84"/>
                  <a:pt x="0" y="82"/>
                </a:cubicBezTo>
                <a:cubicBezTo>
                  <a:pt x="0" y="5"/>
                  <a:pt x="0" y="5"/>
                  <a:pt x="0" y="5"/>
                </a:cubicBezTo>
                <a:cubicBezTo>
                  <a:pt x="0" y="2"/>
                  <a:pt x="3" y="0"/>
                  <a:pt x="5" y="0"/>
                </a:cubicBezTo>
                <a:cubicBezTo>
                  <a:pt x="16" y="0"/>
                  <a:pt x="16" y="0"/>
                  <a:pt x="16" y="0"/>
                </a:cubicBezTo>
                <a:cubicBezTo>
                  <a:pt x="19" y="0"/>
                  <a:pt x="21" y="2"/>
                  <a:pt x="21" y="5"/>
                </a:cubicBezTo>
                <a:cubicBezTo>
                  <a:pt x="21" y="82"/>
                  <a:pt x="21" y="82"/>
                  <a:pt x="21" y="82"/>
                </a:cubicBezTo>
                <a:cubicBezTo>
                  <a:pt x="21" y="84"/>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2" name="Freeform 255"/>
          <p:cNvSpPr>
            <a:spLocks/>
          </p:cNvSpPr>
          <p:nvPr/>
        </p:nvSpPr>
        <p:spPr bwMode="auto">
          <a:xfrm>
            <a:off x="7396163" y="3138805"/>
            <a:ext cx="38100" cy="150812"/>
          </a:xfrm>
          <a:custGeom>
            <a:avLst/>
            <a:gdLst>
              <a:gd name="T0" fmla="*/ 16 w 22"/>
              <a:gd name="T1" fmla="*/ 0 h 87"/>
              <a:gd name="T2" fmla="*/ 6 w 22"/>
              <a:gd name="T3" fmla="*/ 0 h 87"/>
              <a:gd name="T4" fmla="*/ 0 w 22"/>
              <a:gd name="T5" fmla="*/ 5 h 87"/>
              <a:gd name="T6" fmla="*/ 0 w 22"/>
              <a:gd name="T7" fmla="*/ 82 h 87"/>
              <a:gd name="T8" fmla="*/ 6 w 22"/>
              <a:gd name="T9" fmla="*/ 87 h 87"/>
              <a:gd name="T10" fmla="*/ 16 w 22"/>
              <a:gd name="T11" fmla="*/ 87 h 87"/>
              <a:gd name="T12" fmla="*/ 22 w 22"/>
              <a:gd name="T13" fmla="*/ 82 h 87"/>
              <a:gd name="T14" fmla="*/ 22 w 22"/>
              <a:gd name="T15" fmla="*/ 5 h 87"/>
              <a:gd name="T16" fmla="*/ 16 w 22"/>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87">
                <a:moveTo>
                  <a:pt x="16" y="0"/>
                </a:moveTo>
                <a:cubicBezTo>
                  <a:pt x="6" y="0"/>
                  <a:pt x="6" y="0"/>
                  <a:pt x="6" y="0"/>
                </a:cubicBezTo>
                <a:cubicBezTo>
                  <a:pt x="3" y="0"/>
                  <a:pt x="0" y="2"/>
                  <a:pt x="0" y="5"/>
                </a:cubicBezTo>
                <a:cubicBezTo>
                  <a:pt x="0" y="82"/>
                  <a:pt x="0" y="82"/>
                  <a:pt x="0" y="82"/>
                </a:cubicBezTo>
                <a:cubicBezTo>
                  <a:pt x="0" y="84"/>
                  <a:pt x="3" y="87"/>
                  <a:pt x="6" y="87"/>
                </a:cubicBezTo>
                <a:cubicBezTo>
                  <a:pt x="16" y="87"/>
                  <a:pt x="16" y="87"/>
                  <a:pt x="16" y="87"/>
                </a:cubicBezTo>
                <a:cubicBezTo>
                  <a:pt x="19" y="87"/>
                  <a:pt x="22" y="84"/>
                  <a:pt x="22" y="82"/>
                </a:cubicBezTo>
                <a:cubicBezTo>
                  <a:pt x="22" y="5"/>
                  <a:pt x="22" y="5"/>
                  <a:pt x="22" y="5"/>
                </a:cubicBezTo>
                <a:cubicBezTo>
                  <a:pt x="22" y="2"/>
                  <a:pt x="19" y="0"/>
                  <a:pt x="16" y="0"/>
                </a:cubicBezTo>
              </a:path>
            </a:pathLst>
          </a:cu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3" name="Freeform 256"/>
          <p:cNvSpPr>
            <a:spLocks/>
          </p:cNvSpPr>
          <p:nvPr/>
        </p:nvSpPr>
        <p:spPr bwMode="auto">
          <a:xfrm>
            <a:off x="7319963" y="3138805"/>
            <a:ext cx="38100" cy="150812"/>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4"/>
                  <a:pt x="0" y="82"/>
                </a:cubicBezTo>
                <a:cubicBezTo>
                  <a:pt x="0" y="5"/>
                  <a:pt x="0" y="5"/>
                  <a:pt x="0" y="5"/>
                </a:cubicBezTo>
                <a:cubicBezTo>
                  <a:pt x="0" y="2"/>
                  <a:pt x="2" y="0"/>
                  <a:pt x="5" y="0"/>
                </a:cubicBezTo>
                <a:cubicBezTo>
                  <a:pt x="16" y="0"/>
                  <a:pt x="16" y="0"/>
                  <a:pt x="16" y="0"/>
                </a:cubicBezTo>
                <a:cubicBezTo>
                  <a:pt x="18" y="0"/>
                  <a:pt x="21" y="2"/>
                  <a:pt x="21" y="5"/>
                </a:cubicBezTo>
                <a:cubicBezTo>
                  <a:pt x="21" y="82"/>
                  <a:pt x="21" y="82"/>
                  <a:pt x="21" y="82"/>
                </a:cubicBezTo>
                <a:cubicBezTo>
                  <a:pt x="21" y="84"/>
                  <a:pt x="18"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4" name="Freeform 257"/>
          <p:cNvSpPr>
            <a:spLocks/>
          </p:cNvSpPr>
          <p:nvPr/>
        </p:nvSpPr>
        <p:spPr bwMode="auto">
          <a:xfrm>
            <a:off x="7243763" y="3138805"/>
            <a:ext cx="36513" cy="150812"/>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4"/>
                  <a:pt x="0" y="82"/>
                </a:cubicBezTo>
                <a:cubicBezTo>
                  <a:pt x="0" y="5"/>
                  <a:pt x="0" y="5"/>
                  <a:pt x="0" y="5"/>
                </a:cubicBezTo>
                <a:cubicBezTo>
                  <a:pt x="0" y="2"/>
                  <a:pt x="2" y="0"/>
                  <a:pt x="5" y="0"/>
                </a:cubicBezTo>
                <a:cubicBezTo>
                  <a:pt x="16" y="0"/>
                  <a:pt x="16" y="0"/>
                  <a:pt x="16" y="0"/>
                </a:cubicBezTo>
                <a:cubicBezTo>
                  <a:pt x="19" y="0"/>
                  <a:pt x="21" y="2"/>
                  <a:pt x="21" y="5"/>
                </a:cubicBezTo>
                <a:cubicBezTo>
                  <a:pt x="21" y="82"/>
                  <a:pt x="21" y="82"/>
                  <a:pt x="21" y="82"/>
                </a:cubicBezTo>
                <a:cubicBezTo>
                  <a:pt x="21" y="84"/>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5" name="Oval 258"/>
          <p:cNvSpPr>
            <a:spLocks noChangeArrowheads="1"/>
          </p:cNvSpPr>
          <p:nvPr/>
        </p:nvSpPr>
        <p:spPr bwMode="auto">
          <a:xfrm>
            <a:off x="7059614" y="3156268"/>
            <a:ext cx="49213" cy="4921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6" name="Oval 259"/>
          <p:cNvSpPr>
            <a:spLocks noChangeArrowheads="1"/>
          </p:cNvSpPr>
          <p:nvPr/>
        </p:nvSpPr>
        <p:spPr bwMode="auto">
          <a:xfrm>
            <a:off x="7129464" y="3224531"/>
            <a:ext cx="49213" cy="47625"/>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7" name="Oval 260"/>
          <p:cNvSpPr>
            <a:spLocks noChangeArrowheads="1"/>
          </p:cNvSpPr>
          <p:nvPr/>
        </p:nvSpPr>
        <p:spPr bwMode="auto">
          <a:xfrm>
            <a:off x="7129464" y="3156268"/>
            <a:ext cx="49213" cy="49212"/>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8" name="Oval 261"/>
          <p:cNvSpPr>
            <a:spLocks noChangeArrowheads="1"/>
          </p:cNvSpPr>
          <p:nvPr/>
        </p:nvSpPr>
        <p:spPr bwMode="auto">
          <a:xfrm>
            <a:off x="7059614" y="3224531"/>
            <a:ext cx="49213" cy="47625"/>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79" name="Oval 262"/>
          <p:cNvSpPr>
            <a:spLocks noChangeArrowheads="1"/>
          </p:cNvSpPr>
          <p:nvPr/>
        </p:nvSpPr>
        <p:spPr bwMode="auto">
          <a:xfrm>
            <a:off x="6910388" y="3161030"/>
            <a:ext cx="104775" cy="10636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0" name="Freeform 263"/>
          <p:cNvSpPr>
            <a:spLocks noEditPoints="1"/>
          </p:cNvSpPr>
          <p:nvPr/>
        </p:nvSpPr>
        <p:spPr bwMode="auto">
          <a:xfrm>
            <a:off x="6867527" y="3349943"/>
            <a:ext cx="671513" cy="211137"/>
          </a:xfrm>
          <a:custGeom>
            <a:avLst/>
            <a:gdLst>
              <a:gd name="T0" fmla="*/ 124 w 385"/>
              <a:gd name="T1" fmla="*/ 94 h 121"/>
              <a:gd name="T2" fmla="*/ 110 w 385"/>
              <a:gd name="T3" fmla="*/ 80 h 121"/>
              <a:gd name="T4" fmla="*/ 124 w 385"/>
              <a:gd name="T5" fmla="*/ 66 h 121"/>
              <a:gd name="T6" fmla="*/ 138 w 385"/>
              <a:gd name="T7" fmla="*/ 80 h 121"/>
              <a:gd name="T8" fmla="*/ 124 w 385"/>
              <a:gd name="T9" fmla="*/ 94 h 121"/>
              <a:gd name="T10" fmla="*/ 164 w 385"/>
              <a:gd name="T11" fmla="*/ 94 h 121"/>
              <a:gd name="T12" fmla="*/ 150 w 385"/>
              <a:gd name="T13" fmla="*/ 80 h 121"/>
              <a:gd name="T14" fmla="*/ 164 w 385"/>
              <a:gd name="T15" fmla="*/ 66 h 121"/>
              <a:gd name="T16" fmla="*/ 178 w 385"/>
              <a:gd name="T17" fmla="*/ 80 h 121"/>
              <a:gd name="T18" fmla="*/ 164 w 385"/>
              <a:gd name="T19" fmla="*/ 94 h 121"/>
              <a:gd name="T20" fmla="*/ 55 w 385"/>
              <a:gd name="T21" fmla="*/ 91 h 121"/>
              <a:gd name="T22" fmla="*/ 24 w 385"/>
              <a:gd name="T23" fmla="*/ 60 h 121"/>
              <a:gd name="T24" fmla="*/ 55 w 385"/>
              <a:gd name="T25" fmla="*/ 30 h 121"/>
              <a:gd name="T26" fmla="*/ 85 w 385"/>
              <a:gd name="T27" fmla="*/ 60 h 121"/>
              <a:gd name="T28" fmla="*/ 55 w 385"/>
              <a:gd name="T29" fmla="*/ 91 h 121"/>
              <a:gd name="T30" fmla="*/ 124 w 385"/>
              <a:gd name="T31" fmla="*/ 55 h 121"/>
              <a:gd name="T32" fmla="*/ 110 w 385"/>
              <a:gd name="T33" fmla="*/ 41 h 121"/>
              <a:gd name="T34" fmla="*/ 124 w 385"/>
              <a:gd name="T35" fmla="*/ 27 h 121"/>
              <a:gd name="T36" fmla="*/ 138 w 385"/>
              <a:gd name="T37" fmla="*/ 41 h 121"/>
              <a:gd name="T38" fmla="*/ 124 w 385"/>
              <a:gd name="T39" fmla="*/ 55 h 121"/>
              <a:gd name="T40" fmla="*/ 164 w 385"/>
              <a:gd name="T41" fmla="*/ 55 h 121"/>
              <a:gd name="T42" fmla="*/ 150 w 385"/>
              <a:gd name="T43" fmla="*/ 41 h 121"/>
              <a:gd name="T44" fmla="*/ 164 w 385"/>
              <a:gd name="T45" fmla="*/ 27 h 121"/>
              <a:gd name="T46" fmla="*/ 178 w 385"/>
              <a:gd name="T47" fmla="*/ 41 h 121"/>
              <a:gd name="T48" fmla="*/ 164 w 385"/>
              <a:gd name="T49" fmla="*/ 55 h 121"/>
              <a:gd name="T50" fmla="*/ 309 w 385"/>
              <a:gd name="T51" fmla="*/ 104 h 121"/>
              <a:gd name="T52" fmla="*/ 303 w 385"/>
              <a:gd name="T53" fmla="*/ 99 h 121"/>
              <a:gd name="T54" fmla="*/ 303 w 385"/>
              <a:gd name="T55" fmla="*/ 22 h 121"/>
              <a:gd name="T56" fmla="*/ 309 w 385"/>
              <a:gd name="T57" fmla="*/ 17 h 121"/>
              <a:gd name="T58" fmla="*/ 319 w 385"/>
              <a:gd name="T59" fmla="*/ 17 h 121"/>
              <a:gd name="T60" fmla="*/ 325 w 385"/>
              <a:gd name="T61" fmla="*/ 22 h 121"/>
              <a:gd name="T62" fmla="*/ 325 w 385"/>
              <a:gd name="T63" fmla="*/ 99 h 121"/>
              <a:gd name="T64" fmla="*/ 319 w 385"/>
              <a:gd name="T65" fmla="*/ 104 h 121"/>
              <a:gd name="T66" fmla="*/ 309 w 385"/>
              <a:gd name="T67" fmla="*/ 104 h 121"/>
              <a:gd name="T68" fmla="*/ 385 w 385"/>
              <a:gd name="T69" fmla="*/ 0 h 121"/>
              <a:gd name="T70" fmla="*/ 0 w 385"/>
              <a:gd name="T71" fmla="*/ 0 h 121"/>
              <a:gd name="T72" fmla="*/ 0 w 385"/>
              <a:gd name="T73" fmla="*/ 121 h 121"/>
              <a:gd name="T74" fmla="*/ 385 w 385"/>
              <a:gd name="T75" fmla="*/ 121 h 121"/>
              <a:gd name="T76" fmla="*/ 385 w 385"/>
              <a:gd name="T7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5" h="121">
                <a:moveTo>
                  <a:pt x="124" y="94"/>
                </a:moveTo>
                <a:cubicBezTo>
                  <a:pt x="117" y="94"/>
                  <a:pt x="110" y="88"/>
                  <a:pt x="110" y="80"/>
                </a:cubicBezTo>
                <a:cubicBezTo>
                  <a:pt x="110" y="72"/>
                  <a:pt x="117" y="66"/>
                  <a:pt x="124" y="66"/>
                </a:cubicBezTo>
                <a:cubicBezTo>
                  <a:pt x="132" y="66"/>
                  <a:pt x="138" y="72"/>
                  <a:pt x="138" y="80"/>
                </a:cubicBezTo>
                <a:cubicBezTo>
                  <a:pt x="138" y="88"/>
                  <a:pt x="132" y="94"/>
                  <a:pt x="124" y="94"/>
                </a:cubicBezTo>
                <a:moveTo>
                  <a:pt x="164" y="94"/>
                </a:moveTo>
                <a:cubicBezTo>
                  <a:pt x="157" y="94"/>
                  <a:pt x="150" y="88"/>
                  <a:pt x="150" y="80"/>
                </a:cubicBezTo>
                <a:cubicBezTo>
                  <a:pt x="150" y="72"/>
                  <a:pt x="157" y="66"/>
                  <a:pt x="164" y="66"/>
                </a:cubicBezTo>
                <a:cubicBezTo>
                  <a:pt x="172" y="66"/>
                  <a:pt x="178" y="72"/>
                  <a:pt x="178" y="80"/>
                </a:cubicBezTo>
                <a:cubicBezTo>
                  <a:pt x="178" y="88"/>
                  <a:pt x="172" y="94"/>
                  <a:pt x="164" y="94"/>
                </a:cubicBezTo>
                <a:moveTo>
                  <a:pt x="55" y="91"/>
                </a:moveTo>
                <a:cubicBezTo>
                  <a:pt x="38" y="91"/>
                  <a:pt x="24" y="77"/>
                  <a:pt x="24" y="60"/>
                </a:cubicBezTo>
                <a:cubicBezTo>
                  <a:pt x="24" y="44"/>
                  <a:pt x="38" y="30"/>
                  <a:pt x="55" y="30"/>
                </a:cubicBezTo>
                <a:cubicBezTo>
                  <a:pt x="71" y="30"/>
                  <a:pt x="85" y="44"/>
                  <a:pt x="85" y="60"/>
                </a:cubicBezTo>
                <a:cubicBezTo>
                  <a:pt x="85" y="77"/>
                  <a:pt x="71" y="91"/>
                  <a:pt x="55" y="91"/>
                </a:cubicBezTo>
                <a:moveTo>
                  <a:pt x="124" y="55"/>
                </a:moveTo>
                <a:cubicBezTo>
                  <a:pt x="117" y="55"/>
                  <a:pt x="110" y="49"/>
                  <a:pt x="110" y="41"/>
                </a:cubicBezTo>
                <a:cubicBezTo>
                  <a:pt x="110" y="33"/>
                  <a:pt x="117" y="27"/>
                  <a:pt x="124" y="27"/>
                </a:cubicBezTo>
                <a:cubicBezTo>
                  <a:pt x="132" y="27"/>
                  <a:pt x="138" y="33"/>
                  <a:pt x="138" y="41"/>
                </a:cubicBezTo>
                <a:cubicBezTo>
                  <a:pt x="138" y="49"/>
                  <a:pt x="132" y="55"/>
                  <a:pt x="124" y="55"/>
                </a:cubicBezTo>
                <a:moveTo>
                  <a:pt x="164" y="55"/>
                </a:moveTo>
                <a:cubicBezTo>
                  <a:pt x="157" y="55"/>
                  <a:pt x="150" y="49"/>
                  <a:pt x="150" y="41"/>
                </a:cubicBezTo>
                <a:cubicBezTo>
                  <a:pt x="150" y="33"/>
                  <a:pt x="157" y="27"/>
                  <a:pt x="164" y="27"/>
                </a:cubicBezTo>
                <a:cubicBezTo>
                  <a:pt x="172" y="27"/>
                  <a:pt x="178" y="33"/>
                  <a:pt x="178" y="41"/>
                </a:cubicBezTo>
                <a:cubicBezTo>
                  <a:pt x="178" y="49"/>
                  <a:pt x="172" y="55"/>
                  <a:pt x="164" y="55"/>
                </a:cubicBezTo>
                <a:moveTo>
                  <a:pt x="309" y="104"/>
                </a:moveTo>
                <a:cubicBezTo>
                  <a:pt x="306" y="104"/>
                  <a:pt x="303" y="102"/>
                  <a:pt x="303" y="99"/>
                </a:cubicBezTo>
                <a:cubicBezTo>
                  <a:pt x="303" y="22"/>
                  <a:pt x="303" y="22"/>
                  <a:pt x="303" y="22"/>
                </a:cubicBezTo>
                <a:cubicBezTo>
                  <a:pt x="303" y="19"/>
                  <a:pt x="306" y="17"/>
                  <a:pt x="309" y="17"/>
                </a:cubicBezTo>
                <a:cubicBezTo>
                  <a:pt x="319" y="17"/>
                  <a:pt x="319" y="17"/>
                  <a:pt x="319" y="17"/>
                </a:cubicBezTo>
                <a:cubicBezTo>
                  <a:pt x="322" y="17"/>
                  <a:pt x="325" y="19"/>
                  <a:pt x="325" y="22"/>
                </a:cubicBezTo>
                <a:cubicBezTo>
                  <a:pt x="325" y="99"/>
                  <a:pt x="325" y="99"/>
                  <a:pt x="325" y="99"/>
                </a:cubicBezTo>
                <a:cubicBezTo>
                  <a:pt x="325" y="102"/>
                  <a:pt x="322" y="104"/>
                  <a:pt x="319" y="104"/>
                </a:cubicBezTo>
                <a:cubicBezTo>
                  <a:pt x="309" y="104"/>
                  <a:pt x="309" y="104"/>
                  <a:pt x="309" y="104"/>
                </a:cubicBezTo>
                <a:moveTo>
                  <a:pt x="385" y="0"/>
                </a:moveTo>
                <a:cubicBezTo>
                  <a:pt x="0" y="0"/>
                  <a:pt x="0" y="0"/>
                  <a:pt x="0" y="0"/>
                </a:cubicBezTo>
                <a:cubicBezTo>
                  <a:pt x="0" y="121"/>
                  <a:pt x="0" y="121"/>
                  <a:pt x="0" y="121"/>
                </a:cubicBezTo>
                <a:cubicBezTo>
                  <a:pt x="385" y="121"/>
                  <a:pt x="385" y="121"/>
                  <a:pt x="385" y="121"/>
                </a:cubicBezTo>
                <a:cubicBezTo>
                  <a:pt x="385" y="0"/>
                  <a:pt x="385" y="0"/>
                  <a:pt x="385" y="0"/>
                </a:cubicBezTo>
              </a:path>
            </a:pathLst>
          </a:custGeom>
          <a:solidFill>
            <a:srgbClr val="396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1" name="Freeform 264"/>
          <p:cNvSpPr>
            <a:spLocks/>
          </p:cNvSpPr>
          <p:nvPr/>
        </p:nvSpPr>
        <p:spPr bwMode="auto">
          <a:xfrm>
            <a:off x="7472363" y="3378518"/>
            <a:ext cx="36513" cy="152400"/>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3" y="87"/>
                  <a:pt x="0" y="85"/>
                  <a:pt x="0" y="82"/>
                </a:cubicBezTo>
                <a:cubicBezTo>
                  <a:pt x="0" y="5"/>
                  <a:pt x="0" y="5"/>
                  <a:pt x="0" y="5"/>
                </a:cubicBezTo>
                <a:cubicBezTo>
                  <a:pt x="0" y="2"/>
                  <a:pt x="3" y="0"/>
                  <a:pt x="5" y="0"/>
                </a:cubicBezTo>
                <a:cubicBezTo>
                  <a:pt x="16" y="0"/>
                  <a:pt x="16" y="0"/>
                  <a:pt x="16" y="0"/>
                </a:cubicBezTo>
                <a:cubicBezTo>
                  <a:pt x="19" y="0"/>
                  <a:pt x="21" y="2"/>
                  <a:pt x="21" y="5"/>
                </a:cubicBezTo>
                <a:cubicBezTo>
                  <a:pt x="21" y="82"/>
                  <a:pt x="21" y="82"/>
                  <a:pt x="21" y="82"/>
                </a:cubicBezTo>
                <a:cubicBezTo>
                  <a:pt x="21" y="85"/>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2" name="Freeform 265"/>
          <p:cNvSpPr>
            <a:spLocks/>
          </p:cNvSpPr>
          <p:nvPr/>
        </p:nvSpPr>
        <p:spPr bwMode="auto">
          <a:xfrm>
            <a:off x="7396163" y="3378518"/>
            <a:ext cx="38100" cy="152400"/>
          </a:xfrm>
          <a:custGeom>
            <a:avLst/>
            <a:gdLst>
              <a:gd name="T0" fmla="*/ 16 w 22"/>
              <a:gd name="T1" fmla="*/ 0 h 87"/>
              <a:gd name="T2" fmla="*/ 6 w 22"/>
              <a:gd name="T3" fmla="*/ 0 h 87"/>
              <a:gd name="T4" fmla="*/ 0 w 22"/>
              <a:gd name="T5" fmla="*/ 5 h 87"/>
              <a:gd name="T6" fmla="*/ 0 w 22"/>
              <a:gd name="T7" fmla="*/ 82 h 87"/>
              <a:gd name="T8" fmla="*/ 6 w 22"/>
              <a:gd name="T9" fmla="*/ 87 h 87"/>
              <a:gd name="T10" fmla="*/ 16 w 22"/>
              <a:gd name="T11" fmla="*/ 87 h 87"/>
              <a:gd name="T12" fmla="*/ 22 w 22"/>
              <a:gd name="T13" fmla="*/ 82 h 87"/>
              <a:gd name="T14" fmla="*/ 22 w 22"/>
              <a:gd name="T15" fmla="*/ 5 h 87"/>
              <a:gd name="T16" fmla="*/ 16 w 22"/>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87">
                <a:moveTo>
                  <a:pt x="16" y="0"/>
                </a:moveTo>
                <a:cubicBezTo>
                  <a:pt x="6" y="0"/>
                  <a:pt x="6" y="0"/>
                  <a:pt x="6" y="0"/>
                </a:cubicBezTo>
                <a:cubicBezTo>
                  <a:pt x="3" y="0"/>
                  <a:pt x="0" y="2"/>
                  <a:pt x="0" y="5"/>
                </a:cubicBezTo>
                <a:cubicBezTo>
                  <a:pt x="0" y="82"/>
                  <a:pt x="0" y="82"/>
                  <a:pt x="0" y="82"/>
                </a:cubicBezTo>
                <a:cubicBezTo>
                  <a:pt x="0" y="85"/>
                  <a:pt x="3" y="87"/>
                  <a:pt x="6" y="87"/>
                </a:cubicBezTo>
                <a:cubicBezTo>
                  <a:pt x="16" y="87"/>
                  <a:pt x="16" y="87"/>
                  <a:pt x="16" y="87"/>
                </a:cubicBezTo>
                <a:cubicBezTo>
                  <a:pt x="19" y="87"/>
                  <a:pt x="22" y="85"/>
                  <a:pt x="22" y="82"/>
                </a:cubicBezTo>
                <a:cubicBezTo>
                  <a:pt x="22" y="5"/>
                  <a:pt x="22" y="5"/>
                  <a:pt x="22" y="5"/>
                </a:cubicBezTo>
                <a:cubicBezTo>
                  <a:pt x="22" y="2"/>
                  <a:pt x="19" y="0"/>
                  <a:pt x="16" y="0"/>
                </a:cubicBezTo>
              </a:path>
            </a:pathLst>
          </a:cu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3" name="Freeform 266"/>
          <p:cNvSpPr>
            <a:spLocks/>
          </p:cNvSpPr>
          <p:nvPr/>
        </p:nvSpPr>
        <p:spPr bwMode="auto">
          <a:xfrm>
            <a:off x="7319963" y="3378518"/>
            <a:ext cx="38100" cy="152400"/>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5"/>
                  <a:pt x="0" y="82"/>
                </a:cubicBezTo>
                <a:cubicBezTo>
                  <a:pt x="0" y="5"/>
                  <a:pt x="0" y="5"/>
                  <a:pt x="0" y="5"/>
                </a:cubicBezTo>
                <a:cubicBezTo>
                  <a:pt x="0" y="2"/>
                  <a:pt x="2" y="0"/>
                  <a:pt x="5" y="0"/>
                </a:cubicBezTo>
                <a:cubicBezTo>
                  <a:pt x="16" y="0"/>
                  <a:pt x="16" y="0"/>
                  <a:pt x="16" y="0"/>
                </a:cubicBezTo>
                <a:cubicBezTo>
                  <a:pt x="18" y="0"/>
                  <a:pt x="21" y="2"/>
                  <a:pt x="21" y="5"/>
                </a:cubicBezTo>
                <a:cubicBezTo>
                  <a:pt x="21" y="82"/>
                  <a:pt x="21" y="82"/>
                  <a:pt x="21" y="82"/>
                </a:cubicBezTo>
                <a:cubicBezTo>
                  <a:pt x="21" y="85"/>
                  <a:pt x="18"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4" name="Freeform 267"/>
          <p:cNvSpPr>
            <a:spLocks/>
          </p:cNvSpPr>
          <p:nvPr/>
        </p:nvSpPr>
        <p:spPr bwMode="auto">
          <a:xfrm>
            <a:off x="7243763" y="3378518"/>
            <a:ext cx="36513" cy="152400"/>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5"/>
                  <a:pt x="0" y="82"/>
                </a:cubicBezTo>
                <a:cubicBezTo>
                  <a:pt x="0" y="5"/>
                  <a:pt x="0" y="5"/>
                  <a:pt x="0" y="5"/>
                </a:cubicBezTo>
                <a:cubicBezTo>
                  <a:pt x="0" y="2"/>
                  <a:pt x="2" y="0"/>
                  <a:pt x="5" y="0"/>
                </a:cubicBezTo>
                <a:cubicBezTo>
                  <a:pt x="16" y="0"/>
                  <a:pt x="16" y="0"/>
                  <a:pt x="16" y="0"/>
                </a:cubicBezTo>
                <a:cubicBezTo>
                  <a:pt x="19" y="0"/>
                  <a:pt x="21" y="2"/>
                  <a:pt x="21" y="5"/>
                </a:cubicBezTo>
                <a:cubicBezTo>
                  <a:pt x="21" y="82"/>
                  <a:pt x="21" y="82"/>
                  <a:pt x="21" y="82"/>
                </a:cubicBezTo>
                <a:cubicBezTo>
                  <a:pt x="21" y="85"/>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5" name="Oval 268"/>
          <p:cNvSpPr>
            <a:spLocks noChangeArrowheads="1"/>
          </p:cNvSpPr>
          <p:nvPr/>
        </p:nvSpPr>
        <p:spPr bwMode="auto">
          <a:xfrm>
            <a:off x="7059614" y="3395980"/>
            <a:ext cx="49213" cy="4921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6" name="Oval 269"/>
          <p:cNvSpPr>
            <a:spLocks noChangeArrowheads="1"/>
          </p:cNvSpPr>
          <p:nvPr/>
        </p:nvSpPr>
        <p:spPr bwMode="auto">
          <a:xfrm>
            <a:off x="7129464" y="3464243"/>
            <a:ext cx="49213" cy="4921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7" name="Oval 270"/>
          <p:cNvSpPr>
            <a:spLocks noChangeArrowheads="1"/>
          </p:cNvSpPr>
          <p:nvPr/>
        </p:nvSpPr>
        <p:spPr bwMode="auto">
          <a:xfrm>
            <a:off x="7129464" y="3395980"/>
            <a:ext cx="49213" cy="49212"/>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8" name="Oval 271"/>
          <p:cNvSpPr>
            <a:spLocks noChangeArrowheads="1"/>
          </p:cNvSpPr>
          <p:nvPr/>
        </p:nvSpPr>
        <p:spPr bwMode="auto">
          <a:xfrm>
            <a:off x="7059614" y="3464243"/>
            <a:ext cx="49213" cy="49212"/>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89" name="Oval 272"/>
          <p:cNvSpPr>
            <a:spLocks noChangeArrowheads="1"/>
          </p:cNvSpPr>
          <p:nvPr/>
        </p:nvSpPr>
        <p:spPr bwMode="auto">
          <a:xfrm>
            <a:off x="6910388" y="3402330"/>
            <a:ext cx="104775" cy="106362"/>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0" name="Freeform 273"/>
          <p:cNvSpPr>
            <a:spLocks noEditPoints="1"/>
          </p:cNvSpPr>
          <p:nvPr/>
        </p:nvSpPr>
        <p:spPr bwMode="auto">
          <a:xfrm>
            <a:off x="6867527" y="3589655"/>
            <a:ext cx="671513" cy="211137"/>
          </a:xfrm>
          <a:custGeom>
            <a:avLst/>
            <a:gdLst>
              <a:gd name="T0" fmla="*/ 124 w 385"/>
              <a:gd name="T1" fmla="*/ 94 h 121"/>
              <a:gd name="T2" fmla="*/ 110 w 385"/>
              <a:gd name="T3" fmla="*/ 80 h 121"/>
              <a:gd name="T4" fmla="*/ 124 w 385"/>
              <a:gd name="T5" fmla="*/ 66 h 121"/>
              <a:gd name="T6" fmla="*/ 138 w 385"/>
              <a:gd name="T7" fmla="*/ 80 h 121"/>
              <a:gd name="T8" fmla="*/ 124 w 385"/>
              <a:gd name="T9" fmla="*/ 94 h 121"/>
              <a:gd name="T10" fmla="*/ 164 w 385"/>
              <a:gd name="T11" fmla="*/ 94 h 121"/>
              <a:gd name="T12" fmla="*/ 150 w 385"/>
              <a:gd name="T13" fmla="*/ 80 h 121"/>
              <a:gd name="T14" fmla="*/ 164 w 385"/>
              <a:gd name="T15" fmla="*/ 66 h 121"/>
              <a:gd name="T16" fmla="*/ 178 w 385"/>
              <a:gd name="T17" fmla="*/ 80 h 121"/>
              <a:gd name="T18" fmla="*/ 164 w 385"/>
              <a:gd name="T19" fmla="*/ 94 h 121"/>
              <a:gd name="T20" fmla="*/ 55 w 385"/>
              <a:gd name="T21" fmla="*/ 91 h 121"/>
              <a:gd name="T22" fmla="*/ 24 w 385"/>
              <a:gd name="T23" fmla="*/ 61 h 121"/>
              <a:gd name="T24" fmla="*/ 55 w 385"/>
              <a:gd name="T25" fmla="*/ 30 h 121"/>
              <a:gd name="T26" fmla="*/ 85 w 385"/>
              <a:gd name="T27" fmla="*/ 61 h 121"/>
              <a:gd name="T28" fmla="*/ 55 w 385"/>
              <a:gd name="T29" fmla="*/ 91 h 121"/>
              <a:gd name="T30" fmla="*/ 124 w 385"/>
              <a:gd name="T31" fmla="*/ 55 h 121"/>
              <a:gd name="T32" fmla="*/ 110 w 385"/>
              <a:gd name="T33" fmla="*/ 41 h 121"/>
              <a:gd name="T34" fmla="*/ 124 w 385"/>
              <a:gd name="T35" fmla="*/ 27 h 121"/>
              <a:gd name="T36" fmla="*/ 138 w 385"/>
              <a:gd name="T37" fmla="*/ 41 h 121"/>
              <a:gd name="T38" fmla="*/ 124 w 385"/>
              <a:gd name="T39" fmla="*/ 55 h 121"/>
              <a:gd name="T40" fmla="*/ 164 w 385"/>
              <a:gd name="T41" fmla="*/ 55 h 121"/>
              <a:gd name="T42" fmla="*/ 150 w 385"/>
              <a:gd name="T43" fmla="*/ 41 h 121"/>
              <a:gd name="T44" fmla="*/ 164 w 385"/>
              <a:gd name="T45" fmla="*/ 27 h 121"/>
              <a:gd name="T46" fmla="*/ 178 w 385"/>
              <a:gd name="T47" fmla="*/ 41 h 121"/>
              <a:gd name="T48" fmla="*/ 164 w 385"/>
              <a:gd name="T49" fmla="*/ 55 h 121"/>
              <a:gd name="T50" fmla="*/ 309 w 385"/>
              <a:gd name="T51" fmla="*/ 104 h 121"/>
              <a:gd name="T52" fmla="*/ 303 w 385"/>
              <a:gd name="T53" fmla="*/ 99 h 121"/>
              <a:gd name="T54" fmla="*/ 303 w 385"/>
              <a:gd name="T55" fmla="*/ 22 h 121"/>
              <a:gd name="T56" fmla="*/ 309 w 385"/>
              <a:gd name="T57" fmla="*/ 17 h 121"/>
              <a:gd name="T58" fmla="*/ 319 w 385"/>
              <a:gd name="T59" fmla="*/ 17 h 121"/>
              <a:gd name="T60" fmla="*/ 325 w 385"/>
              <a:gd name="T61" fmla="*/ 22 h 121"/>
              <a:gd name="T62" fmla="*/ 325 w 385"/>
              <a:gd name="T63" fmla="*/ 99 h 121"/>
              <a:gd name="T64" fmla="*/ 319 w 385"/>
              <a:gd name="T65" fmla="*/ 104 h 121"/>
              <a:gd name="T66" fmla="*/ 309 w 385"/>
              <a:gd name="T67" fmla="*/ 104 h 121"/>
              <a:gd name="T68" fmla="*/ 385 w 385"/>
              <a:gd name="T69" fmla="*/ 0 h 121"/>
              <a:gd name="T70" fmla="*/ 0 w 385"/>
              <a:gd name="T71" fmla="*/ 0 h 121"/>
              <a:gd name="T72" fmla="*/ 0 w 385"/>
              <a:gd name="T73" fmla="*/ 121 h 121"/>
              <a:gd name="T74" fmla="*/ 385 w 385"/>
              <a:gd name="T75" fmla="*/ 121 h 121"/>
              <a:gd name="T76" fmla="*/ 385 w 385"/>
              <a:gd name="T7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5" h="121">
                <a:moveTo>
                  <a:pt x="124" y="94"/>
                </a:moveTo>
                <a:cubicBezTo>
                  <a:pt x="117" y="94"/>
                  <a:pt x="110" y="88"/>
                  <a:pt x="110" y="80"/>
                </a:cubicBezTo>
                <a:cubicBezTo>
                  <a:pt x="110" y="72"/>
                  <a:pt x="117" y="66"/>
                  <a:pt x="124" y="66"/>
                </a:cubicBezTo>
                <a:cubicBezTo>
                  <a:pt x="132" y="66"/>
                  <a:pt x="138" y="72"/>
                  <a:pt x="138" y="80"/>
                </a:cubicBezTo>
                <a:cubicBezTo>
                  <a:pt x="138" y="88"/>
                  <a:pt x="132" y="94"/>
                  <a:pt x="124" y="94"/>
                </a:cubicBezTo>
                <a:moveTo>
                  <a:pt x="164" y="94"/>
                </a:moveTo>
                <a:cubicBezTo>
                  <a:pt x="157" y="94"/>
                  <a:pt x="150" y="88"/>
                  <a:pt x="150" y="80"/>
                </a:cubicBezTo>
                <a:cubicBezTo>
                  <a:pt x="150" y="72"/>
                  <a:pt x="157" y="66"/>
                  <a:pt x="164" y="66"/>
                </a:cubicBezTo>
                <a:cubicBezTo>
                  <a:pt x="172" y="66"/>
                  <a:pt x="178" y="72"/>
                  <a:pt x="178" y="80"/>
                </a:cubicBezTo>
                <a:cubicBezTo>
                  <a:pt x="178" y="88"/>
                  <a:pt x="172" y="94"/>
                  <a:pt x="164" y="94"/>
                </a:cubicBezTo>
                <a:moveTo>
                  <a:pt x="55" y="91"/>
                </a:moveTo>
                <a:cubicBezTo>
                  <a:pt x="38" y="91"/>
                  <a:pt x="24" y="77"/>
                  <a:pt x="24" y="61"/>
                </a:cubicBezTo>
                <a:cubicBezTo>
                  <a:pt x="24" y="44"/>
                  <a:pt x="38" y="30"/>
                  <a:pt x="55" y="30"/>
                </a:cubicBezTo>
                <a:cubicBezTo>
                  <a:pt x="71" y="30"/>
                  <a:pt x="85" y="44"/>
                  <a:pt x="85" y="61"/>
                </a:cubicBezTo>
                <a:cubicBezTo>
                  <a:pt x="85" y="77"/>
                  <a:pt x="71" y="91"/>
                  <a:pt x="55" y="91"/>
                </a:cubicBezTo>
                <a:moveTo>
                  <a:pt x="124" y="55"/>
                </a:moveTo>
                <a:cubicBezTo>
                  <a:pt x="117" y="55"/>
                  <a:pt x="110" y="49"/>
                  <a:pt x="110" y="41"/>
                </a:cubicBezTo>
                <a:cubicBezTo>
                  <a:pt x="110" y="33"/>
                  <a:pt x="117" y="27"/>
                  <a:pt x="124" y="27"/>
                </a:cubicBezTo>
                <a:cubicBezTo>
                  <a:pt x="132" y="27"/>
                  <a:pt x="138" y="33"/>
                  <a:pt x="138" y="41"/>
                </a:cubicBezTo>
                <a:cubicBezTo>
                  <a:pt x="138" y="49"/>
                  <a:pt x="132" y="55"/>
                  <a:pt x="124" y="55"/>
                </a:cubicBezTo>
                <a:moveTo>
                  <a:pt x="164" y="55"/>
                </a:moveTo>
                <a:cubicBezTo>
                  <a:pt x="157" y="55"/>
                  <a:pt x="150" y="49"/>
                  <a:pt x="150" y="41"/>
                </a:cubicBezTo>
                <a:cubicBezTo>
                  <a:pt x="150" y="33"/>
                  <a:pt x="157" y="27"/>
                  <a:pt x="164" y="27"/>
                </a:cubicBezTo>
                <a:cubicBezTo>
                  <a:pt x="172" y="27"/>
                  <a:pt x="178" y="33"/>
                  <a:pt x="178" y="41"/>
                </a:cubicBezTo>
                <a:cubicBezTo>
                  <a:pt x="178" y="49"/>
                  <a:pt x="172" y="55"/>
                  <a:pt x="164" y="55"/>
                </a:cubicBezTo>
                <a:moveTo>
                  <a:pt x="309" y="104"/>
                </a:moveTo>
                <a:cubicBezTo>
                  <a:pt x="306" y="104"/>
                  <a:pt x="303" y="102"/>
                  <a:pt x="303" y="99"/>
                </a:cubicBezTo>
                <a:cubicBezTo>
                  <a:pt x="303" y="22"/>
                  <a:pt x="303" y="22"/>
                  <a:pt x="303" y="22"/>
                </a:cubicBezTo>
                <a:cubicBezTo>
                  <a:pt x="303" y="20"/>
                  <a:pt x="306" y="17"/>
                  <a:pt x="309" y="17"/>
                </a:cubicBezTo>
                <a:cubicBezTo>
                  <a:pt x="319" y="17"/>
                  <a:pt x="319" y="17"/>
                  <a:pt x="319" y="17"/>
                </a:cubicBezTo>
                <a:cubicBezTo>
                  <a:pt x="322" y="17"/>
                  <a:pt x="325" y="20"/>
                  <a:pt x="325" y="22"/>
                </a:cubicBezTo>
                <a:cubicBezTo>
                  <a:pt x="325" y="99"/>
                  <a:pt x="325" y="99"/>
                  <a:pt x="325" y="99"/>
                </a:cubicBezTo>
                <a:cubicBezTo>
                  <a:pt x="325" y="102"/>
                  <a:pt x="322" y="104"/>
                  <a:pt x="319" y="104"/>
                </a:cubicBezTo>
                <a:cubicBezTo>
                  <a:pt x="309" y="104"/>
                  <a:pt x="309" y="104"/>
                  <a:pt x="309" y="104"/>
                </a:cubicBezTo>
                <a:moveTo>
                  <a:pt x="385" y="0"/>
                </a:moveTo>
                <a:cubicBezTo>
                  <a:pt x="0" y="0"/>
                  <a:pt x="0" y="0"/>
                  <a:pt x="0" y="0"/>
                </a:cubicBezTo>
                <a:cubicBezTo>
                  <a:pt x="0" y="121"/>
                  <a:pt x="0" y="121"/>
                  <a:pt x="0" y="121"/>
                </a:cubicBezTo>
                <a:cubicBezTo>
                  <a:pt x="385" y="121"/>
                  <a:pt x="385" y="121"/>
                  <a:pt x="385" y="121"/>
                </a:cubicBezTo>
                <a:cubicBezTo>
                  <a:pt x="385" y="0"/>
                  <a:pt x="385" y="0"/>
                  <a:pt x="385" y="0"/>
                </a:cubicBezTo>
              </a:path>
            </a:pathLst>
          </a:custGeom>
          <a:solidFill>
            <a:srgbClr val="396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1" name="Freeform 274"/>
          <p:cNvSpPr>
            <a:spLocks/>
          </p:cNvSpPr>
          <p:nvPr/>
        </p:nvSpPr>
        <p:spPr bwMode="auto">
          <a:xfrm>
            <a:off x="7472363" y="3619819"/>
            <a:ext cx="36513" cy="150812"/>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3" y="87"/>
                  <a:pt x="0" y="85"/>
                  <a:pt x="0" y="82"/>
                </a:cubicBezTo>
                <a:cubicBezTo>
                  <a:pt x="0" y="5"/>
                  <a:pt x="0" y="5"/>
                  <a:pt x="0" y="5"/>
                </a:cubicBezTo>
                <a:cubicBezTo>
                  <a:pt x="0" y="3"/>
                  <a:pt x="3" y="0"/>
                  <a:pt x="5" y="0"/>
                </a:cubicBezTo>
                <a:cubicBezTo>
                  <a:pt x="16" y="0"/>
                  <a:pt x="16" y="0"/>
                  <a:pt x="16" y="0"/>
                </a:cubicBezTo>
                <a:cubicBezTo>
                  <a:pt x="19" y="0"/>
                  <a:pt x="21" y="3"/>
                  <a:pt x="21" y="5"/>
                </a:cubicBezTo>
                <a:cubicBezTo>
                  <a:pt x="21" y="82"/>
                  <a:pt x="21" y="82"/>
                  <a:pt x="21" y="82"/>
                </a:cubicBezTo>
                <a:cubicBezTo>
                  <a:pt x="21" y="85"/>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2" name="Freeform 275"/>
          <p:cNvSpPr>
            <a:spLocks/>
          </p:cNvSpPr>
          <p:nvPr/>
        </p:nvSpPr>
        <p:spPr bwMode="auto">
          <a:xfrm>
            <a:off x="7396163" y="3619819"/>
            <a:ext cx="38100" cy="150812"/>
          </a:xfrm>
          <a:custGeom>
            <a:avLst/>
            <a:gdLst>
              <a:gd name="T0" fmla="*/ 16 w 22"/>
              <a:gd name="T1" fmla="*/ 0 h 87"/>
              <a:gd name="T2" fmla="*/ 6 w 22"/>
              <a:gd name="T3" fmla="*/ 0 h 87"/>
              <a:gd name="T4" fmla="*/ 0 w 22"/>
              <a:gd name="T5" fmla="*/ 5 h 87"/>
              <a:gd name="T6" fmla="*/ 0 w 22"/>
              <a:gd name="T7" fmla="*/ 82 h 87"/>
              <a:gd name="T8" fmla="*/ 6 w 22"/>
              <a:gd name="T9" fmla="*/ 87 h 87"/>
              <a:gd name="T10" fmla="*/ 16 w 22"/>
              <a:gd name="T11" fmla="*/ 87 h 87"/>
              <a:gd name="T12" fmla="*/ 22 w 22"/>
              <a:gd name="T13" fmla="*/ 82 h 87"/>
              <a:gd name="T14" fmla="*/ 22 w 22"/>
              <a:gd name="T15" fmla="*/ 5 h 87"/>
              <a:gd name="T16" fmla="*/ 16 w 22"/>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87">
                <a:moveTo>
                  <a:pt x="16" y="0"/>
                </a:moveTo>
                <a:cubicBezTo>
                  <a:pt x="6" y="0"/>
                  <a:pt x="6" y="0"/>
                  <a:pt x="6" y="0"/>
                </a:cubicBezTo>
                <a:cubicBezTo>
                  <a:pt x="3" y="0"/>
                  <a:pt x="0" y="3"/>
                  <a:pt x="0" y="5"/>
                </a:cubicBezTo>
                <a:cubicBezTo>
                  <a:pt x="0" y="82"/>
                  <a:pt x="0" y="82"/>
                  <a:pt x="0" y="82"/>
                </a:cubicBezTo>
                <a:cubicBezTo>
                  <a:pt x="0" y="85"/>
                  <a:pt x="3" y="87"/>
                  <a:pt x="6" y="87"/>
                </a:cubicBezTo>
                <a:cubicBezTo>
                  <a:pt x="16" y="87"/>
                  <a:pt x="16" y="87"/>
                  <a:pt x="16" y="87"/>
                </a:cubicBezTo>
                <a:cubicBezTo>
                  <a:pt x="19" y="87"/>
                  <a:pt x="22" y="85"/>
                  <a:pt x="22" y="82"/>
                </a:cubicBezTo>
                <a:cubicBezTo>
                  <a:pt x="22" y="5"/>
                  <a:pt x="22" y="5"/>
                  <a:pt x="22" y="5"/>
                </a:cubicBezTo>
                <a:cubicBezTo>
                  <a:pt x="22" y="3"/>
                  <a:pt x="19" y="0"/>
                  <a:pt x="16" y="0"/>
                </a:cubicBezTo>
              </a:path>
            </a:pathLst>
          </a:cu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3" name="Freeform 276"/>
          <p:cNvSpPr>
            <a:spLocks/>
          </p:cNvSpPr>
          <p:nvPr/>
        </p:nvSpPr>
        <p:spPr bwMode="auto">
          <a:xfrm>
            <a:off x="7319963" y="3619819"/>
            <a:ext cx="38100" cy="150812"/>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5"/>
                  <a:pt x="0" y="82"/>
                </a:cubicBezTo>
                <a:cubicBezTo>
                  <a:pt x="0" y="5"/>
                  <a:pt x="0" y="5"/>
                  <a:pt x="0" y="5"/>
                </a:cubicBezTo>
                <a:cubicBezTo>
                  <a:pt x="0" y="3"/>
                  <a:pt x="2" y="0"/>
                  <a:pt x="5" y="0"/>
                </a:cubicBezTo>
                <a:cubicBezTo>
                  <a:pt x="16" y="0"/>
                  <a:pt x="16" y="0"/>
                  <a:pt x="16" y="0"/>
                </a:cubicBezTo>
                <a:cubicBezTo>
                  <a:pt x="18" y="0"/>
                  <a:pt x="21" y="3"/>
                  <a:pt x="21" y="5"/>
                </a:cubicBezTo>
                <a:cubicBezTo>
                  <a:pt x="21" y="82"/>
                  <a:pt x="21" y="82"/>
                  <a:pt x="21" y="82"/>
                </a:cubicBezTo>
                <a:cubicBezTo>
                  <a:pt x="21" y="85"/>
                  <a:pt x="18"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4" name="Freeform 277"/>
          <p:cNvSpPr>
            <a:spLocks/>
          </p:cNvSpPr>
          <p:nvPr/>
        </p:nvSpPr>
        <p:spPr bwMode="auto">
          <a:xfrm>
            <a:off x="7243763" y="3619819"/>
            <a:ext cx="36513" cy="150812"/>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5"/>
                  <a:pt x="0" y="82"/>
                </a:cubicBezTo>
                <a:cubicBezTo>
                  <a:pt x="0" y="5"/>
                  <a:pt x="0" y="5"/>
                  <a:pt x="0" y="5"/>
                </a:cubicBezTo>
                <a:cubicBezTo>
                  <a:pt x="0" y="3"/>
                  <a:pt x="2" y="0"/>
                  <a:pt x="5" y="0"/>
                </a:cubicBezTo>
                <a:cubicBezTo>
                  <a:pt x="16" y="0"/>
                  <a:pt x="16" y="0"/>
                  <a:pt x="16" y="0"/>
                </a:cubicBezTo>
                <a:cubicBezTo>
                  <a:pt x="19" y="0"/>
                  <a:pt x="21" y="3"/>
                  <a:pt x="21" y="5"/>
                </a:cubicBezTo>
                <a:cubicBezTo>
                  <a:pt x="21" y="82"/>
                  <a:pt x="21" y="82"/>
                  <a:pt x="21" y="82"/>
                </a:cubicBezTo>
                <a:cubicBezTo>
                  <a:pt x="21" y="85"/>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5" name="Oval 278"/>
          <p:cNvSpPr>
            <a:spLocks noChangeArrowheads="1"/>
          </p:cNvSpPr>
          <p:nvPr/>
        </p:nvSpPr>
        <p:spPr bwMode="auto">
          <a:xfrm>
            <a:off x="7059614" y="3637280"/>
            <a:ext cx="49213" cy="4921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6" name="Oval 279"/>
          <p:cNvSpPr>
            <a:spLocks noChangeArrowheads="1"/>
          </p:cNvSpPr>
          <p:nvPr/>
        </p:nvSpPr>
        <p:spPr bwMode="auto">
          <a:xfrm>
            <a:off x="7129464" y="3705544"/>
            <a:ext cx="49213" cy="47625"/>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7" name="Oval 280"/>
          <p:cNvSpPr>
            <a:spLocks noChangeArrowheads="1"/>
          </p:cNvSpPr>
          <p:nvPr/>
        </p:nvSpPr>
        <p:spPr bwMode="auto">
          <a:xfrm>
            <a:off x="7129464" y="3637280"/>
            <a:ext cx="49213" cy="4921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8" name="Oval 281"/>
          <p:cNvSpPr>
            <a:spLocks noChangeArrowheads="1"/>
          </p:cNvSpPr>
          <p:nvPr/>
        </p:nvSpPr>
        <p:spPr bwMode="auto">
          <a:xfrm>
            <a:off x="7059614" y="3705544"/>
            <a:ext cx="49213" cy="47625"/>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599" name="Oval 282"/>
          <p:cNvSpPr>
            <a:spLocks noChangeArrowheads="1"/>
          </p:cNvSpPr>
          <p:nvPr/>
        </p:nvSpPr>
        <p:spPr bwMode="auto">
          <a:xfrm>
            <a:off x="6910388" y="3642043"/>
            <a:ext cx="104775" cy="10636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0" name="Freeform 283"/>
          <p:cNvSpPr>
            <a:spLocks noEditPoints="1"/>
          </p:cNvSpPr>
          <p:nvPr/>
        </p:nvSpPr>
        <p:spPr bwMode="auto">
          <a:xfrm>
            <a:off x="6867527" y="3830955"/>
            <a:ext cx="671513" cy="209550"/>
          </a:xfrm>
          <a:custGeom>
            <a:avLst/>
            <a:gdLst>
              <a:gd name="T0" fmla="*/ 124 w 385"/>
              <a:gd name="T1" fmla="*/ 94 h 121"/>
              <a:gd name="T2" fmla="*/ 110 w 385"/>
              <a:gd name="T3" fmla="*/ 80 h 121"/>
              <a:gd name="T4" fmla="*/ 124 w 385"/>
              <a:gd name="T5" fmla="*/ 66 h 121"/>
              <a:gd name="T6" fmla="*/ 138 w 385"/>
              <a:gd name="T7" fmla="*/ 80 h 121"/>
              <a:gd name="T8" fmla="*/ 124 w 385"/>
              <a:gd name="T9" fmla="*/ 94 h 121"/>
              <a:gd name="T10" fmla="*/ 164 w 385"/>
              <a:gd name="T11" fmla="*/ 94 h 121"/>
              <a:gd name="T12" fmla="*/ 150 w 385"/>
              <a:gd name="T13" fmla="*/ 80 h 121"/>
              <a:gd name="T14" fmla="*/ 164 w 385"/>
              <a:gd name="T15" fmla="*/ 66 h 121"/>
              <a:gd name="T16" fmla="*/ 178 w 385"/>
              <a:gd name="T17" fmla="*/ 80 h 121"/>
              <a:gd name="T18" fmla="*/ 164 w 385"/>
              <a:gd name="T19" fmla="*/ 94 h 121"/>
              <a:gd name="T20" fmla="*/ 55 w 385"/>
              <a:gd name="T21" fmla="*/ 91 h 121"/>
              <a:gd name="T22" fmla="*/ 24 w 385"/>
              <a:gd name="T23" fmla="*/ 61 h 121"/>
              <a:gd name="T24" fmla="*/ 55 w 385"/>
              <a:gd name="T25" fmla="*/ 30 h 121"/>
              <a:gd name="T26" fmla="*/ 85 w 385"/>
              <a:gd name="T27" fmla="*/ 61 h 121"/>
              <a:gd name="T28" fmla="*/ 55 w 385"/>
              <a:gd name="T29" fmla="*/ 91 h 121"/>
              <a:gd name="T30" fmla="*/ 124 w 385"/>
              <a:gd name="T31" fmla="*/ 55 h 121"/>
              <a:gd name="T32" fmla="*/ 110 w 385"/>
              <a:gd name="T33" fmla="*/ 41 h 121"/>
              <a:gd name="T34" fmla="*/ 124 w 385"/>
              <a:gd name="T35" fmla="*/ 27 h 121"/>
              <a:gd name="T36" fmla="*/ 138 w 385"/>
              <a:gd name="T37" fmla="*/ 41 h 121"/>
              <a:gd name="T38" fmla="*/ 124 w 385"/>
              <a:gd name="T39" fmla="*/ 55 h 121"/>
              <a:gd name="T40" fmla="*/ 164 w 385"/>
              <a:gd name="T41" fmla="*/ 55 h 121"/>
              <a:gd name="T42" fmla="*/ 150 w 385"/>
              <a:gd name="T43" fmla="*/ 41 h 121"/>
              <a:gd name="T44" fmla="*/ 164 w 385"/>
              <a:gd name="T45" fmla="*/ 27 h 121"/>
              <a:gd name="T46" fmla="*/ 178 w 385"/>
              <a:gd name="T47" fmla="*/ 41 h 121"/>
              <a:gd name="T48" fmla="*/ 164 w 385"/>
              <a:gd name="T49" fmla="*/ 55 h 121"/>
              <a:gd name="T50" fmla="*/ 309 w 385"/>
              <a:gd name="T51" fmla="*/ 104 h 121"/>
              <a:gd name="T52" fmla="*/ 303 w 385"/>
              <a:gd name="T53" fmla="*/ 99 h 121"/>
              <a:gd name="T54" fmla="*/ 303 w 385"/>
              <a:gd name="T55" fmla="*/ 22 h 121"/>
              <a:gd name="T56" fmla="*/ 309 w 385"/>
              <a:gd name="T57" fmla="*/ 17 h 121"/>
              <a:gd name="T58" fmla="*/ 319 w 385"/>
              <a:gd name="T59" fmla="*/ 17 h 121"/>
              <a:gd name="T60" fmla="*/ 325 w 385"/>
              <a:gd name="T61" fmla="*/ 22 h 121"/>
              <a:gd name="T62" fmla="*/ 325 w 385"/>
              <a:gd name="T63" fmla="*/ 99 h 121"/>
              <a:gd name="T64" fmla="*/ 319 w 385"/>
              <a:gd name="T65" fmla="*/ 104 h 121"/>
              <a:gd name="T66" fmla="*/ 309 w 385"/>
              <a:gd name="T67" fmla="*/ 104 h 121"/>
              <a:gd name="T68" fmla="*/ 385 w 385"/>
              <a:gd name="T69" fmla="*/ 0 h 121"/>
              <a:gd name="T70" fmla="*/ 0 w 385"/>
              <a:gd name="T71" fmla="*/ 0 h 121"/>
              <a:gd name="T72" fmla="*/ 0 w 385"/>
              <a:gd name="T73" fmla="*/ 121 h 121"/>
              <a:gd name="T74" fmla="*/ 385 w 385"/>
              <a:gd name="T75" fmla="*/ 121 h 121"/>
              <a:gd name="T76" fmla="*/ 385 w 385"/>
              <a:gd name="T7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5" h="121">
                <a:moveTo>
                  <a:pt x="124" y="94"/>
                </a:moveTo>
                <a:cubicBezTo>
                  <a:pt x="117" y="94"/>
                  <a:pt x="110" y="88"/>
                  <a:pt x="110" y="80"/>
                </a:cubicBezTo>
                <a:cubicBezTo>
                  <a:pt x="110" y="72"/>
                  <a:pt x="117" y="66"/>
                  <a:pt x="124" y="66"/>
                </a:cubicBezTo>
                <a:cubicBezTo>
                  <a:pt x="132" y="66"/>
                  <a:pt x="138" y="72"/>
                  <a:pt x="138" y="80"/>
                </a:cubicBezTo>
                <a:cubicBezTo>
                  <a:pt x="138" y="88"/>
                  <a:pt x="132" y="94"/>
                  <a:pt x="124" y="94"/>
                </a:cubicBezTo>
                <a:moveTo>
                  <a:pt x="164" y="94"/>
                </a:moveTo>
                <a:cubicBezTo>
                  <a:pt x="157" y="94"/>
                  <a:pt x="150" y="88"/>
                  <a:pt x="150" y="80"/>
                </a:cubicBezTo>
                <a:cubicBezTo>
                  <a:pt x="150" y="72"/>
                  <a:pt x="157" y="66"/>
                  <a:pt x="164" y="66"/>
                </a:cubicBezTo>
                <a:cubicBezTo>
                  <a:pt x="172" y="66"/>
                  <a:pt x="178" y="72"/>
                  <a:pt x="178" y="80"/>
                </a:cubicBezTo>
                <a:cubicBezTo>
                  <a:pt x="178" y="88"/>
                  <a:pt x="172" y="94"/>
                  <a:pt x="164" y="94"/>
                </a:cubicBezTo>
                <a:moveTo>
                  <a:pt x="55" y="91"/>
                </a:moveTo>
                <a:cubicBezTo>
                  <a:pt x="38" y="91"/>
                  <a:pt x="24" y="77"/>
                  <a:pt x="24" y="61"/>
                </a:cubicBezTo>
                <a:cubicBezTo>
                  <a:pt x="24" y="44"/>
                  <a:pt x="38" y="30"/>
                  <a:pt x="55" y="30"/>
                </a:cubicBezTo>
                <a:cubicBezTo>
                  <a:pt x="71" y="30"/>
                  <a:pt x="85" y="44"/>
                  <a:pt x="85" y="61"/>
                </a:cubicBezTo>
                <a:cubicBezTo>
                  <a:pt x="85" y="77"/>
                  <a:pt x="71" y="91"/>
                  <a:pt x="55" y="91"/>
                </a:cubicBezTo>
                <a:moveTo>
                  <a:pt x="124" y="55"/>
                </a:moveTo>
                <a:cubicBezTo>
                  <a:pt x="117" y="55"/>
                  <a:pt x="110" y="49"/>
                  <a:pt x="110" y="41"/>
                </a:cubicBezTo>
                <a:cubicBezTo>
                  <a:pt x="110" y="34"/>
                  <a:pt x="117" y="27"/>
                  <a:pt x="124" y="27"/>
                </a:cubicBezTo>
                <a:cubicBezTo>
                  <a:pt x="132" y="27"/>
                  <a:pt x="138" y="34"/>
                  <a:pt x="138" y="41"/>
                </a:cubicBezTo>
                <a:cubicBezTo>
                  <a:pt x="138" y="49"/>
                  <a:pt x="132" y="55"/>
                  <a:pt x="124" y="55"/>
                </a:cubicBezTo>
                <a:moveTo>
                  <a:pt x="164" y="55"/>
                </a:moveTo>
                <a:cubicBezTo>
                  <a:pt x="157" y="55"/>
                  <a:pt x="150" y="49"/>
                  <a:pt x="150" y="41"/>
                </a:cubicBezTo>
                <a:cubicBezTo>
                  <a:pt x="150" y="34"/>
                  <a:pt x="157" y="27"/>
                  <a:pt x="164" y="27"/>
                </a:cubicBezTo>
                <a:cubicBezTo>
                  <a:pt x="172" y="27"/>
                  <a:pt x="178" y="34"/>
                  <a:pt x="178" y="41"/>
                </a:cubicBezTo>
                <a:cubicBezTo>
                  <a:pt x="178" y="49"/>
                  <a:pt x="172" y="55"/>
                  <a:pt x="164" y="55"/>
                </a:cubicBezTo>
                <a:moveTo>
                  <a:pt x="309" y="104"/>
                </a:moveTo>
                <a:cubicBezTo>
                  <a:pt x="306" y="104"/>
                  <a:pt x="303" y="102"/>
                  <a:pt x="303" y="99"/>
                </a:cubicBezTo>
                <a:cubicBezTo>
                  <a:pt x="303" y="22"/>
                  <a:pt x="303" y="22"/>
                  <a:pt x="303" y="22"/>
                </a:cubicBezTo>
                <a:cubicBezTo>
                  <a:pt x="303" y="20"/>
                  <a:pt x="306" y="17"/>
                  <a:pt x="309" y="17"/>
                </a:cubicBezTo>
                <a:cubicBezTo>
                  <a:pt x="319" y="17"/>
                  <a:pt x="319" y="17"/>
                  <a:pt x="319" y="17"/>
                </a:cubicBezTo>
                <a:cubicBezTo>
                  <a:pt x="322" y="17"/>
                  <a:pt x="325" y="20"/>
                  <a:pt x="325" y="22"/>
                </a:cubicBezTo>
                <a:cubicBezTo>
                  <a:pt x="325" y="99"/>
                  <a:pt x="325" y="99"/>
                  <a:pt x="325" y="99"/>
                </a:cubicBezTo>
                <a:cubicBezTo>
                  <a:pt x="325" y="102"/>
                  <a:pt x="322" y="104"/>
                  <a:pt x="319" y="104"/>
                </a:cubicBezTo>
                <a:cubicBezTo>
                  <a:pt x="309" y="104"/>
                  <a:pt x="309" y="104"/>
                  <a:pt x="309" y="104"/>
                </a:cubicBezTo>
                <a:moveTo>
                  <a:pt x="385" y="0"/>
                </a:moveTo>
                <a:cubicBezTo>
                  <a:pt x="0" y="0"/>
                  <a:pt x="0" y="0"/>
                  <a:pt x="0" y="0"/>
                </a:cubicBezTo>
                <a:cubicBezTo>
                  <a:pt x="0" y="121"/>
                  <a:pt x="0" y="121"/>
                  <a:pt x="0" y="121"/>
                </a:cubicBezTo>
                <a:cubicBezTo>
                  <a:pt x="385" y="121"/>
                  <a:pt x="385" y="121"/>
                  <a:pt x="385" y="121"/>
                </a:cubicBezTo>
                <a:cubicBezTo>
                  <a:pt x="385" y="0"/>
                  <a:pt x="385" y="0"/>
                  <a:pt x="385" y="0"/>
                </a:cubicBezTo>
              </a:path>
            </a:pathLst>
          </a:custGeom>
          <a:solidFill>
            <a:srgbClr val="396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1" name="Freeform 284"/>
          <p:cNvSpPr>
            <a:spLocks/>
          </p:cNvSpPr>
          <p:nvPr/>
        </p:nvSpPr>
        <p:spPr bwMode="auto">
          <a:xfrm>
            <a:off x="7472363" y="3859530"/>
            <a:ext cx="36513" cy="152400"/>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3" y="87"/>
                  <a:pt x="0" y="85"/>
                  <a:pt x="0" y="82"/>
                </a:cubicBezTo>
                <a:cubicBezTo>
                  <a:pt x="0" y="5"/>
                  <a:pt x="0" y="5"/>
                  <a:pt x="0" y="5"/>
                </a:cubicBezTo>
                <a:cubicBezTo>
                  <a:pt x="0" y="3"/>
                  <a:pt x="3" y="0"/>
                  <a:pt x="5" y="0"/>
                </a:cubicBezTo>
                <a:cubicBezTo>
                  <a:pt x="16" y="0"/>
                  <a:pt x="16" y="0"/>
                  <a:pt x="16" y="0"/>
                </a:cubicBezTo>
                <a:cubicBezTo>
                  <a:pt x="19" y="0"/>
                  <a:pt x="21" y="3"/>
                  <a:pt x="21" y="5"/>
                </a:cubicBezTo>
                <a:cubicBezTo>
                  <a:pt x="21" y="82"/>
                  <a:pt x="21" y="82"/>
                  <a:pt x="21" y="82"/>
                </a:cubicBezTo>
                <a:cubicBezTo>
                  <a:pt x="21" y="85"/>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2" name="Freeform 285"/>
          <p:cNvSpPr>
            <a:spLocks/>
          </p:cNvSpPr>
          <p:nvPr/>
        </p:nvSpPr>
        <p:spPr bwMode="auto">
          <a:xfrm>
            <a:off x="7396163" y="3859530"/>
            <a:ext cx="38100" cy="152400"/>
          </a:xfrm>
          <a:custGeom>
            <a:avLst/>
            <a:gdLst>
              <a:gd name="T0" fmla="*/ 16 w 22"/>
              <a:gd name="T1" fmla="*/ 0 h 87"/>
              <a:gd name="T2" fmla="*/ 6 w 22"/>
              <a:gd name="T3" fmla="*/ 0 h 87"/>
              <a:gd name="T4" fmla="*/ 0 w 22"/>
              <a:gd name="T5" fmla="*/ 5 h 87"/>
              <a:gd name="T6" fmla="*/ 0 w 22"/>
              <a:gd name="T7" fmla="*/ 82 h 87"/>
              <a:gd name="T8" fmla="*/ 6 w 22"/>
              <a:gd name="T9" fmla="*/ 87 h 87"/>
              <a:gd name="T10" fmla="*/ 16 w 22"/>
              <a:gd name="T11" fmla="*/ 87 h 87"/>
              <a:gd name="T12" fmla="*/ 22 w 22"/>
              <a:gd name="T13" fmla="*/ 82 h 87"/>
              <a:gd name="T14" fmla="*/ 22 w 22"/>
              <a:gd name="T15" fmla="*/ 5 h 87"/>
              <a:gd name="T16" fmla="*/ 16 w 22"/>
              <a:gd name="T1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87">
                <a:moveTo>
                  <a:pt x="16" y="0"/>
                </a:moveTo>
                <a:cubicBezTo>
                  <a:pt x="6" y="0"/>
                  <a:pt x="6" y="0"/>
                  <a:pt x="6" y="0"/>
                </a:cubicBezTo>
                <a:cubicBezTo>
                  <a:pt x="3" y="0"/>
                  <a:pt x="0" y="3"/>
                  <a:pt x="0" y="5"/>
                </a:cubicBezTo>
                <a:cubicBezTo>
                  <a:pt x="0" y="82"/>
                  <a:pt x="0" y="82"/>
                  <a:pt x="0" y="82"/>
                </a:cubicBezTo>
                <a:cubicBezTo>
                  <a:pt x="0" y="85"/>
                  <a:pt x="3" y="87"/>
                  <a:pt x="6" y="87"/>
                </a:cubicBezTo>
                <a:cubicBezTo>
                  <a:pt x="16" y="87"/>
                  <a:pt x="16" y="87"/>
                  <a:pt x="16" y="87"/>
                </a:cubicBezTo>
                <a:cubicBezTo>
                  <a:pt x="19" y="87"/>
                  <a:pt x="22" y="85"/>
                  <a:pt x="22" y="82"/>
                </a:cubicBezTo>
                <a:cubicBezTo>
                  <a:pt x="22" y="5"/>
                  <a:pt x="22" y="5"/>
                  <a:pt x="22" y="5"/>
                </a:cubicBezTo>
                <a:cubicBezTo>
                  <a:pt x="22" y="3"/>
                  <a:pt x="19" y="0"/>
                  <a:pt x="16" y="0"/>
                </a:cubicBezTo>
              </a:path>
            </a:pathLst>
          </a:cu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3" name="Freeform 286"/>
          <p:cNvSpPr>
            <a:spLocks/>
          </p:cNvSpPr>
          <p:nvPr/>
        </p:nvSpPr>
        <p:spPr bwMode="auto">
          <a:xfrm>
            <a:off x="7319963" y="3859530"/>
            <a:ext cx="38100" cy="152400"/>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5"/>
                  <a:pt x="0" y="82"/>
                </a:cubicBezTo>
                <a:cubicBezTo>
                  <a:pt x="0" y="5"/>
                  <a:pt x="0" y="5"/>
                  <a:pt x="0" y="5"/>
                </a:cubicBezTo>
                <a:cubicBezTo>
                  <a:pt x="0" y="3"/>
                  <a:pt x="2" y="0"/>
                  <a:pt x="5" y="0"/>
                </a:cubicBezTo>
                <a:cubicBezTo>
                  <a:pt x="16" y="0"/>
                  <a:pt x="16" y="0"/>
                  <a:pt x="16" y="0"/>
                </a:cubicBezTo>
                <a:cubicBezTo>
                  <a:pt x="18" y="0"/>
                  <a:pt x="21" y="3"/>
                  <a:pt x="21" y="5"/>
                </a:cubicBezTo>
                <a:cubicBezTo>
                  <a:pt x="21" y="82"/>
                  <a:pt x="21" y="82"/>
                  <a:pt x="21" y="82"/>
                </a:cubicBezTo>
                <a:cubicBezTo>
                  <a:pt x="21" y="85"/>
                  <a:pt x="18"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4" name="Freeform 287"/>
          <p:cNvSpPr>
            <a:spLocks/>
          </p:cNvSpPr>
          <p:nvPr/>
        </p:nvSpPr>
        <p:spPr bwMode="auto">
          <a:xfrm>
            <a:off x="7243763" y="3859530"/>
            <a:ext cx="36513" cy="152400"/>
          </a:xfrm>
          <a:custGeom>
            <a:avLst/>
            <a:gdLst>
              <a:gd name="T0" fmla="*/ 16 w 21"/>
              <a:gd name="T1" fmla="*/ 87 h 87"/>
              <a:gd name="T2" fmla="*/ 5 w 21"/>
              <a:gd name="T3" fmla="*/ 87 h 87"/>
              <a:gd name="T4" fmla="*/ 0 w 21"/>
              <a:gd name="T5" fmla="*/ 82 h 87"/>
              <a:gd name="T6" fmla="*/ 0 w 21"/>
              <a:gd name="T7" fmla="*/ 5 h 87"/>
              <a:gd name="T8" fmla="*/ 5 w 21"/>
              <a:gd name="T9" fmla="*/ 0 h 87"/>
              <a:gd name="T10" fmla="*/ 16 w 21"/>
              <a:gd name="T11" fmla="*/ 0 h 87"/>
              <a:gd name="T12" fmla="*/ 21 w 21"/>
              <a:gd name="T13" fmla="*/ 5 h 87"/>
              <a:gd name="T14" fmla="*/ 21 w 21"/>
              <a:gd name="T15" fmla="*/ 82 h 87"/>
              <a:gd name="T16" fmla="*/ 16 w 2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7">
                <a:moveTo>
                  <a:pt x="16" y="87"/>
                </a:moveTo>
                <a:cubicBezTo>
                  <a:pt x="5" y="87"/>
                  <a:pt x="5" y="87"/>
                  <a:pt x="5" y="87"/>
                </a:cubicBezTo>
                <a:cubicBezTo>
                  <a:pt x="2" y="87"/>
                  <a:pt x="0" y="85"/>
                  <a:pt x="0" y="82"/>
                </a:cubicBezTo>
                <a:cubicBezTo>
                  <a:pt x="0" y="5"/>
                  <a:pt x="0" y="5"/>
                  <a:pt x="0" y="5"/>
                </a:cubicBezTo>
                <a:cubicBezTo>
                  <a:pt x="0" y="3"/>
                  <a:pt x="2" y="0"/>
                  <a:pt x="5" y="0"/>
                </a:cubicBezTo>
                <a:cubicBezTo>
                  <a:pt x="16" y="0"/>
                  <a:pt x="16" y="0"/>
                  <a:pt x="16" y="0"/>
                </a:cubicBezTo>
                <a:cubicBezTo>
                  <a:pt x="19" y="0"/>
                  <a:pt x="21" y="3"/>
                  <a:pt x="21" y="5"/>
                </a:cubicBezTo>
                <a:cubicBezTo>
                  <a:pt x="21" y="82"/>
                  <a:pt x="21" y="82"/>
                  <a:pt x="21" y="82"/>
                </a:cubicBezTo>
                <a:cubicBezTo>
                  <a:pt x="21" y="85"/>
                  <a:pt x="19" y="87"/>
                  <a:pt x="16" y="87"/>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5" name="Oval 288"/>
          <p:cNvSpPr>
            <a:spLocks noChangeArrowheads="1"/>
          </p:cNvSpPr>
          <p:nvPr/>
        </p:nvSpPr>
        <p:spPr bwMode="auto">
          <a:xfrm>
            <a:off x="7059614" y="3876993"/>
            <a:ext cx="49213" cy="4921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6" name="Oval 289"/>
          <p:cNvSpPr>
            <a:spLocks noChangeArrowheads="1"/>
          </p:cNvSpPr>
          <p:nvPr/>
        </p:nvSpPr>
        <p:spPr bwMode="auto">
          <a:xfrm>
            <a:off x="7129464" y="3945255"/>
            <a:ext cx="49213" cy="4921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7" name="Oval 290"/>
          <p:cNvSpPr>
            <a:spLocks noChangeArrowheads="1"/>
          </p:cNvSpPr>
          <p:nvPr/>
        </p:nvSpPr>
        <p:spPr bwMode="auto">
          <a:xfrm>
            <a:off x="7129464" y="3876993"/>
            <a:ext cx="49213" cy="4921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8" name="Oval 291"/>
          <p:cNvSpPr>
            <a:spLocks noChangeArrowheads="1"/>
          </p:cNvSpPr>
          <p:nvPr/>
        </p:nvSpPr>
        <p:spPr bwMode="auto">
          <a:xfrm>
            <a:off x="7059614" y="3945255"/>
            <a:ext cx="49213" cy="49212"/>
          </a:xfrm>
          <a:prstGeom prst="ellipse">
            <a:avLst/>
          </a:prstGeom>
          <a:solidFill>
            <a:srgbClr val="336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09" name="Oval 292"/>
          <p:cNvSpPr>
            <a:spLocks noChangeArrowheads="1"/>
          </p:cNvSpPr>
          <p:nvPr/>
        </p:nvSpPr>
        <p:spPr bwMode="auto">
          <a:xfrm>
            <a:off x="6910388" y="3883343"/>
            <a:ext cx="104775" cy="106362"/>
          </a:xfrm>
          <a:prstGeom prst="ellipse">
            <a:avLst/>
          </a:prstGeom>
          <a:solidFill>
            <a:srgbClr val="759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0" name="Freeform 293"/>
          <p:cNvSpPr>
            <a:spLocks/>
          </p:cNvSpPr>
          <p:nvPr/>
        </p:nvSpPr>
        <p:spPr bwMode="auto">
          <a:xfrm>
            <a:off x="6864351" y="2389506"/>
            <a:ext cx="590550" cy="298450"/>
          </a:xfrm>
          <a:custGeom>
            <a:avLst/>
            <a:gdLst>
              <a:gd name="T0" fmla="*/ 0 w 372"/>
              <a:gd name="T1" fmla="*/ 0 h 188"/>
              <a:gd name="T2" fmla="*/ 326 w 372"/>
              <a:gd name="T3" fmla="*/ 0 h 188"/>
              <a:gd name="T4" fmla="*/ 372 w 372"/>
              <a:gd name="T5" fmla="*/ 188 h 188"/>
              <a:gd name="T6" fmla="*/ 46 w 372"/>
              <a:gd name="T7" fmla="*/ 188 h 188"/>
              <a:gd name="T8" fmla="*/ 0 w 372"/>
              <a:gd name="T9" fmla="*/ 0 h 188"/>
            </a:gdLst>
            <a:ahLst/>
            <a:cxnLst>
              <a:cxn ang="0">
                <a:pos x="T0" y="T1"/>
              </a:cxn>
              <a:cxn ang="0">
                <a:pos x="T2" y="T3"/>
              </a:cxn>
              <a:cxn ang="0">
                <a:pos x="T4" y="T5"/>
              </a:cxn>
              <a:cxn ang="0">
                <a:pos x="T6" y="T7"/>
              </a:cxn>
              <a:cxn ang="0">
                <a:pos x="T8" y="T9"/>
              </a:cxn>
            </a:cxnLst>
            <a:rect l="0" t="0" r="r" b="b"/>
            <a:pathLst>
              <a:path w="372" h="188">
                <a:moveTo>
                  <a:pt x="0" y="0"/>
                </a:moveTo>
                <a:lnTo>
                  <a:pt x="326" y="0"/>
                </a:lnTo>
                <a:lnTo>
                  <a:pt x="372" y="188"/>
                </a:lnTo>
                <a:lnTo>
                  <a:pt x="46" y="188"/>
                </a:lnTo>
                <a:lnTo>
                  <a:pt x="0" y="0"/>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1" name="Freeform 294"/>
          <p:cNvSpPr>
            <a:spLocks/>
          </p:cNvSpPr>
          <p:nvPr/>
        </p:nvSpPr>
        <p:spPr bwMode="auto">
          <a:xfrm>
            <a:off x="6864351" y="2389506"/>
            <a:ext cx="590550" cy="298450"/>
          </a:xfrm>
          <a:custGeom>
            <a:avLst/>
            <a:gdLst>
              <a:gd name="T0" fmla="*/ 0 w 372"/>
              <a:gd name="T1" fmla="*/ 0 h 188"/>
              <a:gd name="T2" fmla="*/ 326 w 372"/>
              <a:gd name="T3" fmla="*/ 0 h 188"/>
              <a:gd name="T4" fmla="*/ 372 w 372"/>
              <a:gd name="T5" fmla="*/ 188 h 188"/>
              <a:gd name="T6" fmla="*/ 46 w 372"/>
              <a:gd name="T7" fmla="*/ 188 h 188"/>
              <a:gd name="T8" fmla="*/ 0 w 372"/>
              <a:gd name="T9" fmla="*/ 0 h 188"/>
            </a:gdLst>
            <a:ahLst/>
            <a:cxnLst>
              <a:cxn ang="0">
                <a:pos x="T0" y="T1"/>
              </a:cxn>
              <a:cxn ang="0">
                <a:pos x="T2" y="T3"/>
              </a:cxn>
              <a:cxn ang="0">
                <a:pos x="T4" y="T5"/>
              </a:cxn>
              <a:cxn ang="0">
                <a:pos x="T6" y="T7"/>
              </a:cxn>
              <a:cxn ang="0">
                <a:pos x="T8" y="T9"/>
              </a:cxn>
            </a:cxnLst>
            <a:rect l="0" t="0" r="r" b="b"/>
            <a:pathLst>
              <a:path w="372" h="188">
                <a:moveTo>
                  <a:pt x="0" y="0"/>
                </a:moveTo>
                <a:lnTo>
                  <a:pt x="326" y="0"/>
                </a:lnTo>
                <a:lnTo>
                  <a:pt x="372" y="188"/>
                </a:lnTo>
                <a:lnTo>
                  <a:pt x="46" y="1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2" name="Freeform 295"/>
          <p:cNvSpPr>
            <a:spLocks/>
          </p:cNvSpPr>
          <p:nvPr/>
        </p:nvSpPr>
        <p:spPr bwMode="auto">
          <a:xfrm>
            <a:off x="7083427" y="2687956"/>
            <a:ext cx="555625" cy="14287"/>
          </a:xfrm>
          <a:custGeom>
            <a:avLst/>
            <a:gdLst>
              <a:gd name="T0" fmla="*/ 0 w 350"/>
              <a:gd name="T1" fmla="*/ 0 h 9"/>
              <a:gd name="T2" fmla="*/ 1 w 350"/>
              <a:gd name="T3" fmla="*/ 9 h 9"/>
              <a:gd name="T4" fmla="*/ 350 w 350"/>
              <a:gd name="T5" fmla="*/ 9 h 9"/>
              <a:gd name="T6" fmla="*/ 348 w 350"/>
              <a:gd name="T7" fmla="*/ 0 h 9"/>
              <a:gd name="T8" fmla="*/ 0 w 350"/>
              <a:gd name="T9" fmla="*/ 0 h 9"/>
            </a:gdLst>
            <a:ahLst/>
            <a:cxnLst>
              <a:cxn ang="0">
                <a:pos x="T0" y="T1"/>
              </a:cxn>
              <a:cxn ang="0">
                <a:pos x="T2" y="T3"/>
              </a:cxn>
              <a:cxn ang="0">
                <a:pos x="T4" y="T5"/>
              </a:cxn>
              <a:cxn ang="0">
                <a:pos x="T6" y="T7"/>
              </a:cxn>
              <a:cxn ang="0">
                <a:pos x="T8" y="T9"/>
              </a:cxn>
            </a:cxnLst>
            <a:rect l="0" t="0" r="r" b="b"/>
            <a:pathLst>
              <a:path w="350" h="9">
                <a:moveTo>
                  <a:pt x="0" y="0"/>
                </a:moveTo>
                <a:lnTo>
                  <a:pt x="1" y="9"/>
                </a:lnTo>
                <a:lnTo>
                  <a:pt x="350" y="9"/>
                </a:lnTo>
                <a:lnTo>
                  <a:pt x="348" y="0"/>
                </a:lnTo>
                <a:lnTo>
                  <a:pt x="0" y="0"/>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3" name="Freeform 296"/>
          <p:cNvSpPr>
            <a:spLocks/>
          </p:cNvSpPr>
          <p:nvPr/>
        </p:nvSpPr>
        <p:spPr bwMode="auto">
          <a:xfrm>
            <a:off x="7083427" y="2687956"/>
            <a:ext cx="555625" cy="14287"/>
          </a:xfrm>
          <a:custGeom>
            <a:avLst/>
            <a:gdLst>
              <a:gd name="T0" fmla="*/ 0 w 350"/>
              <a:gd name="T1" fmla="*/ 0 h 9"/>
              <a:gd name="T2" fmla="*/ 1 w 350"/>
              <a:gd name="T3" fmla="*/ 9 h 9"/>
              <a:gd name="T4" fmla="*/ 350 w 350"/>
              <a:gd name="T5" fmla="*/ 9 h 9"/>
              <a:gd name="T6" fmla="*/ 348 w 350"/>
              <a:gd name="T7" fmla="*/ 0 h 9"/>
              <a:gd name="T8" fmla="*/ 0 w 350"/>
              <a:gd name="T9" fmla="*/ 0 h 9"/>
            </a:gdLst>
            <a:ahLst/>
            <a:cxnLst>
              <a:cxn ang="0">
                <a:pos x="T0" y="T1"/>
              </a:cxn>
              <a:cxn ang="0">
                <a:pos x="T2" y="T3"/>
              </a:cxn>
              <a:cxn ang="0">
                <a:pos x="T4" y="T5"/>
              </a:cxn>
              <a:cxn ang="0">
                <a:pos x="T6" y="T7"/>
              </a:cxn>
              <a:cxn ang="0">
                <a:pos x="T8" y="T9"/>
              </a:cxn>
            </a:cxnLst>
            <a:rect l="0" t="0" r="r" b="b"/>
            <a:pathLst>
              <a:path w="350" h="9">
                <a:moveTo>
                  <a:pt x="0" y="0"/>
                </a:moveTo>
                <a:lnTo>
                  <a:pt x="1" y="9"/>
                </a:lnTo>
                <a:lnTo>
                  <a:pt x="350" y="9"/>
                </a:lnTo>
                <a:lnTo>
                  <a:pt x="34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4" name="Freeform 297"/>
          <p:cNvSpPr>
            <a:spLocks/>
          </p:cNvSpPr>
          <p:nvPr/>
        </p:nvSpPr>
        <p:spPr bwMode="auto">
          <a:xfrm>
            <a:off x="6864352" y="2389506"/>
            <a:ext cx="576263" cy="312737"/>
          </a:xfrm>
          <a:custGeom>
            <a:avLst/>
            <a:gdLst>
              <a:gd name="T0" fmla="*/ 316 w 363"/>
              <a:gd name="T1" fmla="*/ 0 h 197"/>
              <a:gd name="T2" fmla="*/ 362 w 363"/>
              <a:gd name="T3" fmla="*/ 188 h 197"/>
              <a:gd name="T4" fmla="*/ 362 w 363"/>
              <a:gd name="T5" fmla="*/ 188 h 197"/>
              <a:gd name="T6" fmla="*/ 363 w 363"/>
              <a:gd name="T7" fmla="*/ 197 h 197"/>
              <a:gd name="T8" fmla="*/ 47 w 363"/>
              <a:gd name="T9" fmla="*/ 197 h 197"/>
              <a:gd name="T10" fmla="*/ 46 w 363"/>
              <a:gd name="T11" fmla="*/ 188 h 197"/>
              <a:gd name="T12" fmla="*/ 0 w 363"/>
              <a:gd name="T13" fmla="*/ 0 h 197"/>
              <a:gd name="T14" fmla="*/ 316 w 363"/>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197">
                <a:moveTo>
                  <a:pt x="316" y="0"/>
                </a:moveTo>
                <a:lnTo>
                  <a:pt x="362" y="188"/>
                </a:lnTo>
                <a:lnTo>
                  <a:pt x="362" y="188"/>
                </a:lnTo>
                <a:lnTo>
                  <a:pt x="363" y="197"/>
                </a:lnTo>
                <a:lnTo>
                  <a:pt x="47" y="197"/>
                </a:lnTo>
                <a:lnTo>
                  <a:pt x="46" y="188"/>
                </a:lnTo>
                <a:lnTo>
                  <a:pt x="0" y="0"/>
                </a:lnTo>
                <a:lnTo>
                  <a:pt x="316" y="0"/>
                </a:ln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5" name="Freeform 298"/>
          <p:cNvSpPr>
            <a:spLocks/>
          </p:cNvSpPr>
          <p:nvPr/>
        </p:nvSpPr>
        <p:spPr bwMode="auto">
          <a:xfrm>
            <a:off x="6864352" y="2389506"/>
            <a:ext cx="576263" cy="312737"/>
          </a:xfrm>
          <a:custGeom>
            <a:avLst/>
            <a:gdLst>
              <a:gd name="T0" fmla="*/ 316 w 363"/>
              <a:gd name="T1" fmla="*/ 0 h 197"/>
              <a:gd name="T2" fmla="*/ 362 w 363"/>
              <a:gd name="T3" fmla="*/ 188 h 197"/>
              <a:gd name="T4" fmla="*/ 362 w 363"/>
              <a:gd name="T5" fmla="*/ 188 h 197"/>
              <a:gd name="T6" fmla="*/ 363 w 363"/>
              <a:gd name="T7" fmla="*/ 197 h 197"/>
              <a:gd name="T8" fmla="*/ 47 w 363"/>
              <a:gd name="T9" fmla="*/ 197 h 197"/>
              <a:gd name="T10" fmla="*/ 46 w 363"/>
              <a:gd name="T11" fmla="*/ 188 h 197"/>
              <a:gd name="T12" fmla="*/ 0 w 363"/>
              <a:gd name="T13" fmla="*/ 0 h 197"/>
              <a:gd name="T14" fmla="*/ 316 w 363"/>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197">
                <a:moveTo>
                  <a:pt x="316" y="0"/>
                </a:moveTo>
                <a:lnTo>
                  <a:pt x="362" y="188"/>
                </a:lnTo>
                <a:lnTo>
                  <a:pt x="362" y="188"/>
                </a:lnTo>
                <a:lnTo>
                  <a:pt x="363" y="197"/>
                </a:lnTo>
                <a:lnTo>
                  <a:pt x="47" y="197"/>
                </a:lnTo>
                <a:lnTo>
                  <a:pt x="46" y="188"/>
                </a:lnTo>
                <a:lnTo>
                  <a:pt x="0" y="0"/>
                </a:lnTo>
                <a:lnTo>
                  <a:pt x="3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6" name="Freeform 299"/>
          <p:cNvSpPr>
            <a:spLocks/>
          </p:cNvSpPr>
          <p:nvPr/>
        </p:nvSpPr>
        <p:spPr bwMode="auto">
          <a:xfrm>
            <a:off x="6864352" y="2389506"/>
            <a:ext cx="576263" cy="312737"/>
          </a:xfrm>
          <a:custGeom>
            <a:avLst/>
            <a:gdLst>
              <a:gd name="T0" fmla="*/ 316 w 363"/>
              <a:gd name="T1" fmla="*/ 0 h 197"/>
              <a:gd name="T2" fmla="*/ 0 w 363"/>
              <a:gd name="T3" fmla="*/ 0 h 197"/>
              <a:gd name="T4" fmla="*/ 46 w 363"/>
              <a:gd name="T5" fmla="*/ 188 h 197"/>
              <a:gd name="T6" fmla="*/ 47 w 363"/>
              <a:gd name="T7" fmla="*/ 197 h 197"/>
              <a:gd name="T8" fmla="*/ 363 w 363"/>
              <a:gd name="T9" fmla="*/ 197 h 197"/>
              <a:gd name="T10" fmla="*/ 362 w 363"/>
              <a:gd name="T11" fmla="*/ 188 h 197"/>
              <a:gd name="T12" fmla="*/ 362 w 363"/>
              <a:gd name="T13" fmla="*/ 188 h 197"/>
              <a:gd name="T14" fmla="*/ 316 w 363"/>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197">
                <a:moveTo>
                  <a:pt x="316" y="0"/>
                </a:moveTo>
                <a:lnTo>
                  <a:pt x="0" y="0"/>
                </a:lnTo>
                <a:lnTo>
                  <a:pt x="46" y="188"/>
                </a:lnTo>
                <a:lnTo>
                  <a:pt x="47" y="197"/>
                </a:lnTo>
                <a:lnTo>
                  <a:pt x="363" y="197"/>
                </a:lnTo>
                <a:lnTo>
                  <a:pt x="362" y="188"/>
                </a:lnTo>
                <a:lnTo>
                  <a:pt x="362" y="188"/>
                </a:lnTo>
                <a:lnTo>
                  <a:pt x="316" y="0"/>
                </a:lnTo>
                <a:close/>
              </a:path>
            </a:pathLst>
          </a:custGeom>
          <a:solidFill>
            <a:srgbClr val="B3CA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7" name="Freeform 300"/>
          <p:cNvSpPr>
            <a:spLocks/>
          </p:cNvSpPr>
          <p:nvPr/>
        </p:nvSpPr>
        <p:spPr bwMode="auto">
          <a:xfrm>
            <a:off x="6864352" y="2389506"/>
            <a:ext cx="576263" cy="312737"/>
          </a:xfrm>
          <a:custGeom>
            <a:avLst/>
            <a:gdLst>
              <a:gd name="T0" fmla="*/ 316 w 363"/>
              <a:gd name="T1" fmla="*/ 0 h 197"/>
              <a:gd name="T2" fmla="*/ 0 w 363"/>
              <a:gd name="T3" fmla="*/ 0 h 197"/>
              <a:gd name="T4" fmla="*/ 46 w 363"/>
              <a:gd name="T5" fmla="*/ 188 h 197"/>
              <a:gd name="T6" fmla="*/ 47 w 363"/>
              <a:gd name="T7" fmla="*/ 197 h 197"/>
              <a:gd name="T8" fmla="*/ 363 w 363"/>
              <a:gd name="T9" fmla="*/ 197 h 197"/>
              <a:gd name="T10" fmla="*/ 362 w 363"/>
              <a:gd name="T11" fmla="*/ 188 h 197"/>
              <a:gd name="T12" fmla="*/ 362 w 363"/>
              <a:gd name="T13" fmla="*/ 188 h 197"/>
              <a:gd name="T14" fmla="*/ 316 w 363"/>
              <a:gd name="T15" fmla="*/ 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3" h="197">
                <a:moveTo>
                  <a:pt x="316" y="0"/>
                </a:moveTo>
                <a:lnTo>
                  <a:pt x="0" y="0"/>
                </a:lnTo>
                <a:lnTo>
                  <a:pt x="46" y="188"/>
                </a:lnTo>
                <a:lnTo>
                  <a:pt x="47" y="197"/>
                </a:lnTo>
                <a:lnTo>
                  <a:pt x="363" y="197"/>
                </a:lnTo>
                <a:lnTo>
                  <a:pt x="362" y="188"/>
                </a:lnTo>
                <a:lnTo>
                  <a:pt x="362" y="188"/>
                </a:lnTo>
                <a:lnTo>
                  <a:pt x="3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8" name="Freeform 301"/>
          <p:cNvSpPr>
            <a:spLocks noEditPoints="1"/>
          </p:cNvSpPr>
          <p:nvPr/>
        </p:nvSpPr>
        <p:spPr bwMode="auto">
          <a:xfrm>
            <a:off x="7026277" y="1929130"/>
            <a:ext cx="265113" cy="285750"/>
          </a:xfrm>
          <a:custGeom>
            <a:avLst/>
            <a:gdLst>
              <a:gd name="T0" fmla="*/ 76 w 152"/>
              <a:gd name="T1" fmla="*/ 155 h 164"/>
              <a:gd name="T2" fmla="*/ 15 w 152"/>
              <a:gd name="T3" fmla="*/ 91 h 164"/>
              <a:gd name="T4" fmla="*/ 9 w 152"/>
              <a:gd name="T5" fmla="*/ 20 h 164"/>
              <a:gd name="T6" fmla="*/ 76 w 152"/>
              <a:gd name="T7" fmla="*/ 8 h 164"/>
              <a:gd name="T8" fmla="*/ 142 w 152"/>
              <a:gd name="T9" fmla="*/ 20 h 164"/>
              <a:gd name="T10" fmla="*/ 136 w 152"/>
              <a:gd name="T11" fmla="*/ 91 h 164"/>
              <a:gd name="T12" fmla="*/ 76 w 152"/>
              <a:gd name="T13" fmla="*/ 155 h 164"/>
              <a:gd name="T14" fmla="*/ 76 w 152"/>
              <a:gd name="T15" fmla="*/ 0 h 164"/>
              <a:gd name="T16" fmla="*/ 74 w 152"/>
              <a:gd name="T17" fmla="*/ 0 h 164"/>
              <a:gd name="T18" fmla="*/ 5 w 152"/>
              <a:gd name="T19" fmla="*/ 12 h 164"/>
              <a:gd name="T20" fmla="*/ 2 w 152"/>
              <a:gd name="T21" fmla="*/ 13 h 164"/>
              <a:gd name="T22" fmla="*/ 1 w 152"/>
              <a:gd name="T23" fmla="*/ 16 h 164"/>
              <a:gd name="T24" fmla="*/ 7 w 152"/>
              <a:gd name="T25" fmla="*/ 92 h 164"/>
              <a:gd name="T26" fmla="*/ 74 w 152"/>
              <a:gd name="T27" fmla="*/ 163 h 164"/>
              <a:gd name="T28" fmla="*/ 76 w 152"/>
              <a:gd name="T29" fmla="*/ 164 h 164"/>
              <a:gd name="T30" fmla="*/ 77 w 152"/>
              <a:gd name="T31" fmla="*/ 163 h 164"/>
              <a:gd name="T32" fmla="*/ 144 w 152"/>
              <a:gd name="T33" fmla="*/ 92 h 164"/>
              <a:gd name="T34" fmla="*/ 150 w 152"/>
              <a:gd name="T35" fmla="*/ 16 h 164"/>
              <a:gd name="T36" fmla="*/ 150 w 152"/>
              <a:gd name="T37" fmla="*/ 13 h 164"/>
              <a:gd name="T38" fmla="*/ 146 w 152"/>
              <a:gd name="T39" fmla="*/ 12 h 164"/>
              <a:gd name="T40" fmla="*/ 77 w 152"/>
              <a:gd name="T41" fmla="*/ 0 h 164"/>
              <a:gd name="T42" fmla="*/ 76 w 152"/>
              <a:gd name="T4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2" h="164">
                <a:moveTo>
                  <a:pt x="76" y="155"/>
                </a:moveTo>
                <a:cubicBezTo>
                  <a:pt x="66" y="149"/>
                  <a:pt x="22" y="122"/>
                  <a:pt x="15" y="91"/>
                </a:cubicBezTo>
                <a:cubicBezTo>
                  <a:pt x="9" y="60"/>
                  <a:pt x="9" y="30"/>
                  <a:pt x="9" y="20"/>
                </a:cubicBezTo>
                <a:cubicBezTo>
                  <a:pt x="20" y="19"/>
                  <a:pt x="52" y="16"/>
                  <a:pt x="76" y="8"/>
                </a:cubicBezTo>
                <a:cubicBezTo>
                  <a:pt x="99" y="16"/>
                  <a:pt x="131" y="19"/>
                  <a:pt x="142" y="20"/>
                </a:cubicBezTo>
                <a:cubicBezTo>
                  <a:pt x="142" y="30"/>
                  <a:pt x="142" y="60"/>
                  <a:pt x="136" y="91"/>
                </a:cubicBezTo>
                <a:cubicBezTo>
                  <a:pt x="130" y="122"/>
                  <a:pt x="85" y="149"/>
                  <a:pt x="76" y="155"/>
                </a:cubicBezTo>
                <a:moveTo>
                  <a:pt x="76" y="0"/>
                </a:moveTo>
                <a:cubicBezTo>
                  <a:pt x="74" y="0"/>
                  <a:pt x="74" y="0"/>
                  <a:pt x="74" y="0"/>
                </a:cubicBezTo>
                <a:cubicBezTo>
                  <a:pt x="47" y="9"/>
                  <a:pt x="6" y="12"/>
                  <a:pt x="5" y="12"/>
                </a:cubicBezTo>
                <a:cubicBezTo>
                  <a:pt x="2" y="13"/>
                  <a:pt x="2" y="13"/>
                  <a:pt x="2" y="13"/>
                </a:cubicBezTo>
                <a:cubicBezTo>
                  <a:pt x="1" y="16"/>
                  <a:pt x="1" y="16"/>
                  <a:pt x="1" y="16"/>
                </a:cubicBezTo>
                <a:cubicBezTo>
                  <a:pt x="1" y="18"/>
                  <a:pt x="0" y="54"/>
                  <a:pt x="7" y="92"/>
                </a:cubicBezTo>
                <a:cubicBezTo>
                  <a:pt x="15" y="132"/>
                  <a:pt x="71" y="161"/>
                  <a:pt x="74" y="163"/>
                </a:cubicBezTo>
                <a:cubicBezTo>
                  <a:pt x="76" y="164"/>
                  <a:pt x="76" y="164"/>
                  <a:pt x="76" y="164"/>
                </a:cubicBezTo>
                <a:cubicBezTo>
                  <a:pt x="77" y="163"/>
                  <a:pt x="77" y="163"/>
                  <a:pt x="77" y="163"/>
                </a:cubicBezTo>
                <a:cubicBezTo>
                  <a:pt x="80" y="161"/>
                  <a:pt x="136" y="132"/>
                  <a:pt x="144" y="92"/>
                </a:cubicBezTo>
                <a:cubicBezTo>
                  <a:pt x="152" y="54"/>
                  <a:pt x="150" y="18"/>
                  <a:pt x="150" y="16"/>
                </a:cubicBezTo>
                <a:cubicBezTo>
                  <a:pt x="150" y="13"/>
                  <a:pt x="150" y="13"/>
                  <a:pt x="150" y="13"/>
                </a:cubicBezTo>
                <a:cubicBezTo>
                  <a:pt x="146" y="12"/>
                  <a:pt x="146" y="12"/>
                  <a:pt x="146" y="12"/>
                </a:cubicBezTo>
                <a:cubicBezTo>
                  <a:pt x="146" y="12"/>
                  <a:pt x="104" y="9"/>
                  <a:pt x="77" y="0"/>
                </a:cubicBezTo>
                <a:cubicBezTo>
                  <a:pt x="76" y="0"/>
                  <a:pt x="76" y="0"/>
                  <a:pt x="76" y="0"/>
                </a:cubicBezTo>
              </a:path>
            </a:pathLst>
          </a:custGeom>
          <a:solidFill>
            <a:srgbClr val="C5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19" name="Freeform 302"/>
          <p:cNvSpPr>
            <a:spLocks/>
          </p:cNvSpPr>
          <p:nvPr/>
        </p:nvSpPr>
        <p:spPr bwMode="auto">
          <a:xfrm>
            <a:off x="7062789" y="1964056"/>
            <a:ext cx="192088" cy="211137"/>
          </a:xfrm>
          <a:custGeom>
            <a:avLst/>
            <a:gdLst>
              <a:gd name="T0" fmla="*/ 55 w 110"/>
              <a:gd name="T1" fmla="*/ 121 h 121"/>
              <a:gd name="T2" fmla="*/ 5 w 110"/>
              <a:gd name="T3" fmla="*/ 68 h 121"/>
              <a:gd name="T4" fmla="*/ 0 w 110"/>
              <a:gd name="T5" fmla="*/ 10 h 121"/>
              <a:gd name="T6" fmla="*/ 55 w 110"/>
              <a:gd name="T7" fmla="*/ 0 h 121"/>
              <a:gd name="T8" fmla="*/ 110 w 110"/>
              <a:gd name="T9" fmla="*/ 10 h 121"/>
              <a:gd name="T10" fmla="*/ 104 w 110"/>
              <a:gd name="T11" fmla="*/ 68 h 121"/>
              <a:gd name="T12" fmla="*/ 55 w 110"/>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110" h="121">
                <a:moveTo>
                  <a:pt x="55" y="121"/>
                </a:moveTo>
                <a:cubicBezTo>
                  <a:pt x="38" y="111"/>
                  <a:pt x="10" y="90"/>
                  <a:pt x="5" y="68"/>
                </a:cubicBezTo>
                <a:cubicBezTo>
                  <a:pt x="1" y="46"/>
                  <a:pt x="0" y="24"/>
                  <a:pt x="0" y="10"/>
                </a:cubicBezTo>
                <a:cubicBezTo>
                  <a:pt x="14" y="9"/>
                  <a:pt x="36" y="6"/>
                  <a:pt x="55" y="0"/>
                </a:cubicBezTo>
                <a:cubicBezTo>
                  <a:pt x="73" y="6"/>
                  <a:pt x="95" y="9"/>
                  <a:pt x="110" y="10"/>
                </a:cubicBezTo>
                <a:cubicBezTo>
                  <a:pt x="109" y="24"/>
                  <a:pt x="108" y="46"/>
                  <a:pt x="104" y="68"/>
                </a:cubicBezTo>
                <a:cubicBezTo>
                  <a:pt x="100" y="90"/>
                  <a:pt x="71" y="111"/>
                  <a:pt x="55" y="121"/>
                </a:cubicBezTo>
                <a:close/>
              </a:path>
            </a:pathLst>
          </a:custGeom>
          <a:solidFill>
            <a:srgbClr val="407B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20" name="Freeform 303"/>
          <p:cNvSpPr>
            <a:spLocks/>
          </p:cNvSpPr>
          <p:nvPr/>
        </p:nvSpPr>
        <p:spPr bwMode="auto">
          <a:xfrm>
            <a:off x="6650039" y="2251394"/>
            <a:ext cx="515938" cy="1819275"/>
          </a:xfrm>
          <a:custGeom>
            <a:avLst/>
            <a:gdLst>
              <a:gd name="T0" fmla="*/ 296 w 296"/>
              <a:gd name="T1" fmla="*/ 0 h 1044"/>
              <a:gd name="T2" fmla="*/ 288 w 296"/>
              <a:gd name="T3" fmla="*/ 0 h 1044"/>
              <a:gd name="T4" fmla="*/ 265 w 296"/>
              <a:gd name="T5" fmla="*/ 22 h 1044"/>
              <a:gd name="T6" fmla="*/ 86 w 296"/>
              <a:gd name="T7" fmla="*/ 22 h 1044"/>
              <a:gd name="T8" fmla="*/ 0 w 296"/>
              <a:gd name="T9" fmla="*/ 109 h 1044"/>
              <a:gd name="T10" fmla="*/ 0 w 296"/>
              <a:gd name="T11" fmla="*/ 1044 h 1044"/>
              <a:gd name="T12" fmla="*/ 8 w 296"/>
              <a:gd name="T13" fmla="*/ 1044 h 1044"/>
              <a:gd name="T14" fmla="*/ 8 w 296"/>
              <a:gd name="T15" fmla="*/ 109 h 1044"/>
              <a:gd name="T16" fmla="*/ 86 w 296"/>
              <a:gd name="T17" fmla="*/ 30 h 1044"/>
              <a:gd name="T18" fmla="*/ 265 w 296"/>
              <a:gd name="T19" fmla="*/ 30 h 1044"/>
              <a:gd name="T20" fmla="*/ 296 w 296"/>
              <a:gd name="T21" fmla="*/ 0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6" h="1044">
                <a:moveTo>
                  <a:pt x="296" y="0"/>
                </a:moveTo>
                <a:cubicBezTo>
                  <a:pt x="288" y="0"/>
                  <a:pt x="288" y="0"/>
                  <a:pt x="288" y="0"/>
                </a:cubicBezTo>
                <a:cubicBezTo>
                  <a:pt x="288" y="12"/>
                  <a:pt x="277" y="22"/>
                  <a:pt x="265" y="22"/>
                </a:cubicBezTo>
                <a:cubicBezTo>
                  <a:pt x="86" y="22"/>
                  <a:pt x="86" y="22"/>
                  <a:pt x="86" y="22"/>
                </a:cubicBezTo>
                <a:cubicBezTo>
                  <a:pt x="39" y="22"/>
                  <a:pt x="0" y="61"/>
                  <a:pt x="0" y="109"/>
                </a:cubicBezTo>
                <a:cubicBezTo>
                  <a:pt x="0" y="1044"/>
                  <a:pt x="0" y="1044"/>
                  <a:pt x="0" y="1044"/>
                </a:cubicBezTo>
                <a:cubicBezTo>
                  <a:pt x="8" y="1044"/>
                  <a:pt x="8" y="1044"/>
                  <a:pt x="8" y="1044"/>
                </a:cubicBezTo>
                <a:cubicBezTo>
                  <a:pt x="8" y="109"/>
                  <a:pt x="8" y="109"/>
                  <a:pt x="8" y="109"/>
                </a:cubicBezTo>
                <a:cubicBezTo>
                  <a:pt x="8" y="66"/>
                  <a:pt x="43" y="30"/>
                  <a:pt x="86" y="30"/>
                </a:cubicBezTo>
                <a:cubicBezTo>
                  <a:pt x="265" y="30"/>
                  <a:pt x="265" y="30"/>
                  <a:pt x="265" y="30"/>
                </a:cubicBezTo>
                <a:cubicBezTo>
                  <a:pt x="282" y="30"/>
                  <a:pt x="296" y="17"/>
                  <a:pt x="296" y="0"/>
                </a:cubicBezTo>
              </a:path>
            </a:pathLst>
          </a:custGeom>
          <a:solidFill>
            <a:srgbClr val="C5D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grpSp>
        <p:nvGrpSpPr>
          <p:cNvPr id="621" name="Group 620"/>
          <p:cNvGrpSpPr/>
          <p:nvPr/>
        </p:nvGrpSpPr>
        <p:grpSpPr>
          <a:xfrm>
            <a:off x="2456036" y="2213292"/>
            <a:ext cx="255414" cy="206376"/>
            <a:chOff x="2456036" y="2316162"/>
            <a:chExt cx="255414" cy="206376"/>
          </a:xfrm>
        </p:grpSpPr>
        <p:sp>
          <p:nvSpPr>
            <p:cNvPr id="622" name="Freeform 91"/>
            <p:cNvSpPr>
              <a:spLocks/>
            </p:cNvSpPr>
            <p:nvPr/>
          </p:nvSpPr>
          <p:spPr bwMode="auto">
            <a:xfrm>
              <a:off x="2500313" y="2322513"/>
              <a:ext cx="211137" cy="200025"/>
            </a:xfrm>
            <a:custGeom>
              <a:avLst/>
              <a:gdLst>
                <a:gd name="T0" fmla="*/ 0 w 36"/>
                <a:gd name="T1" fmla="*/ 14 h 34"/>
                <a:gd name="T2" fmla="*/ 18 w 36"/>
                <a:gd name="T3" fmla="*/ 15 h 34"/>
                <a:gd name="T4" fmla="*/ 18 w 36"/>
                <a:gd name="T5" fmla="*/ 26 h 34"/>
                <a:gd name="T6" fmla="*/ 25 w 36"/>
                <a:gd name="T7" fmla="*/ 20 h 34"/>
                <a:gd name="T8" fmla="*/ 28 w 36"/>
                <a:gd name="T9" fmla="*/ 34 h 34"/>
                <a:gd name="T10" fmla="*/ 31 w 36"/>
                <a:gd name="T11" fmla="*/ 10 h 34"/>
                <a:gd name="T12" fmla="*/ 11 w 36"/>
                <a:gd name="T13" fmla="*/ 2 h 34"/>
                <a:gd name="T14" fmla="*/ 0 w 36"/>
                <a:gd name="T15" fmla="*/ 1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4">
                  <a:moveTo>
                    <a:pt x="0" y="14"/>
                  </a:moveTo>
                  <a:cubicBezTo>
                    <a:pt x="0" y="14"/>
                    <a:pt x="7" y="8"/>
                    <a:pt x="18" y="15"/>
                  </a:cubicBezTo>
                  <a:cubicBezTo>
                    <a:pt x="20" y="17"/>
                    <a:pt x="17" y="25"/>
                    <a:pt x="18" y="26"/>
                  </a:cubicBezTo>
                  <a:cubicBezTo>
                    <a:pt x="19" y="27"/>
                    <a:pt x="25" y="19"/>
                    <a:pt x="25" y="20"/>
                  </a:cubicBezTo>
                  <a:cubicBezTo>
                    <a:pt x="23" y="30"/>
                    <a:pt x="27" y="34"/>
                    <a:pt x="28" y="34"/>
                  </a:cubicBezTo>
                  <a:cubicBezTo>
                    <a:pt x="31" y="34"/>
                    <a:pt x="36" y="20"/>
                    <a:pt x="31" y="10"/>
                  </a:cubicBezTo>
                  <a:cubicBezTo>
                    <a:pt x="25" y="0"/>
                    <a:pt x="13" y="1"/>
                    <a:pt x="11" y="2"/>
                  </a:cubicBezTo>
                  <a:cubicBezTo>
                    <a:pt x="8" y="3"/>
                    <a:pt x="0" y="5"/>
                    <a:pt x="0" y="14"/>
                  </a:cubicBezTo>
                  <a:close/>
                </a:path>
              </a:pathLst>
            </a:custGeom>
            <a:solidFill>
              <a:srgbClr val="8D3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sp>
          <p:nvSpPr>
            <p:cNvPr id="623" name="Freeform 185"/>
            <p:cNvSpPr>
              <a:spLocks/>
            </p:cNvSpPr>
            <p:nvPr/>
          </p:nvSpPr>
          <p:spPr bwMode="auto">
            <a:xfrm>
              <a:off x="2456036" y="2316162"/>
              <a:ext cx="187782" cy="127000"/>
            </a:xfrm>
            <a:custGeom>
              <a:avLst/>
              <a:gdLst>
                <a:gd name="T0" fmla="*/ 90 w 150"/>
                <a:gd name="T1" fmla="*/ 16 h 86"/>
                <a:gd name="T2" fmla="*/ 51 w 150"/>
                <a:gd name="T3" fmla="*/ 0 h 86"/>
                <a:gd name="T4" fmla="*/ 17 w 150"/>
                <a:gd name="T5" fmla="*/ 55 h 86"/>
                <a:gd name="T6" fmla="*/ 102 w 150"/>
                <a:gd name="T7" fmla="*/ 61 h 86"/>
                <a:gd name="T8" fmla="*/ 117 w 150"/>
                <a:gd name="T9" fmla="*/ 57 h 86"/>
                <a:gd name="T10" fmla="*/ 90 w 150"/>
                <a:gd name="T11" fmla="*/ 16 h 86"/>
              </a:gdLst>
              <a:ahLst/>
              <a:cxnLst>
                <a:cxn ang="0">
                  <a:pos x="T0" y="T1"/>
                </a:cxn>
                <a:cxn ang="0">
                  <a:pos x="T2" y="T3"/>
                </a:cxn>
                <a:cxn ang="0">
                  <a:pos x="T4" y="T5"/>
                </a:cxn>
                <a:cxn ang="0">
                  <a:pos x="T6" y="T7"/>
                </a:cxn>
                <a:cxn ang="0">
                  <a:pos x="T8" y="T9"/>
                </a:cxn>
                <a:cxn ang="0">
                  <a:pos x="T10" y="T11"/>
                </a:cxn>
              </a:cxnLst>
              <a:rect l="0" t="0" r="r" b="b"/>
              <a:pathLst>
                <a:path w="150" h="86">
                  <a:moveTo>
                    <a:pt x="90" y="16"/>
                  </a:moveTo>
                  <a:cubicBezTo>
                    <a:pt x="51" y="26"/>
                    <a:pt x="48" y="15"/>
                    <a:pt x="51" y="0"/>
                  </a:cubicBezTo>
                  <a:cubicBezTo>
                    <a:pt x="22" y="5"/>
                    <a:pt x="0" y="28"/>
                    <a:pt x="17" y="55"/>
                  </a:cubicBezTo>
                  <a:cubicBezTo>
                    <a:pt x="36" y="86"/>
                    <a:pt x="92" y="61"/>
                    <a:pt x="102" y="61"/>
                  </a:cubicBezTo>
                  <a:cubicBezTo>
                    <a:pt x="117" y="57"/>
                    <a:pt x="117" y="57"/>
                    <a:pt x="117" y="57"/>
                  </a:cubicBezTo>
                  <a:cubicBezTo>
                    <a:pt x="150" y="48"/>
                    <a:pt x="138" y="5"/>
                    <a:pt x="90" y="16"/>
                  </a:cubicBezTo>
                  <a:close/>
                </a:path>
              </a:pathLst>
            </a:custGeom>
            <a:solidFill>
              <a:srgbClr val="8D3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89"/>
              <a:endParaRPr lang="en-US" sz="1350" dirty="0">
                <a:solidFill>
                  <a:srgbClr val="0033A0"/>
                </a:solidFill>
                <a:latin typeface="+mj-lt"/>
              </a:endParaRPr>
            </a:p>
          </p:txBody>
        </p:sp>
      </p:grpSp>
      <p:pic>
        <p:nvPicPr>
          <p:cNvPr id="624" name="Picture 623">
            <a:extLst>
              <a:ext uri="{FF2B5EF4-FFF2-40B4-BE49-F238E27FC236}">
                <a16:creationId xmlns:a16="http://schemas.microsoft.com/office/drawing/2014/main" id="{3E72939B-E866-3F48-956F-028BC0570F3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617613" y="2487868"/>
            <a:ext cx="469502" cy="99894"/>
          </a:xfrm>
          <a:prstGeom prst="rect">
            <a:avLst/>
          </a:prstGeom>
        </p:spPr>
      </p:pic>
      <p:pic>
        <p:nvPicPr>
          <p:cNvPr id="625" name="Picture 624">
            <a:extLst>
              <a:ext uri="{FF2B5EF4-FFF2-40B4-BE49-F238E27FC236}">
                <a16:creationId xmlns:a16="http://schemas.microsoft.com/office/drawing/2014/main" id="{3D4C80C7-B2D8-43C8-B08F-1CA6D051AC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3923" y="2596300"/>
            <a:ext cx="455703" cy="97406"/>
          </a:xfrm>
          <a:prstGeom prst="rect">
            <a:avLst/>
          </a:prstGeom>
        </p:spPr>
      </p:pic>
      <p:sp>
        <p:nvSpPr>
          <p:cNvPr id="626" name="Arc 625"/>
          <p:cNvSpPr/>
          <p:nvPr/>
        </p:nvSpPr>
        <p:spPr>
          <a:xfrm>
            <a:off x="1607112" y="2347005"/>
            <a:ext cx="475900" cy="475900"/>
          </a:xfrm>
          <a:prstGeom prst="arc">
            <a:avLst>
              <a:gd name="adj1" fmla="val 12735501"/>
              <a:gd name="adj2" fmla="val 19670360"/>
            </a:avLst>
          </a:prstGeom>
          <a:ln w="63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sz="1350" dirty="0">
              <a:solidFill>
                <a:srgbClr val="0033A0"/>
              </a:solidFill>
              <a:latin typeface="+mj-lt"/>
            </a:endParaRPr>
          </a:p>
        </p:txBody>
      </p:sp>
      <p:sp>
        <p:nvSpPr>
          <p:cNvPr id="627" name="Arc 626"/>
          <p:cNvSpPr/>
          <p:nvPr/>
        </p:nvSpPr>
        <p:spPr>
          <a:xfrm>
            <a:off x="1607112" y="2347005"/>
            <a:ext cx="475900" cy="475900"/>
          </a:xfrm>
          <a:prstGeom prst="arc">
            <a:avLst>
              <a:gd name="adj1" fmla="val 1853990"/>
              <a:gd name="adj2" fmla="val 8641130"/>
            </a:avLst>
          </a:prstGeom>
          <a:ln w="63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sz="1350" dirty="0">
              <a:solidFill>
                <a:srgbClr val="0033A0"/>
              </a:solidFill>
              <a:latin typeface="+mj-lt"/>
            </a:endParaRPr>
          </a:p>
        </p:txBody>
      </p:sp>
      <p:sp>
        <p:nvSpPr>
          <p:cNvPr id="628" name="Rectangle 627"/>
          <p:cNvSpPr/>
          <p:nvPr/>
        </p:nvSpPr>
        <p:spPr>
          <a:xfrm>
            <a:off x="7358397" y="717173"/>
            <a:ext cx="1402391" cy="923330"/>
          </a:xfrm>
          <a:prstGeom prst="rect">
            <a:avLst/>
          </a:prstGeom>
        </p:spPr>
        <p:txBody>
          <a:bodyPr wrap="square">
            <a:spAutoFit/>
          </a:bodyPr>
          <a:lstStyle/>
          <a:p>
            <a:pPr marL="171446" indent="-171446">
              <a:buFont typeface="Arial" panose="020B0604020202020204" pitchFamily="34" charset="0"/>
              <a:buChar char="•"/>
            </a:pPr>
            <a:r>
              <a:rPr lang="en-US" sz="900" dirty="0">
                <a:latin typeface="+mj-lt"/>
              </a:rPr>
              <a:t>Hybrid Identity Solution, Identity Life cycle Provisioning, Unified multi channel authentication, SSO etc., </a:t>
            </a:r>
          </a:p>
        </p:txBody>
      </p:sp>
      <p:sp>
        <p:nvSpPr>
          <p:cNvPr id="629" name="Rectangle 628"/>
          <p:cNvSpPr/>
          <p:nvPr/>
        </p:nvSpPr>
        <p:spPr>
          <a:xfrm>
            <a:off x="616318" y="1064335"/>
            <a:ext cx="1233801" cy="784830"/>
          </a:xfrm>
          <a:prstGeom prst="rect">
            <a:avLst/>
          </a:prstGeom>
        </p:spPr>
        <p:txBody>
          <a:bodyPr wrap="square">
            <a:spAutoFit/>
          </a:bodyPr>
          <a:lstStyle/>
          <a:p>
            <a:pPr marL="171446" indent="-171446">
              <a:buFont typeface="Arial" panose="020B0604020202020204" pitchFamily="34" charset="0"/>
              <a:buChar char="•"/>
            </a:pPr>
            <a:r>
              <a:rPr lang="en-US" sz="900" dirty="0">
                <a:latin typeface="+mj-lt"/>
              </a:rPr>
              <a:t>Data discovery, Data classification and data protection solutions </a:t>
            </a:r>
          </a:p>
        </p:txBody>
      </p:sp>
      <p:sp>
        <p:nvSpPr>
          <p:cNvPr id="630" name="Rectangle 629"/>
          <p:cNvSpPr/>
          <p:nvPr/>
        </p:nvSpPr>
        <p:spPr>
          <a:xfrm>
            <a:off x="4834658" y="3897631"/>
            <a:ext cx="1709406" cy="646331"/>
          </a:xfrm>
          <a:prstGeom prst="rect">
            <a:avLst/>
          </a:prstGeom>
        </p:spPr>
        <p:txBody>
          <a:bodyPr wrap="square">
            <a:spAutoFit/>
          </a:bodyPr>
          <a:lstStyle/>
          <a:p>
            <a:pPr marL="171446" indent="-171446">
              <a:buFont typeface="Arial" panose="020B0604020202020204" pitchFamily="34" charset="0"/>
              <a:buChar char="•"/>
            </a:pPr>
            <a:r>
              <a:rPr lang="en-US" sz="900" dirty="0">
                <a:latin typeface="+mj-lt"/>
              </a:rPr>
              <a:t>Security operation, round-the-clock monitoring, lifecycle management and incident investigation etc.,</a:t>
            </a:r>
          </a:p>
        </p:txBody>
      </p:sp>
      <p:sp>
        <p:nvSpPr>
          <p:cNvPr id="631" name="Rectangle 630"/>
          <p:cNvSpPr/>
          <p:nvPr/>
        </p:nvSpPr>
        <p:spPr>
          <a:xfrm>
            <a:off x="557269" y="4531291"/>
            <a:ext cx="8460278" cy="230832"/>
          </a:xfrm>
          <a:prstGeom prst="rect">
            <a:avLst/>
          </a:prstGeom>
        </p:spPr>
        <p:txBody>
          <a:bodyPr wrap="square">
            <a:spAutoFit/>
          </a:bodyPr>
          <a:lstStyle/>
          <a:p>
            <a:pPr marL="171446" indent="-171446">
              <a:buFont typeface="Arial" panose="020B0604020202020204" pitchFamily="34" charset="0"/>
              <a:buChar char="•"/>
            </a:pPr>
            <a:r>
              <a:rPr lang="en-US" sz="900" b="1" dirty="0">
                <a:latin typeface="+mj-lt"/>
              </a:rPr>
              <a:t>Azure MCAS – </a:t>
            </a:r>
            <a:r>
              <a:rPr lang="en-US" sz="900" dirty="0">
                <a:latin typeface="+mj-lt"/>
              </a:rPr>
              <a:t>Joint solution with Zscaler for cloud native and cloud ready APPS to Azure using Zscaler Private access (ZPA) and Zscaler Internet access (ZIA)  </a:t>
            </a:r>
          </a:p>
        </p:txBody>
      </p:sp>
    </p:spTree>
    <p:extLst>
      <p:ext uri="{BB962C8B-B14F-4D97-AF65-F5344CB8AC3E}">
        <p14:creationId xmlns:p14="http://schemas.microsoft.com/office/powerpoint/2010/main" val="3034212364"/>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Cognizant AWS Practice</a:t>
            </a:r>
            <a:endParaRPr lang="en-US" dirty="0"/>
          </a:p>
        </p:txBody>
      </p:sp>
      <p:sp>
        <p:nvSpPr>
          <p:cNvPr id="32" name="object 7">
            <a:extLst>
              <a:ext uri="{FF2B5EF4-FFF2-40B4-BE49-F238E27FC236}">
                <a16:creationId xmlns:a16="http://schemas.microsoft.com/office/drawing/2014/main" id="{F4CCB103-ED3F-4F9C-93C2-9C99E7E46D7C}"/>
              </a:ext>
            </a:extLst>
          </p:cNvPr>
          <p:cNvSpPr/>
          <p:nvPr/>
        </p:nvSpPr>
        <p:spPr>
          <a:xfrm>
            <a:off x="381762" y="1294182"/>
            <a:ext cx="8380476" cy="1032640"/>
          </a:xfrm>
          <a:prstGeom prst="rect">
            <a:avLst/>
          </a:prstGeom>
          <a:solidFill>
            <a:srgbClr val="B2293A"/>
          </a:solidFill>
          <a:ln w="9525" cap="flat" cmpd="sng" algn="ctr">
            <a:noFill/>
            <a:prstDash val="solid"/>
          </a:ln>
          <a:effectLst/>
        </p:spPr>
        <p:txBody>
          <a:bodyPr lIns="137160" rtlCol="0" anchor="ct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500" b="0" i="0" u="none" strike="noStrike" kern="0" cap="none" spc="0" normalizeH="0" baseline="0" noProof="0" dirty="0">
              <a:ln>
                <a:noFill/>
              </a:ln>
              <a:solidFill>
                <a:prstClr val="white"/>
              </a:solidFill>
              <a:effectLst/>
              <a:uLnTx/>
              <a:uFillTx/>
              <a:latin typeface="+mj-lt"/>
              <a:ea typeface="+mn-ea"/>
              <a:cs typeface="+mn-cs"/>
            </a:endParaRPr>
          </a:p>
        </p:txBody>
      </p:sp>
      <p:sp>
        <p:nvSpPr>
          <p:cNvPr id="33" name="Rectangle 32"/>
          <p:cNvSpPr/>
          <p:nvPr/>
        </p:nvSpPr>
        <p:spPr>
          <a:xfrm>
            <a:off x="619125" y="2128946"/>
            <a:ext cx="7882806" cy="2537460"/>
          </a:xfrm>
          <a:prstGeom prst="rect">
            <a:avLst/>
          </a:prstGeom>
          <a:solidFill>
            <a:srgbClr val="EFF0F0"/>
          </a:solidFill>
          <a:ln w="9525" cap="flat" cmpd="sng" algn="ctr">
            <a:noFill/>
            <a:prstDash val="solid"/>
          </a:ln>
          <a:effectLst/>
        </p:spPr>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mj-lt"/>
              <a:ea typeface="+mn-ea"/>
              <a:cs typeface="+mn-cs"/>
            </a:endParaRPr>
          </a:p>
        </p:txBody>
      </p:sp>
      <p:sp>
        <p:nvSpPr>
          <p:cNvPr id="34" name="Oval 33"/>
          <p:cNvSpPr/>
          <p:nvPr/>
        </p:nvSpPr>
        <p:spPr bwMode="auto">
          <a:xfrm>
            <a:off x="1313589" y="1990552"/>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54" marR="0" lvl="0" indent="0" algn="ctr" defTabSz="446471" rtl="0" eaLnBrk="1" fontAlgn="auto" latinLnBrk="0" hangingPunct="1">
              <a:lnSpc>
                <a:spcPct val="100000"/>
              </a:lnSpc>
              <a:spcBef>
                <a:spcPct val="10000"/>
              </a:spcBef>
              <a:spcAft>
                <a:spcPts val="0"/>
              </a:spcAft>
              <a:buClrTx/>
              <a:buSzTx/>
              <a:buFontTx/>
              <a:buNone/>
              <a:tabLst>
                <a:tab pos="696868" algn="l"/>
              </a:tabLst>
              <a:defRPr/>
            </a:pPr>
            <a:endParaRPr kumimoji="0" lang="en-US" sz="2800" b="0" i="0" u="none" strike="noStrike" kern="1200" cap="none" spc="0" normalizeH="0" baseline="0" noProof="0" dirty="0">
              <a:ln>
                <a:noFill/>
              </a:ln>
              <a:solidFill>
                <a:srgbClr val="1F497D"/>
              </a:solidFill>
              <a:effectLst/>
              <a:uLnTx/>
              <a:uFillTx/>
              <a:latin typeface="+mj-lt"/>
              <a:ea typeface="+mn-ea"/>
              <a:cs typeface="+mn-cs"/>
            </a:endParaRPr>
          </a:p>
        </p:txBody>
      </p:sp>
      <p:sp>
        <p:nvSpPr>
          <p:cNvPr id="35" name="Oval 34"/>
          <p:cNvSpPr/>
          <p:nvPr/>
        </p:nvSpPr>
        <p:spPr bwMode="auto">
          <a:xfrm>
            <a:off x="3276110" y="1990552"/>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54" marR="0" lvl="0" indent="0" algn="ctr" defTabSz="446471" rtl="0" eaLnBrk="1" fontAlgn="auto" latinLnBrk="0" hangingPunct="1">
              <a:lnSpc>
                <a:spcPct val="100000"/>
              </a:lnSpc>
              <a:spcBef>
                <a:spcPct val="10000"/>
              </a:spcBef>
              <a:spcAft>
                <a:spcPts val="0"/>
              </a:spcAft>
              <a:buClrTx/>
              <a:buSzTx/>
              <a:buFontTx/>
              <a:buNone/>
              <a:tabLst>
                <a:tab pos="696868" algn="l"/>
              </a:tabLst>
              <a:defRPr/>
            </a:pPr>
            <a:endParaRPr kumimoji="0" lang="en-US" sz="2800" b="0" i="0" u="none" strike="noStrike" kern="1200" cap="none" spc="0" normalizeH="0" baseline="0" noProof="0" dirty="0">
              <a:ln>
                <a:noFill/>
              </a:ln>
              <a:solidFill>
                <a:srgbClr val="1F497D"/>
              </a:solidFill>
              <a:effectLst/>
              <a:uLnTx/>
              <a:uFillTx/>
              <a:latin typeface="+mj-lt"/>
              <a:ea typeface="+mn-ea"/>
              <a:cs typeface="+mn-cs"/>
            </a:endParaRPr>
          </a:p>
        </p:txBody>
      </p:sp>
      <p:sp>
        <p:nvSpPr>
          <p:cNvPr id="36" name="Oval 35"/>
          <p:cNvSpPr/>
          <p:nvPr/>
        </p:nvSpPr>
        <p:spPr bwMode="auto">
          <a:xfrm>
            <a:off x="5266508" y="1990552"/>
            <a:ext cx="554975" cy="526549"/>
          </a:xfrm>
          <a:prstGeom prst="ellipse">
            <a:avLst/>
          </a:prstGeom>
          <a:solidFill>
            <a:srgbClr val="EFF0F0"/>
          </a:solidFill>
          <a:ln w="19050" cap="flat" cmpd="sng" algn="ctr">
            <a:solidFill>
              <a:srgbClr val="2DB3AD"/>
            </a:solidFill>
            <a:prstDash val="solid"/>
            <a:miter lim="800000"/>
            <a:headEnd type="none" w="med" len="med"/>
            <a:tailEnd type="none" w="med" len="med"/>
          </a:ln>
          <a:effectLst/>
        </p:spPr>
        <p:txBody>
          <a:bodyPr lIns="53974" tIns="27418" rIns="54837" bIns="27418" rtlCol="0" anchor="ctr"/>
          <a:lstStyle/>
          <a:p>
            <a:pPr marL="334154" marR="0" lvl="0" indent="0" algn="ctr" defTabSz="446471" rtl="0" eaLnBrk="1" fontAlgn="auto" latinLnBrk="0" hangingPunct="1">
              <a:lnSpc>
                <a:spcPct val="100000"/>
              </a:lnSpc>
              <a:spcBef>
                <a:spcPct val="10000"/>
              </a:spcBef>
              <a:spcAft>
                <a:spcPts val="0"/>
              </a:spcAft>
              <a:buClrTx/>
              <a:buSzTx/>
              <a:buFontTx/>
              <a:buNone/>
              <a:tabLst>
                <a:tab pos="696868" algn="l"/>
              </a:tabLst>
              <a:defRPr/>
            </a:pPr>
            <a:endParaRPr kumimoji="0" lang="en-US" sz="2800" b="0" i="0" u="none" strike="noStrike" kern="1200" cap="none" spc="0" normalizeH="0" baseline="0" noProof="0" dirty="0">
              <a:ln>
                <a:noFill/>
              </a:ln>
              <a:solidFill>
                <a:srgbClr val="1F497D"/>
              </a:solidFill>
              <a:effectLst/>
              <a:uLnTx/>
              <a:uFillTx/>
              <a:latin typeface="+mj-lt"/>
              <a:ea typeface="+mn-ea"/>
              <a:cs typeface="+mn-cs"/>
            </a:endParaRPr>
          </a:p>
        </p:txBody>
      </p:sp>
      <p:sp>
        <p:nvSpPr>
          <p:cNvPr id="37" name="Oval 36"/>
          <p:cNvSpPr/>
          <p:nvPr/>
        </p:nvSpPr>
        <p:spPr bwMode="auto">
          <a:xfrm>
            <a:off x="7230966" y="1990552"/>
            <a:ext cx="554975" cy="526549"/>
          </a:xfrm>
          <a:prstGeom prst="ellipse">
            <a:avLst/>
          </a:prstGeom>
          <a:solidFill>
            <a:srgbClr val="EFF0F0"/>
          </a:solidFill>
          <a:ln w="19050" cap="flat" cmpd="sng" algn="ctr">
            <a:solidFill>
              <a:srgbClr val="35B47A"/>
            </a:solidFill>
            <a:prstDash val="solid"/>
            <a:miter lim="800000"/>
            <a:headEnd type="none" w="med" len="med"/>
            <a:tailEnd type="none" w="med" len="med"/>
          </a:ln>
          <a:effectLst/>
        </p:spPr>
        <p:txBody>
          <a:bodyPr lIns="53974" tIns="27418" rIns="54837" bIns="27418" rtlCol="0" anchor="ctr"/>
          <a:lstStyle/>
          <a:p>
            <a:pPr marL="334154" marR="0" lvl="0" indent="0" algn="ctr" defTabSz="446471" rtl="0" eaLnBrk="1" fontAlgn="auto" latinLnBrk="0" hangingPunct="1">
              <a:lnSpc>
                <a:spcPct val="100000"/>
              </a:lnSpc>
              <a:spcBef>
                <a:spcPct val="10000"/>
              </a:spcBef>
              <a:spcAft>
                <a:spcPts val="0"/>
              </a:spcAft>
              <a:buClrTx/>
              <a:buSzTx/>
              <a:buFontTx/>
              <a:buNone/>
              <a:tabLst>
                <a:tab pos="696868" algn="l"/>
              </a:tabLst>
              <a:defRPr/>
            </a:pPr>
            <a:endParaRPr kumimoji="0" lang="en-US" sz="2800" b="0" i="0" u="none" strike="noStrike" kern="1200" cap="none" spc="0" normalizeH="0" baseline="0" noProof="0" dirty="0">
              <a:ln>
                <a:noFill/>
              </a:ln>
              <a:solidFill>
                <a:srgbClr val="1F497D"/>
              </a:solidFill>
              <a:effectLst/>
              <a:uLnTx/>
              <a:uFillTx/>
              <a:latin typeface="+mj-lt"/>
              <a:ea typeface="+mn-ea"/>
              <a:cs typeface="+mn-cs"/>
            </a:endParaRPr>
          </a:p>
        </p:txBody>
      </p:sp>
      <p:sp>
        <p:nvSpPr>
          <p:cNvPr id="38" name="object 7">
            <a:extLst>
              <a:ext uri="{FF2B5EF4-FFF2-40B4-BE49-F238E27FC236}">
                <a16:creationId xmlns:a16="http://schemas.microsoft.com/office/drawing/2014/main" id="{F4CCB103-ED3F-4F9C-93C2-9C99E7E46D7C}"/>
              </a:ext>
            </a:extLst>
          </p:cNvPr>
          <p:cNvSpPr/>
          <p:nvPr/>
        </p:nvSpPr>
        <p:spPr>
          <a:xfrm>
            <a:off x="381762" y="688576"/>
            <a:ext cx="8380476" cy="549793"/>
          </a:xfrm>
          <a:prstGeom prst="rect">
            <a:avLst/>
          </a:prstGeom>
          <a:solidFill>
            <a:srgbClr val="0033A0"/>
          </a:solidFill>
          <a:ln w="9525" cap="flat" cmpd="sng" algn="ctr">
            <a:noFill/>
            <a:prstDash val="solid"/>
          </a:ln>
          <a:effectLst/>
        </p:spPr>
        <p:txBody>
          <a:bodyPr lIns="137160" rtlCol="0" anchor="ct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500" b="0" i="0" u="none" strike="noStrike" kern="0" cap="none" spc="0" normalizeH="0" baseline="0" noProof="0" dirty="0">
              <a:ln>
                <a:noFill/>
              </a:ln>
              <a:solidFill>
                <a:prstClr val="white"/>
              </a:solidFill>
              <a:effectLst/>
              <a:uLnTx/>
              <a:uFillTx/>
              <a:latin typeface="+mj-lt"/>
              <a:ea typeface="+mn-ea"/>
              <a:cs typeface="+mn-cs"/>
            </a:endParaRPr>
          </a:p>
        </p:txBody>
      </p:sp>
      <p:sp>
        <p:nvSpPr>
          <p:cNvPr id="39" name="object 15">
            <a:extLst>
              <a:ext uri="{FF2B5EF4-FFF2-40B4-BE49-F238E27FC236}">
                <a16:creationId xmlns:a16="http://schemas.microsoft.com/office/drawing/2014/main" id="{C64EDE7C-28B6-4C67-A78C-C6E096486165}"/>
              </a:ext>
            </a:extLst>
          </p:cNvPr>
          <p:cNvSpPr txBox="1"/>
          <p:nvPr/>
        </p:nvSpPr>
        <p:spPr>
          <a:xfrm>
            <a:off x="437055" y="1188317"/>
            <a:ext cx="789040" cy="749885"/>
          </a:xfrm>
          <a:prstGeom prst="rect">
            <a:avLst/>
          </a:prstGeom>
        </p:spPr>
        <p:txBody>
          <a:bodyPr vert="horz" wrap="square" lIns="0" tIns="107633" rIns="0" bIns="0" rtlCol="0">
            <a:spAutoFit/>
          </a:bodyPr>
          <a:lstStyle/>
          <a:p>
            <a:pPr marL="10001" marR="0" lvl="0" indent="0" algn="ctr" defTabSz="342900" rtl="0" eaLnBrk="1" fontAlgn="auto" latinLnBrk="0" hangingPunct="1">
              <a:lnSpc>
                <a:spcPct val="100000"/>
              </a:lnSpc>
              <a:spcBef>
                <a:spcPts val="848"/>
              </a:spcBef>
              <a:spcAft>
                <a:spcPts val="0"/>
              </a:spcAft>
              <a:buClrTx/>
              <a:buSzTx/>
              <a:buFontTx/>
              <a:buNone/>
              <a:tabLst/>
              <a:defRPr/>
            </a:pPr>
            <a:r>
              <a:rPr kumimoji="0" lang="en-US"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7</a:t>
            </a:r>
            <a:r>
              <a:rPr kumimoji="0"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0+</a:t>
            </a:r>
            <a:endParaRPr kumimoji="0" sz="2400" b="0" i="0" u="none" strike="noStrike" kern="1200" cap="none" spc="-113" normalizeH="0" baseline="0" noProof="0" dirty="0">
              <a:ln>
                <a:noFill/>
              </a:ln>
              <a:solidFill>
                <a:prstClr val="black"/>
              </a:solidFill>
              <a:effectLst/>
              <a:uLnTx/>
              <a:uFillTx/>
              <a:latin typeface="+mj-lt"/>
              <a:ea typeface="+mn-ea"/>
              <a:cs typeface="Calibri" panose="020F0502020204030204" pitchFamily="34" charset="0"/>
            </a:endParaRPr>
          </a:p>
          <a:p>
            <a:pPr marL="9525" marR="3810" lvl="0" indent="0" algn="ctr" defTabSz="342900" rtl="0" eaLnBrk="1" fontAlgn="auto" latinLnBrk="0" hangingPunct="1">
              <a:lnSpc>
                <a:spcPct val="100000"/>
              </a:lnSpc>
              <a:spcBef>
                <a:spcPts val="213"/>
              </a:spcBef>
              <a:spcAft>
                <a:spcPts val="0"/>
              </a:spcAft>
              <a:buClrTx/>
              <a:buSzTx/>
              <a:buFontTx/>
              <a:buNone/>
              <a:tabLst/>
              <a:defRPr/>
            </a:pPr>
            <a:r>
              <a:rPr kumimoji="0" sz="800" b="0" i="0" u="none" strike="noStrike" kern="1200" cap="none" spc="-64" normalizeH="0" baseline="0" noProof="0" dirty="0">
                <a:ln>
                  <a:noFill/>
                </a:ln>
                <a:solidFill>
                  <a:srgbClr val="FFFFFF"/>
                </a:solidFill>
                <a:effectLst/>
                <a:uLnTx/>
                <a:uFillTx/>
                <a:latin typeface="+mj-lt"/>
                <a:ea typeface="+mn-ea"/>
                <a:cs typeface="Interstate Light"/>
              </a:rPr>
              <a:t>T</a:t>
            </a:r>
            <a:r>
              <a:rPr kumimoji="0" sz="800" b="0" i="0" u="none" strike="noStrike" kern="1200" cap="none" spc="-26" normalizeH="0" baseline="0" noProof="0" dirty="0">
                <a:ln>
                  <a:noFill/>
                </a:ln>
                <a:solidFill>
                  <a:srgbClr val="FFFFFF"/>
                </a:solidFill>
                <a:effectLst/>
                <a:uLnTx/>
                <a:uFillTx/>
                <a:latin typeface="+mj-lt"/>
                <a:ea typeface="+mn-ea"/>
                <a:cs typeface="Interstate Light"/>
              </a:rPr>
              <a:t>r</a:t>
            </a:r>
            <a:r>
              <a:rPr kumimoji="0" sz="800" b="0" i="0" u="none" strike="noStrike" kern="1200" cap="none" spc="0" normalizeH="0" baseline="0" noProof="0" dirty="0">
                <a:ln>
                  <a:noFill/>
                </a:ln>
                <a:solidFill>
                  <a:srgbClr val="FFFFFF"/>
                </a:solidFill>
                <a:effectLst/>
                <a:uLnTx/>
                <a:uFillTx/>
                <a:latin typeface="+mj-lt"/>
                <a:ea typeface="+mn-ea"/>
                <a:cs typeface="Interstate Light"/>
              </a:rPr>
              <a:t>an</a:t>
            </a:r>
            <a:r>
              <a:rPr kumimoji="0" sz="800" b="0" i="0" u="none" strike="noStrike" kern="1200" cap="none" spc="-8" normalizeH="0" baseline="0" noProof="0" dirty="0">
                <a:ln>
                  <a:noFill/>
                </a:ln>
                <a:solidFill>
                  <a:srgbClr val="FFFFFF"/>
                </a:solidFill>
                <a:effectLst/>
                <a:uLnTx/>
                <a:uFillTx/>
                <a:latin typeface="+mj-lt"/>
                <a:ea typeface="+mn-ea"/>
                <a:cs typeface="Interstate Light"/>
              </a:rPr>
              <a:t>s</a:t>
            </a:r>
            <a:r>
              <a:rPr kumimoji="0" sz="800" b="0" i="0" u="none" strike="noStrike" kern="1200" cap="none" spc="-19" normalizeH="0" baseline="0" noProof="0" dirty="0">
                <a:ln>
                  <a:noFill/>
                </a:ln>
                <a:solidFill>
                  <a:srgbClr val="FFFFFF"/>
                </a:solidFill>
                <a:effectLst/>
                <a:uLnTx/>
                <a:uFillTx/>
                <a:latin typeface="+mj-lt"/>
                <a:ea typeface="+mn-ea"/>
                <a:cs typeface="Interstate Light"/>
              </a:rPr>
              <a:t>f</a:t>
            </a:r>
            <a:r>
              <a:rPr kumimoji="0" sz="800" b="0" i="0" u="none" strike="noStrike" kern="1200" cap="none" spc="0" normalizeH="0" baseline="0" noProof="0" dirty="0">
                <a:ln>
                  <a:noFill/>
                </a:ln>
                <a:solidFill>
                  <a:srgbClr val="FFFFFF"/>
                </a:solidFill>
                <a:effectLst/>
                <a:uLnTx/>
                <a:uFillTx/>
                <a:latin typeface="+mj-lt"/>
                <a:ea typeface="+mn-ea"/>
                <a:cs typeface="Interstate Light"/>
              </a:rPr>
              <a:t>ormational  </a:t>
            </a:r>
            <a:r>
              <a:rPr kumimoji="0" sz="800" b="0" i="0" u="none" strike="noStrike" kern="1200" cap="none" spc="-4" normalizeH="0" baseline="0" noProof="0" dirty="0">
                <a:ln>
                  <a:noFill/>
                </a:ln>
                <a:solidFill>
                  <a:srgbClr val="FFFFFF"/>
                </a:solidFill>
                <a:effectLst/>
                <a:uLnTx/>
                <a:uFillTx/>
                <a:latin typeface="+mj-lt"/>
                <a:ea typeface="+mn-ea"/>
                <a:cs typeface="Interstate Light"/>
              </a:rPr>
              <a:t>Blueprints</a:t>
            </a:r>
            <a:endParaRPr kumimoji="0" sz="800" b="0" i="0" u="none" strike="noStrike" kern="1200" cap="none" spc="0" normalizeH="0" baseline="0" noProof="0" dirty="0">
              <a:ln>
                <a:noFill/>
              </a:ln>
              <a:solidFill>
                <a:prstClr val="black"/>
              </a:solidFill>
              <a:effectLst/>
              <a:uLnTx/>
              <a:uFillTx/>
              <a:latin typeface="+mj-lt"/>
              <a:ea typeface="+mn-ea"/>
              <a:cs typeface="Interstate Light"/>
            </a:endParaRPr>
          </a:p>
        </p:txBody>
      </p:sp>
      <p:sp>
        <p:nvSpPr>
          <p:cNvPr id="40" name="object 16">
            <a:extLst>
              <a:ext uri="{FF2B5EF4-FFF2-40B4-BE49-F238E27FC236}">
                <a16:creationId xmlns:a16="http://schemas.microsoft.com/office/drawing/2014/main" id="{0A8DCF1D-DF82-4024-A4D9-79F86104FB94}"/>
              </a:ext>
            </a:extLst>
          </p:cNvPr>
          <p:cNvSpPr txBox="1"/>
          <p:nvPr/>
        </p:nvSpPr>
        <p:spPr>
          <a:xfrm>
            <a:off x="1553482" y="1198849"/>
            <a:ext cx="877298" cy="678071"/>
          </a:xfrm>
          <a:prstGeom prst="rect">
            <a:avLst/>
          </a:prstGeom>
        </p:spPr>
        <p:txBody>
          <a:bodyPr vert="horz" wrap="square" lIns="0" tIns="107633" rIns="0" bIns="0" rtlCol="0">
            <a:spAutoFit/>
          </a:bodyPr>
          <a:lstStyle>
            <a:defPPr>
              <a:defRPr lang="en-US"/>
            </a:defPPr>
            <a:lvl1pPr marL="10001" algn="ctr">
              <a:spcBef>
                <a:spcPts val="848"/>
              </a:spcBef>
              <a:defRPr sz="2400" spc="-113">
                <a:solidFill>
                  <a:srgbClr val="FFFFFF"/>
                </a:solidFill>
                <a:latin typeface="+mj-lt"/>
                <a:cs typeface="Calibri" panose="020F0502020204030204" pitchFamily="34" charset="0"/>
              </a:defRPr>
            </a:lvl1pPr>
          </a:lstStyle>
          <a:p>
            <a:pPr marL="7501" marR="0" lvl="0" indent="0" algn="ctr" defTabSz="342900" rtl="0" eaLnBrk="1" fontAlgn="auto" latinLnBrk="0" hangingPunct="1">
              <a:lnSpc>
                <a:spcPct val="100000"/>
              </a:lnSpc>
              <a:spcBef>
                <a:spcPts val="636"/>
              </a:spcBef>
              <a:spcAft>
                <a:spcPts val="0"/>
              </a:spcAft>
              <a:buClrTx/>
              <a:buSzTx/>
              <a:buFontTx/>
              <a:buNone/>
              <a:tabLst/>
              <a:defRPr/>
            </a:pPr>
            <a:r>
              <a:rPr kumimoji="0" lang="en-US" sz="2400" b="0" i="0" u="none" strike="noStrike" kern="1200" cap="none" spc="-85" normalizeH="0" baseline="0" noProof="0" dirty="0">
                <a:ln>
                  <a:noFill/>
                </a:ln>
                <a:solidFill>
                  <a:srgbClr val="FFFFFF"/>
                </a:solidFill>
                <a:effectLst/>
                <a:uLnTx/>
                <a:uFillTx/>
                <a:ea typeface="+mn-ea"/>
                <a:cs typeface="Calibri" panose="020F0502020204030204" pitchFamily="34" charset="0"/>
              </a:rPr>
              <a:t>550</a:t>
            </a:r>
            <a:r>
              <a:rPr kumimoji="0" sz="2400" b="0" i="0" u="none" strike="noStrike" kern="1200" cap="none" spc="-85" normalizeH="0" baseline="0" noProof="0" dirty="0">
                <a:ln>
                  <a:noFill/>
                </a:ln>
                <a:solidFill>
                  <a:srgbClr val="FFFFFF"/>
                </a:solidFill>
                <a:effectLst/>
                <a:uLnTx/>
                <a:uFillTx/>
                <a:ea typeface="+mn-ea"/>
                <a:cs typeface="Calibri" panose="020F0502020204030204" pitchFamily="34" charset="0"/>
              </a:rPr>
              <a:t>+</a:t>
            </a:r>
            <a:endParaRPr kumimoji="0" lang="en-US" sz="2400" b="0" i="0" u="none" strike="noStrike" kern="1200" cap="none" spc="-85" normalizeH="0" baseline="0" noProof="0" dirty="0">
              <a:ln>
                <a:noFill/>
              </a:ln>
              <a:solidFill>
                <a:srgbClr val="FFFFFF"/>
              </a:solidFill>
              <a:effectLst/>
              <a:uLnTx/>
              <a:uFillTx/>
              <a:ea typeface="+mn-ea"/>
              <a:cs typeface="Calibri" panose="020F0502020204030204" pitchFamily="34" charset="0"/>
            </a:endParaRPr>
          </a:p>
          <a:p>
            <a:pPr marL="7501" marR="0" lvl="0" indent="0" algn="ctr" defTabSz="342900" rtl="0" eaLnBrk="1" fontAlgn="auto" latinLnBrk="0" hangingPunct="1">
              <a:lnSpc>
                <a:spcPct val="100000"/>
              </a:lnSpc>
              <a:spcBef>
                <a:spcPts val="636"/>
              </a:spcBef>
              <a:spcAft>
                <a:spcPts val="0"/>
              </a:spcAft>
              <a:buClrTx/>
              <a:buSzTx/>
              <a:buFontTx/>
              <a:buNone/>
              <a:tabLst/>
              <a:defRPr/>
            </a:pPr>
            <a:r>
              <a:rPr kumimoji="0" lang="en-US" sz="800" b="0" i="0" u="none" strike="noStrike" kern="1200" cap="none" spc="-85" normalizeH="0" baseline="0" noProof="0" dirty="0">
                <a:ln>
                  <a:noFill/>
                </a:ln>
                <a:solidFill>
                  <a:srgbClr val="FFFFFF"/>
                </a:solidFill>
                <a:effectLst/>
                <a:uLnTx/>
                <a:uFillTx/>
                <a:ea typeface="+mn-ea"/>
                <a:cs typeface="Calibri" panose="020F0502020204030204" pitchFamily="34" charset="0"/>
              </a:rPr>
              <a:t>Pro  Certs</a:t>
            </a:r>
            <a:endParaRPr kumimoji="0" sz="800" b="0" i="0" u="none" strike="noStrike" kern="1200" cap="none" spc="-85" normalizeH="0" baseline="0" noProof="0" dirty="0">
              <a:ln>
                <a:noFill/>
              </a:ln>
              <a:solidFill>
                <a:srgbClr val="FFFFFF"/>
              </a:solidFill>
              <a:effectLst/>
              <a:uLnTx/>
              <a:uFillTx/>
              <a:ea typeface="+mn-ea"/>
              <a:cs typeface="Calibri" panose="020F0502020204030204" pitchFamily="34" charset="0"/>
            </a:endParaRPr>
          </a:p>
        </p:txBody>
      </p:sp>
      <p:sp>
        <p:nvSpPr>
          <p:cNvPr id="41" name="object 17">
            <a:extLst>
              <a:ext uri="{FF2B5EF4-FFF2-40B4-BE49-F238E27FC236}">
                <a16:creationId xmlns:a16="http://schemas.microsoft.com/office/drawing/2014/main" id="{B42AE390-6E3F-4B35-99F5-04F23A05C3C6}"/>
              </a:ext>
            </a:extLst>
          </p:cNvPr>
          <p:cNvSpPr txBox="1"/>
          <p:nvPr/>
        </p:nvSpPr>
        <p:spPr>
          <a:xfrm>
            <a:off x="2758167" y="1188318"/>
            <a:ext cx="854685" cy="749885"/>
          </a:xfrm>
          <a:prstGeom prst="rect">
            <a:avLst/>
          </a:prstGeom>
        </p:spPr>
        <p:txBody>
          <a:bodyPr vert="horz" wrap="square" lIns="0" tIns="107633" rIns="0" bIns="0" rtlCol="0">
            <a:spAutoFit/>
          </a:bodyPr>
          <a:lstStyle/>
          <a:p>
            <a:pPr marL="0" marR="0" lvl="0" indent="0" algn="ctr" defTabSz="342900" rtl="0" eaLnBrk="1" fontAlgn="auto" latinLnBrk="0" hangingPunct="1">
              <a:lnSpc>
                <a:spcPct val="100000"/>
              </a:lnSpc>
              <a:spcBef>
                <a:spcPts val="848"/>
              </a:spcBef>
              <a:spcAft>
                <a:spcPts val="0"/>
              </a:spcAft>
              <a:buClrTx/>
              <a:buSzTx/>
              <a:buFontTx/>
              <a:buNone/>
              <a:tabLst/>
              <a:defRPr/>
            </a:pPr>
            <a:r>
              <a:rPr kumimoji="0" lang="en-US"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10</a:t>
            </a:r>
            <a:r>
              <a:rPr kumimoji="0"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0+</a:t>
            </a:r>
            <a:endParaRPr kumimoji="0" sz="2400" b="0" i="0" u="none" strike="noStrike" kern="1200" cap="none" spc="-113" normalizeH="0" baseline="0" noProof="0" dirty="0">
              <a:ln>
                <a:noFill/>
              </a:ln>
              <a:solidFill>
                <a:prstClr val="black"/>
              </a:solidFill>
              <a:effectLst/>
              <a:uLnTx/>
              <a:uFillTx/>
              <a:latin typeface="+mj-lt"/>
              <a:ea typeface="+mn-ea"/>
              <a:cs typeface="Calibri" panose="020F0502020204030204" pitchFamily="34" charset="0"/>
            </a:endParaRPr>
          </a:p>
          <a:p>
            <a:pPr marL="69054" marR="148110" lvl="0" indent="0" algn="ctr" defTabSz="342900" rtl="0" eaLnBrk="1" fontAlgn="auto" latinLnBrk="0" hangingPunct="1">
              <a:lnSpc>
                <a:spcPct val="100000"/>
              </a:lnSpc>
              <a:spcBef>
                <a:spcPts val="213"/>
              </a:spcBef>
              <a:spcAft>
                <a:spcPts val="0"/>
              </a:spcAft>
              <a:buClrTx/>
              <a:buSzTx/>
              <a:buFontTx/>
              <a:buNone/>
              <a:tabLst/>
              <a:defRPr/>
            </a:pPr>
            <a:r>
              <a:rPr kumimoji="0" sz="800" b="0" i="0" u="none" strike="noStrike" kern="1200" cap="none" spc="0" normalizeH="0" baseline="0" noProof="0" dirty="0">
                <a:ln>
                  <a:noFill/>
                </a:ln>
                <a:solidFill>
                  <a:srgbClr val="FFFFFF"/>
                </a:solidFill>
                <a:effectLst/>
                <a:uLnTx/>
                <a:uFillTx/>
                <a:latin typeface="+mj-lt"/>
                <a:ea typeface="+mn-ea"/>
                <a:cs typeface="Interstate Light"/>
              </a:rPr>
              <a:t>Managed  </a:t>
            </a:r>
            <a:r>
              <a:rPr kumimoji="0" sz="800" b="0" i="0" u="none" strike="noStrike" kern="1200" cap="none" spc="-4" normalizeH="0" baseline="0" noProof="0" dirty="0">
                <a:ln>
                  <a:noFill/>
                </a:ln>
                <a:solidFill>
                  <a:srgbClr val="FFFFFF"/>
                </a:solidFill>
                <a:effectLst/>
                <a:uLnTx/>
                <a:uFillTx/>
                <a:latin typeface="+mj-lt"/>
                <a:ea typeface="+mn-ea"/>
                <a:cs typeface="Interstate Light"/>
              </a:rPr>
              <a:t>Clients</a:t>
            </a:r>
            <a:endParaRPr kumimoji="0" sz="800" b="0" i="0" u="none" strike="noStrike" kern="1200" cap="none" spc="0" normalizeH="0" baseline="0" noProof="0" dirty="0">
              <a:ln>
                <a:noFill/>
              </a:ln>
              <a:solidFill>
                <a:prstClr val="black"/>
              </a:solidFill>
              <a:effectLst/>
              <a:uLnTx/>
              <a:uFillTx/>
              <a:latin typeface="+mj-lt"/>
              <a:ea typeface="+mn-ea"/>
              <a:cs typeface="Interstate Light"/>
            </a:endParaRPr>
          </a:p>
        </p:txBody>
      </p:sp>
      <p:sp>
        <p:nvSpPr>
          <p:cNvPr id="42" name="object 18">
            <a:extLst>
              <a:ext uri="{FF2B5EF4-FFF2-40B4-BE49-F238E27FC236}">
                <a16:creationId xmlns:a16="http://schemas.microsoft.com/office/drawing/2014/main" id="{1465AAB2-BAFC-4E4C-9B86-D2DAB9842ABB}"/>
              </a:ext>
            </a:extLst>
          </p:cNvPr>
          <p:cNvSpPr txBox="1"/>
          <p:nvPr/>
        </p:nvSpPr>
        <p:spPr>
          <a:xfrm>
            <a:off x="3940239" y="1188317"/>
            <a:ext cx="931638" cy="749885"/>
          </a:xfrm>
          <a:prstGeom prst="rect">
            <a:avLst/>
          </a:prstGeom>
        </p:spPr>
        <p:txBody>
          <a:bodyPr vert="horz" wrap="square" lIns="0" tIns="107633" rIns="0" bIns="0" rtlCol="0">
            <a:spAutoFit/>
          </a:bodyPr>
          <a:lstStyle/>
          <a:p>
            <a:pPr marL="0" marR="1429" lvl="0" indent="0" algn="ctr" defTabSz="342900" rtl="0" eaLnBrk="1" fontAlgn="auto" latinLnBrk="0" hangingPunct="1">
              <a:lnSpc>
                <a:spcPct val="100000"/>
              </a:lnSpc>
              <a:spcBef>
                <a:spcPts val="848"/>
              </a:spcBef>
              <a:spcAft>
                <a:spcPts val="0"/>
              </a:spcAft>
              <a:buClrTx/>
              <a:buSzTx/>
              <a:buFontTx/>
              <a:buNone/>
              <a:tabLst/>
              <a:defRPr/>
            </a:pPr>
            <a:r>
              <a:rPr kumimoji="0" lang="en-US"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650</a:t>
            </a:r>
            <a:r>
              <a:rPr kumimoji="0"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0+</a:t>
            </a:r>
            <a:endParaRPr kumimoji="0" sz="2400" b="0" i="0" u="none" strike="noStrike" kern="1200" cap="none" spc="-113" normalizeH="0" baseline="0" noProof="0" dirty="0">
              <a:ln>
                <a:noFill/>
              </a:ln>
              <a:solidFill>
                <a:prstClr val="black"/>
              </a:solidFill>
              <a:effectLst/>
              <a:uLnTx/>
              <a:uFillTx/>
              <a:latin typeface="+mj-lt"/>
              <a:ea typeface="+mn-ea"/>
              <a:cs typeface="Calibri" panose="020F0502020204030204" pitchFamily="34" charset="0"/>
            </a:endParaRPr>
          </a:p>
          <a:p>
            <a:pPr marL="68102" marR="81913" lvl="0" indent="0" algn="ctr" defTabSz="342900" rtl="0" eaLnBrk="1" fontAlgn="auto" latinLnBrk="0" hangingPunct="1">
              <a:lnSpc>
                <a:spcPct val="100000"/>
              </a:lnSpc>
              <a:spcBef>
                <a:spcPts val="213"/>
              </a:spcBef>
              <a:spcAft>
                <a:spcPts val="0"/>
              </a:spcAft>
              <a:buClrTx/>
              <a:buSzTx/>
              <a:buFontTx/>
              <a:buNone/>
              <a:tabLst/>
              <a:defRPr/>
            </a:pPr>
            <a:r>
              <a:rPr kumimoji="0" sz="800" b="0" i="0" u="none" strike="noStrike" kern="1200" cap="none" spc="-4" normalizeH="0" baseline="0" noProof="0" dirty="0">
                <a:ln>
                  <a:noFill/>
                </a:ln>
                <a:solidFill>
                  <a:srgbClr val="FFFFFF"/>
                </a:solidFill>
                <a:effectLst/>
                <a:uLnTx/>
                <a:uFillTx/>
                <a:latin typeface="+mj-lt"/>
                <a:ea typeface="+mn-ea"/>
                <a:cs typeface="Interstate Light"/>
              </a:rPr>
              <a:t>Certified</a:t>
            </a:r>
            <a:r>
              <a:rPr kumimoji="0" sz="800" b="0" i="0" u="none" strike="noStrike" kern="1200" cap="none" spc="-53" normalizeH="0" baseline="0" noProof="0" dirty="0">
                <a:ln>
                  <a:noFill/>
                </a:ln>
                <a:solidFill>
                  <a:srgbClr val="FFFFFF"/>
                </a:solidFill>
                <a:effectLst/>
                <a:uLnTx/>
                <a:uFillTx/>
                <a:latin typeface="+mj-lt"/>
                <a:ea typeface="+mn-ea"/>
                <a:cs typeface="Interstate Light"/>
              </a:rPr>
              <a:t> </a:t>
            </a:r>
            <a:r>
              <a:rPr kumimoji="0" sz="800" b="0" i="0" u="none" strike="noStrike" kern="1200" cap="none" spc="-15" normalizeH="0" baseline="0" noProof="0" dirty="0">
                <a:ln>
                  <a:noFill/>
                </a:ln>
                <a:solidFill>
                  <a:srgbClr val="FFFFFF"/>
                </a:solidFill>
                <a:effectLst/>
                <a:uLnTx/>
                <a:uFillTx/>
                <a:latin typeface="+mj-lt"/>
                <a:ea typeface="+mn-ea"/>
                <a:cs typeface="Interstate Light"/>
              </a:rPr>
              <a:t>AWS </a:t>
            </a:r>
            <a:r>
              <a:rPr kumimoji="0" sz="800" b="0" i="0" u="none" strike="noStrike" kern="1200" cap="none" spc="0" normalizeH="0" baseline="0" noProof="0" dirty="0">
                <a:ln>
                  <a:noFill/>
                </a:ln>
                <a:solidFill>
                  <a:srgbClr val="FFFFFF"/>
                </a:solidFill>
                <a:effectLst/>
                <a:uLnTx/>
                <a:uFillTx/>
                <a:latin typeface="+mj-lt"/>
                <a:ea typeface="+mn-ea"/>
                <a:cs typeface="Interstate Light"/>
              </a:rPr>
              <a:t> </a:t>
            </a:r>
            <a:r>
              <a:rPr kumimoji="0" sz="800" b="0" i="0" u="none" strike="noStrike" kern="1200" cap="none" spc="-8" normalizeH="0" baseline="0" noProof="0" dirty="0">
                <a:ln>
                  <a:noFill/>
                </a:ln>
                <a:solidFill>
                  <a:srgbClr val="FFFFFF"/>
                </a:solidFill>
                <a:effectLst/>
                <a:uLnTx/>
                <a:uFillTx/>
                <a:latin typeface="+mj-lt"/>
                <a:ea typeface="+mn-ea"/>
                <a:cs typeface="Interstate Light"/>
              </a:rPr>
              <a:t>Professional</a:t>
            </a:r>
            <a:endParaRPr kumimoji="0" sz="800" b="0" i="0" u="none" strike="noStrike" kern="1200" cap="none" spc="0" normalizeH="0" baseline="0" noProof="0" dirty="0">
              <a:ln>
                <a:noFill/>
              </a:ln>
              <a:solidFill>
                <a:prstClr val="black"/>
              </a:solidFill>
              <a:effectLst/>
              <a:uLnTx/>
              <a:uFillTx/>
              <a:latin typeface="+mj-lt"/>
              <a:ea typeface="+mn-ea"/>
              <a:cs typeface="Interstate Light"/>
            </a:endParaRPr>
          </a:p>
        </p:txBody>
      </p:sp>
      <p:sp>
        <p:nvSpPr>
          <p:cNvPr id="43" name="object 19">
            <a:extLst>
              <a:ext uri="{FF2B5EF4-FFF2-40B4-BE49-F238E27FC236}">
                <a16:creationId xmlns:a16="http://schemas.microsoft.com/office/drawing/2014/main" id="{3EC79033-4F6A-4729-950D-9442043D713A}"/>
              </a:ext>
            </a:extLst>
          </p:cNvPr>
          <p:cNvSpPr txBox="1"/>
          <p:nvPr/>
        </p:nvSpPr>
        <p:spPr>
          <a:xfrm>
            <a:off x="5199264" y="1188318"/>
            <a:ext cx="931638" cy="749885"/>
          </a:xfrm>
          <a:prstGeom prst="rect">
            <a:avLst/>
          </a:prstGeom>
        </p:spPr>
        <p:txBody>
          <a:bodyPr vert="horz" wrap="square" lIns="0" tIns="107633" rIns="0" bIns="0" rtlCol="0">
            <a:spAutoFit/>
          </a:bodyPr>
          <a:lstStyle/>
          <a:p>
            <a:pPr marL="0" marR="0" lvl="0" indent="0" algn="ctr" defTabSz="342900" rtl="0" eaLnBrk="1" fontAlgn="auto" latinLnBrk="0" hangingPunct="1">
              <a:lnSpc>
                <a:spcPct val="100000"/>
              </a:lnSpc>
              <a:spcBef>
                <a:spcPts val="848"/>
              </a:spcBef>
              <a:spcAft>
                <a:spcPts val="0"/>
              </a:spcAft>
              <a:buClrTx/>
              <a:buSzTx/>
              <a:buFontTx/>
              <a:buNone/>
              <a:tabLst/>
              <a:defRPr/>
            </a:pPr>
            <a:r>
              <a:rPr kumimoji="0" lang="en-US" sz="2400" b="0" i="0" u="none" strike="noStrike" kern="1200" cap="none" spc="-184" normalizeH="0" baseline="0" noProof="0" dirty="0">
                <a:ln>
                  <a:noFill/>
                </a:ln>
                <a:solidFill>
                  <a:srgbClr val="FFFFFF"/>
                </a:solidFill>
                <a:effectLst/>
                <a:uLnTx/>
                <a:uFillTx/>
                <a:latin typeface="+mj-lt"/>
                <a:ea typeface="+mn-ea"/>
                <a:cs typeface="Calibri" panose="020F0502020204030204" pitchFamily="34" charset="0"/>
              </a:rPr>
              <a:t>100</a:t>
            </a:r>
            <a:r>
              <a:rPr kumimoji="0" sz="2400" b="0" i="0" u="none" strike="noStrike" kern="1200" cap="none" spc="-184" normalizeH="0" baseline="0" noProof="0" dirty="0">
                <a:ln>
                  <a:noFill/>
                </a:ln>
                <a:solidFill>
                  <a:srgbClr val="FFFFFF"/>
                </a:solidFill>
                <a:effectLst/>
                <a:uLnTx/>
                <a:uFillTx/>
                <a:latin typeface="+mj-lt"/>
                <a:ea typeface="+mn-ea"/>
                <a:cs typeface="Calibri" panose="020F0502020204030204" pitchFamily="34" charset="0"/>
              </a:rPr>
              <a:t>00</a:t>
            </a:r>
            <a:r>
              <a:rPr kumimoji="0" sz="2400" b="0" i="0" u="none" strike="noStrike" kern="1200" cap="none" spc="-41" normalizeH="0" baseline="0" noProof="0" dirty="0">
                <a:ln>
                  <a:noFill/>
                </a:ln>
                <a:solidFill>
                  <a:srgbClr val="FFFFFF"/>
                </a:solidFill>
                <a:effectLst/>
                <a:uLnTx/>
                <a:uFillTx/>
                <a:latin typeface="+mj-lt"/>
                <a:ea typeface="+mn-ea"/>
                <a:cs typeface="Calibri" panose="020F0502020204030204" pitchFamily="34" charset="0"/>
              </a:rPr>
              <a:t>+</a:t>
            </a:r>
            <a:endParaRPr kumimoji="0" sz="2400" b="0" i="0" u="none" strike="noStrike" kern="1200" cap="none" spc="0" normalizeH="0" baseline="0" noProof="0" dirty="0">
              <a:ln>
                <a:noFill/>
              </a:ln>
              <a:solidFill>
                <a:prstClr val="black"/>
              </a:solidFill>
              <a:effectLst/>
              <a:uLnTx/>
              <a:uFillTx/>
              <a:latin typeface="+mj-lt"/>
              <a:ea typeface="+mn-ea"/>
              <a:cs typeface="Calibri" panose="020F0502020204030204" pitchFamily="34" charset="0"/>
            </a:endParaRPr>
          </a:p>
          <a:p>
            <a:pPr marL="146205" marR="181924" lvl="0" indent="0" algn="ctr" defTabSz="342900" rtl="0" eaLnBrk="1" fontAlgn="auto" latinLnBrk="0" hangingPunct="1">
              <a:lnSpc>
                <a:spcPct val="100000"/>
              </a:lnSpc>
              <a:spcBef>
                <a:spcPts val="213"/>
              </a:spcBef>
              <a:spcAft>
                <a:spcPts val="0"/>
              </a:spcAft>
              <a:buClrTx/>
              <a:buSzTx/>
              <a:buFontTx/>
              <a:buNone/>
              <a:tabLst/>
              <a:defRPr/>
            </a:pPr>
            <a:r>
              <a:rPr kumimoji="0" sz="800" b="0" i="0" u="none" strike="noStrike" kern="1200" cap="none" spc="-15" normalizeH="0" baseline="0" noProof="0" dirty="0">
                <a:ln>
                  <a:noFill/>
                </a:ln>
                <a:solidFill>
                  <a:srgbClr val="FFFFFF"/>
                </a:solidFill>
                <a:effectLst/>
                <a:uLnTx/>
                <a:uFillTx/>
                <a:latin typeface="+mj-lt"/>
                <a:ea typeface="+mn-ea"/>
                <a:cs typeface="Interstate Light"/>
              </a:rPr>
              <a:t>Trained AWS  </a:t>
            </a:r>
            <a:r>
              <a:rPr kumimoji="0" sz="800" b="0" i="0" u="none" strike="noStrike" kern="1200" cap="none" spc="0" normalizeH="0" baseline="0" noProof="0" dirty="0">
                <a:ln>
                  <a:noFill/>
                </a:ln>
                <a:solidFill>
                  <a:srgbClr val="FFFFFF"/>
                </a:solidFill>
                <a:effectLst/>
                <a:uLnTx/>
                <a:uFillTx/>
                <a:latin typeface="+mj-lt"/>
                <a:ea typeface="+mn-ea"/>
                <a:cs typeface="Interstate Light"/>
              </a:rPr>
              <a:t>P</a:t>
            </a:r>
            <a:r>
              <a:rPr kumimoji="0" sz="800" b="0" i="0" u="none" strike="noStrike" kern="1200" cap="none" spc="-26" normalizeH="0" baseline="0" noProof="0" dirty="0">
                <a:ln>
                  <a:noFill/>
                </a:ln>
                <a:solidFill>
                  <a:srgbClr val="FFFFFF"/>
                </a:solidFill>
                <a:effectLst/>
                <a:uLnTx/>
                <a:uFillTx/>
                <a:latin typeface="+mj-lt"/>
                <a:ea typeface="+mn-ea"/>
                <a:cs typeface="Interstate Light"/>
              </a:rPr>
              <a:t>r</a:t>
            </a:r>
            <a:r>
              <a:rPr kumimoji="0" sz="800" b="0" i="0" u="none" strike="noStrike" kern="1200" cap="none" spc="0" normalizeH="0" baseline="0" noProof="0" dirty="0">
                <a:ln>
                  <a:noFill/>
                </a:ln>
                <a:solidFill>
                  <a:srgbClr val="FFFFFF"/>
                </a:solidFill>
                <a:effectLst/>
                <a:uLnTx/>
                <a:uFillTx/>
                <a:latin typeface="+mj-lt"/>
                <a:ea typeface="+mn-ea"/>
                <a:cs typeface="Interstate Light"/>
              </a:rPr>
              <a:t>actitione</a:t>
            </a:r>
            <a:r>
              <a:rPr kumimoji="0" sz="800" b="0" i="0" u="none" strike="noStrike" kern="1200" cap="none" spc="-15" normalizeH="0" baseline="0" noProof="0" dirty="0">
                <a:ln>
                  <a:noFill/>
                </a:ln>
                <a:solidFill>
                  <a:srgbClr val="FFFFFF"/>
                </a:solidFill>
                <a:effectLst/>
                <a:uLnTx/>
                <a:uFillTx/>
                <a:latin typeface="+mj-lt"/>
                <a:ea typeface="+mn-ea"/>
                <a:cs typeface="Interstate Light"/>
              </a:rPr>
              <a:t>r</a:t>
            </a:r>
            <a:r>
              <a:rPr kumimoji="0" sz="800" b="0" i="0" u="none" strike="noStrike" kern="1200" cap="none" spc="0" normalizeH="0" baseline="0" noProof="0" dirty="0">
                <a:ln>
                  <a:noFill/>
                </a:ln>
                <a:solidFill>
                  <a:srgbClr val="FFFFFF"/>
                </a:solidFill>
                <a:effectLst/>
                <a:uLnTx/>
                <a:uFillTx/>
                <a:latin typeface="+mj-lt"/>
                <a:ea typeface="+mn-ea"/>
                <a:cs typeface="Interstate Light"/>
              </a:rPr>
              <a:t>s</a:t>
            </a:r>
            <a:endParaRPr kumimoji="0" sz="800" b="0" i="0" u="none" strike="noStrike" kern="1200" cap="none" spc="0" normalizeH="0" baseline="0" noProof="0" dirty="0">
              <a:ln>
                <a:noFill/>
              </a:ln>
              <a:solidFill>
                <a:prstClr val="black"/>
              </a:solidFill>
              <a:effectLst/>
              <a:uLnTx/>
              <a:uFillTx/>
              <a:latin typeface="+mj-lt"/>
              <a:ea typeface="+mn-ea"/>
              <a:cs typeface="Interstate Light"/>
            </a:endParaRPr>
          </a:p>
        </p:txBody>
      </p:sp>
      <p:sp>
        <p:nvSpPr>
          <p:cNvPr id="44" name="object 20">
            <a:extLst>
              <a:ext uri="{FF2B5EF4-FFF2-40B4-BE49-F238E27FC236}">
                <a16:creationId xmlns:a16="http://schemas.microsoft.com/office/drawing/2014/main" id="{55634F74-0CD6-4DF9-8C27-30605488F760}"/>
              </a:ext>
            </a:extLst>
          </p:cNvPr>
          <p:cNvSpPr txBox="1"/>
          <p:nvPr/>
        </p:nvSpPr>
        <p:spPr>
          <a:xfrm>
            <a:off x="6458289" y="1178173"/>
            <a:ext cx="833071" cy="749885"/>
          </a:xfrm>
          <a:prstGeom prst="rect">
            <a:avLst/>
          </a:prstGeom>
        </p:spPr>
        <p:txBody>
          <a:bodyPr vert="horz" wrap="square" lIns="0" tIns="107633" rIns="0" bIns="0" rtlCol="0">
            <a:spAutoFit/>
          </a:bodyPr>
          <a:lstStyle/>
          <a:p>
            <a:pPr marL="0" marR="0" lvl="0" indent="0" algn="ctr" defTabSz="342900" rtl="0" eaLnBrk="1" fontAlgn="auto" latinLnBrk="0" hangingPunct="1">
              <a:lnSpc>
                <a:spcPct val="100000"/>
              </a:lnSpc>
              <a:spcBef>
                <a:spcPts val="848"/>
              </a:spcBef>
              <a:spcAft>
                <a:spcPts val="0"/>
              </a:spcAft>
              <a:buClrTx/>
              <a:buSzTx/>
              <a:buFontTx/>
              <a:buNone/>
              <a:tabLst/>
              <a:defRPr/>
            </a:pPr>
            <a:r>
              <a:rPr kumimoji="0" lang="en-US"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35</a:t>
            </a:r>
            <a:r>
              <a:rPr kumimoji="0" sz="2400" b="0" i="0" u="none" strike="noStrike" kern="1200" cap="none" spc="-113" normalizeH="0" baseline="0" noProof="0" dirty="0">
                <a:ln>
                  <a:noFill/>
                </a:ln>
                <a:solidFill>
                  <a:srgbClr val="FFFFFF"/>
                </a:solidFill>
                <a:effectLst/>
                <a:uLnTx/>
                <a:uFillTx/>
                <a:latin typeface="+mj-lt"/>
                <a:ea typeface="+mn-ea"/>
                <a:cs typeface="Calibri" panose="020F0502020204030204" pitchFamily="34" charset="0"/>
              </a:rPr>
              <a:t>0+</a:t>
            </a:r>
            <a:endParaRPr kumimoji="0" sz="2400" b="0" i="0" u="none" strike="noStrike" kern="1200" cap="none" spc="-113" normalizeH="0" baseline="0" noProof="0" dirty="0">
              <a:ln>
                <a:noFill/>
              </a:ln>
              <a:solidFill>
                <a:prstClr val="black"/>
              </a:solidFill>
              <a:effectLst/>
              <a:uLnTx/>
              <a:uFillTx/>
              <a:latin typeface="+mj-lt"/>
              <a:ea typeface="+mn-ea"/>
              <a:cs typeface="Calibri" panose="020F0502020204030204" pitchFamily="34" charset="0"/>
            </a:endParaRPr>
          </a:p>
          <a:p>
            <a:pPr marL="152396" marR="176684" lvl="0" indent="0" algn="ctr" defTabSz="342900" rtl="0" eaLnBrk="1" fontAlgn="auto" latinLnBrk="0" hangingPunct="1">
              <a:lnSpc>
                <a:spcPct val="100000"/>
              </a:lnSpc>
              <a:spcBef>
                <a:spcPts val="213"/>
              </a:spcBef>
              <a:spcAft>
                <a:spcPts val="0"/>
              </a:spcAft>
              <a:buClrTx/>
              <a:buSzTx/>
              <a:buFontTx/>
              <a:buNone/>
              <a:tabLst/>
              <a:defRPr/>
            </a:pPr>
            <a:r>
              <a:rPr kumimoji="0" sz="800" b="0" i="0" u="none" strike="noStrike" kern="1200" cap="none" spc="-8" normalizeH="0" baseline="0" noProof="0" dirty="0">
                <a:ln>
                  <a:noFill/>
                </a:ln>
                <a:solidFill>
                  <a:srgbClr val="FFFFFF"/>
                </a:solidFill>
                <a:effectLst/>
                <a:uLnTx/>
                <a:uFillTx/>
                <a:latin typeface="+mj-lt"/>
                <a:ea typeface="+mn-ea"/>
                <a:cs typeface="Interstate Light"/>
              </a:rPr>
              <a:t>C</a:t>
            </a:r>
            <a:r>
              <a:rPr kumimoji="0" sz="800" b="0" i="0" u="none" strike="noStrike" kern="1200" cap="none" spc="0" normalizeH="0" baseline="0" noProof="0" dirty="0">
                <a:ln>
                  <a:noFill/>
                </a:ln>
                <a:solidFill>
                  <a:srgbClr val="FFFFFF"/>
                </a:solidFill>
                <a:effectLst/>
                <a:uLnTx/>
                <a:uFillTx/>
                <a:latin typeface="+mj-lt"/>
                <a:ea typeface="+mn-ea"/>
                <a:cs typeface="Interstate Light"/>
              </a:rPr>
              <a:t>u</a:t>
            </a:r>
            <a:r>
              <a:rPr kumimoji="0" sz="800" b="0" i="0" u="none" strike="noStrike" kern="1200" cap="none" spc="-8" normalizeH="0" baseline="0" noProof="0" dirty="0">
                <a:ln>
                  <a:noFill/>
                </a:ln>
                <a:solidFill>
                  <a:srgbClr val="FFFFFF"/>
                </a:solidFill>
                <a:effectLst/>
                <a:uLnTx/>
                <a:uFillTx/>
                <a:latin typeface="+mj-lt"/>
                <a:ea typeface="+mn-ea"/>
                <a:cs typeface="Interstate Light"/>
              </a:rPr>
              <a:t>s</a:t>
            </a:r>
            <a:r>
              <a:rPr kumimoji="0" sz="800" b="0" i="0" u="none" strike="noStrike" kern="1200" cap="none" spc="-15" normalizeH="0" baseline="0" noProof="0" dirty="0">
                <a:ln>
                  <a:noFill/>
                </a:ln>
                <a:solidFill>
                  <a:srgbClr val="FFFFFF"/>
                </a:solidFill>
                <a:effectLst/>
                <a:uLnTx/>
                <a:uFillTx/>
                <a:latin typeface="+mj-lt"/>
                <a:ea typeface="+mn-ea"/>
                <a:cs typeface="Interstate Light"/>
              </a:rPr>
              <a:t>t</a:t>
            </a:r>
            <a:r>
              <a:rPr kumimoji="0" sz="800" b="0" i="0" u="none" strike="noStrike" kern="1200" cap="none" spc="0" normalizeH="0" baseline="0" noProof="0" dirty="0">
                <a:ln>
                  <a:noFill/>
                </a:ln>
                <a:solidFill>
                  <a:srgbClr val="FFFFFF"/>
                </a:solidFill>
                <a:effectLst/>
                <a:uLnTx/>
                <a:uFillTx/>
                <a:latin typeface="+mj-lt"/>
                <a:ea typeface="+mn-ea"/>
                <a:cs typeface="Interstate Light"/>
              </a:rPr>
              <a:t>ome</a:t>
            </a:r>
            <a:r>
              <a:rPr kumimoji="0" sz="800" b="0" i="0" u="none" strike="noStrike" kern="1200" cap="none" spc="-15" normalizeH="0" baseline="0" noProof="0" dirty="0">
                <a:ln>
                  <a:noFill/>
                </a:ln>
                <a:solidFill>
                  <a:srgbClr val="FFFFFF"/>
                </a:solidFill>
                <a:effectLst/>
                <a:uLnTx/>
                <a:uFillTx/>
                <a:latin typeface="+mj-lt"/>
                <a:ea typeface="+mn-ea"/>
                <a:cs typeface="Interstate Light"/>
              </a:rPr>
              <a:t>r</a:t>
            </a:r>
            <a:r>
              <a:rPr kumimoji="0" sz="800" b="0" i="0" u="none" strike="noStrike" kern="1200" cap="none" spc="0" normalizeH="0" baseline="0" noProof="0" dirty="0">
                <a:ln>
                  <a:noFill/>
                </a:ln>
                <a:solidFill>
                  <a:srgbClr val="FFFFFF"/>
                </a:solidFill>
                <a:effectLst/>
                <a:uLnTx/>
                <a:uFillTx/>
                <a:latin typeface="+mj-lt"/>
                <a:ea typeface="+mn-ea"/>
                <a:cs typeface="Interstate Light"/>
              </a:rPr>
              <a:t>s  </a:t>
            </a:r>
            <a:r>
              <a:rPr kumimoji="0" sz="800" b="0" i="0" u="none" strike="noStrike" kern="1200" cap="none" spc="-8" normalizeH="0" baseline="0" noProof="0" dirty="0">
                <a:ln>
                  <a:noFill/>
                </a:ln>
                <a:solidFill>
                  <a:srgbClr val="FFFFFF"/>
                </a:solidFill>
                <a:effectLst/>
                <a:uLnTx/>
                <a:uFillTx/>
                <a:latin typeface="+mj-lt"/>
                <a:ea typeface="+mn-ea"/>
                <a:cs typeface="Interstate Light"/>
              </a:rPr>
              <a:t>to</a:t>
            </a:r>
            <a:r>
              <a:rPr kumimoji="0" sz="800" b="0" i="0" u="none" strike="noStrike" kern="1200" cap="none" spc="-75" normalizeH="0" baseline="0" noProof="0" dirty="0">
                <a:ln>
                  <a:noFill/>
                </a:ln>
                <a:solidFill>
                  <a:srgbClr val="FFFFFF"/>
                </a:solidFill>
                <a:effectLst/>
                <a:uLnTx/>
                <a:uFillTx/>
                <a:latin typeface="+mj-lt"/>
                <a:ea typeface="+mn-ea"/>
                <a:cs typeface="Interstate Light"/>
              </a:rPr>
              <a:t> </a:t>
            </a:r>
            <a:r>
              <a:rPr kumimoji="0" sz="800" b="0" i="0" u="none" strike="noStrike" kern="1200" cap="none" spc="-15" normalizeH="0" baseline="0" noProof="0" dirty="0">
                <a:ln>
                  <a:noFill/>
                </a:ln>
                <a:solidFill>
                  <a:srgbClr val="FFFFFF"/>
                </a:solidFill>
                <a:effectLst/>
                <a:uLnTx/>
                <a:uFillTx/>
                <a:latin typeface="+mj-lt"/>
                <a:ea typeface="+mn-ea"/>
                <a:cs typeface="Interstate Light"/>
              </a:rPr>
              <a:t>AWS</a:t>
            </a:r>
            <a:endParaRPr kumimoji="0" sz="800" b="0" i="0" u="none" strike="noStrike" kern="1200" cap="none" spc="0" normalizeH="0" baseline="0" noProof="0" dirty="0">
              <a:ln>
                <a:noFill/>
              </a:ln>
              <a:solidFill>
                <a:prstClr val="black"/>
              </a:solidFill>
              <a:effectLst/>
              <a:uLnTx/>
              <a:uFillTx/>
              <a:latin typeface="+mj-lt"/>
              <a:ea typeface="+mn-ea"/>
              <a:cs typeface="Interstate Light"/>
            </a:endParaRPr>
          </a:p>
        </p:txBody>
      </p:sp>
      <p:sp>
        <p:nvSpPr>
          <p:cNvPr id="45" name="object 21">
            <a:extLst>
              <a:ext uri="{FF2B5EF4-FFF2-40B4-BE49-F238E27FC236}">
                <a16:creationId xmlns:a16="http://schemas.microsoft.com/office/drawing/2014/main" id="{6B51A8F4-572C-43FB-9E9D-0AF6C6044D8E}"/>
              </a:ext>
            </a:extLst>
          </p:cNvPr>
          <p:cNvSpPr/>
          <p:nvPr/>
        </p:nvSpPr>
        <p:spPr>
          <a:xfrm flipV="1">
            <a:off x="1099714" y="2504063"/>
            <a:ext cx="1644626" cy="34289"/>
          </a:xfrm>
          <a:custGeom>
            <a:avLst/>
            <a:gdLst/>
            <a:ahLst/>
            <a:cxnLst/>
            <a:rect l="l" t="t" r="r" b="b"/>
            <a:pathLst>
              <a:path w="2087245">
                <a:moveTo>
                  <a:pt x="0" y="0"/>
                </a:moveTo>
                <a:lnTo>
                  <a:pt x="2087054" y="0"/>
                </a:lnTo>
              </a:path>
            </a:pathLst>
          </a:custGeom>
          <a:ln w="4051">
            <a:solidFill>
              <a:srgbClr val="EEEFF0"/>
            </a:solidFill>
          </a:ln>
        </p:spPr>
        <p:txBody>
          <a:bodyPr wrap="square" lIns="0" tIns="0" rIns="0" bIns="0" rtlCol="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46" name="object 22">
            <a:extLst>
              <a:ext uri="{FF2B5EF4-FFF2-40B4-BE49-F238E27FC236}">
                <a16:creationId xmlns:a16="http://schemas.microsoft.com/office/drawing/2014/main" id="{3AC741A3-027A-4D72-BBD3-2F8E48170AD1}"/>
              </a:ext>
            </a:extLst>
          </p:cNvPr>
          <p:cNvSpPr/>
          <p:nvPr/>
        </p:nvSpPr>
        <p:spPr>
          <a:xfrm flipV="1">
            <a:off x="2711458" y="2504063"/>
            <a:ext cx="1644626" cy="34289"/>
          </a:xfrm>
          <a:custGeom>
            <a:avLst/>
            <a:gdLst/>
            <a:ahLst/>
            <a:cxnLst/>
            <a:rect l="l" t="t" r="r" b="b"/>
            <a:pathLst>
              <a:path w="2087245">
                <a:moveTo>
                  <a:pt x="0" y="0"/>
                </a:moveTo>
                <a:lnTo>
                  <a:pt x="2087054" y="0"/>
                </a:lnTo>
              </a:path>
            </a:pathLst>
          </a:custGeom>
          <a:ln w="4051">
            <a:solidFill>
              <a:srgbClr val="EEEFF0"/>
            </a:solidFill>
          </a:ln>
        </p:spPr>
        <p:txBody>
          <a:bodyPr wrap="square" lIns="0" tIns="0" rIns="0" bIns="0" rtlCol="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47" name="object 23">
            <a:extLst>
              <a:ext uri="{FF2B5EF4-FFF2-40B4-BE49-F238E27FC236}">
                <a16:creationId xmlns:a16="http://schemas.microsoft.com/office/drawing/2014/main" id="{626BC573-7A95-41B1-B8B3-85C1D951D6DC}"/>
              </a:ext>
            </a:extLst>
          </p:cNvPr>
          <p:cNvSpPr/>
          <p:nvPr/>
        </p:nvSpPr>
        <p:spPr>
          <a:xfrm flipV="1">
            <a:off x="4323202" y="2504063"/>
            <a:ext cx="1644626" cy="34289"/>
          </a:xfrm>
          <a:custGeom>
            <a:avLst/>
            <a:gdLst/>
            <a:ahLst/>
            <a:cxnLst/>
            <a:rect l="l" t="t" r="r" b="b"/>
            <a:pathLst>
              <a:path w="2087245">
                <a:moveTo>
                  <a:pt x="0" y="0"/>
                </a:moveTo>
                <a:lnTo>
                  <a:pt x="2087041" y="0"/>
                </a:lnTo>
              </a:path>
            </a:pathLst>
          </a:custGeom>
          <a:ln w="4051">
            <a:solidFill>
              <a:srgbClr val="EEEFF0"/>
            </a:solidFill>
          </a:ln>
        </p:spPr>
        <p:txBody>
          <a:bodyPr wrap="square" lIns="0" tIns="0" rIns="0" bIns="0" rtlCol="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48" name="object 24">
            <a:extLst>
              <a:ext uri="{FF2B5EF4-FFF2-40B4-BE49-F238E27FC236}">
                <a16:creationId xmlns:a16="http://schemas.microsoft.com/office/drawing/2014/main" id="{99B4CED0-F111-41AA-86A1-A20D8BFF0D01}"/>
              </a:ext>
            </a:extLst>
          </p:cNvPr>
          <p:cNvSpPr/>
          <p:nvPr/>
        </p:nvSpPr>
        <p:spPr>
          <a:xfrm flipV="1">
            <a:off x="5934919" y="2504063"/>
            <a:ext cx="1644626" cy="34289"/>
          </a:xfrm>
          <a:custGeom>
            <a:avLst/>
            <a:gdLst/>
            <a:ahLst/>
            <a:cxnLst/>
            <a:rect l="l" t="t" r="r" b="b"/>
            <a:pathLst>
              <a:path w="2087245">
                <a:moveTo>
                  <a:pt x="0" y="0"/>
                </a:moveTo>
                <a:lnTo>
                  <a:pt x="2087067" y="0"/>
                </a:lnTo>
              </a:path>
            </a:pathLst>
          </a:custGeom>
          <a:ln w="4051">
            <a:solidFill>
              <a:srgbClr val="EEEFF0"/>
            </a:solidFill>
          </a:ln>
        </p:spPr>
        <p:txBody>
          <a:bodyPr wrap="square" lIns="0" tIns="0" rIns="0" bIns="0" rtlCol="0"/>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mj-lt"/>
              <a:ea typeface="+mn-ea"/>
              <a:cs typeface="+mn-cs"/>
            </a:endParaRPr>
          </a:p>
        </p:txBody>
      </p:sp>
      <p:sp>
        <p:nvSpPr>
          <p:cNvPr id="49" name="object 25">
            <a:extLst>
              <a:ext uri="{FF2B5EF4-FFF2-40B4-BE49-F238E27FC236}">
                <a16:creationId xmlns:a16="http://schemas.microsoft.com/office/drawing/2014/main" id="{8D48B524-7400-42AD-A143-383BB6013FFC}"/>
              </a:ext>
            </a:extLst>
          </p:cNvPr>
          <p:cNvSpPr txBox="1"/>
          <p:nvPr/>
        </p:nvSpPr>
        <p:spPr>
          <a:xfrm>
            <a:off x="3124290" y="695577"/>
            <a:ext cx="2870966" cy="497893"/>
          </a:xfrm>
          <a:prstGeom prst="rect">
            <a:avLst/>
          </a:prstGeom>
        </p:spPr>
        <p:txBody>
          <a:bodyPr vert="horz" wrap="square" lIns="0" tIns="56198" rIns="0" bIns="0" rtlCol="0">
            <a:spAutoFit/>
          </a:bodyPr>
          <a:lstStyle/>
          <a:p>
            <a:pPr marL="0" marR="0" lvl="0" indent="0" algn="ctr" defTabSz="342900" rtl="0" eaLnBrk="1" fontAlgn="auto" latinLnBrk="0" hangingPunct="1">
              <a:lnSpc>
                <a:spcPct val="100000"/>
              </a:lnSpc>
              <a:spcBef>
                <a:spcPts val="443"/>
              </a:spcBef>
              <a:spcAft>
                <a:spcPts val="0"/>
              </a:spcAft>
              <a:buClrTx/>
              <a:buSzTx/>
              <a:buFontTx/>
              <a:buNone/>
              <a:tabLst/>
              <a:defRPr/>
            </a:pPr>
            <a:r>
              <a:rPr kumimoji="0" lang="en-US" sz="1800" b="1" i="0" u="none" strike="noStrike" kern="1200" cap="none" spc="300" normalizeH="0" baseline="0" noProof="0" dirty="0">
                <a:ln>
                  <a:noFill/>
                </a:ln>
                <a:solidFill>
                  <a:srgbClr val="FFFFFF"/>
                </a:solidFill>
                <a:effectLst/>
                <a:uLnTx/>
                <a:uFillTx/>
                <a:latin typeface="+mj-lt"/>
                <a:ea typeface="+mn-ea"/>
                <a:cs typeface="Interstate Light"/>
              </a:rPr>
              <a:t>MOMENTUM</a:t>
            </a:r>
            <a:endParaRPr kumimoji="0" lang="en-US" sz="1800" b="1" i="0" u="none" strike="noStrike" kern="1200" cap="none" spc="300" normalizeH="0" baseline="0" noProof="0" dirty="0">
              <a:ln>
                <a:noFill/>
              </a:ln>
              <a:solidFill>
                <a:prstClr val="black"/>
              </a:solidFill>
              <a:effectLst/>
              <a:uLnTx/>
              <a:uFillTx/>
              <a:latin typeface="+mj-lt"/>
              <a:ea typeface="+mn-ea"/>
              <a:cs typeface="Interstate Light"/>
            </a:endParaRPr>
          </a:p>
          <a:p>
            <a:pPr marL="0" marR="0" lvl="0" indent="0" algn="ctr" defTabSz="342900" rtl="0" eaLnBrk="1" fontAlgn="auto" latinLnBrk="0" hangingPunct="1">
              <a:lnSpc>
                <a:spcPct val="100000"/>
              </a:lnSpc>
              <a:spcBef>
                <a:spcPts val="210"/>
              </a:spcBef>
              <a:spcAft>
                <a:spcPts val="0"/>
              </a:spcAft>
              <a:buClrTx/>
              <a:buSzTx/>
              <a:buFontTx/>
              <a:buNone/>
              <a:tabLst/>
              <a:defRPr/>
            </a:pPr>
            <a:r>
              <a:rPr kumimoji="0" sz="900" b="0" i="0" u="none" strike="noStrike" kern="1200" cap="none" spc="-4" normalizeH="0" baseline="0" noProof="0" dirty="0">
                <a:ln>
                  <a:noFill/>
                </a:ln>
                <a:solidFill>
                  <a:srgbClr val="FFFFFF"/>
                </a:solidFill>
                <a:effectLst/>
                <a:uLnTx/>
                <a:uFillTx/>
                <a:latin typeface="+mj-lt"/>
                <a:ea typeface="+mn-ea"/>
                <a:cs typeface="Interstate Regular"/>
              </a:rPr>
              <a:t>Building </a:t>
            </a:r>
            <a:r>
              <a:rPr kumimoji="0" sz="900" b="0" i="0" u="none" strike="noStrike" kern="1200" cap="none" spc="0" normalizeH="0" baseline="0" noProof="0" dirty="0">
                <a:ln>
                  <a:noFill/>
                </a:ln>
                <a:solidFill>
                  <a:srgbClr val="FFFFFF"/>
                </a:solidFill>
                <a:effectLst/>
                <a:uLnTx/>
                <a:uFillTx/>
                <a:latin typeface="+mj-lt"/>
                <a:ea typeface="+mn-ea"/>
                <a:cs typeface="Interstate Regular"/>
              </a:rPr>
              <a:t>Domain </a:t>
            </a:r>
            <a:r>
              <a:rPr kumimoji="0" sz="900" b="0" i="0" u="none" strike="noStrike" kern="1200" cap="none" spc="-4" normalizeH="0" baseline="0" noProof="0" dirty="0">
                <a:ln>
                  <a:noFill/>
                </a:ln>
                <a:solidFill>
                  <a:srgbClr val="FFFFFF"/>
                </a:solidFill>
                <a:effectLst/>
                <a:uLnTx/>
                <a:uFillTx/>
                <a:latin typeface="+mj-lt"/>
                <a:ea typeface="+mn-ea"/>
                <a:cs typeface="Interstate Regular"/>
              </a:rPr>
              <a:t>Knowledge </a:t>
            </a:r>
            <a:r>
              <a:rPr kumimoji="0" sz="900" b="0" i="0" u="none" strike="noStrike" kern="1200" cap="none" spc="0" normalizeH="0" baseline="0" noProof="0" dirty="0">
                <a:ln>
                  <a:noFill/>
                </a:ln>
                <a:solidFill>
                  <a:srgbClr val="FFFFFF"/>
                </a:solidFill>
                <a:effectLst/>
                <a:uLnTx/>
                <a:uFillTx/>
                <a:latin typeface="+mj-lt"/>
                <a:ea typeface="+mn-ea"/>
                <a:cs typeface="Interstate Regular"/>
              </a:rPr>
              <a:t>and </a:t>
            </a:r>
            <a:r>
              <a:rPr kumimoji="0" sz="900" b="0" i="0" u="none" strike="noStrike" kern="1200" cap="none" spc="-4" normalizeH="0" baseline="0" noProof="0" dirty="0">
                <a:ln>
                  <a:noFill/>
                </a:ln>
                <a:solidFill>
                  <a:srgbClr val="FFFFFF"/>
                </a:solidFill>
                <a:effectLst/>
                <a:uLnTx/>
                <a:uFillTx/>
                <a:latin typeface="+mj-lt"/>
                <a:ea typeface="+mn-ea"/>
                <a:cs typeface="Interstate Regular"/>
              </a:rPr>
              <a:t>Competitive</a:t>
            </a:r>
            <a:r>
              <a:rPr kumimoji="0" sz="900" b="0" i="0" u="none" strike="noStrike" kern="1200" cap="none" spc="-19" normalizeH="0" baseline="0" noProof="0" dirty="0">
                <a:ln>
                  <a:noFill/>
                </a:ln>
                <a:solidFill>
                  <a:srgbClr val="FFFFFF"/>
                </a:solidFill>
                <a:effectLst/>
                <a:uLnTx/>
                <a:uFillTx/>
                <a:latin typeface="+mj-lt"/>
                <a:ea typeface="+mn-ea"/>
                <a:cs typeface="Interstate Regular"/>
              </a:rPr>
              <a:t> </a:t>
            </a:r>
            <a:r>
              <a:rPr kumimoji="0" sz="900" b="0" i="0" u="none" strike="noStrike" kern="1200" cap="none" spc="-8" normalizeH="0" baseline="0" noProof="0" dirty="0">
                <a:ln>
                  <a:noFill/>
                </a:ln>
                <a:solidFill>
                  <a:srgbClr val="FFFFFF"/>
                </a:solidFill>
                <a:effectLst/>
                <a:uLnTx/>
                <a:uFillTx/>
                <a:latin typeface="+mj-lt"/>
                <a:ea typeface="+mn-ea"/>
                <a:cs typeface="Interstate Regular"/>
              </a:rPr>
              <a:t>Advantage</a:t>
            </a:r>
            <a:endParaRPr kumimoji="0" sz="900" b="0" i="0" u="none" strike="noStrike" kern="1200" cap="none" spc="0" normalizeH="0" baseline="0" noProof="0" dirty="0">
              <a:ln>
                <a:noFill/>
              </a:ln>
              <a:solidFill>
                <a:prstClr val="black"/>
              </a:solidFill>
              <a:effectLst/>
              <a:uLnTx/>
              <a:uFillTx/>
              <a:latin typeface="+mj-lt"/>
              <a:ea typeface="+mn-ea"/>
              <a:cs typeface="Interstate Regular"/>
            </a:endParaRPr>
          </a:p>
        </p:txBody>
      </p:sp>
      <p:sp>
        <p:nvSpPr>
          <p:cNvPr id="50" name="object 27">
            <a:extLst>
              <a:ext uri="{FF2B5EF4-FFF2-40B4-BE49-F238E27FC236}">
                <a16:creationId xmlns:a16="http://schemas.microsoft.com/office/drawing/2014/main" id="{CB94C63A-22A7-409E-9F2B-ECE28D8582FA}"/>
              </a:ext>
            </a:extLst>
          </p:cNvPr>
          <p:cNvSpPr txBox="1"/>
          <p:nvPr/>
        </p:nvSpPr>
        <p:spPr>
          <a:xfrm>
            <a:off x="668513" y="2555375"/>
            <a:ext cx="1786803" cy="1898436"/>
          </a:xfrm>
          <a:prstGeom prst="rect">
            <a:avLst/>
          </a:prstGeom>
        </p:spPr>
        <p:txBody>
          <a:bodyPr vert="horz" wrap="square" lIns="0" tIns="53816" rIns="0" bIns="0" rtlCol="0">
            <a:spAutoFit/>
          </a:bodyPr>
          <a:lstStyle/>
          <a:p>
            <a:pPr marL="151920" marR="0" lvl="0" indent="0" algn="ctr" defTabSz="342900" rtl="0" eaLnBrk="1" fontAlgn="auto" latinLnBrk="0" hangingPunct="1">
              <a:lnSpc>
                <a:spcPct val="100000"/>
              </a:lnSpc>
              <a:spcBef>
                <a:spcPts val="424"/>
              </a:spcBef>
              <a:spcAft>
                <a:spcPts val="0"/>
              </a:spcAft>
              <a:buClrTx/>
              <a:buSzTx/>
              <a:buFontTx/>
              <a:buNone/>
              <a:tabLst/>
              <a:defRPr/>
            </a:pPr>
            <a:r>
              <a:rPr kumimoji="0" sz="1050" b="1" i="0" u="none" strike="noStrike" kern="1200" cap="none" spc="-15" normalizeH="0" baseline="0" noProof="0" dirty="0">
                <a:ln>
                  <a:noFill/>
                </a:ln>
                <a:solidFill>
                  <a:schemeClr val="tx2"/>
                </a:solidFill>
                <a:effectLst/>
                <a:uLnTx/>
                <a:uFillTx/>
                <a:latin typeface="+mj-lt"/>
                <a:ea typeface="+mn-ea"/>
                <a:cs typeface="Interstate Light"/>
              </a:rPr>
              <a:t>Proven</a:t>
            </a:r>
            <a:r>
              <a:rPr kumimoji="0" sz="1050" b="1" i="0" u="none" strike="noStrike" kern="1200" cap="none" spc="-23" normalizeH="0" baseline="0" noProof="0" dirty="0">
                <a:ln>
                  <a:noFill/>
                </a:ln>
                <a:solidFill>
                  <a:schemeClr val="tx2"/>
                </a:solidFill>
                <a:effectLst/>
                <a:uLnTx/>
                <a:uFillTx/>
                <a:latin typeface="+mj-lt"/>
                <a:ea typeface="+mn-ea"/>
                <a:cs typeface="Interstate Light"/>
              </a:rPr>
              <a:t> </a:t>
            </a:r>
            <a:r>
              <a:rPr kumimoji="0" sz="1050" b="1" i="0" u="none" strike="noStrike" kern="1200" cap="none" spc="-8" normalizeH="0" baseline="0" noProof="0" dirty="0">
                <a:ln>
                  <a:noFill/>
                </a:ln>
                <a:solidFill>
                  <a:schemeClr val="tx2"/>
                </a:solidFill>
                <a:effectLst/>
                <a:uLnTx/>
                <a:uFillTx/>
                <a:latin typeface="+mj-lt"/>
                <a:ea typeface="+mn-ea"/>
                <a:cs typeface="Interstate Light"/>
              </a:rPr>
              <a:t>Partnership</a:t>
            </a:r>
            <a:endParaRPr kumimoji="0" sz="1050" b="1" i="0" u="none" strike="noStrike" kern="1200" cap="none" spc="0" normalizeH="0" baseline="0" noProof="0" dirty="0">
              <a:ln>
                <a:noFill/>
              </a:ln>
              <a:solidFill>
                <a:schemeClr val="tx2"/>
              </a:solidFill>
              <a:effectLst/>
              <a:uLnTx/>
              <a:uFillTx/>
              <a:latin typeface="+mj-lt"/>
              <a:ea typeface="+mn-ea"/>
              <a:cs typeface="Interstate Light"/>
            </a:endParaRPr>
          </a:p>
          <a:p>
            <a:pPr marL="151920" marR="0" lvl="0" indent="0" algn="ctr" defTabSz="342900" rtl="0" eaLnBrk="1" fontAlgn="auto" latinLnBrk="0" hangingPunct="1">
              <a:lnSpc>
                <a:spcPct val="100000"/>
              </a:lnSpc>
              <a:spcBef>
                <a:spcPts val="296"/>
              </a:spcBef>
              <a:spcAft>
                <a:spcPts val="0"/>
              </a:spcAft>
              <a:buClrTx/>
              <a:buSzTx/>
              <a:buFontTx/>
              <a:buNone/>
              <a:tabLst/>
              <a:defRPr/>
            </a:pPr>
            <a:r>
              <a:rPr kumimoji="0" sz="900" b="0" i="0" u="none" strike="noStrike" kern="1200" cap="none" spc="-8" normalizeH="0" baseline="0" noProof="0" dirty="0">
                <a:ln>
                  <a:noFill/>
                </a:ln>
                <a:solidFill>
                  <a:schemeClr val="tx2"/>
                </a:solidFill>
                <a:effectLst/>
                <a:uLnTx/>
                <a:uFillTx/>
                <a:latin typeface="+mj-lt"/>
                <a:ea typeface="+mn-ea"/>
                <a:cs typeface="Interstate Light"/>
              </a:rPr>
              <a:t>Strategic</a:t>
            </a:r>
            <a:r>
              <a:rPr kumimoji="0" sz="900" b="0" i="0" u="none" strike="noStrike" kern="1200" cap="none" spc="-53" normalizeH="0" baseline="0" noProof="0" dirty="0">
                <a:ln>
                  <a:noFill/>
                </a:ln>
                <a:solidFill>
                  <a:schemeClr val="tx2"/>
                </a:solidFill>
                <a:effectLst/>
                <a:uLnTx/>
                <a:uFillTx/>
                <a:latin typeface="+mj-lt"/>
                <a:ea typeface="+mn-ea"/>
                <a:cs typeface="Interstate Light"/>
              </a:rPr>
              <a:t> </a:t>
            </a:r>
            <a:r>
              <a:rPr kumimoji="0" sz="900" b="0" i="0" u="none" strike="noStrike" kern="1200" cap="none" spc="-4" normalizeH="0" baseline="0" noProof="0" dirty="0">
                <a:ln>
                  <a:noFill/>
                </a:ln>
                <a:solidFill>
                  <a:schemeClr val="tx2"/>
                </a:solidFill>
                <a:effectLst/>
                <a:uLnTx/>
                <a:uFillTx/>
                <a:latin typeface="+mj-lt"/>
                <a:ea typeface="+mn-ea"/>
                <a:cs typeface="Interstate Light"/>
              </a:rPr>
              <a:t>Liaisons</a:t>
            </a:r>
            <a:endParaRPr kumimoji="0" sz="900" b="0" i="0" u="none" strike="noStrike" kern="1200" cap="none" spc="0" normalizeH="0" baseline="0" noProof="0" dirty="0">
              <a:ln>
                <a:noFill/>
              </a:ln>
              <a:solidFill>
                <a:schemeClr val="tx2"/>
              </a:solidFill>
              <a:effectLst/>
              <a:uLnTx/>
              <a:uFillTx/>
              <a:latin typeface="+mj-lt"/>
              <a:ea typeface="+mn-ea"/>
              <a:cs typeface="Interstate Light"/>
            </a:endParaRPr>
          </a:p>
          <a:p>
            <a:pPr marL="228119" marR="204783" lvl="0" indent="-76198" algn="l" defTabSz="342900" rtl="0" eaLnBrk="1" fontAlgn="auto" latinLnBrk="0" hangingPunct="1">
              <a:lnSpc>
                <a:spcPct val="100000"/>
              </a:lnSpc>
              <a:spcBef>
                <a:spcPts val="506"/>
              </a:spcBef>
              <a:spcAft>
                <a:spcPts val="0"/>
              </a:spcAft>
              <a:buClrTx/>
              <a:buSzTx/>
              <a:buFontTx/>
              <a:buChar char="•"/>
              <a:tabLst>
                <a:tab pos="228594" algn="l"/>
              </a:tabLst>
              <a:defRPr/>
            </a:pPr>
            <a:r>
              <a:rPr kumimoji="0" sz="700" b="0" i="0" u="none" strike="noStrike" kern="1200" cap="none" spc="-4" normalizeH="0" baseline="0" noProof="0" dirty="0">
                <a:ln>
                  <a:noFill/>
                </a:ln>
                <a:solidFill>
                  <a:schemeClr val="tx2"/>
                </a:solidFill>
                <a:effectLst/>
                <a:uLnTx/>
                <a:uFillTx/>
                <a:latin typeface="+mj-lt"/>
                <a:ea typeface="+mn-ea"/>
                <a:cs typeface="Interstate Light"/>
              </a:rPr>
              <a:t>Longest standing global </a:t>
            </a:r>
            <a:r>
              <a:rPr kumimoji="0" sz="700" b="0" i="0" u="none" strike="noStrike" kern="1200" cap="none" spc="-8" normalizeH="0" baseline="0" noProof="0" dirty="0">
                <a:ln>
                  <a:noFill/>
                </a:ln>
                <a:solidFill>
                  <a:schemeClr val="tx2"/>
                </a:solidFill>
                <a:effectLst/>
                <a:uLnTx/>
                <a:uFillTx/>
                <a:latin typeface="+mj-lt"/>
                <a:ea typeface="+mn-ea"/>
                <a:cs typeface="Interstate Light"/>
              </a:rPr>
              <a:t>part</a:t>
            </a:r>
            <a:r>
              <a:rPr kumimoji="0" sz="700" b="0" i="0" u="none" strike="noStrike" kern="1200" cap="none" spc="0" normalizeH="0" baseline="0" noProof="0" dirty="0">
                <a:ln>
                  <a:noFill/>
                </a:ln>
                <a:solidFill>
                  <a:schemeClr val="tx2"/>
                </a:solidFill>
                <a:effectLst/>
                <a:uLnTx/>
                <a:uFillTx/>
                <a:latin typeface="+mj-lt"/>
                <a:ea typeface="+mn-ea"/>
                <a:cs typeface="Interstate Light"/>
              </a:rPr>
              <a:t>ner </a:t>
            </a:r>
            <a:r>
              <a:rPr kumimoji="0" sz="700" b="0" i="0" u="none" strike="noStrike" kern="1200" cap="none" spc="-4" normalizeH="0" baseline="0" noProof="0" dirty="0">
                <a:ln>
                  <a:noFill/>
                </a:ln>
                <a:solidFill>
                  <a:schemeClr val="tx2"/>
                </a:solidFill>
                <a:effectLst/>
                <a:uLnTx/>
                <a:uFillTx/>
                <a:latin typeface="+mj-lt"/>
                <a:ea typeface="+mn-ea"/>
                <a:cs typeface="Interstate Light"/>
              </a:rPr>
              <a:t>since</a:t>
            </a:r>
            <a:r>
              <a:rPr kumimoji="0" sz="700" b="0" i="0" u="none" strike="noStrike" kern="1200" cap="none" spc="-71"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2008</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a:p>
            <a:pPr marL="228119" marR="322890" lvl="0" indent="-76198" algn="l" defTabSz="342900" rtl="0" eaLnBrk="1" fontAlgn="auto" latinLnBrk="0" hangingPunct="1">
              <a:lnSpc>
                <a:spcPct val="100000"/>
              </a:lnSpc>
              <a:spcBef>
                <a:spcPts val="450"/>
              </a:spcBef>
              <a:spcAft>
                <a:spcPts val="0"/>
              </a:spcAft>
              <a:buClrTx/>
              <a:buSzTx/>
              <a:buFontTx/>
              <a:buChar char="•"/>
              <a:tabLst>
                <a:tab pos="228594" algn="l"/>
              </a:tabLst>
              <a:defRPr/>
            </a:pPr>
            <a:r>
              <a:rPr kumimoji="0" sz="700" b="0" i="0" u="none" strike="noStrike" kern="1200" cap="none" spc="0" normalizeH="0" baseline="0" noProof="0" dirty="0">
                <a:ln>
                  <a:noFill/>
                </a:ln>
                <a:solidFill>
                  <a:schemeClr val="tx2"/>
                </a:solidFill>
                <a:effectLst/>
                <a:uLnTx/>
                <a:uFillTx/>
                <a:latin typeface="+mj-lt"/>
                <a:ea typeface="+mn-ea"/>
                <a:cs typeface="Interstate Light"/>
              </a:rPr>
              <a:t>2nd </a:t>
            </a:r>
            <a:r>
              <a:rPr kumimoji="0" sz="700" b="0" i="0" u="none" strike="noStrike" kern="1200" cap="none" spc="-8" normalizeH="0" baseline="0" noProof="0" dirty="0">
                <a:ln>
                  <a:noFill/>
                </a:ln>
                <a:solidFill>
                  <a:schemeClr val="tx2"/>
                </a:solidFill>
                <a:effectLst/>
                <a:uLnTx/>
                <a:uFillTx/>
                <a:latin typeface="+mj-lt"/>
                <a:ea typeface="+mn-ea"/>
                <a:cs typeface="Interstate Light"/>
              </a:rPr>
              <a:t>largest </a:t>
            </a:r>
            <a:r>
              <a:rPr kumimoji="0" sz="700" b="0" i="0" u="none" strike="noStrike" kern="1200" cap="none" spc="-4" normalizeH="0" baseline="0" noProof="0" dirty="0">
                <a:ln>
                  <a:noFill/>
                </a:ln>
                <a:solidFill>
                  <a:schemeClr val="tx2"/>
                </a:solidFill>
                <a:effectLst/>
                <a:uLnTx/>
                <a:uFillTx/>
                <a:latin typeface="+mj-lt"/>
                <a:ea typeface="+mn-ea"/>
                <a:cs typeface="Interstate Light"/>
              </a:rPr>
              <a:t>GSI </a:t>
            </a:r>
            <a:r>
              <a:rPr kumimoji="0" sz="700" b="0" i="0" u="none" strike="noStrike" kern="1200" cap="none" spc="-8" normalizeH="0" baseline="0" noProof="0" dirty="0">
                <a:ln>
                  <a:noFill/>
                </a:ln>
                <a:solidFill>
                  <a:schemeClr val="tx2"/>
                </a:solidFill>
                <a:effectLst/>
                <a:uLnTx/>
                <a:uFillTx/>
                <a:latin typeface="+mj-lt"/>
                <a:ea typeface="+mn-ea"/>
                <a:cs typeface="Interstate Light"/>
              </a:rPr>
              <a:t>across </a:t>
            </a:r>
            <a:r>
              <a:rPr kumimoji="0" sz="700" b="0" i="0" u="none" strike="noStrike" kern="1200" cap="none" spc="0" normalizeH="0" baseline="0" noProof="0" dirty="0">
                <a:ln>
                  <a:noFill/>
                </a:ln>
                <a:solidFill>
                  <a:schemeClr val="tx2"/>
                </a:solidFill>
                <a:effectLst/>
                <a:uLnTx/>
                <a:uFillTx/>
                <a:latin typeface="+mj-lt"/>
                <a:ea typeface="+mn-ea"/>
                <a:cs typeface="Interstate Light"/>
              </a:rPr>
              <a:t>the  globe </a:t>
            </a:r>
            <a:r>
              <a:rPr kumimoji="0" sz="700" b="0" i="0" u="none" strike="noStrike" kern="1200" cap="none" spc="-8" normalizeH="0" baseline="0" noProof="0" dirty="0">
                <a:ln>
                  <a:noFill/>
                </a:ln>
                <a:solidFill>
                  <a:schemeClr val="tx2"/>
                </a:solidFill>
                <a:effectLst/>
                <a:uLnTx/>
                <a:uFillTx/>
                <a:latin typeface="+mj-lt"/>
                <a:ea typeface="+mn-ea"/>
                <a:cs typeface="Interstate Light"/>
              </a:rPr>
              <a:t>(by </a:t>
            </a:r>
            <a:r>
              <a:rPr kumimoji="0" sz="700" b="0" i="0" u="none" strike="noStrike" kern="1200" cap="none" spc="-15" normalizeH="0" baseline="0" noProof="0" dirty="0">
                <a:ln>
                  <a:noFill/>
                </a:ln>
                <a:solidFill>
                  <a:schemeClr val="tx2"/>
                </a:solidFill>
                <a:effectLst/>
                <a:uLnTx/>
                <a:uFillTx/>
                <a:latin typeface="+mj-lt"/>
                <a:ea typeface="+mn-ea"/>
                <a:cs typeface="Interstate Light"/>
              </a:rPr>
              <a:t>AWS</a:t>
            </a:r>
            <a:r>
              <a:rPr kumimoji="0" sz="700" b="0" i="0" u="none" strike="noStrike" kern="1200" cap="none" spc="-34" normalizeH="0" baseline="0" noProof="0" dirty="0">
                <a:ln>
                  <a:noFill/>
                </a:ln>
                <a:solidFill>
                  <a:schemeClr val="tx2"/>
                </a:solidFill>
                <a:effectLst/>
                <a:uLnTx/>
                <a:uFillTx/>
                <a:latin typeface="+mj-lt"/>
                <a:ea typeface="+mn-ea"/>
                <a:cs typeface="Interstate Light"/>
              </a:rPr>
              <a:t> </a:t>
            </a:r>
            <a:r>
              <a:rPr kumimoji="0" sz="700" b="0" i="0" u="none" strike="noStrike" kern="1200" cap="none" spc="-8" normalizeH="0" baseline="0" noProof="0" dirty="0">
                <a:ln>
                  <a:noFill/>
                </a:ln>
                <a:solidFill>
                  <a:schemeClr val="tx2"/>
                </a:solidFill>
                <a:effectLst/>
                <a:uLnTx/>
                <a:uFillTx/>
                <a:latin typeface="+mj-lt"/>
                <a:ea typeface="+mn-ea"/>
                <a:cs typeface="Interstate Light"/>
              </a:rPr>
              <a:t>mindshare)</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a:p>
            <a:pPr marL="228119" marR="290506" lvl="0" indent="-76198" algn="l" defTabSz="342900" rtl="0" eaLnBrk="1" fontAlgn="auto" latinLnBrk="0" hangingPunct="1">
              <a:lnSpc>
                <a:spcPct val="100000"/>
              </a:lnSpc>
              <a:spcBef>
                <a:spcPts val="450"/>
              </a:spcBef>
              <a:spcAft>
                <a:spcPts val="0"/>
              </a:spcAft>
              <a:buClrTx/>
              <a:buSzTx/>
              <a:buFontTx/>
              <a:buChar char="•"/>
              <a:tabLst>
                <a:tab pos="228594" algn="l"/>
              </a:tabLst>
              <a:defRPr/>
            </a:pPr>
            <a:r>
              <a:rPr kumimoji="0" sz="700" b="0" i="0" u="none" strike="noStrike" kern="1200" cap="none" spc="-4" normalizeH="0" baseline="0" noProof="0" dirty="0">
                <a:ln>
                  <a:noFill/>
                </a:ln>
                <a:solidFill>
                  <a:schemeClr val="tx2"/>
                </a:solidFill>
                <a:effectLst/>
                <a:uLnTx/>
                <a:uFillTx/>
                <a:latin typeface="+mj-lt"/>
                <a:ea typeface="+mn-ea"/>
                <a:cs typeface="Interstate Light"/>
              </a:rPr>
              <a:t>Joint Executive</a:t>
            </a:r>
            <a:r>
              <a:rPr kumimoji="0" sz="700" b="0" i="0" u="none" strike="noStrike" kern="1200" cap="none" spc="-49"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Leadership  Sponsorship</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a:p>
            <a:pPr marL="228119" marR="232404" lvl="0" indent="-76198" algn="l" defTabSz="342900" rtl="0" eaLnBrk="1" fontAlgn="auto" latinLnBrk="0" hangingPunct="1">
              <a:lnSpc>
                <a:spcPct val="100000"/>
              </a:lnSpc>
              <a:spcBef>
                <a:spcPts val="450"/>
              </a:spcBef>
              <a:spcAft>
                <a:spcPts val="0"/>
              </a:spcAft>
              <a:buClrTx/>
              <a:buSzTx/>
              <a:buFontTx/>
              <a:buChar char="•"/>
              <a:tabLst>
                <a:tab pos="228594" algn="l"/>
              </a:tabLst>
              <a:defRPr/>
            </a:pPr>
            <a:r>
              <a:rPr kumimoji="0" sz="700" b="0" i="0" u="none" strike="noStrike" kern="1200" cap="none" spc="-4" normalizeH="0" baseline="0" noProof="0" dirty="0">
                <a:ln>
                  <a:noFill/>
                </a:ln>
                <a:solidFill>
                  <a:schemeClr val="tx2"/>
                </a:solidFill>
                <a:effectLst/>
                <a:uLnTx/>
                <a:uFillTx/>
                <a:latin typeface="+mj-lt"/>
                <a:ea typeface="+mn-ea"/>
                <a:cs typeface="Interstate Light"/>
              </a:rPr>
              <a:t>Dedicated </a:t>
            </a:r>
            <a:r>
              <a:rPr kumimoji="0" sz="700" b="0" i="0" u="none" strike="noStrike" kern="1200" cap="none" spc="-8" normalizeH="0" baseline="0" noProof="0" dirty="0">
                <a:ln>
                  <a:noFill/>
                </a:ln>
                <a:solidFill>
                  <a:schemeClr val="tx2"/>
                </a:solidFill>
                <a:effectLst/>
                <a:uLnTx/>
                <a:uFillTx/>
                <a:latin typeface="+mj-lt"/>
                <a:ea typeface="+mn-ea"/>
                <a:cs typeface="Interstate Light"/>
              </a:rPr>
              <a:t>team </a:t>
            </a:r>
            <a:r>
              <a:rPr kumimoji="0" sz="700" b="0" i="0" u="none" strike="noStrike" kern="1200" cap="none" spc="0" normalizeH="0" baseline="0" noProof="0" dirty="0">
                <a:ln>
                  <a:noFill/>
                </a:ln>
                <a:solidFill>
                  <a:schemeClr val="tx2"/>
                </a:solidFill>
                <a:effectLst/>
                <a:uLnTx/>
                <a:uFillTx/>
                <a:latin typeface="+mj-lt"/>
                <a:ea typeface="+mn-ea"/>
                <a:cs typeface="Interstate Light"/>
              </a:rPr>
              <a:t>driving</a:t>
            </a:r>
            <a:r>
              <a:rPr kumimoji="0" sz="700" b="0" i="0" u="none" strike="noStrike" kern="1200" cap="none" spc="-34" normalizeH="0" baseline="0" noProof="0" dirty="0">
                <a:ln>
                  <a:noFill/>
                </a:ln>
                <a:solidFill>
                  <a:schemeClr val="tx2"/>
                </a:solidFill>
                <a:effectLst/>
                <a:uLnTx/>
                <a:uFillTx/>
                <a:latin typeface="+mj-lt"/>
                <a:ea typeface="+mn-ea"/>
                <a:cs typeface="Interstate Light"/>
              </a:rPr>
              <a:t> </a:t>
            </a:r>
            <a:r>
              <a:rPr kumimoji="0" sz="700" b="0" i="0" u="none" strike="noStrike" kern="1200" cap="none" spc="-8" normalizeH="0" baseline="0" noProof="0" dirty="0">
                <a:ln>
                  <a:noFill/>
                </a:ln>
                <a:solidFill>
                  <a:schemeClr val="tx2"/>
                </a:solidFill>
                <a:effectLst/>
                <a:uLnTx/>
                <a:uFillTx/>
                <a:latin typeface="+mj-lt"/>
                <a:ea typeface="+mn-ea"/>
                <a:cs typeface="Interstate Light"/>
              </a:rPr>
              <a:t>part</a:t>
            </a:r>
            <a:r>
              <a:rPr kumimoji="0" sz="700" b="0" i="0" u="none" strike="noStrike" kern="1200" cap="none" spc="-4" normalizeH="0" baseline="0" noProof="0" dirty="0">
                <a:ln>
                  <a:noFill/>
                </a:ln>
                <a:solidFill>
                  <a:schemeClr val="tx2"/>
                </a:solidFill>
                <a:effectLst/>
                <a:uLnTx/>
                <a:uFillTx/>
                <a:latin typeface="+mj-lt"/>
                <a:ea typeface="+mn-ea"/>
                <a:cs typeface="Interstate Light"/>
              </a:rPr>
              <a:t>nership: </a:t>
            </a:r>
            <a:r>
              <a:rPr kumimoji="0" sz="700" b="0" i="0" u="none" strike="noStrike" kern="1200" cap="none" spc="0" normalizeH="0" baseline="0" noProof="0" dirty="0">
                <a:ln>
                  <a:noFill/>
                </a:ln>
                <a:solidFill>
                  <a:schemeClr val="tx2"/>
                </a:solidFill>
                <a:effectLst/>
                <a:uLnTx/>
                <a:uFillTx/>
                <a:latin typeface="+mj-lt"/>
                <a:ea typeface="+mn-ea"/>
                <a:cs typeface="Interstate Light"/>
              </a:rPr>
              <a:t>100+ </a:t>
            </a:r>
            <a:r>
              <a:rPr kumimoji="0" sz="700" b="0" i="0" u="none" strike="noStrike" kern="1200" cap="none" spc="-8" normalizeH="0" baseline="0" noProof="0" dirty="0">
                <a:ln>
                  <a:noFill/>
                </a:ln>
                <a:solidFill>
                  <a:schemeClr val="tx2"/>
                </a:solidFill>
                <a:effectLst/>
                <a:uLnTx/>
                <a:uFillTx/>
                <a:latin typeface="+mj-lt"/>
                <a:ea typeface="+mn-ea"/>
                <a:cs typeface="Interstate Light"/>
              </a:rPr>
              <a:t>GTM, </a:t>
            </a:r>
            <a:r>
              <a:rPr kumimoji="0" sz="700" b="0" i="0" u="none" strike="noStrike" kern="1200" cap="none" spc="-4" normalizeH="0" baseline="0" noProof="0" dirty="0">
                <a:ln>
                  <a:noFill/>
                </a:ln>
                <a:solidFill>
                  <a:schemeClr val="tx2"/>
                </a:solidFill>
                <a:effectLst/>
                <a:uLnTx/>
                <a:uFillTx/>
                <a:latin typeface="+mj-lt"/>
                <a:ea typeface="+mn-ea"/>
                <a:cs typeface="Interstate Light"/>
              </a:rPr>
              <a:t>Consul</a:t>
            </a:r>
            <a:r>
              <a:rPr kumimoji="0" sz="700" b="0" i="0" u="none" strike="noStrike" kern="1200" cap="none" spc="-8" normalizeH="0" baseline="0" noProof="0" dirty="0">
                <a:ln>
                  <a:noFill/>
                </a:ln>
                <a:solidFill>
                  <a:schemeClr val="tx2"/>
                </a:solidFill>
                <a:effectLst/>
                <a:uLnTx/>
                <a:uFillTx/>
                <a:latin typeface="+mj-lt"/>
                <a:ea typeface="+mn-ea"/>
                <a:cs typeface="Interstate Light"/>
              </a:rPr>
              <a:t>tants, </a:t>
            </a:r>
            <a:r>
              <a:rPr kumimoji="0" sz="700" b="0" i="0" u="none" strike="noStrike" kern="1200" cap="none" spc="-4" normalizeH="0" baseline="0" noProof="0" dirty="0">
                <a:ln>
                  <a:noFill/>
                </a:ln>
                <a:solidFill>
                  <a:schemeClr val="tx2"/>
                </a:solidFill>
                <a:effectLst/>
                <a:uLnTx/>
                <a:uFillTx/>
                <a:latin typeface="+mj-lt"/>
                <a:ea typeface="+mn-ea"/>
                <a:cs typeface="Interstate Light"/>
              </a:rPr>
              <a:t>Solution </a:t>
            </a:r>
            <a:r>
              <a:rPr kumimoji="0" sz="700" b="0" i="0" u="none" strike="noStrike" kern="1200" cap="none" spc="-8" normalizeH="0" baseline="0" noProof="0" dirty="0">
                <a:ln>
                  <a:noFill/>
                </a:ln>
                <a:solidFill>
                  <a:schemeClr val="tx2"/>
                </a:solidFill>
                <a:effectLst/>
                <a:uLnTx/>
                <a:uFillTx/>
                <a:latin typeface="+mj-lt"/>
                <a:ea typeface="+mn-ea"/>
                <a:cs typeface="Interstate Light"/>
              </a:rPr>
              <a:t>Architects,  </a:t>
            </a:r>
            <a:r>
              <a:rPr kumimoji="0" sz="700" b="0" i="0" u="none" strike="noStrike" kern="1200" cap="none" spc="-4" normalizeH="0" baseline="0" noProof="0" dirty="0">
                <a:ln>
                  <a:noFill/>
                </a:ln>
                <a:solidFill>
                  <a:schemeClr val="tx2"/>
                </a:solidFill>
                <a:effectLst/>
                <a:uLnTx/>
                <a:uFillTx/>
                <a:latin typeface="+mj-lt"/>
                <a:ea typeface="+mn-ea"/>
                <a:cs typeface="Interstate Light"/>
              </a:rPr>
              <a:t>Delivery</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a:p>
            <a:pPr marL="228119" marR="316222" lvl="0" indent="-76198" algn="l" defTabSz="342900" rtl="0" eaLnBrk="1" fontAlgn="auto" latinLnBrk="0" hangingPunct="1">
              <a:lnSpc>
                <a:spcPct val="100000"/>
              </a:lnSpc>
              <a:spcBef>
                <a:spcPts val="450"/>
              </a:spcBef>
              <a:spcAft>
                <a:spcPts val="0"/>
              </a:spcAft>
              <a:buClrTx/>
              <a:buSzTx/>
              <a:buFontTx/>
              <a:buChar char="•"/>
              <a:tabLst>
                <a:tab pos="228594" algn="l"/>
              </a:tabLst>
              <a:defRPr/>
            </a:pPr>
            <a:r>
              <a:rPr kumimoji="0" sz="700" b="0" i="0" u="none" strike="noStrike" kern="1200" cap="none" spc="-8" normalizeH="0" baseline="0" noProof="0" dirty="0">
                <a:ln>
                  <a:noFill/>
                </a:ln>
                <a:solidFill>
                  <a:schemeClr val="tx2"/>
                </a:solidFill>
                <a:effectLst/>
                <a:uLnTx/>
                <a:uFillTx/>
                <a:latin typeface="+mj-lt"/>
                <a:ea typeface="+mn-ea"/>
                <a:cs typeface="Interstate Light"/>
              </a:rPr>
              <a:t>Center of Excellence (CoE)  </a:t>
            </a:r>
            <a:r>
              <a:rPr kumimoji="0" sz="700" b="0" i="0" u="none" strike="noStrike" kern="1200" cap="none" spc="-4" normalizeH="0" baseline="0" noProof="0" dirty="0">
                <a:ln>
                  <a:noFill/>
                </a:ln>
                <a:solidFill>
                  <a:schemeClr val="tx2"/>
                </a:solidFill>
                <a:effectLst/>
                <a:uLnTx/>
                <a:uFillTx/>
                <a:latin typeface="+mj-lt"/>
                <a:ea typeface="+mn-ea"/>
                <a:cs typeface="Interstate Light"/>
              </a:rPr>
              <a:t>Collaboration</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p:txBody>
      </p:sp>
      <p:sp>
        <p:nvSpPr>
          <p:cNvPr id="51" name="object 28">
            <a:extLst>
              <a:ext uri="{FF2B5EF4-FFF2-40B4-BE49-F238E27FC236}">
                <a16:creationId xmlns:a16="http://schemas.microsoft.com/office/drawing/2014/main" id="{6AAAEF2C-05C7-47E3-BE62-4921539D16F5}"/>
              </a:ext>
            </a:extLst>
          </p:cNvPr>
          <p:cNvSpPr txBox="1"/>
          <p:nvPr/>
        </p:nvSpPr>
        <p:spPr>
          <a:xfrm>
            <a:off x="2504705" y="2557288"/>
            <a:ext cx="1962521" cy="1700946"/>
          </a:xfrm>
          <a:prstGeom prst="rect">
            <a:avLst/>
          </a:prstGeom>
        </p:spPr>
        <p:txBody>
          <a:bodyPr vert="horz" wrap="square" lIns="0" tIns="53816" rIns="0" bIns="0" rtlCol="0">
            <a:spAutoFit/>
          </a:bodyPr>
          <a:lstStyle/>
          <a:p>
            <a:pPr marL="119060" marR="0" lvl="0" indent="0" algn="ctr" defTabSz="342900" rtl="0" eaLnBrk="1" fontAlgn="auto" latinLnBrk="0" hangingPunct="1">
              <a:lnSpc>
                <a:spcPct val="100000"/>
              </a:lnSpc>
              <a:spcBef>
                <a:spcPts val="424"/>
              </a:spcBef>
              <a:spcAft>
                <a:spcPts val="0"/>
              </a:spcAft>
              <a:buClrTx/>
              <a:buSzTx/>
              <a:buFontTx/>
              <a:buNone/>
              <a:tabLst/>
              <a:defRPr/>
            </a:pPr>
            <a:r>
              <a:rPr kumimoji="0" sz="1050" b="1" i="0" u="none" strike="noStrike" kern="1200" cap="none" spc="-23" normalizeH="0" baseline="0" noProof="0" dirty="0">
                <a:ln>
                  <a:noFill/>
                </a:ln>
                <a:solidFill>
                  <a:schemeClr val="tx2"/>
                </a:solidFill>
                <a:effectLst/>
                <a:uLnTx/>
                <a:uFillTx/>
                <a:latin typeface="+mj-lt"/>
                <a:ea typeface="+mn-ea"/>
                <a:cs typeface="Interstate Light"/>
              </a:rPr>
              <a:t>AWS</a:t>
            </a:r>
            <a:r>
              <a:rPr kumimoji="0" sz="1050" b="1" i="0" u="none" strike="noStrike" kern="1200" cap="none" spc="-49" normalizeH="0" baseline="0" noProof="0" dirty="0">
                <a:ln>
                  <a:noFill/>
                </a:ln>
                <a:solidFill>
                  <a:schemeClr val="tx2"/>
                </a:solidFill>
                <a:effectLst/>
                <a:uLnTx/>
                <a:uFillTx/>
                <a:latin typeface="+mj-lt"/>
                <a:ea typeface="+mn-ea"/>
                <a:cs typeface="Interstate Light"/>
              </a:rPr>
              <a:t> </a:t>
            </a:r>
            <a:r>
              <a:rPr kumimoji="0" sz="1050" b="1" i="0" u="none" strike="noStrike" kern="1200" cap="none" spc="-8" normalizeH="0" baseline="0" noProof="0" dirty="0">
                <a:ln>
                  <a:noFill/>
                </a:ln>
                <a:solidFill>
                  <a:schemeClr val="tx2"/>
                </a:solidFill>
                <a:effectLst/>
                <a:uLnTx/>
                <a:uFillTx/>
                <a:latin typeface="+mj-lt"/>
                <a:ea typeface="+mn-ea"/>
                <a:cs typeface="Interstate Light"/>
              </a:rPr>
              <a:t>Offerings</a:t>
            </a:r>
            <a:endParaRPr kumimoji="0" sz="1050" b="1" i="0" u="none" strike="noStrike" kern="1200" cap="none" spc="0" normalizeH="0" baseline="0" noProof="0" dirty="0">
              <a:ln>
                <a:noFill/>
              </a:ln>
              <a:solidFill>
                <a:schemeClr val="tx2"/>
              </a:solidFill>
              <a:effectLst/>
              <a:uLnTx/>
              <a:uFillTx/>
              <a:latin typeface="+mj-lt"/>
              <a:ea typeface="+mn-ea"/>
              <a:cs typeface="Interstate Light"/>
            </a:endParaRPr>
          </a:p>
          <a:p>
            <a:pPr marL="119060" marR="0" lvl="0" indent="0" algn="ctr" defTabSz="342900" rtl="0" eaLnBrk="1" fontAlgn="auto" latinLnBrk="0" hangingPunct="1">
              <a:lnSpc>
                <a:spcPct val="100000"/>
              </a:lnSpc>
              <a:spcBef>
                <a:spcPts val="296"/>
              </a:spcBef>
              <a:spcAft>
                <a:spcPts val="0"/>
              </a:spcAft>
              <a:buClrTx/>
              <a:buSzTx/>
              <a:buFontTx/>
              <a:buNone/>
              <a:tabLst/>
              <a:defRPr/>
            </a:pPr>
            <a:r>
              <a:rPr kumimoji="0" sz="900" b="0" i="0" u="none" strike="noStrike" kern="1200" cap="none" spc="-19" normalizeH="0" baseline="0" noProof="0" dirty="0">
                <a:ln>
                  <a:noFill/>
                </a:ln>
                <a:solidFill>
                  <a:schemeClr val="tx2"/>
                </a:solidFill>
                <a:effectLst/>
                <a:uLnTx/>
                <a:uFillTx/>
                <a:latin typeface="+mj-lt"/>
                <a:ea typeface="+mn-ea"/>
                <a:cs typeface="Interstate Light"/>
              </a:rPr>
              <a:t>Breadth </a:t>
            </a:r>
            <a:r>
              <a:rPr kumimoji="0" sz="900" b="0" i="0" u="none" strike="noStrike" kern="1200" cap="none" spc="-23" normalizeH="0" baseline="0" noProof="0" dirty="0">
                <a:ln>
                  <a:noFill/>
                </a:ln>
                <a:solidFill>
                  <a:schemeClr val="tx2"/>
                </a:solidFill>
                <a:effectLst/>
                <a:uLnTx/>
                <a:uFillTx/>
                <a:latin typeface="+mj-lt"/>
                <a:ea typeface="+mn-ea"/>
                <a:cs typeface="Interstate Light"/>
              </a:rPr>
              <a:t>of </a:t>
            </a:r>
            <a:r>
              <a:rPr kumimoji="0" sz="900" b="0" i="0" u="none" strike="noStrike" kern="1200" cap="none" spc="-15" normalizeH="0" baseline="0" noProof="0" dirty="0">
                <a:ln>
                  <a:noFill/>
                </a:ln>
                <a:solidFill>
                  <a:schemeClr val="tx2"/>
                </a:solidFill>
                <a:effectLst/>
                <a:uLnTx/>
                <a:uFillTx/>
                <a:latin typeface="+mj-lt"/>
                <a:ea typeface="+mn-ea"/>
                <a:cs typeface="Interstate Light"/>
              </a:rPr>
              <a:t>Cloud</a:t>
            </a:r>
            <a:r>
              <a:rPr kumimoji="0" sz="900" b="0" i="0" u="none" strike="noStrike" kern="1200" cap="none" spc="-38" normalizeH="0" baseline="0" noProof="0" dirty="0">
                <a:ln>
                  <a:noFill/>
                </a:ln>
                <a:solidFill>
                  <a:schemeClr val="tx2"/>
                </a:solidFill>
                <a:effectLst/>
                <a:uLnTx/>
                <a:uFillTx/>
                <a:latin typeface="+mj-lt"/>
                <a:ea typeface="+mn-ea"/>
                <a:cs typeface="Interstate Light"/>
              </a:rPr>
              <a:t> </a:t>
            </a:r>
            <a:r>
              <a:rPr kumimoji="0" sz="900" b="0" i="0" u="none" strike="noStrike" kern="1200" cap="none" spc="-15" normalizeH="0" baseline="0" noProof="0" dirty="0">
                <a:ln>
                  <a:noFill/>
                </a:ln>
                <a:solidFill>
                  <a:schemeClr val="tx2"/>
                </a:solidFill>
                <a:effectLst/>
                <a:uLnTx/>
                <a:uFillTx/>
                <a:latin typeface="+mj-lt"/>
                <a:ea typeface="+mn-ea"/>
                <a:cs typeface="Interstate Light"/>
              </a:rPr>
              <a:t>Support</a:t>
            </a:r>
            <a:endParaRPr kumimoji="0" sz="900" b="0" i="0" u="none" strike="noStrike" kern="1200" cap="none" spc="0" normalizeH="0" baseline="0" noProof="0" dirty="0">
              <a:ln>
                <a:noFill/>
              </a:ln>
              <a:solidFill>
                <a:schemeClr val="tx2"/>
              </a:solidFill>
              <a:effectLst/>
              <a:uLnTx/>
              <a:uFillTx/>
              <a:latin typeface="+mj-lt"/>
              <a:ea typeface="+mn-ea"/>
              <a:cs typeface="Interstate Light"/>
            </a:endParaRPr>
          </a:p>
          <a:p>
            <a:pPr marL="195258" marR="169541" lvl="0" indent="-76198" algn="l" defTabSz="342900" rtl="0" eaLnBrk="1" fontAlgn="auto" latinLnBrk="0" hangingPunct="1">
              <a:lnSpc>
                <a:spcPct val="100000"/>
              </a:lnSpc>
              <a:spcBef>
                <a:spcPts val="589"/>
              </a:spcBef>
              <a:spcAft>
                <a:spcPts val="0"/>
              </a:spcAft>
              <a:buClrTx/>
              <a:buSzTx/>
              <a:buFontTx/>
              <a:buChar char="•"/>
              <a:tabLst>
                <a:tab pos="195734" algn="l"/>
              </a:tabLst>
              <a:defRPr/>
            </a:pPr>
            <a:r>
              <a:rPr kumimoji="0" sz="700" b="0" i="0" u="none" strike="noStrike" kern="1200" cap="none" spc="0" normalizeH="0" baseline="0" noProof="0" dirty="0">
                <a:ln>
                  <a:noFill/>
                </a:ln>
                <a:solidFill>
                  <a:schemeClr val="tx2"/>
                </a:solidFill>
                <a:effectLst/>
                <a:uLnTx/>
                <a:uFillTx/>
                <a:latin typeface="+mj-lt"/>
                <a:ea typeface="+mn-ea"/>
                <a:cs typeface="Interstate Light"/>
              </a:rPr>
              <a:t>Cloud </a:t>
            </a:r>
            <a:r>
              <a:rPr kumimoji="0" sz="700" b="0" i="0" u="none" strike="noStrike" kern="1200" cap="none" spc="-4" normalizeH="0" baseline="0" noProof="0" dirty="0">
                <a:ln>
                  <a:noFill/>
                </a:ln>
                <a:solidFill>
                  <a:schemeClr val="tx2"/>
                </a:solidFill>
                <a:effectLst/>
                <a:uLnTx/>
                <a:uFillTx/>
                <a:latin typeface="+mj-lt"/>
                <a:ea typeface="+mn-ea"/>
                <a:cs typeface="Interstate Light"/>
              </a:rPr>
              <a:t>Consult </a:t>
            </a:r>
            <a:r>
              <a:rPr kumimoji="0" sz="700" b="0" i="0" u="none" strike="noStrike" kern="1200" cap="none" spc="0" normalizeH="0" baseline="0" noProof="0" dirty="0">
                <a:ln>
                  <a:noFill/>
                </a:ln>
                <a:solidFill>
                  <a:schemeClr val="tx2"/>
                </a:solidFill>
                <a:effectLst/>
                <a:uLnTx/>
                <a:uFillTx/>
                <a:latin typeface="+mj-lt"/>
                <a:ea typeface="+mn-ea"/>
                <a:cs typeface="Interstate Light"/>
              </a:rPr>
              <a:t>– </a:t>
            </a:r>
            <a:r>
              <a:rPr kumimoji="0" sz="700" b="0" i="0" u="none" strike="noStrike" kern="1200" cap="none" spc="-8" normalizeH="0" baseline="0" noProof="0" dirty="0">
                <a:ln>
                  <a:noFill/>
                </a:ln>
                <a:solidFill>
                  <a:schemeClr val="tx2"/>
                </a:solidFill>
                <a:effectLst/>
                <a:uLnTx/>
                <a:uFillTx/>
                <a:latin typeface="+mj-lt"/>
                <a:ea typeface="+mn-ea"/>
                <a:cs typeface="Interstate Light"/>
              </a:rPr>
              <a:t>strategy </a:t>
            </a:r>
            <a:r>
              <a:rPr kumimoji="0" sz="700" b="0" i="0" u="none" strike="noStrike" kern="1200" cap="none" spc="0" normalizeH="0" baseline="0" noProof="0" dirty="0">
                <a:ln>
                  <a:noFill/>
                </a:ln>
                <a:solidFill>
                  <a:schemeClr val="tx2"/>
                </a:solidFill>
                <a:effectLst/>
                <a:uLnTx/>
                <a:uFillTx/>
                <a:latin typeface="+mj-lt"/>
                <a:ea typeface="+mn-ea"/>
                <a:cs typeface="Interstate Light"/>
              </a:rPr>
              <a:t>&amp;  </a:t>
            </a:r>
            <a:r>
              <a:rPr kumimoji="0" sz="700" b="0" i="0" u="none" strike="noStrike" kern="1200" cap="none" spc="-8" normalizeH="0" baseline="0" noProof="0" dirty="0">
                <a:ln>
                  <a:noFill/>
                </a:ln>
                <a:solidFill>
                  <a:schemeClr val="tx2"/>
                </a:solidFill>
                <a:effectLst/>
                <a:uLnTx/>
                <a:uFillTx/>
                <a:latin typeface="+mj-lt"/>
                <a:ea typeface="+mn-ea"/>
                <a:cs typeface="Interstate Light"/>
              </a:rPr>
              <a:t>roadmap, platform </a:t>
            </a:r>
            <a:r>
              <a:rPr kumimoji="0" sz="700" b="0" i="0" u="none" strike="noStrike" kern="1200" cap="none" spc="-4" normalizeH="0" baseline="0" noProof="0" dirty="0">
                <a:ln>
                  <a:noFill/>
                </a:ln>
                <a:solidFill>
                  <a:schemeClr val="tx2"/>
                </a:solidFill>
                <a:effectLst/>
                <a:uLnTx/>
                <a:uFillTx/>
                <a:latin typeface="+mj-lt"/>
                <a:ea typeface="+mn-ea"/>
                <a:cs typeface="Interstate Light"/>
              </a:rPr>
              <a:t>selection, assessment, security </a:t>
            </a:r>
            <a:r>
              <a:rPr kumimoji="0" sz="700" b="0" i="0" u="none" strike="noStrike" kern="1200" cap="none" spc="0" normalizeH="0" baseline="0" noProof="0" dirty="0">
                <a:ln>
                  <a:noFill/>
                </a:ln>
                <a:solidFill>
                  <a:schemeClr val="tx2"/>
                </a:solidFill>
                <a:effectLst/>
                <a:uLnTx/>
                <a:uFillTx/>
                <a:latin typeface="+mj-lt"/>
                <a:ea typeface="+mn-ea"/>
                <a:cs typeface="Interstate Light"/>
              </a:rPr>
              <a:t>and</a:t>
            </a:r>
            <a:r>
              <a:rPr kumimoji="0" sz="700" b="0" i="0" u="none" strike="noStrike" kern="1200" cap="none" spc="-64" normalizeH="0" baseline="0" noProof="0" dirty="0">
                <a:ln>
                  <a:noFill/>
                </a:ln>
                <a:solidFill>
                  <a:schemeClr val="tx2"/>
                </a:solidFill>
                <a:effectLst/>
                <a:uLnTx/>
                <a:uFillTx/>
                <a:latin typeface="+mj-lt"/>
                <a:ea typeface="+mn-ea"/>
                <a:cs typeface="Interstate Light"/>
              </a:rPr>
              <a:t> </a:t>
            </a:r>
            <a:r>
              <a:rPr kumimoji="0" sz="700" b="0" i="0" u="none" strike="noStrike" kern="1200" cap="none" spc="0" normalizeH="0" baseline="0" noProof="0" dirty="0">
                <a:ln>
                  <a:noFill/>
                </a:ln>
                <a:solidFill>
                  <a:schemeClr val="tx2"/>
                </a:solidFill>
                <a:effectLst/>
                <a:uLnTx/>
                <a:uFillTx/>
                <a:latin typeface="+mj-lt"/>
                <a:ea typeface="+mn-ea"/>
                <a:cs typeface="Interstate Light"/>
              </a:rPr>
              <a:t>cloud  </a:t>
            </a:r>
            <a:r>
              <a:rPr kumimoji="0" sz="700" b="0" i="0" u="none" strike="noStrike" kern="1200" cap="none" spc="-4" normalizeH="0" baseline="0" noProof="0" dirty="0">
                <a:ln>
                  <a:noFill/>
                </a:ln>
                <a:solidFill>
                  <a:schemeClr val="tx2"/>
                </a:solidFill>
                <a:effectLst/>
                <a:uLnTx/>
                <a:uFillTx/>
                <a:latin typeface="+mj-lt"/>
                <a:ea typeface="+mn-ea"/>
                <a:cs typeface="Interstate Light"/>
              </a:rPr>
              <a:t>operations</a:t>
            </a:r>
            <a:r>
              <a:rPr kumimoji="0" sz="700" b="0" i="0" u="none" strike="noStrike" kern="1200" cap="none" spc="-64" normalizeH="0" baseline="0" noProof="0" dirty="0">
                <a:ln>
                  <a:noFill/>
                </a:ln>
                <a:solidFill>
                  <a:schemeClr val="tx2"/>
                </a:solidFill>
                <a:effectLst/>
                <a:uLnTx/>
                <a:uFillTx/>
                <a:latin typeface="+mj-lt"/>
                <a:ea typeface="+mn-ea"/>
                <a:cs typeface="Interstate Light"/>
              </a:rPr>
              <a:t> </a:t>
            </a:r>
            <a:r>
              <a:rPr kumimoji="0" sz="700" b="0" i="0" u="none" strike="noStrike" kern="1200" cap="none" spc="0" normalizeH="0" baseline="0" noProof="0" dirty="0">
                <a:ln>
                  <a:noFill/>
                </a:ln>
                <a:solidFill>
                  <a:schemeClr val="tx2"/>
                </a:solidFill>
                <a:effectLst/>
                <a:uLnTx/>
                <a:uFillTx/>
                <a:latin typeface="+mj-lt"/>
                <a:ea typeface="+mn-ea"/>
                <a:cs typeface="Interstate Light"/>
              </a:rPr>
              <a:t>model</a:t>
            </a:r>
          </a:p>
          <a:p>
            <a:pPr marL="195258" marR="198115" lvl="0" indent="-76198" algn="l" defTabSz="342900" rtl="0" eaLnBrk="1" fontAlgn="auto" latinLnBrk="0" hangingPunct="1">
              <a:lnSpc>
                <a:spcPct val="100000"/>
              </a:lnSpc>
              <a:spcBef>
                <a:spcPts val="446"/>
              </a:spcBef>
              <a:spcAft>
                <a:spcPts val="0"/>
              </a:spcAft>
              <a:buClrTx/>
              <a:buSzTx/>
              <a:buFontTx/>
              <a:buChar char="•"/>
              <a:tabLst>
                <a:tab pos="195734" algn="l"/>
              </a:tabLst>
              <a:defRPr/>
            </a:pPr>
            <a:r>
              <a:rPr kumimoji="0" sz="700" b="0" i="0" u="none" strike="noStrike" kern="1200" cap="none" spc="0" normalizeH="0" baseline="0" noProof="0" dirty="0">
                <a:ln>
                  <a:noFill/>
                </a:ln>
                <a:solidFill>
                  <a:schemeClr val="tx2"/>
                </a:solidFill>
                <a:effectLst/>
                <a:uLnTx/>
                <a:uFillTx/>
                <a:latin typeface="+mj-lt"/>
                <a:ea typeface="+mn-ea"/>
                <a:cs typeface="Interstate Light"/>
              </a:rPr>
              <a:t>Cloud </a:t>
            </a:r>
            <a:r>
              <a:rPr kumimoji="0" sz="700" b="0" i="0" u="none" strike="noStrike" kern="1200" cap="none" spc="-8" normalizeH="0" baseline="0" noProof="0" dirty="0">
                <a:ln>
                  <a:noFill/>
                </a:ln>
                <a:solidFill>
                  <a:schemeClr val="tx2"/>
                </a:solidFill>
                <a:effectLst/>
                <a:uLnTx/>
                <a:uFillTx/>
                <a:latin typeface="+mj-lt"/>
                <a:ea typeface="+mn-ea"/>
                <a:cs typeface="Interstate Light"/>
              </a:rPr>
              <a:t>Migrate </a:t>
            </a:r>
            <a:r>
              <a:rPr kumimoji="0" sz="700" b="0" i="0" u="none" strike="noStrike" kern="1200" cap="none" spc="0"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application </a:t>
            </a:r>
            <a:r>
              <a:rPr kumimoji="0" sz="700" b="0" i="0" u="none" strike="noStrike" kern="1200" cap="none" spc="0" normalizeH="0" baseline="0" noProof="0" dirty="0">
                <a:ln>
                  <a:noFill/>
                </a:ln>
                <a:solidFill>
                  <a:schemeClr val="tx2"/>
                </a:solidFill>
                <a:effectLst/>
                <a:uLnTx/>
                <a:uFillTx/>
                <a:latin typeface="+mj-lt"/>
                <a:ea typeface="+mn-ea"/>
                <a:cs typeface="Interstate Light"/>
              </a:rPr>
              <a:t>lift  and </a:t>
            </a:r>
            <a:r>
              <a:rPr kumimoji="0" sz="700" b="0" i="0" u="none" strike="noStrike" kern="1200" cap="none" spc="-4" normalizeH="0" baseline="0" noProof="0" dirty="0">
                <a:ln>
                  <a:noFill/>
                </a:ln>
                <a:solidFill>
                  <a:schemeClr val="tx2"/>
                </a:solidFill>
                <a:effectLst/>
                <a:uLnTx/>
                <a:uFillTx/>
                <a:latin typeface="+mj-lt"/>
                <a:ea typeface="+mn-ea"/>
                <a:cs typeface="Interstate Light"/>
              </a:rPr>
              <a:t>shit, </a:t>
            </a:r>
            <a:r>
              <a:rPr kumimoji="0" sz="700" b="0" i="0" u="none" strike="noStrike" kern="1200" cap="none" spc="-8" normalizeH="0" baseline="0" noProof="0" dirty="0">
                <a:ln>
                  <a:noFill/>
                </a:ln>
                <a:solidFill>
                  <a:schemeClr val="tx2"/>
                </a:solidFill>
                <a:effectLst/>
                <a:uLnTx/>
                <a:uFillTx/>
                <a:latin typeface="+mj-lt"/>
                <a:ea typeface="+mn-ea"/>
                <a:cs typeface="Interstate Light"/>
              </a:rPr>
              <a:t>re-platform, </a:t>
            </a:r>
            <a:r>
              <a:rPr kumimoji="0" sz="700" b="0" i="0" u="none" strike="noStrike" kern="1200" cap="none" spc="-4" normalizeH="0" baseline="0" noProof="0" dirty="0">
                <a:ln>
                  <a:noFill/>
                </a:ln>
                <a:solidFill>
                  <a:schemeClr val="tx2"/>
                </a:solidFill>
                <a:effectLst/>
                <a:uLnTx/>
                <a:uFillTx/>
                <a:latin typeface="+mj-lt"/>
                <a:ea typeface="+mn-ea"/>
                <a:cs typeface="Interstate Light"/>
              </a:rPr>
              <a:t>re-engi</a:t>
            </a:r>
            <a:r>
              <a:rPr kumimoji="0" sz="700" b="0" i="0" u="none" strike="noStrike" kern="1200" cap="none" spc="-19" normalizeH="0" baseline="0" noProof="0" dirty="0">
                <a:ln>
                  <a:noFill/>
                </a:ln>
                <a:solidFill>
                  <a:schemeClr val="tx2"/>
                </a:solidFill>
                <a:effectLst/>
                <a:uLnTx/>
                <a:uFillTx/>
                <a:latin typeface="+mj-lt"/>
                <a:ea typeface="+mn-ea"/>
                <a:cs typeface="Interstate Light"/>
              </a:rPr>
              <a:t>neer, </a:t>
            </a:r>
            <a:r>
              <a:rPr kumimoji="0" sz="700" b="0" i="0" u="none" strike="noStrike" kern="1200" cap="none" spc="0" normalizeH="0" baseline="0" noProof="0" dirty="0">
                <a:ln>
                  <a:noFill/>
                </a:ln>
                <a:solidFill>
                  <a:schemeClr val="tx2"/>
                </a:solidFill>
                <a:effectLst/>
                <a:uLnTx/>
                <a:uFillTx/>
                <a:latin typeface="+mj-lt"/>
                <a:ea typeface="+mn-ea"/>
                <a:cs typeface="Interstate Light"/>
              </a:rPr>
              <a:t>cloud </a:t>
            </a:r>
            <a:r>
              <a:rPr kumimoji="0" sz="700" b="0" i="0" u="none" strike="noStrike" kern="1200" cap="none" spc="-4" normalizeH="0" baseline="0" noProof="0" dirty="0">
                <a:ln>
                  <a:noFill/>
                </a:ln>
                <a:solidFill>
                  <a:schemeClr val="tx2"/>
                </a:solidFill>
                <a:effectLst/>
                <a:uLnTx/>
                <a:uFillTx/>
                <a:latin typeface="+mj-lt"/>
                <a:ea typeface="+mn-ea"/>
                <a:cs typeface="Interstate Light"/>
              </a:rPr>
              <a:t>native </a:t>
            </a:r>
            <a:r>
              <a:rPr kumimoji="0" sz="700" b="0" i="0" u="none" strike="noStrike" kern="1200" cap="none" spc="0" normalizeH="0" baseline="0" noProof="0" dirty="0">
                <a:ln>
                  <a:noFill/>
                </a:ln>
                <a:solidFill>
                  <a:schemeClr val="tx2"/>
                </a:solidFill>
                <a:effectLst/>
                <a:uLnTx/>
                <a:uFillTx/>
                <a:latin typeface="+mj-lt"/>
                <a:ea typeface="+mn-ea"/>
                <a:cs typeface="Interstate Light"/>
              </a:rPr>
              <a:t>app </a:t>
            </a:r>
            <a:r>
              <a:rPr kumimoji="0" sz="700" b="0" i="0" u="none" strike="noStrike" kern="1200" cap="none" spc="-8" normalizeH="0" baseline="0" noProof="0" dirty="0">
                <a:ln>
                  <a:noFill/>
                </a:ln>
                <a:solidFill>
                  <a:schemeClr val="tx2"/>
                </a:solidFill>
                <a:effectLst/>
                <a:uLnTx/>
                <a:uFillTx/>
                <a:latin typeface="+mj-lt"/>
                <a:ea typeface="+mn-ea"/>
                <a:cs typeface="Interstate Light"/>
              </a:rPr>
              <a:t>dev</a:t>
            </a:r>
            <a:r>
              <a:rPr kumimoji="0" sz="700" b="0" i="0" u="none" strike="noStrike" kern="1200" cap="none" spc="-30" normalizeH="0" baseline="0" noProof="0" dirty="0">
                <a:ln>
                  <a:noFill/>
                </a:ln>
                <a:solidFill>
                  <a:schemeClr val="tx2"/>
                </a:solidFill>
                <a:effectLst/>
                <a:uLnTx/>
                <a:uFillTx/>
                <a:latin typeface="+mj-lt"/>
                <a:ea typeface="+mn-ea"/>
                <a:cs typeface="Interstate Light"/>
              </a:rPr>
              <a:t> </a:t>
            </a:r>
            <a:r>
              <a:rPr kumimoji="0" sz="700" b="0" i="0" u="none" strike="noStrike" kern="1200" cap="none" spc="0" normalizeH="0" baseline="0" noProof="0" dirty="0">
                <a:ln>
                  <a:noFill/>
                </a:ln>
                <a:solidFill>
                  <a:schemeClr val="tx2"/>
                </a:solidFill>
                <a:effectLst/>
                <a:uLnTx/>
                <a:uFillTx/>
                <a:latin typeface="+mj-lt"/>
                <a:ea typeface="+mn-ea"/>
                <a:cs typeface="Interstate Light"/>
              </a:rPr>
              <a:t>and  </a:t>
            </a:r>
            <a:r>
              <a:rPr kumimoji="0" sz="700" b="0" i="0" u="none" strike="noStrike" kern="1200" cap="none" spc="-4" normalizeH="0" baseline="0" noProof="0" dirty="0">
                <a:ln>
                  <a:noFill/>
                </a:ln>
                <a:solidFill>
                  <a:schemeClr val="tx2"/>
                </a:solidFill>
                <a:effectLst/>
                <a:uLnTx/>
                <a:uFillTx/>
                <a:latin typeface="+mj-lt"/>
                <a:ea typeface="+mn-ea"/>
                <a:cs typeface="Interstate Light"/>
              </a:rPr>
              <a:t>provisioning </a:t>
            </a:r>
            <a:r>
              <a:rPr kumimoji="0" sz="700" b="0" i="0" u="none" strike="noStrike" kern="1200" cap="none" spc="0" normalizeH="0" baseline="0" noProof="0" dirty="0">
                <a:ln>
                  <a:noFill/>
                </a:ln>
                <a:solidFill>
                  <a:schemeClr val="tx2"/>
                </a:solidFill>
                <a:effectLst/>
                <a:uLnTx/>
                <a:uFillTx/>
                <a:latin typeface="+mj-lt"/>
                <a:ea typeface="+mn-ea"/>
                <a:cs typeface="Interstate Light"/>
              </a:rPr>
              <a:t>&amp;</a:t>
            </a:r>
            <a:r>
              <a:rPr kumimoji="0" sz="700" b="0" i="0" u="none" strike="noStrike" kern="1200" cap="none" spc="-38"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automation</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a:p>
            <a:pPr marL="195258" marR="176209" lvl="0" indent="-76198" algn="l" defTabSz="342900" rtl="0" eaLnBrk="1" fontAlgn="auto" latinLnBrk="0" hangingPunct="1">
              <a:lnSpc>
                <a:spcPct val="100000"/>
              </a:lnSpc>
              <a:spcBef>
                <a:spcPts val="446"/>
              </a:spcBef>
              <a:spcAft>
                <a:spcPts val="0"/>
              </a:spcAft>
              <a:buClrTx/>
              <a:buSzTx/>
              <a:buFontTx/>
              <a:buChar char="•"/>
              <a:tabLst>
                <a:tab pos="195734" algn="l"/>
              </a:tabLst>
              <a:defRPr/>
            </a:pPr>
            <a:r>
              <a:rPr kumimoji="0" sz="700" b="0" i="0" u="none" strike="noStrike" kern="1200" cap="none" spc="0" normalizeH="0" baseline="0" noProof="0" dirty="0">
                <a:ln>
                  <a:noFill/>
                </a:ln>
                <a:solidFill>
                  <a:schemeClr val="tx2"/>
                </a:solidFill>
                <a:effectLst/>
                <a:uLnTx/>
                <a:uFillTx/>
                <a:latin typeface="+mj-lt"/>
                <a:ea typeface="+mn-ea"/>
                <a:cs typeface="Interstate Light"/>
              </a:rPr>
              <a:t>Cloud </a:t>
            </a:r>
            <a:r>
              <a:rPr kumimoji="0" sz="700" b="0" i="0" u="none" strike="noStrike" kern="1200" cap="none" spc="-8" normalizeH="0" baseline="0" noProof="0" dirty="0">
                <a:ln>
                  <a:noFill/>
                </a:ln>
                <a:solidFill>
                  <a:schemeClr val="tx2"/>
                </a:solidFill>
                <a:effectLst/>
                <a:uLnTx/>
                <a:uFillTx/>
                <a:latin typeface="+mj-lt"/>
                <a:ea typeface="+mn-ea"/>
                <a:cs typeface="Interstate Light"/>
              </a:rPr>
              <a:t>Operate </a:t>
            </a:r>
            <a:r>
              <a:rPr kumimoji="0" sz="700" b="0" i="0" u="none" strike="noStrike" kern="1200" cap="none" spc="0" normalizeH="0" baseline="0" noProof="0" dirty="0">
                <a:ln>
                  <a:noFill/>
                </a:ln>
                <a:solidFill>
                  <a:schemeClr val="tx2"/>
                </a:solidFill>
                <a:effectLst/>
                <a:uLnTx/>
                <a:uFillTx/>
                <a:latin typeface="+mj-lt"/>
                <a:ea typeface="+mn-ea"/>
                <a:cs typeface="Interstate Light"/>
              </a:rPr>
              <a:t>– </a:t>
            </a:r>
            <a:r>
              <a:rPr kumimoji="0" sz="700" b="0" i="0" u="none" strike="noStrike" kern="1200" cap="none" spc="-8" normalizeH="0" baseline="0" noProof="0" dirty="0">
                <a:ln>
                  <a:noFill/>
                </a:ln>
                <a:solidFill>
                  <a:schemeClr val="tx2"/>
                </a:solidFill>
                <a:effectLst/>
                <a:uLnTx/>
                <a:uFillTx/>
                <a:latin typeface="+mj-lt"/>
                <a:ea typeface="+mn-ea"/>
                <a:cs typeface="Interstate Light"/>
              </a:rPr>
              <a:t>CI/CD</a:t>
            </a:r>
            <a:r>
              <a:rPr kumimoji="0" sz="700" b="0" i="0" u="none" strike="noStrike" kern="1200" cap="none" spc="-30" normalizeH="0" baseline="0" noProof="0" dirty="0">
                <a:ln>
                  <a:noFill/>
                </a:ln>
                <a:solidFill>
                  <a:schemeClr val="tx2"/>
                </a:solidFill>
                <a:effectLst/>
                <a:uLnTx/>
                <a:uFillTx/>
                <a:latin typeface="+mj-lt"/>
                <a:ea typeface="+mn-ea"/>
                <a:cs typeface="Interstate Light"/>
              </a:rPr>
              <a:t> </a:t>
            </a:r>
            <a:r>
              <a:rPr kumimoji="0" sz="700" b="0" i="0" u="none" strike="noStrike" kern="1200" cap="none" spc="-8" normalizeH="0" baseline="0" noProof="0" dirty="0">
                <a:ln>
                  <a:noFill/>
                </a:ln>
                <a:solidFill>
                  <a:schemeClr val="tx2"/>
                </a:solidFill>
                <a:effectLst/>
                <a:uLnTx/>
                <a:uFillTx/>
                <a:latin typeface="+mj-lt"/>
                <a:ea typeface="+mn-ea"/>
                <a:cs typeface="Interstate Light"/>
              </a:rPr>
              <a:t>DevOps,  workspaces, </a:t>
            </a:r>
            <a:r>
              <a:rPr kumimoji="0" sz="700" b="0" i="0" u="none" strike="noStrike" kern="1200" cap="none" spc="-23" normalizeH="0" baseline="0" noProof="0" dirty="0">
                <a:ln>
                  <a:noFill/>
                </a:ln>
                <a:solidFill>
                  <a:schemeClr val="tx2"/>
                </a:solidFill>
                <a:effectLst/>
                <a:uLnTx/>
                <a:uFillTx/>
                <a:latin typeface="+mj-lt"/>
                <a:ea typeface="+mn-ea"/>
                <a:cs typeface="Interstate Light"/>
              </a:rPr>
              <a:t>E&amp;T </a:t>
            </a:r>
            <a:r>
              <a:rPr kumimoji="0" sz="700" b="0" i="0" u="none" strike="noStrike" kern="1200" cap="none" spc="-4" normalizeH="0" baseline="0" noProof="0" dirty="0">
                <a:ln>
                  <a:noFill/>
                </a:ln>
                <a:solidFill>
                  <a:schemeClr val="tx2"/>
                </a:solidFill>
                <a:effectLst/>
                <a:uLnTx/>
                <a:uFillTx/>
                <a:latin typeface="+mj-lt"/>
                <a:ea typeface="+mn-ea"/>
                <a:cs typeface="Interstate Light"/>
              </a:rPr>
              <a:t>apps, man</a:t>
            </a:r>
            <a:r>
              <a:rPr kumimoji="0" sz="700" b="0" i="0" u="none" strike="noStrike" kern="1200" cap="none" spc="0" normalizeH="0" baseline="0" noProof="0" dirty="0">
                <a:ln>
                  <a:noFill/>
                </a:ln>
                <a:solidFill>
                  <a:schemeClr val="tx2"/>
                </a:solidFill>
                <a:effectLst/>
                <a:uLnTx/>
                <a:uFillTx/>
                <a:latin typeface="+mj-lt"/>
                <a:ea typeface="+mn-ea"/>
                <a:cs typeface="Interstate Light"/>
              </a:rPr>
              <a:t>aged</a:t>
            </a:r>
            <a:r>
              <a:rPr kumimoji="0" sz="700" b="0" i="0" u="none" strike="noStrike" kern="1200" cap="none" spc="-75"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databases</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a:p>
            <a:pPr marL="195258" marR="290982" lvl="0" indent="-76198" algn="l" defTabSz="342900" rtl="0" eaLnBrk="1" fontAlgn="auto" latinLnBrk="0" hangingPunct="1">
              <a:lnSpc>
                <a:spcPct val="100000"/>
              </a:lnSpc>
              <a:spcBef>
                <a:spcPts val="446"/>
              </a:spcBef>
              <a:spcAft>
                <a:spcPts val="0"/>
              </a:spcAft>
              <a:buClrTx/>
              <a:buSzTx/>
              <a:buFontTx/>
              <a:buChar char="•"/>
              <a:tabLst>
                <a:tab pos="195734" algn="l"/>
              </a:tabLst>
              <a:defRPr/>
            </a:pPr>
            <a:r>
              <a:rPr kumimoji="0" sz="700" b="0" i="0" u="none" strike="noStrike" kern="1200" cap="none" spc="-15" normalizeH="0" baseline="0" noProof="0" dirty="0">
                <a:ln>
                  <a:noFill/>
                </a:ln>
                <a:solidFill>
                  <a:schemeClr val="tx2"/>
                </a:solidFill>
                <a:effectLst/>
                <a:uLnTx/>
                <a:uFillTx/>
                <a:latin typeface="+mj-lt"/>
                <a:ea typeface="+mn-ea"/>
                <a:cs typeface="Interstate Light"/>
              </a:rPr>
              <a:t>AWS </a:t>
            </a:r>
            <a:r>
              <a:rPr kumimoji="0" sz="700" b="0" i="0" u="none" strike="noStrike" kern="1200" cap="none" spc="-11" normalizeH="0" baseline="0" noProof="0" dirty="0">
                <a:ln>
                  <a:noFill/>
                </a:ln>
                <a:solidFill>
                  <a:schemeClr val="tx2"/>
                </a:solidFill>
                <a:effectLst/>
                <a:uLnTx/>
                <a:uFillTx/>
                <a:latin typeface="+mj-lt"/>
                <a:ea typeface="+mn-ea"/>
                <a:cs typeface="Interstate Light"/>
              </a:rPr>
              <a:t>Factory </a:t>
            </a:r>
            <a:r>
              <a:rPr kumimoji="0" sz="700" b="0" i="0" u="none" strike="noStrike" kern="1200" cap="none" spc="-4" normalizeH="0" baseline="0" noProof="0" dirty="0">
                <a:ln>
                  <a:noFill/>
                </a:ln>
                <a:solidFill>
                  <a:schemeClr val="tx2"/>
                </a:solidFill>
                <a:effectLst/>
                <a:uLnTx/>
                <a:uFillTx/>
                <a:latin typeface="+mj-lt"/>
                <a:ea typeface="+mn-ea"/>
                <a:cs typeface="Interstate Light"/>
              </a:rPr>
              <a:t>based</a:t>
            </a:r>
            <a:r>
              <a:rPr kumimoji="0" sz="700" b="0" i="0" u="none" strike="noStrike" kern="1200" cap="none" spc="-26"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Delivery </a:t>
            </a:r>
            <a:r>
              <a:rPr kumimoji="0" sz="700" b="0" i="0" u="none" strike="noStrike" kern="1200" cap="none" spc="0" normalizeH="0" baseline="0" noProof="0" dirty="0">
                <a:ln>
                  <a:noFill/>
                </a:ln>
                <a:solidFill>
                  <a:schemeClr val="tx2"/>
                </a:solidFill>
                <a:effectLst/>
                <a:uLnTx/>
                <a:uFillTx/>
                <a:latin typeface="+mj-lt"/>
                <a:ea typeface="+mn-ea"/>
                <a:cs typeface="Interstate Light"/>
              </a:rPr>
              <a:t>and Managed</a:t>
            </a:r>
            <a:r>
              <a:rPr kumimoji="0" sz="700" b="0" i="0" u="none" strike="noStrike" kern="1200" cap="none" spc="-75"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Services</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p:txBody>
      </p:sp>
      <p:sp>
        <p:nvSpPr>
          <p:cNvPr id="52" name="object 29">
            <a:extLst>
              <a:ext uri="{FF2B5EF4-FFF2-40B4-BE49-F238E27FC236}">
                <a16:creationId xmlns:a16="http://schemas.microsoft.com/office/drawing/2014/main" id="{85CB584B-11B2-498A-A08A-17B0C0CBFFB0}"/>
              </a:ext>
            </a:extLst>
          </p:cNvPr>
          <p:cNvSpPr txBox="1"/>
          <p:nvPr/>
        </p:nvSpPr>
        <p:spPr>
          <a:xfrm>
            <a:off x="4458773" y="2576211"/>
            <a:ext cx="2058998" cy="1575271"/>
          </a:xfrm>
          <a:prstGeom prst="rect">
            <a:avLst/>
          </a:prstGeom>
        </p:spPr>
        <p:txBody>
          <a:bodyPr vert="horz" wrap="square" lIns="0" tIns="53816" rIns="0" bIns="0" rtlCol="0">
            <a:spAutoFit/>
          </a:bodyPr>
          <a:lstStyle/>
          <a:p>
            <a:pPr marL="89533" marR="0" lvl="0" indent="0" algn="ctr" defTabSz="342900" rtl="0" eaLnBrk="1" fontAlgn="auto" latinLnBrk="0" hangingPunct="1">
              <a:lnSpc>
                <a:spcPct val="100000"/>
              </a:lnSpc>
              <a:spcBef>
                <a:spcPts val="424"/>
              </a:spcBef>
              <a:spcAft>
                <a:spcPts val="0"/>
              </a:spcAft>
              <a:buClrTx/>
              <a:buSzTx/>
              <a:buFontTx/>
              <a:buNone/>
              <a:tabLst/>
              <a:defRPr/>
            </a:pPr>
            <a:r>
              <a:rPr kumimoji="0" sz="1050" b="1" i="0" u="none" strike="noStrike" kern="1200" cap="none" spc="-15" normalizeH="0" baseline="0" noProof="0" dirty="0">
                <a:ln>
                  <a:noFill/>
                </a:ln>
                <a:solidFill>
                  <a:schemeClr val="tx2"/>
                </a:solidFill>
                <a:effectLst/>
                <a:uLnTx/>
                <a:uFillTx/>
                <a:latin typeface="+mj-lt"/>
                <a:ea typeface="+mn-ea"/>
                <a:cs typeface="Interstate Light"/>
              </a:rPr>
              <a:t>Accelerators </a:t>
            </a:r>
            <a:r>
              <a:rPr kumimoji="0" sz="1050" b="1" i="0" u="none" strike="noStrike" kern="1200" cap="none" spc="0" normalizeH="0" baseline="0" noProof="0" dirty="0">
                <a:ln>
                  <a:noFill/>
                </a:ln>
                <a:solidFill>
                  <a:schemeClr val="tx2"/>
                </a:solidFill>
                <a:effectLst/>
                <a:uLnTx/>
                <a:uFillTx/>
                <a:latin typeface="+mj-lt"/>
                <a:ea typeface="+mn-ea"/>
                <a:cs typeface="Interstate Light"/>
              </a:rPr>
              <a:t>&amp;</a:t>
            </a:r>
            <a:r>
              <a:rPr kumimoji="0" sz="1050" b="1" i="0" u="none" strike="noStrike" kern="1200" cap="none" spc="-15" normalizeH="0" baseline="0" noProof="0" dirty="0">
                <a:ln>
                  <a:noFill/>
                </a:ln>
                <a:solidFill>
                  <a:schemeClr val="tx2"/>
                </a:solidFill>
                <a:effectLst/>
                <a:uLnTx/>
                <a:uFillTx/>
                <a:latin typeface="+mj-lt"/>
                <a:ea typeface="+mn-ea"/>
                <a:cs typeface="Interstate Light"/>
              </a:rPr>
              <a:t> Toolkits</a:t>
            </a:r>
            <a:endParaRPr kumimoji="0" sz="1050" b="1" i="0" u="none" strike="noStrike" kern="1200" cap="none" spc="0" normalizeH="0" baseline="0" noProof="0" dirty="0">
              <a:ln>
                <a:noFill/>
              </a:ln>
              <a:solidFill>
                <a:schemeClr val="tx2"/>
              </a:solidFill>
              <a:effectLst/>
              <a:uLnTx/>
              <a:uFillTx/>
              <a:latin typeface="+mj-lt"/>
              <a:ea typeface="+mn-ea"/>
              <a:cs typeface="Interstate Light"/>
            </a:endParaRPr>
          </a:p>
          <a:p>
            <a:pPr marL="89533" marR="0" lvl="0" indent="0" algn="ctr" defTabSz="342900" rtl="0" eaLnBrk="1" fontAlgn="auto" latinLnBrk="0" hangingPunct="1">
              <a:lnSpc>
                <a:spcPct val="100000"/>
              </a:lnSpc>
              <a:spcBef>
                <a:spcPts val="296"/>
              </a:spcBef>
              <a:spcAft>
                <a:spcPts val="0"/>
              </a:spcAft>
              <a:buClrTx/>
              <a:buSzTx/>
              <a:buFontTx/>
              <a:buNone/>
              <a:tabLst/>
              <a:defRPr/>
            </a:pPr>
            <a:r>
              <a:rPr kumimoji="0" sz="900" b="0" i="0" u="none" strike="noStrike" kern="1200" cap="none" spc="-19" normalizeH="0" baseline="0" noProof="0" dirty="0">
                <a:ln>
                  <a:noFill/>
                </a:ln>
                <a:solidFill>
                  <a:schemeClr val="tx2"/>
                </a:solidFill>
                <a:effectLst/>
                <a:uLnTx/>
                <a:uFillTx/>
                <a:latin typeface="+mj-lt"/>
                <a:ea typeface="+mn-ea"/>
                <a:cs typeface="Interstate Light"/>
              </a:rPr>
              <a:t>Key </a:t>
            </a:r>
            <a:r>
              <a:rPr kumimoji="0" sz="900" b="0" i="0" u="none" strike="noStrike" kern="1200" cap="none" spc="0" normalizeH="0" baseline="0" noProof="0" dirty="0">
                <a:ln>
                  <a:noFill/>
                </a:ln>
                <a:solidFill>
                  <a:schemeClr val="tx2"/>
                </a:solidFill>
                <a:effectLst/>
                <a:uLnTx/>
                <a:uFillTx/>
                <a:latin typeface="+mj-lt"/>
                <a:ea typeface="+mn-ea"/>
                <a:cs typeface="Interstate Light"/>
              </a:rPr>
              <a:t>Enabling</a:t>
            </a:r>
            <a:r>
              <a:rPr kumimoji="0" sz="900" b="0" i="0" u="none" strike="noStrike" kern="1200" cap="none" spc="-34" normalizeH="0" baseline="0" noProof="0" dirty="0">
                <a:ln>
                  <a:noFill/>
                </a:ln>
                <a:solidFill>
                  <a:schemeClr val="tx2"/>
                </a:solidFill>
                <a:effectLst/>
                <a:uLnTx/>
                <a:uFillTx/>
                <a:latin typeface="+mj-lt"/>
                <a:ea typeface="+mn-ea"/>
                <a:cs typeface="Interstate Light"/>
              </a:rPr>
              <a:t> </a:t>
            </a:r>
            <a:r>
              <a:rPr kumimoji="0" sz="900" b="0" i="0" u="none" strike="noStrike" kern="1200" cap="none" spc="-11" normalizeH="0" baseline="0" noProof="0" dirty="0">
                <a:ln>
                  <a:noFill/>
                </a:ln>
                <a:solidFill>
                  <a:schemeClr val="tx2"/>
                </a:solidFill>
                <a:effectLst/>
                <a:uLnTx/>
                <a:uFillTx/>
                <a:latin typeface="+mj-lt"/>
                <a:ea typeface="+mn-ea"/>
                <a:cs typeface="Interstate Light"/>
              </a:rPr>
              <a:t>Technology</a:t>
            </a:r>
            <a:endParaRPr kumimoji="0" sz="900" b="0" i="0" u="none" strike="noStrike" kern="1200" cap="none" spc="0" normalizeH="0" baseline="0" noProof="0" dirty="0">
              <a:ln>
                <a:noFill/>
              </a:ln>
              <a:solidFill>
                <a:schemeClr val="tx2"/>
              </a:solidFill>
              <a:effectLst/>
              <a:uLnTx/>
              <a:uFillTx/>
              <a:latin typeface="+mj-lt"/>
              <a:ea typeface="+mn-ea"/>
              <a:cs typeface="Interstate Light"/>
            </a:endParaRPr>
          </a:p>
          <a:p>
            <a:pPr marL="175255" marR="254312" lvl="0" indent="-76198" algn="l" defTabSz="342900" rtl="0" eaLnBrk="1" fontAlgn="auto" latinLnBrk="0" hangingPunct="1">
              <a:lnSpc>
                <a:spcPct val="100000"/>
              </a:lnSpc>
              <a:spcBef>
                <a:spcPts val="506"/>
              </a:spcBef>
              <a:spcAft>
                <a:spcPts val="0"/>
              </a:spcAft>
              <a:buClrTx/>
              <a:buSzTx/>
              <a:buFontTx/>
              <a:buChar char="•"/>
              <a:tabLst>
                <a:tab pos="175732" algn="l"/>
              </a:tabLst>
              <a:defRPr/>
            </a:pPr>
            <a:r>
              <a:rPr kumimoji="0" sz="700" b="0" i="0" u="none" strike="noStrike" kern="1200" cap="none" spc="-4" normalizeH="0" baseline="0" noProof="0" dirty="0">
                <a:ln>
                  <a:noFill/>
                </a:ln>
                <a:solidFill>
                  <a:schemeClr val="tx2"/>
                </a:solidFill>
                <a:effectLst/>
                <a:uLnTx/>
                <a:uFillTx/>
                <a:latin typeface="+mj-lt"/>
                <a:ea typeface="+mn-ea"/>
                <a:cs typeface="Interstate Light"/>
              </a:rPr>
              <a:t>Cognizant </a:t>
            </a:r>
            <a:r>
              <a:rPr kumimoji="0" sz="700" b="0" i="0" u="none" strike="noStrike" kern="1200" cap="none" spc="0" normalizeH="0" baseline="0" noProof="0" dirty="0">
                <a:ln>
                  <a:noFill/>
                </a:ln>
                <a:solidFill>
                  <a:schemeClr val="tx2"/>
                </a:solidFill>
                <a:effectLst/>
                <a:uLnTx/>
                <a:uFillTx/>
                <a:latin typeface="+mj-lt"/>
                <a:ea typeface="+mn-ea"/>
                <a:cs typeface="Interstate Light"/>
              </a:rPr>
              <a:t>Cloud </a:t>
            </a:r>
            <a:r>
              <a:rPr kumimoji="0" sz="700" b="0" i="0" u="none" strike="noStrike" kern="1200" cap="none" spc="-8" normalizeH="0" baseline="0" noProof="0" dirty="0">
                <a:ln>
                  <a:noFill/>
                </a:ln>
                <a:solidFill>
                  <a:schemeClr val="tx2"/>
                </a:solidFill>
                <a:effectLst/>
                <a:uLnTx/>
                <a:uFillTx/>
                <a:latin typeface="+mj-lt"/>
                <a:ea typeface="+mn-ea"/>
                <a:cs typeface="Interstate Light"/>
              </a:rPr>
              <a:t>Steps</a:t>
            </a:r>
            <a:r>
              <a:rPr kumimoji="0" sz="700" b="0" i="0" u="none" strike="noStrike" kern="1200" cap="none" spc="-45" normalizeH="0" baseline="0" noProof="0" dirty="0">
                <a:ln>
                  <a:noFill/>
                </a:ln>
                <a:solidFill>
                  <a:schemeClr val="tx2"/>
                </a:solidFill>
                <a:effectLst/>
                <a:uLnTx/>
                <a:uFillTx/>
                <a:latin typeface="+mj-lt"/>
                <a:ea typeface="+mn-ea"/>
                <a:cs typeface="Interstate Light"/>
              </a:rPr>
              <a:t> </a:t>
            </a:r>
            <a:r>
              <a:rPr kumimoji="0" sz="700" b="0" i="0" u="none" strike="noStrike" kern="1200" cap="none" spc="-8" normalizeH="0" baseline="0" noProof="0" dirty="0">
                <a:ln>
                  <a:noFill/>
                </a:ln>
                <a:solidFill>
                  <a:schemeClr val="tx2"/>
                </a:solidFill>
                <a:effectLst/>
                <a:uLnTx/>
                <a:uFillTx/>
                <a:latin typeface="+mj-lt"/>
                <a:ea typeface="+mn-ea"/>
                <a:cs typeface="Interstate Light"/>
              </a:rPr>
              <a:t>Migra</a:t>
            </a:r>
            <a:r>
              <a:rPr kumimoji="0" sz="700" b="0" i="0" u="none" strike="noStrike" kern="1200" cap="none" spc="0" normalizeH="0" baseline="0" noProof="0" dirty="0">
                <a:ln>
                  <a:noFill/>
                </a:ln>
                <a:solidFill>
                  <a:schemeClr val="tx2"/>
                </a:solidFill>
                <a:effectLst/>
                <a:uLnTx/>
                <a:uFillTx/>
                <a:latin typeface="+mj-lt"/>
                <a:ea typeface="+mn-ea"/>
                <a:cs typeface="Interstate Light"/>
              </a:rPr>
              <a:t>tion</a:t>
            </a:r>
            <a:r>
              <a:rPr kumimoji="0" sz="700" b="0" i="0" u="none" strike="noStrike" kern="1200" cap="none" spc="-71" normalizeH="0" baseline="0" noProof="0" dirty="0">
                <a:ln>
                  <a:noFill/>
                </a:ln>
                <a:solidFill>
                  <a:schemeClr val="tx2"/>
                </a:solidFill>
                <a:effectLst/>
                <a:uLnTx/>
                <a:uFillTx/>
                <a:latin typeface="+mj-lt"/>
                <a:ea typeface="+mn-ea"/>
                <a:cs typeface="Interstate Light"/>
              </a:rPr>
              <a:t> </a:t>
            </a:r>
            <a:r>
              <a:rPr kumimoji="0" sz="700" b="0" i="0" u="none" strike="noStrike" kern="1200" cap="none" spc="-11" normalizeH="0" baseline="0" noProof="0" dirty="0">
                <a:ln>
                  <a:noFill/>
                </a:ln>
                <a:solidFill>
                  <a:schemeClr val="tx2"/>
                </a:solidFill>
                <a:effectLst/>
                <a:uLnTx/>
                <a:uFillTx/>
                <a:latin typeface="+mj-lt"/>
                <a:ea typeface="+mn-ea"/>
                <a:cs typeface="Interstate Light"/>
              </a:rPr>
              <a:t>Framework:</a:t>
            </a:r>
            <a:endParaRPr kumimoji="0" lang="en-US" sz="700" b="0" i="0" u="none" strike="noStrike" kern="1200" cap="none" spc="-11" normalizeH="0" baseline="0" noProof="0" dirty="0">
              <a:ln>
                <a:noFill/>
              </a:ln>
              <a:solidFill>
                <a:schemeClr val="tx2"/>
              </a:solidFill>
              <a:effectLst/>
              <a:uLnTx/>
              <a:uFillTx/>
              <a:latin typeface="+mj-lt"/>
              <a:ea typeface="+mn-ea"/>
              <a:cs typeface="Interstate Light"/>
            </a:endParaRPr>
          </a:p>
          <a:p>
            <a:pPr marL="257168" marR="254312" lvl="1" indent="-85723" algn="l" defTabSz="342900" rtl="0" eaLnBrk="1" fontAlgn="auto" latinLnBrk="0" hangingPunct="1">
              <a:lnSpc>
                <a:spcPct val="100000"/>
              </a:lnSpc>
              <a:spcBef>
                <a:spcPts val="506"/>
              </a:spcBef>
              <a:spcAft>
                <a:spcPts val="0"/>
              </a:spcAft>
              <a:buClrTx/>
              <a:buSzTx/>
              <a:buFont typeface="Wingdings" panose="05000000000000000000" pitchFamily="2" charset="2"/>
              <a:buChar char="§"/>
              <a:tabLst>
                <a:tab pos="175732" algn="l"/>
              </a:tabLst>
              <a:defRPr/>
            </a:pPr>
            <a:r>
              <a:rPr kumimoji="0" lang="en-US" sz="700" b="0" i="0" u="none" strike="noStrike" kern="1200" cap="none" spc="0" normalizeH="0" baseline="0" noProof="0" dirty="0">
                <a:ln>
                  <a:noFill/>
                </a:ln>
                <a:solidFill>
                  <a:schemeClr val="tx2"/>
                </a:solidFill>
                <a:effectLst/>
                <a:uLnTx/>
                <a:uFillTx/>
                <a:latin typeface="+mj-lt"/>
                <a:ea typeface="+mn-ea"/>
                <a:cs typeface="Interstate Light"/>
              </a:rPr>
              <a:t>Cognizant Cloud Trust – continuous compliance in cloud</a:t>
            </a:r>
          </a:p>
          <a:p>
            <a:pPr marL="257168" marR="254312" lvl="1" indent="-85723" algn="l" defTabSz="342900" rtl="0" eaLnBrk="1" fontAlgn="auto" latinLnBrk="0" hangingPunct="1">
              <a:lnSpc>
                <a:spcPct val="100000"/>
              </a:lnSpc>
              <a:spcBef>
                <a:spcPts val="506"/>
              </a:spcBef>
              <a:spcAft>
                <a:spcPts val="0"/>
              </a:spcAft>
              <a:buClrTx/>
              <a:buSzTx/>
              <a:buFont typeface="Wingdings" panose="05000000000000000000" pitchFamily="2" charset="2"/>
              <a:buChar char="§"/>
              <a:tabLst>
                <a:tab pos="175732" algn="l"/>
              </a:tabLst>
              <a:defRPr/>
            </a:pPr>
            <a:r>
              <a:rPr kumimoji="0" lang="en-US" sz="700" b="0" i="0" u="none" strike="noStrike" kern="1200" cap="none" spc="0" normalizeH="0" baseline="0" noProof="0" dirty="0">
                <a:ln>
                  <a:noFill/>
                </a:ln>
                <a:solidFill>
                  <a:schemeClr val="tx2"/>
                </a:solidFill>
                <a:effectLst/>
                <a:uLnTx/>
                <a:uFillTx/>
                <a:latin typeface="+mj-lt"/>
                <a:ea typeface="+mn-ea"/>
                <a:cs typeface="Interstate Light"/>
              </a:rPr>
              <a:t>Cognizant </a:t>
            </a:r>
            <a:r>
              <a:rPr kumimoji="0" lang="en-US" sz="700" b="1" i="0" u="none" strike="noStrike" kern="1200" cap="none" spc="0" normalizeH="0" baseline="0" noProof="0" dirty="0">
                <a:ln>
                  <a:noFill/>
                </a:ln>
                <a:solidFill>
                  <a:schemeClr val="tx2"/>
                </a:solidFill>
                <a:effectLst/>
                <a:uLnTx/>
                <a:uFillTx/>
                <a:latin typeface="+mj-lt"/>
                <a:ea typeface="+mn-ea"/>
                <a:cs typeface="Interstate Light"/>
              </a:rPr>
              <a:t>HiveCenter</a:t>
            </a:r>
            <a:r>
              <a:rPr kumimoji="0" lang="en-US" sz="700" b="0" i="0" u="none" strike="noStrike" kern="1200" cap="none" spc="0" normalizeH="0" baseline="0" noProof="0" dirty="0">
                <a:ln>
                  <a:noFill/>
                </a:ln>
                <a:solidFill>
                  <a:schemeClr val="tx2"/>
                </a:solidFill>
                <a:effectLst/>
                <a:uLnTx/>
                <a:uFillTx/>
                <a:latin typeface="+mj-lt"/>
                <a:ea typeface="+mn-ea"/>
                <a:cs typeface="Interstate Light"/>
              </a:rPr>
              <a:t> – AI  led cloud management and  orchestration platform</a:t>
            </a:r>
          </a:p>
          <a:p>
            <a:pPr marL="175255" marR="254312" lvl="0" indent="-76198" algn="l" defTabSz="342900" rtl="0" eaLnBrk="1" fontAlgn="auto" latinLnBrk="0" hangingPunct="1">
              <a:lnSpc>
                <a:spcPct val="100000"/>
              </a:lnSpc>
              <a:spcBef>
                <a:spcPts val="506"/>
              </a:spcBef>
              <a:spcAft>
                <a:spcPts val="0"/>
              </a:spcAft>
              <a:buClrTx/>
              <a:buSzTx/>
              <a:buFontTx/>
              <a:buChar char="•"/>
              <a:tabLst>
                <a:tab pos="175732" algn="l"/>
              </a:tabLst>
              <a:defRPr/>
            </a:pPr>
            <a:r>
              <a:rPr kumimoji="0" lang="en-US" sz="700" b="0" i="0" u="none" strike="noStrike" kern="1200" cap="none" spc="0" normalizeH="0" baseline="0" noProof="0" dirty="0">
                <a:ln>
                  <a:noFill/>
                </a:ln>
                <a:solidFill>
                  <a:schemeClr val="tx2"/>
                </a:solidFill>
                <a:effectLst/>
                <a:uLnTx/>
                <a:uFillTx/>
                <a:latin typeface="+mj-lt"/>
                <a:ea typeface="+mn-ea"/>
                <a:cs typeface="Interstate Light"/>
              </a:rPr>
              <a:t>Cognizant Arc-Tern – cloud  reporting dashboard</a:t>
            </a:r>
          </a:p>
          <a:p>
            <a:pPr marL="175255" marR="254312" lvl="0" indent="-76198" algn="l" defTabSz="342900" rtl="0" eaLnBrk="1" fontAlgn="auto" latinLnBrk="0" hangingPunct="1">
              <a:lnSpc>
                <a:spcPct val="100000"/>
              </a:lnSpc>
              <a:spcBef>
                <a:spcPts val="506"/>
              </a:spcBef>
              <a:spcAft>
                <a:spcPts val="0"/>
              </a:spcAft>
              <a:buClrTx/>
              <a:buSzTx/>
              <a:buFontTx/>
              <a:buChar char="•"/>
              <a:tabLst>
                <a:tab pos="175732" algn="l"/>
              </a:tabLst>
              <a:defRPr/>
            </a:pPr>
            <a:r>
              <a:rPr kumimoji="0" lang="en-US" sz="700" b="0" i="0" u="none" strike="noStrike" kern="1200" cap="none" spc="0" normalizeH="0" baseline="0" noProof="0" dirty="0">
                <a:ln>
                  <a:noFill/>
                </a:ln>
                <a:solidFill>
                  <a:schemeClr val="tx2"/>
                </a:solidFill>
                <a:effectLst/>
                <a:uLnTx/>
                <a:uFillTx/>
                <a:latin typeface="+mj-lt"/>
                <a:ea typeface="+mn-ea"/>
                <a:cs typeface="Interstate Light"/>
              </a:rPr>
              <a:t>Global Migration Factory</a:t>
            </a:r>
          </a:p>
        </p:txBody>
      </p:sp>
      <p:sp>
        <p:nvSpPr>
          <p:cNvPr id="53" name="object 31">
            <a:extLst>
              <a:ext uri="{FF2B5EF4-FFF2-40B4-BE49-F238E27FC236}">
                <a16:creationId xmlns:a16="http://schemas.microsoft.com/office/drawing/2014/main" id="{07663E8A-4525-407F-8547-6A4676F30E80}"/>
              </a:ext>
            </a:extLst>
          </p:cNvPr>
          <p:cNvSpPr txBox="1"/>
          <p:nvPr/>
        </p:nvSpPr>
        <p:spPr>
          <a:xfrm>
            <a:off x="6686163" y="2519186"/>
            <a:ext cx="1655830" cy="2034371"/>
          </a:xfrm>
          <a:prstGeom prst="rect">
            <a:avLst/>
          </a:prstGeom>
        </p:spPr>
        <p:txBody>
          <a:bodyPr vert="horz" wrap="square" lIns="0" tIns="53816" rIns="0" bIns="0" rtlCol="0">
            <a:spAutoFit/>
          </a:bodyPr>
          <a:lstStyle/>
          <a:p>
            <a:pPr marL="93819" marR="0" lvl="0" indent="0" algn="ctr" defTabSz="342900" rtl="0" eaLnBrk="1" fontAlgn="auto" latinLnBrk="0" hangingPunct="1">
              <a:lnSpc>
                <a:spcPct val="100000"/>
              </a:lnSpc>
              <a:spcBef>
                <a:spcPts val="424"/>
              </a:spcBef>
              <a:spcAft>
                <a:spcPts val="0"/>
              </a:spcAft>
              <a:buClrTx/>
              <a:buSzTx/>
              <a:buFontTx/>
              <a:buNone/>
              <a:tabLst/>
              <a:defRPr/>
            </a:pPr>
            <a:r>
              <a:rPr kumimoji="0" sz="1050" b="1" i="0" u="none" strike="noStrike" kern="1200" cap="none" spc="-4" normalizeH="0" baseline="0" noProof="0" dirty="0">
                <a:ln>
                  <a:noFill/>
                </a:ln>
                <a:solidFill>
                  <a:schemeClr val="tx2"/>
                </a:solidFill>
                <a:effectLst/>
                <a:uLnTx/>
                <a:uFillTx/>
                <a:latin typeface="+mj-lt"/>
                <a:ea typeface="+mn-ea"/>
                <a:cs typeface="Interstate Light"/>
              </a:rPr>
              <a:t>Solutions </a:t>
            </a:r>
            <a:r>
              <a:rPr kumimoji="0" sz="1050" b="1" i="0" u="none" strike="noStrike" kern="1200" cap="none" spc="0" normalizeH="0" baseline="0" noProof="0" dirty="0">
                <a:ln>
                  <a:noFill/>
                </a:ln>
                <a:solidFill>
                  <a:schemeClr val="tx2"/>
                </a:solidFill>
                <a:effectLst/>
                <a:uLnTx/>
                <a:uFillTx/>
                <a:latin typeface="+mj-lt"/>
                <a:ea typeface="+mn-ea"/>
                <a:cs typeface="Interstate Light"/>
              </a:rPr>
              <a:t>&amp;</a:t>
            </a:r>
            <a:r>
              <a:rPr kumimoji="0" sz="1050" b="1" i="0" u="none" strike="noStrike" kern="1200" cap="none" spc="-38" normalizeH="0" baseline="0" noProof="0" dirty="0">
                <a:ln>
                  <a:noFill/>
                </a:ln>
                <a:solidFill>
                  <a:schemeClr val="tx2"/>
                </a:solidFill>
                <a:effectLst/>
                <a:uLnTx/>
                <a:uFillTx/>
                <a:latin typeface="+mj-lt"/>
                <a:ea typeface="+mn-ea"/>
                <a:cs typeface="Interstate Light"/>
              </a:rPr>
              <a:t> </a:t>
            </a:r>
            <a:r>
              <a:rPr kumimoji="0" sz="1050" b="1" i="0" u="none" strike="noStrike" kern="1200" cap="none" spc="-8" normalizeH="0" baseline="0" noProof="0" dirty="0">
                <a:ln>
                  <a:noFill/>
                </a:ln>
                <a:solidFill>
                  <a:schemeClr val="tx2"/>
                </a:solidFill>
                <a:effectLst/>
                <a:uLnTx/>
                <a:uFillTx/>
                <a:latin typeface="+mj-lt"/>
                <a:ea typeface="+mn-ea"/>
                <a:cs typeface="Interstate Light"/>
              </a:rPr>
              <a:t>Platforms</a:t>
            </a:r>
            <a:endParaRPr kumimoji="0" sz="1050" b="1" i="0" u="none" strike="noStrike" kern="1200" cap="none" spc="0" normalizeH="0" baseline="0" noProof="0" dirty="0">
              <a:ln>
                <a:noFill/>
              </a:ln>
              <a:solidFill>
                <a:schemeClr val="tx2"/>
              </a:solidFill>
              <a:effectLst/>
              <a:uLnTx/>
              <a:uFillTx/>
              <a:latin typeface="+mj-lt"/>
              <a:ea typeface="+mn-ea"/>
              <a:cs typeface="Interstate Light"/>
            </a:endParaRPr>
          </a:p>
          <a:p>
            <a:pPr marL="93819" marR="0" lvl="0" indent="0" algn="ctr" defTabSz="342900" rtl="0" eaLnBrk="1" fontAlgn="auto" latinLnBrk="0" hangingPunct="1">
              <a:lnSpc>
                <a:spcPct val="100000"/>
              </a:lnSpc>
              <a:spcBef>
                <a:spcPts val="296"/>
              </a:spcBef>
              <a:spcAft>
                <a:spcPts val="0"/>
              </a:spcAft>
              <a:buClrTx/>
              <a:buSzTx/>
              <a:buFontTx/>
              <a:buNone/>
              <a:tabLst/>
              <a:defRPr/>
            </a:pPr>
            <a:r>
              <a:rPr kumimoji="0" sz="900" b="0" i="0" u="none" strike="noStrike" kern="1200" cap="none" spc="-4" normalizeH="0" baseline="0" noProof="0" dirty="0">
                <a:ln>
                  <a:noFill/>
                </a:ln>
                <a:solidFill>
                  <a:schemeClr val="tx2"/>
                </a:solidFill>
                <a:effectLst/>
                <a:uLnTx/>
                <a:uFillTx/>
                <a:latin typeface="+mj-lt"/>
                <a:ea typeface="+mn-ea"/>
                <a:cs typeface="Interstate Light"/>
              </a:rPr>
              <a:t>Empowering</a:t>
            </a:r>
            <a:r>
              <a:rPr kumimoji="0" sz="900" b="0" i="0" u="none" strike="noStrike" kern="1200" cap="none" spc="-68" normalizeH="0" baseline="0" noProof="0" dirty="0">
                <a:ln>
                  <a:noFill/>
                </a:ln>
                <a:solidFill>
                  <a:schemeClr val="tx2"/>
                </a:solidFill>
                <a:effectLst/>
                <a:uLnTx/>
                <a:uFillTx/>
                <a:latin typeface="+mj-lt"/>
                <a:ea typeface="+mn-ea"/>
                <a:cs typeface="Interstate Light"/>
              </a:rPr>
              <a:t> </a:t>
            </a:r>
            <a:r>
              <a:rPr kumimoji="0" sz="900" b="0" i="0" u="none" strike="noStrike" kern="1200" cap="none" spc="-8" normalizeH="0" baseline="0" noProof="0" dirty="0">
                <a:ln>
                  <a:noFill/>
                </a:ln>
                <a:solidFill>
                  <a:schemeClr val="tx2"/>
                </a:solidFill>
                <a:effectLst/>
                <a:uLnTx/>
                <a:uFillTx/>
                <a:latin typeface="+mj-lt"/>
                <a:ea typeface="+mn-ea"/>
                <a:cs typeface="Interstate Light"/>
              </a:rPr>
              <a:t>Users</a:t>
            </a:r>
            <a:endParaRPr kumimoji="0" sz="900" b="0" i="0" u="none" strike="noStrike" kern="1200" cap="none" spc="0" normalizeH="0" baseline="0" noProof="0" dirty="0">
              <a:ln>
                <a:noFill/>
              </a:ln>
              <a:solidFill>
                <a:schemeClr val="tx2"/>
              </a:solidFill>
              <a:effectLst/>
              <a:uLnTx/>
              <a:uFillTx/>
              <a:latin typeface="+mj-lt"/>
              <a:ea typeface="+mn-ea"/>
              <a:cs typeface="Interstate Light"/>
            </a:endParaRPr>
          </a:p>
          <a:p>
            <a:pPr marL="175018" marR="265742" lvl="0" indent="-82152" algn="l" defTabSz="342900" rtl="0" eaLnBrk="1" fontAlgn="auto" latinLnBrk="0" hangingPunct="1">
              <a:lnSpc>
                <a:spcPct val="100000"/>
              </a:lnSpc>
              <a:spcBef>
                <a:spcPts val="506"/>
              </a:spcBef>
              <a:spcAft>
                <a:spcPts val="0"/>
              </a:spcAft>
              <a:buClrTx/>
              <a:buSzTx/>
              <a:buFont typeface="Arial" panose="020B0604020202020204" pitchFamily="34" charset="0"/>
              <a:buChar char="•"/>
              <a:tabLst>
                <a:tab pos="170493" algn="l"/>
              </a:tabLst>
              <a:defRPr/>
            </a:pPr>
            <a:r>
              <a:rPr kumimoji="0" sz="700" b="0" i="0" u="none" strike="noStrike" kern="1200" cap="none" spc="-4" normalizeH="0" baseline="0" noProof="0" dirty="0">
                <a:ln>
                  <a:noFill/>
                </a:ln>
                <a:solidFill>
                  <a:schemeClr val="tx2"/>
                </a:solidFill>
                <a:effectLst/>
                <a:uLnTx/>
                <a:uFillTx/>
                <a:latin typeface="+mj-lt"/>
                <a:ea typeface="+mn-ea"/>
                <a:cs typeface="Interstate Light"/>
              </a:rPr>
              <a:t>BigDecisions </a:t>
            </a:r>
            <a:r>
              <a:rPr kumimoji="0" sz="700" b="0" i="0" u="none" strike="noStrike" kern="1200" cap="none" spc="0" normalizeH="0" baseline="0" noProof="0" dirty="0">
                <a:ln>
                  <a:noFill/>
                </a:ln>
                <a:solidFill>
                  <a:schemeClr val="tx2"/>
                </a:solidFill>
                <a:effectLst/>
                <a:uLnTx/>
                <a:uFillTx/>
                <a:latin typeface="+mj-lt"/>
                <a:ea typeface="+mn-ea"/>
                <a:cs typeface="Interstate Light"/>
              </a:rPr>
              <a:t>–</a:t>
            </a:r>
            <a:r>
              <a:rPr kumimoji="0" lang="en-US" sz="700" b="0" i="0" u="none" strike="noStrike" kern="1200" cap="none" spc="0"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Business </a:t>
            </a:r>
            <a:br>
              <a:rPr kumimoji="0" lang="en-US" sz="700" b="0" i="0" u="none" strike="noStrike" kern="1200" cap="none" spc="-4" normalizeH="0" baseline="0" noProof="0" dirty="0">
                <a:ln>
                  <a:noFill/>
                </a:ln>
                <a:solidFill>
                  <a:schemeClr val="tx2"/>
                </a:solidFill>
                <a:effectLst/>
                <a:uLnTx/>
                <a:uFillTx/>
                <a:latin typeface="+mj-lt"/>
                <a:ea typeface="+mn-ea"/>
                <a:cs typeface="Interstate Light"/>
              </a:rPr>
            </a:br>
            <a:r>
              <a:rPr kumimoji="0" sz="700" b="0" i="0" u="none" strike="noStrike" kern="1200" cap="none" spc="-4" normalizeH="0" baseline="0" noProof="0" dirty="0">
                <a:ln>
                  <a:noFill/>
                </a:ln>
                <a:solidFill>
                  <a:schemeClr val="tx2"/>
                </a:solidFill>
                <a:effectLst/>
                <a:uLnTx/>
                <a:uFillTx/>
                <a:latin typeface="+mj-lt"/>
                <a:ea typeface="+mn-ea"/>
                <a:cs typeface="Interstate Light"/>
              </a:rPr>
              <a:t>Solu</a:t>
            </a:r>
            <a:r>
              <a:rPr kumimoji="0" sz="700" b="0" i="0" u="none" strike="noStrike" kern="1200" cap="none" spc="0" normalizeH="0" baseline="0" noProof="0" dirty="0">
                <a:ln>
                  <a:noFill/>
                </a:ln>
                <a:solidFill>
                  <a:schemeClr val="tx2"/>
                </a:solidFill>
                <a:effectLst/>
                <a:uLnTx/>
                <a:uFillTx/>
                <a:latin typeface="+mj-lt"/>
                <a:ea typeface="+mn-ea"/>
                <a:cs typeface="Interstate Light"/>
              </a:rPr>
              <a:t>tions</a:t>
            </a:r>
            <a:r>
              <a:rPr kumimoji="0" sz="700" b="0" i="0" u="none" strike="noStrike" kern="1200" cap="none" spc="-49" normalizeH="0" baseline="0" noProof="0" dirty="0">
                <a:ln>
                  <a:noFill/>
                </a:ln>
                <a:solidFill>
                  <a:schemeClr val="tx2"/>
                </a:solidFill>
                <a:effectLst/>
                <a:uLnTx/>
                <a:uFillTx/>
                <a:latin typeface="+mj-lt"/>
                <a:ea typeface="+mn-ea"/>
                <a:cs typeface="Interstate Light"/>
              </a:rPr>
              <a:t> </a:t>
            </a:r>
            <a:r>
              <a:rPr kumimoji="0" sz="700" b="0" i="0" u="none" strike="noStrike" kern="1200" cap="none" spc="-8" normalizeH="0" baseline="0" noProof="0" dirty="0">
                <a:ln>
                  <a:noFill/>
                </a:ln>
                <a:solidFill>
                  <a:schemeClr val="tx2"/>
                </a:solidFill>
                <a:effectLst/>
                <a:uLnTx/>
                <a:uFillTx/>
                <a:latin typeface="+mj-lt"/>
                <a:ea typeface="+mn-ea"/>
                <a:cs typeface="Interstate Light"/>
              </a:rPr>
              <a:t>Platform</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a:p>
            <a:pPr marL="175018" marR="221927" lvl="0" indent="-82152" algn="l" defTabSz="342900" rtl="0" eaLnBrk="1" fontAlgn="auto" latinLnBrk="0" hangingPunct="1">
              <a:lnSpc>
                <a:spcPct val="100000"/>
              </a:lnSpc>
              <a:spcBef>
                <a:spcPts val="450"/>
              </a:spcBef>
              <a:spcAft>
                <a:spcPts val="0"/>
              </a:spcAft>
              <a:buClrTx/>
              <a:buSzTx/>
              <a:buFont typeface="Arial" panose="020B0604020202020204" pitchFamily="34" charset="0"/>
              <a:buChar char="•"/>
              <a:tabLst>
                <a:tab pos="170493" algn="l"/>
              </a:tabLst>
              <a:defRPr/>
            </a:pPr>
            <a:r>
              <a:rPr kumimoji="0" sz="700" b="0" i="0" u="none" strike="noStrike" kern="1200" cap="none" spc="-4" normalizeH="0" baseline="0" noProof="0" dirty="0">
                <a:ln>
                  <a:noFill/>
                </a:ln>
                <a:solidFill>
                  <a:schemeClr val="tx2"/>
                </a:solidFill>
                <a:effectLst/>
                <a:uLnTx/>
                <a:uFillTx/>
                <a:latin typeface="+mj-lt"/>
                <a:ea typeface="+mn-ea"/>
                <a:cs typeface="Interstate Light"/>
              </a:rPr>
              <a:t>Cognizant </a:t>
            </a:r>
            <a:r>
              <a:rPr kumimoji="0" lang="en-US" sz="700" b="1" i="0" u="none" strike="noStrike" kern="1200" cap="none" spc="0" normalizeH="0" baseline="0" noProof="0" dirty="0">
                <a:ln>
                  <a:noFill/>
                </a:ln>
                <a:solidFill>
                  <a:schemeClr val="tx2"/>
                </a:solidFill>
                <a:effectLst/>
                <a:uLnTx/>
                <a:uFillTx/>
                <a:latin typeface="+mj-lt"/>
                <a:ea typeface="+mn-ea"/>
                <a:cs typeface="Interstate Light"/>
              </a:rPr>
              <a:t>HiveCenter</a:t>
            </a:r>
            <a:r>
              <a:rPr kumimoji="0" sz="700" b="0" i="0" u="none" strike="noStrike" kern="1200" cap="none" spc="-4" normalizeH="0" baseline="0" noProof="0" dirty="0">
                <a:ln>
                  <a:noFill/>
                </a:ln>
                <a:solidFill>
                  <a:schemeClr val="tx2"/>
                </a:solidFill>
                <a:effectLst/>
                <a:uLnTx/>
                <a:uFillTx/>
                <a:latin typeface="+mj-lt"/>
                <a:ea typeface="+mn-ea"/>
                <a:cs typeface="Interstate Light"/>
              </a:rPr>
              <a:t> </a:t>
            </a:r>
            <a:r>
              <a:rPr kumimoji="0" sz="700" b="0" i="0" u="none" strike="noStrike" kern="1200" cap="none" spc="0"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Enterprise-class </a:t>
            </a:r>
            <a:r>
              <a:rPr kumimoji="0" sz="700" b="0" i="0" u="none" strike="noStrike" kern="1200" cap="none" spc="0" normalizeH="0" baseline="0" noProof="0" dirty="0">
                <a:ln>
                  <a:noFill/>
                </a:ln>
                <a:solidFill>
                  <a:schemeClr val="tx2"/>
                </a:solidFill>
                <a:effectLst/>
                <a:uLnTx/>
                <a:uFillTx/>
                <a:latin typeface="+mj-lt"/>
                <a:ea typeface="+mn-ea"/>
                <a:cs typeface="Interstate Light"/>
              </a:rPr>
              <a:t>cloud</a:t>
            </a:r>
            <a:r>
              <a:rPr kumimoji="0" sz="700" b="0" i="0" u="none" strike="noStrike" kern="1200" cap="none" spc="-11"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management  </a:t>
            </a:r>
            <a:r>
              <a:rPr kumimoji="0" sz="700" b="0" i="0" u="none" strike="noStrike" kern="1200" cap="none" spc="-8" normalizeH="0" baseline="0" noProof="0" dirty="0">
                <a:ln>
                  <a:noFill/>
                </a:ln>
                <a:solidFill>
                  <a:schemeClr val="tx2"/>
                </a:solidFill>
                <a:effectLst/>
                <a:uLnTx/>
                <a:uFillTx/>
                <a:latin typeface="+mj-lt"/>
                <a:ea typeface="+mn-ea"/>
                <a:cs typeface="Interstate Light"/>
              </a:rPr>
              <a:t>‘hyperplatform’</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a:p>
            <a:pPr marL="175018" marR="269552" lvl="0" indent="-82152" algn="l" defTabSz="342900" rtl="0" eaLnBrk="1" fontAlgn="auto" latinLnBrk="0" hangingPunct="1">
              <a:lnSpc>
                <a:spcPct val="100000"/>
              </a:lnSpc>
              <a:spcBef>
                <a:spcPts val="450"/>
              </a:spcBef>
              <a:spcAft>
                <a:spcPts val="0"/>
              </a:spcAft>
              <a:buClrTx/>
              <a:buSzTx/>
              <a:buFont typeface="Arial" panose="020B0604020202020204" pitchFamily="34" charset="0"/>
              <a:buChar char="•"/>
              <a:tabLst>
                <a:tab pos="170493"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Cognizant assetServ </a:t>
            </a:r>
            <a:r>
              <a:rPr kumimoji="0" sz="700" b="0" i="0" u="none" strike="noStrike" kern="1200" cap="none" spc="0"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Digital  </a:t>
            </a:r>
            <a:r>
              <a:rPr kumimoji="0" sz="700" b="0" i="0" u="none" strike="noStrike" kern="1200" cap="none" spc="-8" normalizeH="0" baseline="0" noProof="0" dirty="0">
                <a:ln>
                  <a:noFill/>
                </a:ln>
                <a:solidFill>
                  <a:schemeClr val="tx2"/>
                </a:solidFill>
                <a:effectLst/>
                <a:uLnTx/>
                <a:uFillTx/>
                <a:latin typeface="+mj-lt"/>
                <a:ea typeface="+mn-ea"/>
                <a:cs typeface="Interstate Light"/>
              </a:rPr>
              <a:t>Asset </a:t>
            </a:r>
            <a:r>
              <a:rPr kumimoji="0" sz="700" b="0" i="0" u="none" strike="noStrike" kern="1200" cap="none" spc="-4" normalizeH="0" baseline="0" noProof="0" dirty="0">
                <a:ln>
                  <a:noFill/>
                </a:ln>
                <a:solidFill>
                  <a:schemeClr val="tx2"/>
                </a:solidFill>
                <a:effectLst/>
                <a:uLnTx/>
                <a:uFillTx/>
                <a:latin typeface="+mj-lt"/>
                <a:ea typeface="+mn-ea"/>
                <a:cs typeface="Interstate Light"/>
              </a:rPr>
              <a:t>Management</a:t>
            </a:r>
            <a:r>
              <a:rPr kumimoji="0" sz="700" b="0" i="0" u="none" strike="noStrike" kern="1200" cap="none" spc="4" normalizeH="0" baseline="0" noProof="0" dirty="0">
                <a:ln>
                  <a:noFill/>
                </a:ln>
                <a:solidFill>
                  <a:schemeClr val="tx2"/>
                </a:solidFill>
                <a:effectLst/>
                <a:uLnTx/>
                <a:uFillTx/>
                <a:latin typeface="+mj-lt"/>
                <a:ea typeface="+mn-ea"/>
                <a:cs typeface="Interstate Light"/>
              </a:rPr>
              <a:t> </a:t>
            </a:r>
            <a:r>
              <a:rPr kumimoji="0" sz="700" b="0" i="0" u="none" strike="noStrike" kern="1200" cap="none" spc="-4" normalizeH="0" baseline="0" noProof="0" dirty="0">
                <a:ln>
                  <a:noFill/>
                </a:ln>
                <a:solidFill>
                  <a:schemeClr val="tx2"/>
                </a:solidFill>
                <a:effectLst/>
                <a:uLnTx/>
                <a:uFillTx/>
                <a:latin typeface="+mj-lt"/>
                <a:ea typeface="+mn-ea"/>
                <a:cs typeface="Interstate Light"/>
              </a:rPr>
              <a:t>Solutions</a:t>
            </a:r>
            <a:endParaRPr kumimoji="0" lang="en-US" sz="700" b="0" i="0" u="none" strike="noStrike" kern="1200" cap="none" spc="-4" normalizeH="0" baseline="0" noProof="0" dirty="0">
              <a:ln>
                <a:noFill/>
              </a:ln>
              <a:solidFill>
                <a:schemeClr val="tx2"/>
              </a:solidFill>
              <a:effectLst/>
              <a:uLnTx/>
              <a:uFillTx/>
              <a:latin typeface="+mj-lt"/>
              <a:ea typeface="+mn-ea"/>
              <a:cs typeface="Interstate Light"/>
            </a:endParaRPr>
          </a:p>
          <a:p>
            <a:pPr marL="175018" marR="269552" lvl="0" indent="-82152" algn="l" defTabSz="342900" rtl="0" eaLnBrk="1" fontAlgn="auto" latinLnBrk="0" hangingPunct="1">
              <a:lnSpc>
                <a:spcPct val="100000"/>
              </a:lnSpc>
              <a:spcBef>
                <a:spcPts val="450"/>
              </a:spcBef>
              <a:spcAft>
                <a:spcPts val="0"/>
              </a:spcAft>
              <a:buClrTx/>
              <a:buSzTx/>
              <a:buFont typeface="Arial" panose="020B0604020202020204" pitchFamily="34" charset="0"/>
              <a:buChar char="•"/>
              <a:tabLst>
                <a:tab pos="170493" algn="l"/>
              </a:tabLst>
              <a:defRPr/>
            </a:pPr>
            <a:r>
              <a:rPr kumimoji="0" lang="en-US" sz="700" b="0" i="0" u="none" strike="noStrike" kern="1200" cap="none" spc="-4" normalizeH="0" baseline="0" noProof="0" dirty="0">
                <a:ln>
                  <a:noFill/>
                </a:ln>
                <a:solidFill>
                  <a:schemeClr val="tx2"/>
                </a:solidFill>
                <a:effectLst/>
                <a:uLnTx/>
                <a:uFillTx/>
                <a:latin typeface="+mj-lt"/>
                <a:ea typeface="+mn-ea"/>
                <a:cs typeface="Times New Roman"/>
              </a:rPr>
              <a:t>Arc Term – Cloud Migration Management </a:t>
            </a:r>
            <a:endParaRPr kumimoji="0" sz="700" b="0" i="0" u="none" strike="noStrike" kern="1200" cap="none" spc="0" normalizeH="0" baseline="0" noProof="0" dirty="0">
              <a:ln>
                <a:noFill/>
              </a:ln>
              <a:solidFill>
                <a:schemeClr val="tx2"/>
              </a:solidFill>
              <a:effectLst/>
              <a:uLnTx/>
              <a:uFillTx/>
              <a:latin typeface="+mj-lt"/>
              <a:ea typeface="+mn-ea"/>
              <a:cs typeface="Times New Roman"/>
            </a:endParaRPr>
          </a:p>
          <a:p>
            <a:pPr marL="0" marR="0" lvl="0" indent="0" algn="l" defTabSz="342900" rtl="0" eaLnBrk="1" fontAlgn="auto" latinLnBrk="0" hangingPunct="1">
              <a:lnSpc>
                <a:spcPct val="100000"/>
              </a:lnSpc>
              <a:spcBef>
                <a:spcPts val="8"/>
              </a:spcBef>
              <a:spcAft>
                <a:spcPts val="0"/>
              </a:spcAft>
              <a:buClrTx/>
              <a:buSzTx/>
              <a:buFontTx/>
              <a:buNone/>
              <a:tabLst/>
              <a:defRPr/>
            </a:pPr>
            <a:endParaRPr kumimoji="0" sz="600" b="0" i="0" u="none" strike="noStrike" kern="1200" cap="none" spc="0" normalizeH="0" baseline="0" noProof="0" dirty="0">
              <a:ln>
                <a:noFill/>
              </a:ln>
              <a:solidFill>
                <a:schemeClr val="tx2"/>
              </a:solidFill>
              <a:effectLst/>
              <a:uLnTx/>
              <a:uFillTx/>
              <a:latin typeface="+mj-lt"/>
              <a:ea typeface="+mn-ea"/>
              <a:cs typeface="Times New Roman"/>
            </a:endParaRPr>
          </a:p>
          <a:p>
            <a:pPr marL="119060" marR="202401" lvl="0" indent="0" algn="l" defTabSz="342900" rtl="0" eaLnBrk="1" fontAlgn="auto" latinLnBrk="0" hangingPunct="1">
              <a:lnSpc>
                <a:spcPct val="100000"/>
              </a:lnSpc>
              <a:spcBef>
                <a:spcPts val="0"/>
              </a:spcBef>
              <a:spcAft>
                <a:spcPts val="0"/>
              </a:spcAft>
              <a:buClrTx/>
              <a:buSzTx/>
              <a:buFontTx/>
              <a:buNone/>
              <a:tabLst/>
              <a:defRPr/>
            </a:pPr>
            <a:r>
              <a:rPr kumimoji="0" sz="700" b="0" i="0" u="none" strike="noStrike" kern="1200" cap="none" spc="-8" normalizeH="0" baseline="0" noProof="0" dirty="0">
                <a:ln>
                  <a:noFill/>
                </a:ln>
                <a:solidFill>
                  <a:schemeClr val="tx2"/>
                </a:solidFill>
                <a:effectLst/>
                <a:uLnTx/>
                <a:uFillTx/>
                <a:latin typeface="+mj-lt"/>
                <a:ea typeface="+mn-ea"/>
                <a:cs typeface="Interstate Light"/>
              </a:rPr>
              <a:t>Read more </a:t>
            </a:r>
            <a:r>
              <a:rPr kumimoji="0" sz="700" b="0" i="0" u="none" strike="noStrike" kern="1200" cap="none" spc="0" normalizeH="0" baseline="0" noProof="0" dirty="0">
                <a:ln>
                  <a:noFill/>
                </a:ln>
                <a:solidFill>
                  <a:schemeClr val="tx2"/>
                </a:solidFill>
                <a:effectLst/>
                <a:uLnTx/>
                <a:uFillTx/>
                <a:latin typeface="+mj-lt"/>
                <a:ea typeface="+mn-ea"/>
                <a:cs typeface="Interstate Light"/>
              </a:rPr>
              <a:t>on our cloud </a:t>
            </a:r>
            <a:r>
              <a:rPr kumimoji="0" sz="700" b="0" i="0" u="none" strike="noStrike" kern="1200" cap="none" spc="-8" normalizeH="0" baseline="0" noProof="0" dirty="0">
                <a:ln>
                  <a:noFill/>
                </a:ln>
                <a:solidFill>
                  <a:schemeClr val="tx2"/>
                </a:solidFill>
                <a:effectLst/>
                <a:uLnTx/>
                <a:uFillTx/>
                <a:latin typeface="+mj-lt"/>
                <a:ea typeface="+mn-ea"/>
                <a:cs typeface="Interstate Light"/>
              </a:rPr>
              <a:t>offer</a:t>
            </a:r>
            <a:r>
              <a:rPr kumimoji="0" sz="700" b="0" i="0" u="none" strike="noStrike" kern="1200" cap="none" spc="0" normalizeH="0" baseline="0" noProof="0" dirty="0">
                <a:ln>
                  <a:noFill/>
                </a:ln>
                <a:solidFill>
                  <a:schemeClr val="tx2"/>
                </a:solidFill>
                <a:effectLst/>
                <a:uLnTx/>
                <a:uFillTx/>
                <a:latin typeface="+mj-lt"/>
                <a:ea typeface="+mn-ea"/>
                <a:cs typeface="Interstate Light"/>
              </a:rPr>
              <a:t>ings: </a:t>
            </a:r>
            <a:r>
              <a:rPr kumimoji="0" sz="700" b="0" i="0" u="sng" strike="noStrike" kern="1200" cap="none" spc="0" normalizeH="0" baseline="0" noProof="0" dirty="0">
                <a:ln>
                  <a:noFill/>
                </a:ln>
                <a:solidFill>
                  <a:schemeClr val="tx2"/>
                </a:solidFill>
                <a:effectLst/>
                <a:uLnTx/>
                <a:uFillTx/>
                <a:latin typeface="+mj-lt"/>
                <a:ea typeface="+mn-ea"/>
                <a:cs typeface="Interstate Light"/>
                <a:hlinkClick r:id="rId2"/>
              </a:rPr>
              <a:t>Driving </a:t>
            </a:r>
            <a:r>
              <a:rPr kumimoji="0" sz="700" b="0" i="0" u="sng" strike="noStrike" kern="1200" cap="none" spc="-4" normalizeH="0" baseline="0" noProof="0" dirty="0">
                <a:ln>
                  <a:noFill/>
                </a:ln>
                <a:solidFill>
                  <a:schemeClr val="tx2"/>
                </a:solidFill>
                <a:effectLst/>
                <a:uLnTx/>
                <a:uFillTx/>
                <a:latin typeface="+mj-lt"/>
                <a:ea typeface="+mn-ea"/>
                <a:cs typeface="Interstate Light"/>
                <a:hlinkClick r:id="rId2"/>
              </a:rPr>
              <a:t>Digital Experience </a:t>
            </a:r>
            <a:r>
              <a:rPr kumimoji="0" sz="700" b="0" i="0" u="none" strike="noStrike" kern="1200" cap="none" spc="-4" normalizeH="0" baseline="0" noProof="0" dirty="0">
                <a:ln>
                  <a:noFill/>
                </a:ln>
                <a:solidFill>
                  <a:schemeClr val="tx2"/>
                </a:solidFill>
                <a:effectLst/>
                <a:uLnTx/>
                <a:uFillTx/>
                <a:latin typeface="+mj-lt"/>
                <a:ea typeface="+mn-ea"/>
                <a:cs typeface="Interstate Light"/>
              </a:rPr>
              <a:t> </a:t>
            </a:r>
            <a:r>
              <a:rPr kumimoji="0" sz="700" b="0" i="0" u="sng" strike="noStrike" kern="1200" cap="none" spc="-8" normalizeH="0" baseline="0" noProof="0" dirty="0">
                <a:ln>
                  <a:noFill/>
                </a:ln>
                <a:solidFill>
                  <a:schemeClr val="tx2"/>
                </a:solidFill>
                <a:effectLst/>
                <a:uLnTx/>
                <a:uFillTx/>
                <a:latin typeface="+mj-lt"/>
                <a:ea typeface="+mn-ea"/>
                <a:cs typeface="Interstate Light"/>
                <a:hlinkClick r:id="rId2"/>
              </a:rPr>
              <a:t>Through</a:t>
            </a:r>
            <a:r>
              <a:rPr kumimoji="0" sz="700" b="0" i="0" u="sng" strike="noStrike" kern="1200" cap="none" spc="-53" normalizeH="0" baseline="0" noProof="0" dirty="0">
                <a:ln>
                  <a:noFill/>
                </a:ln>
                <a:solidFill>
                  <a:schemeClr val="tx2"/>
                </a:solidFill>
                <a:effectLst/>
                <a:uLnTx/>
                <a:uFillTx/>
                <a:latin typeface="+mj-lt"/>
                <a:ea typeface="+mn-ea"/>
                <a:cs typeface="Interstate Light"/>
                <a:hlinkClick r:id="rId2"/>
              </a:rPr>
              <a:t> </a:t>
            </a:r>
            <a:r>
              <a:rPr kumimoji="0" sz="700" b="0" i="0" u="sng" strike="noStrike" kern="1200" cap="none" spc="0" normalizeH="0" baseline="0" noProof="0" dirty="0">
                <a:ln>
                  <a:noFill/>
                </a:ln>
                <a:solidFill>
                  <a:schemeClr val="tx2"/>
                </a:solidFill>
                <a:effectLst/>
                <a:uLnTx/>
                <a:uFillTx/>
                <a:latin typeface="+mj-lt"/>
                <a:ea typeface="+mn-ea"/>
                <a:cs typeface="Interstate Light"/>
                <a:hlinkClick r:id="rId2"/>
              </a:rPr>
              <a:t>Cloud</a:t>
            </a:r>
            <a:endParaRPr kumimoji="0" sz="700" b="0" i="0" u="none" strike="noStrike" kern="1200" cap="none" spc="0" normalizeH="0" baseline="0" noProof="0" dirty="0">
              <a:ln>
                <a:noFill/>
              </a:ln>
              <a:solidFill>
                <a:schemeClr val="tx2"/>
              </a:solidFill>
              <a:effectLst/>
              <a:uLnTx/>
              <a:uFillTx/>
              <a:latin typeface="+mj-lt"/>
              <a:ea typeface="+mn-ea"/>
              <a:cs typeface="Interstate Light"/>
            </a:endParaRPr>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673" y="2154579"/>
            <a:ext cx="387542" cy="274320"/>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9346" y="2144936"/>
            <a:ext cx="328850" cy="274320"/>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7576" y="2126060"/>
            <a:ext cx="279867" cy="274320"/>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5503" y="2106663"/>
            <a:ext cx="285897" cy="274320"/>
          </a:xfrm>
          <a:prstGeom prst="rect">
            <a:avLst/>
          </a:prstGeom>
        </p:spPr>
      </p:pic>
      <p:sp>
        <p:nvSpPr>
          <p:cNvPr id="60" name="object 7">
            <a:extLst>
              <a:ext uri="{FF2B5EF4-FFF2-40B4-BE49-F238E27FC236}">
                <a16:creationId xmlns:a16="http://schemas.microsoft.com/office/drawing/2014/main" id="{F4CCB103-ED3F-4F9C-93C2-9C99E7E46D7C}"/>
              </a:ext>
            </a:extLst>
          </p:cNvPr>
          <p:cNvSpPr/>
          <p:nvPr/>
        </p:nvSpPr>
        <p:spPr>
          <a:xfrm>
            <a:off x="619125" y="4612667"/>
            <a:ext cx="7882806" cy="45719"/>
          </a:xfrm>
          <a:prstGeom prst="rect">
            <a:avLst/>
          </a:prstGeom>
          <a:gradFill rotWithShape="1">
            <a:gsLst>
              <a:gs pos="0">
                <a:srgbClr val="00AEEA"/>
              </a:gs>
              <a:gs pos="100000">
                <a:srgbClr val="37B44C"/>
              </a:gs>
            </a:gsLst>
            <a:lin ang="0" scaled="0"/>
          </a:gradFill>
          <a:ln w="9525" cap="flat" cmpd="sng" algn="ctr">
            <a:noFill/>
            <a:prstDash val="solid"/>
          </a:ln>
          <a:effectLst/>
        </p:spPr>
        <p:txBody>
          <a:bodyPr lIns="137160" rtlCol="0" anchor="ct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sz="500" b="0" i="0" u="none" strike="noStrike" kern="0" cap="none" spc="0" normalizeH="0" baseline="0" noProof="0" dirty="0">
              <a:ln>
                <a:noFill/>
              </a:ln>
              <a:solidFill>
                <a:prstClr val="white"/>
              </a:solidFill>
              <a:effectLst/>
              <a:uLnTx/>
              <a:uFillTx/>
              <a:latin typeface="+mj-lt"/>
              <a:ea typeface="+mn-ea"/>
              <a:cs typeface="+mn-cs"/>
            </a:endParaRPr>
          </a:p>
        </p:txBody>
      </p:sp>
      <p:cxnSp>
        <p:nvCxnSpPr>
          <p:cNvPr id="61" name="Straight Connector 60"/>
          <p:cNvCxnSpPr/>
          <p:nvPr/>
        </p:nvCxnSpPr>
        <p:spPr>
          <a:xfrm>
            <a:off x="2483891" y="2388898"/>
            <a:ext cx="0" cy="2024682"/>
          </a:xfrm>
          <a:prstGeom prst="line">
            <a:avLst/>
          </a:prstGeom>
          <a:noFill/>
          <a:ln w="9525" cap="flat" cmpd="sng" algn="ctr">
            <a:solidFill>
              <a:sysClr val="window" lastClr="FFFFFF">
                <a:lumMod val="75000"/>
              </a:sysClr>
            </a:solidFill>
            <a:prstDash val="solid"/>
          </a:ln>
          <a:effectLst/>
        </p:spPr>
      </p:cxnSp>
      <p:cxnSp>
        <p:nvCxnSpPr>
          <p:cNvPr id="62" name="Straight Connector 61"/>
          <p:cNvCxnSpPr/>
          <p:nvPr/>
        </p:nvCxnSpPr>
        <p:spPr>
          <a:xfrm>
            <a:off x="4467225" y="2429128"/>
            <a:ext cx="0" cy="2024682"/>
          </a:xfrm>
          <a:prstGeom prst="line">
            <a:avLst/>
          </a:prstGeom>
          <a:noFill/>
          <a:ln w="9525" cap="flat" cmpd="sng" algn="ctr">
            <a:solidFill>
              <a:sysClr val="window" lastClr="FFFFFF">
                <a:lumMod val="75000"/>
              </a:sysClr>
            </a:solidFill>
            <a:prstDash val="solid"/>
          </a:ln>
          <a:effectLst/>
        </p:spPr>
      </p:cxnSp>
      <p:cxnSp>
        <p:nvCxnSpPr>
          <p:cNvPr id="63" name="Straight Connector 62"/>
          <p:cNvCxnSpPr/>
          <p:nvPr/>
        </p:nvCxnSpPr>
        <p:spPr>
          <a:xfrm>
            <a:off x="6526223" y="2429128"/>
            <a:ext cx="0" cy="2024682"/>
          </a:xfrm>
          <a:prstGeom prst="line">
            <a:avLst/>
          </a:prstGeom>
          <a:noFill/>
          <a:ln w="9525" cap="flat" cmpd="sng" algn="ctr">
            <a:solidFill>
              <a:sysClr val="window" lastClr="FFFFFF">
                <a:lumMod val="75000"/>
              </a:sysClr>
            </a:solidFill>
            <a:prstDash val="solid"/>
          </a:ln>
          <a:effectLst/>
        </p:spPr>
      </p:cxnSp>
      <p:cxnSp>
        <p:nvCxnSpPr>
          <p:cNvPr id="64" name="Straight Connector 63"/>
          <p:cNvCxnSpPr/>
          <p:nvPr/>
        </p:nvCxnSpPr>
        <p:spPr>
          <a:xfrm>
            <a:off x="1449745" y="1551504"/>
            <a:ext cx="0" cy="370932"/>
          </a:xfrm>
          <a:prstGeom prst="line">
            <a:avLst/>
          </a:prstGeom>
          <a:noFill/>
          <a:ln w="9525" cap="flat" cmpd="sng" algn="ctr">
            <a:solidFill>
              <a:srgbClr val="1F497D">
                <a:alpha val="20000"/>
              </a:srgbClr>
            </a:solidFill>
            <a:prstDash val="solid"/>
          </a:ln>
          <a:effectLst/>
        </p:spPr>
      </p:cxnSp>
      <p:cxnSp>
        <p:nvCxnSpPr>
          <p:cNvPr id="65" name="Straight Connector 64"/>
          <p:cNvCxnSpPr/>
          <p:nvPr/>
        </p:nvCxnSpPr>
        <p:spPr>
          <a:xfrm>
            <a:off x="2506192" y="1551504"/>
            <a:ext cx="0" cy="370932"/>
          </a:xfrm>
          <a:prstGeom prst="line">
            <a:avLst/>
          </a:prstGeom>
          <a:noFill/>
          <a:ln w="9525" cap="flat" cmpd="sng" algn="ctr">
            <a:solidFill>
              <a:srgbClr val="1F497D">
                <a:alpha val="20000"/>
              </a:srgbClr>
            </a:solidFill>
            <a:prstDash val="solid"/>
          </a:ln>
          <a:effectLst/>
        </p:spPr>
      </p:cxnSp>
      <p:cxnSp>
        <p:nvCxnSpPr>
          <p:cNvPr id="66" name="Straight Connector 65"/>
          <p:cNvCxnSpPr/>
          <p:nvPr/>
        </p:nvCxnSpPr>
        <p:spPr>
          <a:xfrm>
            <a:off x="3698196" y="1551504"/>
            <a:ext cx="0" cy="370932"/>
          </a:xfrm>
          <a:prstGeom prst="line">
            <a:avLst/>
          </a:prstGeom>
          <a:noFill/>
          <a:ln w="9525" cap="flat" cmpd="sng" algn="ctr">
            <a:solidFill>
              <a:srgbClr val="1F497D">
                <a:alpha val="20000"/>
              </a:srgbClr>
            </a:solidFill>
            <a:prstDash val="solid"/>
          </a:ln>
          <a:effectLst/>
        </p:spPr>
      </p:cxnSp>
      <p:cxnSp>
        <p:nvCxnSpPr>
          <p:cNvPr id="67" name="Straight Connector 66"/>
          <p:cNvCxnSpPr/>
          <p:nvPr/>
        </p:nvCxnSpPr>
        <p:spPr>
          <a:xfrm>
            <a:off x="4877792" y="1563259"/>
            <a:ext cx="0" cy="370932"/>
          </a:xfrm>
          <a:prstGeom prst="line">
            <a:avLst/>
          </a:prstGeom>
          <a:noFill/>
          <a:ln w="9525" cap="flat" cmpd="sng" algn="ctr">
            <a:solidFill>
              <a:srgbClr val="1F497D">
                <a:alpha val="20000"/>
              </a:srgbClr>
            </a:solidFill>
            <a:prstDash val="solid"/>
          </a:ln>
          <a:effectLst/>
        </p:spPr>
      </p:cxnSp>
      <p:cxnSp>
        <p:nvCxnSpPr>
          <p:cNvPr id="68" name="Straight Connector 67"/>
          <p:cNvCxnSpPr/>
          <p:nvPr/>
        </p:nvCxnSpPr>
        <p:spPr>
          <a:xfrm>
            <a:off x="6321472" y="1563259"/>
            <a:ext cx="0" cy="370932"/>
          </a:xfrm>
          <a:prstGeom prst="line">
            <a:avLst/>
          </a:prstGeom>
          <a:noFill/>
          <a:ln w="9525" cap="flat" cmpd="sng" algn="ctr">
            <a:solidFill>
              <a:srgbClr val="1F497D">
                <a:alpha val="20000"/>
              </a:srgbClr>
            </a:solidFill>
            <a:prstDash val="solid"/>
          </a:ln>
          <a:effectLst/>
        </p:spPr>
      </p:cxnSp>
      <p:cxnSp>
        <p:nvCxnSpPr>
          <p:cNvPr id="69" name="Straight Connector 68"/>
          <p:cNvCxnSpPr/>
          <p:nvPr/>
        </p:nvCxnSpPr>
        <p:spPr>
          <a:xfrm>
            <a:off x="7398956" y="1537884"/>
            <a:ext cx="0" cy="370932"/>
          </a:xfrm>
          <a:prstGeom prst="line">
            <a:avLst/>
          </a:prstGeom>
          <a:noFill/>
          <a:ln w="9525" cap="flat" cmpd="sng" algn="ctr">
            <a:solidFill>
              <a:srgbClr val="1F497D">
                <a:alpha val="20000"/>
              </a:srgbClr>
            </a:solidFill>
            <a:prstDash val="solid"/>
          </a:ln>
          <a:effectLst/>
        </p:spPr>
      </p:cxnSp>
      <p:pic>
        <p:nvPicPr>
          <p:cNvPr id="71" name="Picture 6"/>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a:stretch/>
        </p:blipFill>
        <p:spPr bwMode="auto">
          <a:xfrm>
            <a:off x="1586117" y="692003"/>
            <a:ext cx="818715" cy="521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Cross 72"/>
          <p:cNvSpPr/>
          <p:nvPr/>
        </p:nvSpPr>
        <p:spPr>
          <a:xfrm>
            <a:off x="1368601" y="913102"/>
            <a:ext cx="170126" cy="159734"/>
          </a:xfrm>
          <a:prstGeom prst="plus">
            <a:avLst>
              <a:gd name="adj" fmla="val 37379"/>
            </a:avLst>
          </a:prstGeom>
          <a:solidFill>
            <a:srgbClr val="FFC000">
              <a:lumMod val="75000"/>
            </a:srgbClr>
          </a:solidFill>
          <a:ln w="635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prstClr val="white"/>
              </a:solidFill>
              <a:effectLst/>
              <a:uLnTx/>
              <a:uFillTx/>
              <a:latin typeface="+mj-lt"/>
              <a:ea typeface="+mn-ea"/>
              <a:cs typeface="+mn-cs"/>
            </a:endParaRPr>
          </a:p>
        </p:txBody>
      </p:sp>
      <p:pic>
        <p:nvPicPr>
          <p:cNvPr id="75" name="Picture 74"/>
          <p:cNvPicPr>
            <a:picLocks noChangeAspect="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758345" y="922153"/>
            <a:ext cx="442487" cy="192705"/>
          </a:xfrm>
          <a:prstGeom prst="rect">
            <a:avLst/>
          </a:prstGeom>
        </p:spPr>
      </p:pic>
      <p:pic>
        <p:nvPicPr>
          <p:cNvPr id="54" name="Picture 53"/>
          <p:cNvPicPr>
            <a:picLocks noChangeAspect="1"/>
          </p:cNvPicPr>
          <p:nvPr/>
        </p:nvPicPr>
        <p:blipFill>
          <a:blip r:embed="rId9"/>
          <a:stretch>
            <a:fillRect/>
          </a:stretch>
        </p:blipFill>
        <p:spPr>
          <a:xfrm>
            <a:off x="475629" y="914928"/>
            <a:ext cx="859611" cy="188992"/>
          </a:xfrm>
          <a:prstGeom prst="rect">
            <a:avLst/>
          </a:prstGeom>
        </p:spPr>
      </p:pic>
    </p:spTree>
    <p:extLst>
      <p:ext uri="{BB962C8B-B14F-4D97-AF65-F5344CB8AC3E}">
        <p14:creationId xmlns:p14="http://schemas.microsoft.com/office/powerpoint/2010/main" val="21345885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Cognizant Google Cloud Practice</a:t>
            </a:r>
          </a:p>
        </p:txBody>
      </p:sp>
      <p:sp>
        <p:nvSpPr>
          <p:cNvPr id="4" name="Slide Number Placeholder 3"/>
          <p:cNvSpPr>
            <a:spLocks noGrp="1"/>
          </p:cNvSpPr>
          <p:nvPr>
            <p:ph type="sldNum" sz="quarter" idx="4294967295"/>
          </p:nvPr>
        </p:nvSpPr>
        <p:spPr>
          <a:xfrm>
            <a:off x="0" y="4833065"/>
            <a:ext cx="228600" cy="123111"/>
          </a:xfrm>
        </p:spPr>
        <p:txBody>
          <a:bodyPr/>
          <a:lstStyle/>
          <a:p>
            <a:pPr defTabSz="457189">
              <a:defRPr/>
            </a:pPr>
            <a:fld id="{2EFEF571-C9B4-4D92-A7F7-315B894862A8}" type="slidenum">
              <a:rPr lang="en-US" b="1">
                <a:solidFill>
                  <a:srgbClr val="00B140"/>
                </a:solidFill>
                <a:latin typeface="Arial" panose="020B0604020202020204"/>
              </a:rPr>
              <a:pPr defTabSz="457189">
                <a:defRPr/>
              </a:pPr>
              <a:t>86</a:t>
            </a:fld>
            <a:endParaRPr lang="en-US" b="1" dirty="0">
              <a:solidFill>
                <a:srgbClr val="00B140"/>
              </a:solidFill>
              <a:latin typeface="Arial" panose="020B0604020202020204"/>
            </a:endParaRPr>
          </a:p>
        </p:txBody>
      </p:sp>
      <p:sp>
        <p:nvSpPr>
          <p:cNvPr id="32" name="object 7">
            <a:extLst>
              <a:ext uri="{FF2B5EF4-FFF2-40B4-BE49-F238E27FC236}">
                <a16:creationId xmlns:a16="http://schemas.microsoft.com/office/drawing/2014/main" id="{F4CCB103-ED3F-4F9C-93C2-9C99E7E46D7C}"/>
              </a:ext>
            </a:extLst>
          </p:cNvPr>
          <p:cNvSpPr/>
          <p:nvPr/>
        </p:nvSpPr>
        <p:spPr>
          <a:xfrm>
            <a:off x="381762" y="1294182"/>
            <a:ext cx="8380476" cy="1032640"/>
          </a:xfrm>
          <a:prstGeom prst="rect">
            <a:avLst/>
          </a:prstGeom>
          <a:solidFill>
            <a:srgbClr val="B2293A"/>
          </a:solidFill>
          <a:ln w="9525" cap="flat" cmpd="sng" algn="ctr">
            <a:noFill/>
            <a:prstDash val="solid"/>
          </a:ln>
          <a:effectLst/>
        </p:spPr>
        <p:txBody>
          <a:bodyPr lIns="137160" rtlCol="0" anchor="ctr"/>
          <a:lstStyle/>
          <a:p>
            <a:pPr defTabSz="342900"/>
            <a:endParaRPr sz="500" kern="0" dirty="0">
              <a:solidFill>
                <a:prstClr val="white"/>
              </a:solidFill>
              <a:latin typeface="+mj-lt"/>
            </a:endParaRPr>
          </a:p>
        </p:txBody>
      </p:sp>
      <p:sp>
        <p:nvSpPr>
          <p:cNvPr id="33" name="Rectangle 32"/>
          <p:cNvSpPr/>
          <p:nvPr/>
        </p:nvSpPr>
        <p:spPr>
          <a:xfrm>
            <a:off x="369535" y="2170471"/>
            <a:ext cx="8392703" cy="2537460"/>
          </a:xfrm>
          <a:prstGeom prst="rect">
            <a:avLst/>
          </a:prstGeom>
          <a:solidFill>
            <a:srgbClr val="EFF0F0"/>
          </a:solidFill>
          <a:ln w="9525" cap="flat" cmpd="sng" algn="ctr">
            <a:noFill/>
            <a:prstDash val="solid"/>
          </a:ln>
          <a:effectLst/>
        </p:spPr>
        <p:txBody>
          <a:bodyPr rtlCol="0" anchor="ctr"/>
          <a:lstStyle/>
          <a:p>
            <a:pPr algn="ctr" defTabSz="342892">
              <a:defRPr/>
            </a:pPr>
            <a:endParaRPr lang="en-US" sz="1200" kern="0" dirty="0">
              <a:solidFill>
                <a:prstClr val="white"/>
              </a:solidFill>
              <a:latin typeface="Arial" panose="020B0604020202020204"/>
            </a:endParaRPr>
          </a:p>
        </p:txBody>
      </p:sp>
      <p:sp>
        <p:nvSpPr>
          <p:cNvPr id="34" name="Oval 33"/>
          <p:cNvSpPr/>
          <p:nvPr/>
        </p:nvSpPr>
        <p:spPr bwMode="auto">
          <a:xfrm>
            <a:off x="755902" y="2422066"/>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46" algn="ctr" defTabSz="446460">
              <a:spcBef>
                <a:spcPct val="10000"/>
              </a:spcBef>
              <a:tabLst>
                <a:tab pos="696851" algn="l"/>
              </a:tabLst>
              <a:defRPr/>
            </a:pPr>
            <a:endParaRPr lang="en-US" sz="2800" dirty="0">
              <a:solidFill>
                <a:srgbClr val="1F497D"/>
              </a:solidFill>
              <a:latin typeface="Arial" panose="020B0604020202020204"/>
            </a:endParaRPr>
          </a:p>
        </p:txBody>
      </p:sp>
      <p:sp>
        <p:nvSpPr>
          <p:cNvPr id="35" name="Oval 34"/>
          <p:cNvSpPr/>
          <p:nvPr/>
        </p:nvSpPr>
        <p:spPr bwMode="auto">
          <a:xfrm>
            <a:off x="2293480" y="2424439"/>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46" algn="ctr" defTabSz="446460">
              <a:spcBef>
                <a:spcPct val="10000"/>
              </a:spcBef>
              <a:tabLst>
                <a:tab pos="696851" algn="l"/>
              </a:tabLst>
              <a:defRPr/>
            </a:pPr>
            <a:endParaRPr lang="en-US" sz="2800" dirty="0">
              <a:solidFill>
                <a:srgbClr val="1F497D"/>
              </a:solidFill>
              <a:latin typeface="Arial" panose="020B0604020202020204"/>
            </a:endParaRPr>
          </a:p>
        </p:txBody>
      </p:sp>
      <p:sp>
        <p:nvSpPr>
          <p:cNvPr id="38" name="object 7">
            <a:extLst>
              <a:ext uri="{FF2B5EF4-FFF2-40B4-BE49-F238E27FC236}">
                <a16:creationId xmlns:a16="http://schemas.microsoft.com/office/drawing/2014/main" id="{F4CCB103-ED3F-4F9C-93C2-9C99E7E46D7C}"/>
              </a:ext>
            </a:extLst>
          </p:cNvPr>
          <p:cNvSpPr/>
          <p:nvPr/>
        </p:nvSpPr>
        <p:spPr>
          <a:xfrm>
            <a:off x="381762" y="688577"/>
            <a:ext cx="8380476" cy="549793"/>
          </a:xfrm>
          <a:prstGeom prst="rect">
            <a:avLst/>
          </a:prstGeom>
          <a:solidFill>
            <a:srgbClr val="0033A0"/>
          </a:solidFill>
          <a:ln w="9525" cap="flat" cmpd="sng" algn="ctr">
            <a:noFill/>
            <a:prstDash val="solid"/>
          </a:ln>
          <a:effectLst/>
        </p:spPr>
        <p:txBody>
          <a:bodyPr lIns="137160" rtlCol="0" anchor="ctr"/>
          <a:lstStyle/>
          <a:p>
            <a:pPr defTabSz="342900"/>
            <a:endParaRPr sz="500" kern="0" dirty="0">
              <a:solidFill>
                <a:prstClr val="white"/>
              </a:solidFill>
              <a:latin typeface="+mj-lt"/>
            </a:endParaRPr>
          </a:p>
        </p:txBody>
      </p:sp>
      <p:sp>
        <p:nvSpPr>
          <p:cNvPr id="39" name="object 15">
            <a:extLst>
              <a:ext uri="{FF2B5EF4-FFF2-40B4-BE49-F238E27FC236}">
                <a16:creationId xmlns:a16="http://schemas.microsoft.com/office/drawing/2014/main" id="{C64EDE7C-28B6-4C67-A78C-C6E096486165}"/>
              </a:ext>
            </a:extLst>
          </p:cNvPr>
          <p:cNvSpPr txBox="1"/>
          <p:nvPr/>
        </p:nvSpPr>
        <p:spPr>
          <a:xfrm>
            <a:off x="437055" y="1188318"/>
            <a:ext cx="789040" cy="626775"/>
          </a:xfrm>
          <a:prstGeom prst="rect">
            <a:avLst/>
          </a:prstGeom>
        </p:spPr>
        <p:txBody>
          <a:bodyPr vert="horz" wrap="square" lIns="0" tIns="107633" rIns="0" bIns="0" rtlCol="0">
            <a:spAutoFit/>
          </a:bodyPr>
          <a:lstStyle/>
          <a:p>
            <a:pPr marL="10001" algn="ctr" defTabSz="342892">
              <a:spcBef>
                <a:spcPts val="848"/>
              </a:spcBef>
              <a:defRPr/>
            </a:pPr>
            <a:r>
              <a:rPr lang="en-US" sz="2400" spc="-113" dirty="0">
                <a:solidFill>
                  <a:srgbClr val="FFFFFF"/>
                </a:solidFill>
                <a:latin typeface="Arial" panose="020B0604020202020204"/>
                <a:cs typeface="Calibri" panose="020F0502020204030204" pitchFamily="34" charset="0"/>
              </a:rPr>
              <a:t>25</a:t>
            </a:r>
            <a:r>
              <a:rPr sz="2400" spc="-113" dirty="0">
                <a:solidFill>
                  <a:srgbClr val="FFFFFF"/>
                </a:solidFill>
                <a:latin typeface="Arial" panose="020B0604020202020204"/>
                <a:cs typeface="Calibri" panose="020F0502020204030204" pitchFamily="34" charset="0"/>
              </a:rPr>
              <a:t>+</a:t>
            </a:r>
            <a:endParaRPr sz="2400" spc="-113" dirty="0">
              <a:solidFill>
                <a:prstClr val="black"/>
              </a:solidFill>
              <a:latin typeface="Arial" panose="020B0604020202020204"/>
              <a:cs typeface="Calibri" panose="020F0502020204030204" pitchFamily="34" charset="0"/>
            </a:endParaRPr>
          </a:p>
          <a:p>
            <a:pPr marL="9525" marR="3810" algn="ctr" defTabSz="342892">
              <a:spcBef>
                <a:spcPts val="213"/>
              </a:spcBef>
              <a:defRPr/>
            </a:pPr>
            <a:r>
              <a:rPr lang="en-US" sz="800" spc="-64" dirty="0">
                <a:solidFill>
                  <a:srgbClr val="FFFFFF"/>
                </a:solidFill>
                <a:latin typeface="Arial" panose="020B0604020202020204"/>
                <a:cs typeface="Interstate Light"/>
              </a:rPr>
              <a:t>Joint Customers</a:t>
            </a:r>
            <a:endParaRPr sz="800" dirty="0">
              <a:solidFill>
                <a:prstClr val="black"/>
              </a:solidFill>
              <a:latin typeface="Arial" panose="020B0604020202020204"/>
              <a:cs typeface="Interstate Light"/>
            </a:endParaRPr>
          </a:p>
        </p:txBody>
      </p:sp>
      <p:sp>
        <p:nvSpPr>
          <p:cNvPr id="40" name="object 16">
            <a:extLst>
              <a:ext uri="{FF2B5EF4-FFF2-40B4-BE49-F238E27FC236}">
                <a16:creationId xmlns:a16="http://schemas.microsoft.com/office/drawing/2014/main" id="{0A8DCF1D-DF82-4024-A4D9-79F86104FB94}"/>
              </a:ext>
            </a:extLst>
          </p:cNvPr>
          <p:cNvSpPr txBox="1"/>
          <p:nvPr/>
        </p:nvSpPr>
        <p:spPr>
          <a:xfrm>
            <a:off x="1553482" y="1198850"/>
            <a:ext cx="877298" cy="703719"/>
          </a:xfrm>
          <a:prstGeom prst="rect">
            <a:avLst/>
          </a:prstGeom>
        </p:spPr>
        <p:txBody>
          <a:bodyPr vert="horz" wrap="square" lIns="0" tIns="107633" rIns="0" bIns="0" rtlCol="0">
            <a:spAutoFit/>
          </a:bodyPr>
          <a:lstStyle>
            <a:defPPr>
              <a:defRPr lang="en-US"/>
            </a:defPPr>
            <a:lvl1pPr marL="10001" algn="ctr">
              <a:spcBef>
                <a:spcPts val="848"/>
              </a:spcBef>
              <a:defRPr sz="2400" spc="-113">
                <a:solidFill>
                  <a:srgbClr val="FFFFFF"/>
                </a:solidFill>
                <a:latin typeface="+mj-lt"/>
                <a:cs typeface="Calibri" panose="020F0502020204030204" pitchFamily="34" charset="0"/>
              </a:defRPr>
            </a:lvl1pPr>
          </a:lstStyle>
          <a:p>
            <a:pPr defTabSz="342892">
              <a:defRPr/>
            </a:pPr>
            <a:r>
              <a:rPr lang="en-US" dirty="0">
                <a:latin typeface="Arial" panose="020B0604020202020204"/>
              </a:rPr>
              <a:t>1000</a:t>
            </a:r>
            <a:r>
              <a:rPr dirty="0">
                <a:latin typeface="Arial" panose="020B0604020202020204"/>
              </a:rPr>
              <a:t>+</a:t>
            </a:r>
            <a:endParaRPr lang="en-US" dirty="0">
              <a:latin typeface="Arial" panose="020B0604020202020204"/>
            </a:endParaRPr>
          </a:p>
          <a:p>
            <a:pPr defTabSz="342892">
              <a:defRPr/>
            </a:pPr>
            <a:r>
              <a:rPr lang="en-US" sz="800" dirty="0">
                <a:latin typeface="Arial" panose="020B0604020202020204"/>
              </a:rPr>
              <a:t>Trained  Professionals</a:t>
            </a:r>
            <a:endParaRPr sz="800" dirty="0">
              <a:latin typeface="Arial" panose="020B0604020202020204"/>
            </a:endParaRPr>
          </a:p>
        </p:txBody>
      </p:sp>
      <p:sp>
        <p:nvSpPr>
          <p:cNvPr id="41" name="object 17">
            <a:extLst>
              <a:ext uri="{FF2B5EF4-FFF2-40B4-BE49-F238E27FC236}">
                <a16:creationId xmlns:a16="http://schemas.microsoft.com/office/drawing/2014/main" id="{B42AE390-6E3F-4B35-99F5-04F23A05C3C6}"/>
              </a:ext>
            </a:extLst>
          </p:cNvPr>
          <p:cNvSpPr txBox="1"/>
          <p:nvPr/>
        </p:nvSpPr>
        <p:spPr>
          <a:xfrm>
            <a:off x="2758168" y="1188318"/>
            <a:ext cx="854685" cy="872996"/>
          </a:xfrm>
          <a:prstGeom prst="rect">
            <a:avLst/>
          </a:prstGeom>
        </p:spPr>
        <p:txBody>
          <a:bodyPr vert="horz" wrap="square" lIns="0" tIns="107633" rIns="0" bIns="0" rtlCol="0">
            <a:spAutoFit/>
          </a:bodyPr>
          <a:lstStyle/>
          <a:p>
            <a:pPr algn="ctr" defTabSz="342892">
              <a:spcBef>
                <a:spcPts val="848"/>
              </a:spcBef>
              <a:defRPr/>
            </a:pPr>
            <a:r>
              <a:rPr lang="en-US" sz="2400" spc="-113" dirty="0">
                <a:solidFill>
                  <a:srgbClr val="FFFFFF"/>
                </a:solidFill>
                <a:latin typeface="Arial" panose="020B0604020202020204"/>
                <a:cs typeface="Calibri" panose="020F0502020204030204" pitchFamily="34" charset="0"/>
              </a:rPr>
              <a:t>40</a:t>
            </a:r>
            <a:r>
              <a:rPr sz="2400" spc="-113" dirty="0">
                <a:solidFill>
                  <a:srgbClr val="FFFFFF"/>
                </a:solidFill>
                <a:latin typeface="Arial" panose="020B0604020202020204"/>
                <a:cs typeface="Calibri" panose="020F0502020204030204" pitchFamily="34" charset="0"/>
              </a:rPr>
              <a:t>0+</a:t>
            </a:r>
            <a:endParaRPr sz="2400" spc="-113" dirty="0">
              <a:solidFill>
                <a:prstClr val="black"/>
              </a:solidFill>
              <a:latin typeface="Arial" panose="020B0604020202020204"/>
              <a:cs typeface="Calibri" panose="020F0502020204030204" pitchFamily="34" charset="0"/>
            </a:endParaRPr>
          </a:p>
          <a:p>
            <a:pPr marL="69053" marR="148106" algn="ctr" defTabSz="342892">
              <a:spcBef>
                <a:spcPts val="213"/>
              </a:spcBef>
              <a:defRPr/>
            </a:pPr>
            <a:r>
              <a:rPr lang="en-US" sz="800" dirty="0">
                <a:solidFill>
                  <a:srgbClr val="FFFFFF"/>
                </a:solidFill>
                <a:latin typeface="Arial" panose="020B0604020202020204"/>
                <a:cs typeface="Interstate Light"/>
              </a:rPr>
              <a:t>Google Certified Professionals</a:t>
            </a:r>
            <a:endParaRPr sz="800" dirty="0">
              <a:solidFill>
                <a:prstClr val="black"/>
              </a:solidFill>
              <a:latin typeface="Arial" panose="020B0604020202020204"/>
              <a:cs typeface="Interstate Light"/>
            </a:endParaRPr>
          </a:p>
        </p:txBody>
      </p:sp>
      <p:sp>
        <p:nvSpPr>
          <p:cNvPr id="42" name="object 18">
            <a:extLst>
              <a:ext uri="{FF2B5EF4-FFF2-40B4-BE49-F238E27FC236}">
                <a16:creationId xmlns:a16="http://schemas.microsoft.com/office/drawing/2014/main" id="{1465AAB2-BAFC-4E4C-9B86-D2DAB9842ABB}"/>
              </a:ext>
            </a:extLst>
          </p:cNvPr>
          <p:cNvSpPr txBox="1"/>
          <p:nvPr/>
        </p:nvSpPr>
        <p:spPr>
          <a:xfrm>
            <a:off x="3774908" y="1237097"/>
            <a:ext cx="931638" cy="524182"/>
          </a:xfrm>
          <a:prstGeom prst="rect">
            <a:avLst/>
          </a:prstGeom>
        </p:spPr>
        <p:txBody>
          <a:bodyPr vert="horz" wrap="square" lIns="0" tIns="107633" rIns="0" bIns="0" rtlCol="0">
            <a:spAutoFit/>
          </a:bodyPr>
          <a:lstStyle/>
          <a:p>
            <a:r>
              <a:rPr lang="en-IN" sz="1350" spc="-113" dirty="0">
                <a:solidFill>
                  <a:srgbClr val="FFFFFF"/>
                </a:solidFill>
                <a:latin typeface="Arial" panose="020B0604020202020204"/>
                <a:cs typeface="Calibri" panose="020F0502020204030204" pitchFamily="34" charset="0"/>
                <a:sym typeface="Arial"/>
              </a:rPr>
              <a:t>Proven Partnership</a:t>
            </a:r>
          </a:p>
        </p:txBody>
      </p:sp>
      <p:sp>
        <p:nvSpPr>
          <p:cNvPr id="43" name="object 19">
            <a:extLst>
              <a:ext uri="{FF2B5EF4-FFF2-40B4-BE49-F238E27FC236}">
                <a16:creationId xmlns:a16="http://schemas.microsoft.com/office/drawing/2014/main" id="{3EC79033-4F6A-4729-950D-9442043D713A}"/>
              </a:ext>
            </a:extLst>
          </p:cNvPr>
          <p:cNvSpPr txBox="1"/>
          <p:nvPr/>
        </p:nvSpPr>
        <p:spPr>
          <a:xfrm>
            <a:off x="4879576" y="1220624"/>
            <a:ext cx="931638" cy="524182"/>
          </a:xfrm>
          <a:prstGeom prst="rect">
            <a:avLst/>
          </a:prstGeom>
        </p:spPr>
        <p:txBody>
          <a:bodyPr vert="horz" wrap="square" lIns="0" tIns="107633" rIns="0" bIns="0" rtlCol="0">
            <a:spAutoFit/>
          </a:bodyPr>
          <a:lstStyle/>
          <a:p>
            <a:pPr fontAlgn="base">
              <a:spcBef>
                <a:spcPts val="169"/>
              </a:spcBef>
              <a:spcAft>
                <a:spcPct val="0"/>
              </a:spcAft>
            </a:pPr>
            <a:r>
              <a:rPr lang="en-US" altLang="ko-KR" sz="1350" spc="-113" dirty="0">
                <a:solidFill>
                  <a:srgbClr val="FFFFFF"/>
                </a:solidFill>
                <a:latin typeface="Arial" panose="020B0604020202020204"/>
                <a:cs typeface="Calibri" panose="020F0502020204030204" pitchFamily="34" charset="0"/>
                <a:sym typeface="Arial"/>
              </a:rPr>
              <a:t>Google Cloud Partner teams</a:t>
            </a:r>
          </a:p>
        </p:txBody>
      </p:sp>
      <p:sp>
        <p:nvSpPr>
          <p:cNvPr id="44" name="object 20">
            <a:extLst>
              <a:ext uri="{FF2B5EF4-FFF2-40B4-BE49-F238E27FC236}">
                <a16:creationId xmlns:a16="http://schemas.microsoft.com/office/drawing/2014/main" id="{55634F74-0CD6-4DF9-8C27-30605488F760}"/>
              </a:ext>
            </a:extLst>
          </p:cNvPr>
          <p:cNvSpPr txBox="1"/>
          <p:nvPr/>
        </p:nvSpPr>
        <p:spPr>
          <a:xfrm>
            <a:off x="6363193" y="1229080"/>
            <a:ext cx="833071" cy="731932"/>
          </a:xfrm>
          <a:prstGeom prst="rect">
            <a:avLst/>
          </a:prstGeom>
        </p:spPr>
        <p:txBody>
          <a:bodyPr vert="horz" wrap="square" lIns="0" tIns="107633" rIns="0" bIns="0" rtlCol="0">
            <a:spAutoFit/>
          </a:bodyPr>
          <a:lstStyle/>
          <a:p>
            <a:pPr fontAlgn="base">
              <a:spcBef>
                <a:spcPts val="169"/>
              </a:spcBef>
              <a:spcAft>
                <a:spcPct val="0"/>
              </a:spcAft>
            </a:pPr>
            <a:r>
              <a:rPr lang="en-US" altLang="ko-KR" sz="1350" spc="-113" dirty="0">
                <a:solidFill>
                  <a:srgbClr val="FFFFFF"/>
                </a:solidFill>
                <a:latin typeface="Arial" panose="020B0604020202020204"/>
                <a:cs typeface="Calibri" panose="020F0502020204030204" pitchFamily="34" charset="0"/>
                <a:sym typeface="Arial"/>
              </a:rPr>
              <a:t>GCP IaaS/PaaS COE team</a:t>
            </a:r>
          </a:p>
        </p:txBody>
      </p:sp>
      <p:sp>
        <p:nvSpPr>
          <p:cNvPr id="45" name="object 21">
            <a:extLst>
              <a:ext uri="{FF2B5EF4-FFF2-40B4-BE49-F238E27FC236}">
                <a16:creationId xmlns:a16="http://schemas.microsoft.com/office/drawing/2014/main" id="{6B51A8F4-572C-43FB-9E9D-0AF6C6044D8E}"/>
              </a:ext>
            </a:extLst>
          </p:cNvPr>
          <p:cNvSpPr/>
          <p:nvPr/>
        </p:nvSpPr>
        <p:spPr>
          <a:xfrm flipV="1">
            <a:off x="1099714" y="2582442"/>
            <a:ext cx="1644626" cy="34289"/>
          </a:xfrm>
          <a:custGeom>
            <a:avLst/>
            <a:gdLst/>
            <a:ahLst/>
            <a:cxnLst/>
            <a:rect l="l" t="t" r="r" b="b"/>
            <a:pathLst>
              <a:path w="2087245">
                <a:moveTo>
                  <a:pt x="0" y="0"/>
                </a:moveTo>
                <a:lnTo>
                  <a:pt x="2087054" y="0"/>
                </a:lnTo>
              </a:path>
            </a:pathLst>
          </a:custGeom>
          <a:ln w="4051">
            <a:solidFill>
              <a:srgbClr val="EEEFF0"/>
            </a:solidFill>
          </a:ln>
        </p:spPr>
        <p:txBody>
          <a:bodyPr wrap="square" lIns="0" tIns="0" rIns="0" bIns="0" rtlCol="0"/>
          <a:lstStyle/>
          <a:p>
            <a:pPr defTabSz="342892">
              <a:defRPr/>
            </a:pPr>
            <a:endParaRPr sz="1200" dirty="0">
              <a:solidFill>
                <a:prstClr val="black"/>
              </a:solidFill>
              <a:latin typeface="Arial" panose="020B0604020202020204"/>
            </a:endParaRPr>
          </a:p>
        </p:txBody>
      </p:sp>
      <p:sp>
        <p:nvSpPr>
          <p:cNvPr id="46" name="object 22">
            <a:extLst>
              <a:ext uri="{FF2B5EF4-FFF2-40B4-BE49-F238E27FC236}">
                <a16:creationId xmlns:a16="http://schemas.microsoft.com/office/drawing/2014/main" id="{3AC741A3-027A-4D72-BBD3-2F8E48170AD1}"/>
              </a:ext>
            </a:extLst>
          </p:cNvPr>
          <p:cNvSpPr/>
          <p:nvPr/>
        </p:nvSpPr>
        <p:spPr>
          <a:xfrm flipV="1">
            <a:off x="2711458" y="2582442"/>
            <a:ext cx="1644626" cy="34289"/>
          </a:xfrm>
          <a:custGeom>
            <a:avLst/>
            <a:gdLst/>
            <a:ahLst/>
            <a:cxnLst/>
            <a:rect l="l" t="t" r="r" b="b"/>
            <a:pathLst>
              <a:path w="2087245">
                <a:moveTo>
                  <a:pt x="0" y="0"/>
                </a:moveTo>
                <a:lnTo>
                  <a:pt x="2087054" y="0"/>
                </a:lnTo>
              </a:path>
            </a:pathLst>
          </a:custGeom>
          <a:ln w="4051">
            <a:solidFill>
              <a:srgbClr val="EEEFF0"/>
            </a:solidFill>
          </a:ln>
        </p:spPr>
        <p:txBody>
          <a:bodyPr wrap="square" lIns="0" tIns="0" rIns="0" bIns="0" rtlCol="0"/>
          <a:lstStyle/>
          <a:p>
            <a:pPr defTabSz="342892">
              <a:defRPr/>
            </a:pPr>
            <a:endParaRPr sz="1200" dirty="0">
              <a:solidFill>
                <a:prstClr val="black"/>
              </a:solidFill>
              <a:latin typeface="Arial" panose="020B0604020202020204"/>
            </a:endParaRPr>
          </a:p>
        </p:txBody>
      </p:sp>
      <p:sp>
        <p:nvSpPr>
          <p:cNvPr id="47" name="object 23">
            <a:extLst>
              <a:ext uri="{FF2B5EF4-FFF2-40B4-BE49-F238E27FC236}">
                <a16:creationId xmlns:a16="http://schemas.microsoft.com/office/drawing/2014/main" id="{626BC573-7A95-41B1-B8B3-85C1D951D6DC}"/>
              </a:ext>
            </a:extLst>
          </p:cNvPr>
          <p:cNvSpPr/>
          <p:nvPr/>
        </p:nvSpPr>
        <p:spPr>
          <a:xfrm flipV="1">
            <a:off x="4323202" y="2582442"/>
            <a:ext cx="1644626" cy="34289"/>
          </a:xfrm>
          <a:custGeom>
            <a:avLst/>
            <a:gdLst/>
            <a:ahLst/>
            <a:cxnLst/>
            <a:rect l="l" t="t" r="r" b="b"/>
            <a:pathLst>
              <a:path w="2087245">
                <a:moveTo>
                  <a:pt x="0" y="0"/>
                </a:moveTo>
                <a:lnTo>
                  <a:pt x="2087041" y="0"/>
                </a:lnTo>
              </a:path>
            </a:pathLst>
          </a:custGeom>
          <a:ln w="4051">
            <a:solidFill>
              <a:srgbClr val="EEEFF0"/>
            </a:solidFill>
          </a:ln>
        </p:spPr>
        <p:txBody>
          <a:bodyPr wrap="square" lIns="0" tIns="0" rIns="0" bIns="0" rtlCol="0"/>
          <a:lstStyle/>
          <a:p>
            <a:pPr defTabSz="342892">
              <a:defRPr/>
            </a:pPr>
            <a:endParaRPr sz="1200" dirty="0">
              <a:solidFill>
                <a:prstClr val="black"/>
              </a:solidFill>
              <a:latin typeface="Arial" panose="020B0604020202020204"/>
            </a:endParaRPr>
          </a:p>
        </p:txBody>
      </p:sp>
      <p:sp>
        <p:nvSpPr>
          <p:cNvPr id="48" name="object 24">
            <a:extLst>
              <a:ext uri="{FF2B5EF4-FFF2-40B4-BE49-F238E27FC236}">
                <a16:creationId xmlns:a16="http://schemas.microsoft.com/office/drawing/2014/main" id="{99B4CED0-F111-41AA-86A1-A20D8BFF0D01}"/>
              </a:ext>
            </a:extLst>
          </p:cNvPr>
          <p:cNvSpPr/>
          <p:nvPr/>
        </p:nvSpPr>
        <p:spPr>
          <a:xfrm flipV="1">
            <a:off x="5934919" y="2582442"/>
            <a:ext cx="1644626" cy="34289"/>
          </a:xfrm>
          <a:custGeom>
            <a:avLst/>
            <a:gdLst/>
            <a:ahLst/>
            <a:cxnLst/>
            <a:rect l="l" t="t" r="r" b="b"/>
            <a:pathLst>
              <a:path w="2087245">
                <a:moveTo>
                  <a:pt x="0" y="0"/>
                </a:moveTo>
                <a:lnTo>
                  <a:pt x="2087067" y="0"/>
                </a:lnTo>
              </a:path>
            </a:pathLst>
          </a:custGeom>
          <a:ln w="4051">
            <a:solidFill>
              <a:srgbClr val="EEEFF0"/>
            </a:solidFill>
          </a:ln>
        </p:spPr>
        <p:txBody>
          <a:bodyPr wrap="square" lIns="0" tIns="0" rIns="0" bIns="0" rtlCol="0"/>
          <a:lstStyle/>
          <a:p>
            <a:pPr defTabSz="342892">
              <a:defRPr/>
            </a:pPr>
            <a:endParaRPr sz="1200" dirty="0">
              <a:solidFill>
                <a:prstClr val="black"/>
              </a:solidFill>
              <a:latin typeface="Arial" panose="020B0604020202020204"/>
            </a:endParaRPr>
          </a:p>
        </p:txBody>
      </p:sp>
      <p:sp>
        <p:nvSpPr>
          <p:cNvPr id="49" name="object 25">
            <a:extLst>
              <a:ext uri="{FF2B5EF4-FFF2-40B4-BE49-F238E27FC236}">
                <a16:creationId xmlns:a16="http://schemas.microsoft.com/office/drawing/2014/main" id="{8D48B524-7400-42AD-A143-383BB6013FFC}"/>
              </a:ext>
            </a:extLst>
          </p:cNvPr>
          <p:cNvSpPr txBox="1"/>
          <p:nvPr/>
        </p:nvSpPr>
        <p:spPr>
          <a:xfrm>
            <a:off x="2703013" y="695578"/>
            <a:ext cx="5312048" cy="497893"/>
          </a:xfrm>
          <a:prstGeom prst="rect">
            <a:avLst/>
          </a:prstGeom>
        </p:spPr>
        <p:txBody>
          <a:bodyPr vert="horz" wrap="square" lIns="0" tIns="56198" rIns="0" bIns="0" rtlCol="0">
            <a:spAutoFit/>
          </a:bodyPr>
          <a:lstStyle/>
          <a:p>
            <a:pPr algn="ctr" defTabSz="342892">
              <a:spcBef>
                <a:spcPts val="443"/>
              </a:spcBef>
              <a:defRPr/>
            </a:pPr>
            <a:r>
              <a:rPr lang="en-US" b="1" spc="300" dirty="0">
                <a:solidFill>
                  <a:srgbClr val="FFFFFF"/>
                </a:solidFill>
                <a:latin typeface="Arial" panose="020B0604020202020204"/>
                <a:cs typeface="Interstate Light"/>
              </a:rPr>
              <a:t>Assured Business Continuity</a:t>
            </a:r>
          </a:p>
          <a:p>
            <a:pPr algn="ctr" defTabSz="342892">
              <a:spcBef>
                <a:spcPts val="210"/>
              </a:spcBef>
              <a:defRPr/>
            </a:pPr>
            <a:r>
              <a:rPr lang="en-US" sz="900" spc="-4" dirty="0">
                <a:solidFill>
                  <a:srgbClr val="FFFFFF"/>
                </a:solidFill>
                <a:latin typeface="Arial" panose="020B0604020202020204"/>
                <a:cs typeface="Interstate Regular"/>
              </a:rPr>
              <a:t>Enabling Cognitive, Efficient &amp; Collaborative Enterprise</a:t>
            </a:r>
            <a:endParaRPr sz="900" spc="-4" dirty="0">
              <a:solidFill>
                <a:srgbClr val="FFFFFF"/>
              </a:solidFill>
              <a:latin typeface="Arial" panose="020B0604020202020204"/>
              <a:cs typeface="Interstate Regular"/>
            </a:endParaRPr>
          </a:p>
        </p:txBody>
      </p:sp>
      <p:sp>
        <p:nvSpPr>
          <p:cNvPr id="50" name="object 27">
            <a:extLst>
              <a:ext uri="{FF2B5EF4-FFF2-40B4-BE49-F238E27FC236}">
                <a16:creationId xmlns:a16="http://schemas.microsoft.com/office/drawing/2014/main" id="{CB94C63A-22A7-409E-9F2B-ECE28D8582FA}"/>
              </a:ext>
            </a:extLst>
          </p:cNvPr>
          <p:cNvSpPr txBox="1"/>
          <p:nvPr/>
        </p:nvSpPr>
        <p:spPr>
          <a:xfrm>
            <a:off x="556566" y="3031221"/>
            <a:ext cx="1215875" cy="1521410"/>
          </a:xfrm>
          <a:prstGeom prst="rect">
            <a:avLst/>
          </a:prstGeom>
        </p:spPr>
        <p:txBody>
          <a:bodyPr vert="horz" wrap="square" lIns="0" tIns="53816" rIns="0" bIns="0" rtlCol="0">
            <a:spAutoFit/>
          </a:bodyPr>
          <a:lstStyle/>
          <a:p>
            <a:pPr marL="151920" algn="ctr" defTabSz="342900">
              <a:spcBef>
                <a:spcPts val="424"/>
              </a:spcBef>
              <a:defRPr/>
            </a:pPr>
            <a:r>
              <a:rPr lang="en-US" sz="1050" b="1" spc="-15" dirty="0">
                <a:solidFill>
                  <a:schemeClr val="tx2"/>
                </a:solidFill>
                <a:latin typeface="+mj-lt"/>
                <a:cs typeface="Interstate Light"/>
              </a:rPr>
              <a:t>Cloud Advisory</a:t>
            </a:r>
          </a:p>
          <a:p>
            <a:pPr marL="151920" algn="ctr" defTabSz="342900">
              <a:spcBef>
                <a:spcPts val="296"/>
              </a:spcBef>
              <a:defRPr/>
            </a:pPr>
            <a:r>
              <a:rPr lang="en-US" sz="900" spc="-8" dirty="0">
                <a:solidFill>
                  <a:schemeClr val="tx2"/>
                </a:solidFill>
                <a:latin typeface="+mj-lt"/>
                <a:cs typeface="Interstate Light"/>
              </a:rPr>
              <a:t>Develop and define Cloud computing strategy</a:t>
            </a:r>
          </a:p>
          <a:p>
            <a:pPr defTabSz="257091"/>
            <a:endParaRPr lang="en-US" sz="750" dirty="0">
              <a:ea typeface="InterstatePlus Light" charset="0"/>
              <a:cs typeface="InterstatePlus Light" charset="0"/>
            </a:endParaRPr>
          </a:p>
          <a:p>
            <a:pPr marL="171450" indent="-171450" defTabSz="257091">
              <a:buFont typeface="Arial" panose="020B0604020202020204" pitchFamily="34" charset="0"/>
              <a:buChar char="•"/>
            </a:pPr>
            <a:r>
              <a:rPr lang="en-US" sz="700" spc="-4" dirty="0">
                <a:solidFill>
                  <a:schemeClr val="tx2"/>
                </a:solidFill>
                <a:latin typeface="+mj-lt"/>
                <a:cs typeface="Interstate Light"/>
              </a:rPr>
              <a:t>Structure the cloud journey using our expertise from 300+ engagements for several enterprises </a:t>
            </a:r>
            <a:endParaRPr lang="en-GB" sz="700" spc="-4" dirty="0">
              <a:solidFill>
                <a:schemeClr val="tx2"/>
              </a:solidFill>
              <a:latin typeface="+mj-lt"/>
              <a:cs typeface="Interstate Light"/>
            </a:endParaRPr>
          </a:p>
          <a:p>
            <a:pPr marL="171450" indent="-171450" defTabSz="257091">
              <a:buFont typeface="Arial" panose="020B0604020202020204" pitchFamily="34" charset="0"/>
              <a:buChar char="•"/>
            </a:pPr>
            <a:endParaRPr lang="en-GB" sz="750" dirty="0">
              <a:ea typeface="InterstatePlus Light" charset="0"/>
              <a:cs typeface="InterstatePlus Light" charset="0"/>
            </a:endParaRPr>
          </a:p>
          <a:p>
            <a:pPr marL="151916" algn="ctr" defTabSz="342892">
              <a:spcBef>
                <a:spcPts val="424"/>
              </a:spcBef>
              <a:defRPr/>
            </a:pPr>
            <a:endParaRPr sz="700" dirty="0">
              <a:solidFill>
                <a:prstClr val="black"/>
              </a:solidFill>
              <a:latin typeface="Arial" panose="020B0604020202020204"/>
              <a:cs typeface="Interstate Light"/>
            </a:endParaRPr>
          </a:p>
        </p:txBody>
      </p:sp>
      <p:sp>
        <p:nvSpPr>
          <p:cNvPr id="51" name="object 28">
            <a:extLst>
              <a:ext uri="{FF2B5EF4-FFF2-40B4-BE49-F238E27FC236}">
                <a16:creationId xmlns:a16="http://schemas.microsoft.com/office/drawing/2014/main" id="{6AAAEF2C-05C7-47E3-BE62-4921539D16F5}"/>
              </a:ext>
            </a:extLst>
          </p:cNvPr>
          <p:cNvSpPr txBox="1"/>
          <p:nvPr/>
        </p:nvSpPr>
        <p:spPr>
          <a:xfrm>
            <a:off x="2021479" y="3038820"/>
            <a:ext cx="1073048" cy="1385475"/>
          </a:xfrm>
          <a:prstGeom prst="rect">
            <a:avLst/>
          </a:prstGeom>
        </p:spPr>
        <p:txBody>
          <a:bodyPr vert="horz" wrap="square" lIns="0" tIns="53816" rIns="0" bIns="0" rtlCol="0">
            <a:spAutoFit/>
          </a:bodyPr>
          <a:lstStyle/>
          <a:p>
            <a:pPr marL="151920" algn="ctr" defTabSz="342900">
              <a:spcBef>
                <a:spcPts val="424"/>
              </a:spcBef>
              <a:defRPr/>
            </a:pPr>
            <a:r>
              <a:rPr lang="en-US" sz="1050" b="1" spc="-15" dirty="0">
                <a:solidFill>
                  <a:schemeClr val="tx2"/>
                </a:solidFill>
                <a:latin typeface="+mj-lt"/>
                <a:cs typeface="Interstate Light"/>
              </a:rPr>
              <a:t>Cloud Migrate</a:t>
            </a:r>
          </a:p>
          <a:p>
            <a:pPr marL="151920" algn="ctr" defTabSz="342900">
              <a:spcBef>
                <a:spcPts val="296"/>
              </a:spcBef>
              <a:defRPr/>
            </a:pPr>
            <a:r>
              <a:rPr lang="en-US" sz="900" spc="-8" dirty="0" err="1">
                <a:solidFill>
                  <a:schemeClr val="tx2"/>
                </a:solidFill>
                <a:latin typeface="+mj-lt"/>
                <a:cs typeface="Interstate Light"/>
              </a:rPr>
              <a:t>Rehost</a:t>
            </a:r>
            <a:r>
              <a:rPr lang="en-US" sz="900" spc="-8" dirty="0">
                <a:solidFill>
                  <a:schemeClr val="tx2"/>
                </a:solidFill>
                <a:latin typeface="+mj-lt"/>
                <a:cs typeface="Interstate Light"/>
              </a:rPr>
              <a:t>, Refactor, </a:t>
            </a:r>
            <a:r>
              <a:rPr lang="en-US" sz="900" spc="-8" dirty="0" err="1">
                <a:solidFill>
                  <a:schemeClr val="tx2"/>
                </a:solidFill>
                <a:latin typeface="+mj-lt"/>
                <a:cs typeface="Interstate Light"/>
              </a:rPr>
              <a:t>Replatform</a:t>
            </a:r>
            <a:r>
              <a:rPr lang="en-US" sz="900" spc="-8" dirty="0">
                <a:solidFill>
                  <a:schemeClr val="tx2"/>
                </a:solidFill>
                <a:latin typeface="+mj-lt"/>
                <a:cs typeface="Interstate Light"/>
              </a:rPr>
              <a:t>, </a:t>
            </a:r>
            <a:r>
              <a:rPr lang="en-US" sz="900" spc="-8" dirty="0" err="1">
                <a:solidFill>
                  <a:schemeClr val="tx2"/>
                </a:solidFill>
                <a:latin typeface="+mj-lt"/>
                <a:cs typeface="Interstate Light"/>
              </a:rPr>
              <a:t>Rearchitect</a:t>
            </a:r>
            <a:r>
              <a:rPr lang="en-US" sz="900" spc="-8" dirty="0">
                <a:solidFill>
                  <a:schemeClr val="tx2"/>
                </a:solidFill>
                <a:latin typeface="+mj-lt"/>
                <a:cs typeface="Interstate Light"/>
              </a:rPr>
              <a:t> to cloud</a:t>
            </a:r>
          </a:p>
          <a:p>
            <a:pPr defTabSz="342892">
              <a:spcBef>
                <a:spcPts val="296"/>
              </a:spcBef>
              <a:defRPr/>
            </a:pPr>
            <a:endParaRPr lang="en-GB" sz="900" spc="-8" dirty="0">
              <a:solidFill>
                <a:srgbClr val="6CA400"/>
              </a:solidFill>
              <a:latin typeface="Arial" panose="020B0604020202020204"/>
              <a:cs typeface="Interstate Light"/>
            </a:endParaRPr>
          </a:p>
          <a:p>
            <a:pPr marL="171450" indent="-171450" defTabSz="257091">
              <a:buFont typeface="Arial" panose="020B0604020202020204" pitchFamily="34" charset="0"/>
              <a:buChar char="•"/>
            </a:pPr>
            <a:r>
              <a:rPr lang="en-US" sz="700" spc="-4" dirty="0">
                <a:solidFill>
                  <a:schemeClr val="tx2"/>
                </a:solidFill>
                <a:latin typeface="+mj-lt"/>
                <a:cs typeface="Interstate Light"/>
              </a:rPr>
              <a:t>Reduce cost of apps by 20 - 40% using Scalable and repeatable migration methodologies</a:t>
            </a:r>
            <a:endParaRPr lang="en-GB" sz="700" spc="-4" dirty="0">
              <a:solidFill>
                <a:schemeClr val="tx2"/>
              </a:solidFill>
              <a:latin typeface="+mj-lt"/>
              <a:cs typeface="Interstate Light"/>
            </a:endParaRPr>
          </a:p>
        </p:txBody>
      </p:sp>
      <p:sp>
        <p:nvSpPr>
          <p:cNvPr id="52" name="object 29">
            <a:extLst>
              <a:ext uri="{FF2B5EF4-FFF2-40B4-BE49-F238E27FC236}">
                <a16:creationId xmlns:a16="http://schemas.microsoft.com/office/drawing/2014/main" id="{85CB584B-11B2-498A-A08A-17B0C0CBFFB0}"/>
              </a:ext>
            </a:extLst>
          </p:cNvPr>
          <p:cNvSpPr txBox="1"/>
          <p:nvPr/>
        </p:nvSpPr>
        <p:spPr>
          <a:xfrm>
            <a:off x="3524688" y="2997384"/>
            <a:ext cx="976081" cy="1264929"/>
          </a:xfrm>
          <a:prstGeom prst="rect">
            <a:avLst/>
          </a:prstGeom>
        </p:spPr>
        <p:txBody>
          <a:bodyPr vert="horz" wrap="square" lIns="0" tIns="53816" rIns="0" bIns="0" rtlCol="0">
            <a:spAutoFit/>
          </a:bodyPr>
          <a:lstStyle/>
          <a:p>
            <a:pPr marL="151920" algn="ctr" defTabSz="342900">
              <a:spcBef>
                <a:spcPts val="424"/>
              </a:spcBef>
              <a:defRPr/>
            </a:pPr>
            <a:r>
              <a:rPr lang="en-US" sz="1050" b="1" spc="-15" dirty="0">
                <a:solidFill>
                  <a:schemeClr val="tx2"/>
                </a:solidFill>
                <a:latin typeface="+mj-lt"/>
                <a:cs typeface="Interstate Light"/>
              </a:rPr>
              <a:t>Cloud Operations</a:t>
            </a:r>
          </a:p>
          <a:p>
            <a:pPr algn="ctr" defTabSz="257091">
              <a:spcBef>
                <a:spcPts val="450"/>
              </a:spcBef>
            </a:pPr>
            <a:r>
              <a:rPr lang="en-US" sz="900" spc="-8" dirty="0">
                <a:solidFill>
                  <a:schemeClr val="tx2"/>
                </a:solidFill>
                <a:latin typeface="+mj-lt"/>
                <a:cs typeface="Interstate Light"/>
              </a:rPr>
              <a:t>AI based, Cloud Managed Services</a:t>
            </a:r>
          </a:p>
          <a:p>
            <a:pPr defTabSz="257091"/>
            <a:endParaRPr lang="en-US" sz="750" dirty="0">
              <a:ea typeface="InterstatePlus Light" charset="0"/>
              <a:cs typeface="InterstatePlus Light" charset="0"/>
            </a:endParaRPr>
          </a:p>
          <a:p>
            <a:pPr marL="171450" indent="-171450" defTabSz="257091">
              <a:buFont typeface="Arial" panose="020B0604020202020204" pitchFamily="34" charset="0"/>
              <a:buChar char="•"/>
            </a:pPr>
            <a:r>
              <a:rPr lang="en-US" sz="700" spc="-4" dirty="0">
                <a:solidFill>
                  <a:schemeClr val="tx2"/>
                </a:solidFill>
                <a:latin typeface="+mj-lt"/>
                <a:cs typeface="Interstate Light"/>
              </a:rPr>
              <a:t>Resolve </a:t>
            </a:r>
            <a:r>
              <a:rPr lang="en-US" sz="700" spc="-4" dirty="0" err="1">
                <a:solidFill>
                  <a:schemeClr val="tx2"/>
                </a:solidFill>
                <a:latin typeface="+mj-lt"/>
                <a:cs typeface="Interstate Light"/>
              </a:rPr>
              <a:t>upto</a:t>
            </a:r>
            <a:r>
              <a:rPr lang="en-US" sz="700" spc="-4" dirty="0">
                <a:solidFill>
                  <a:schemeClr val="tx2"/>
                </a:solidFill>
                <a:latin typeface="+mj-lt"/>
                <a:cs typeface="Interstate Light"/>
              </a:rPr>
              <a:t> 40% of tickets faster through automation and KEDBs</a:t>
            </a:r>
          </a:p>
        </p:txBody>
      </p:sp>
      <p:sp>
        <p:nvSpPr>
          <p:cNvPr id="53" name="object 31">
            <a:extLst>
              <a:ext uri="{FF2B5EF4-FFF2-40B4-BE49-F238E27FC236}">
                <a16:creationId xmlns:a16="http://schemas.microsoft.com/office/drawing/2014/main" id="{07663E8A-4525-407F-8547-6A4676F30E80}"/>
              </a:ext>
            </a:extLst>
          </p:cNvPr>
          <p:cNvSpPr txBox="1"/>
          <p:nvPr/>
        </p:nvSpPr>
        <p:spPr>
          <a:xfrm>
            <a:off x="4918475" y="2975518"/>
            <a:ext cx="982343" cy="1380346"/>
          </a:xfrm>
          <a:prstGeom prst="rect">
            <a:avLst/>
          </a:prstGeom>
        </p:spPr>
        <p:txBody>
          <a:bodyPr vert="horz" wrap="square" lIns="0" tIns="53816" rIns="0" bIns="0" rtlCol="0">
            <a:spAutoFit/>
          </a:bodyPr>
          <a:lstStyle/>
          <a:p>
            <a:pPr marL="151920" algn="ctr" defTabSz="342900">
              <a:spcBef>
                <a:spcPts val="424"/>
              </a:spcBef>
              <a:defRPr/>
            </a:pPr>
            <a:r>
              <a:rPr lang="en-US" sz="1050" b="1" spc="-15" dirty="0">
                <a:solidFill>
                  <a:schemeClr val="tx2"/>
                </a:solidFill>
                <a:latin typeface="+mj-lt"/>
                <a:cs typeface="Interstate Light"/>
              </a:rPr>
              <a:t>Cloud Security</a:t>
            </a:r>
          </a:p>
          <a:p>
            <a:pPr algn="ctr" defTabSz="257091">
              <a:spcBef>
                <a:spcPts val="450"/>
              </a:spcBef>
            </a:pPr>
            <a:r>
              <a:rPr lang="en-US" sz="900" spc="-8" dirty="0">
                <a:solidFill>
                  <a:schemeClr val="tx2"/>
                </a:solidFill>
                <a:latin typeface="+mj-lt"/>
                <a:cs typeface="Interstate Light"/>
              </a:rPr>
              <a:t>Comprehensive Compliance and Security solutions for hybrid cloud</a:t>
            </a:r>
          </a:p>
          <a:p>
            <a:pPr defTabSz="257091"/>
            <a:endParaRPr lang="en-US" sz="750" dirty="0">
              <a:ea typeface="InterstatePlus Light" charset="0"/>
              <a:cs typeface="InterstatePlus Light" charset="0"/>
            </a:endParaRPr>
          </a:p>
          <a:p>
            <a:pPr marL="171450" indent="-171450" defTabSz="257091">
              <a:buFont typeface="Arial" panose="020B0604020202020204" pitchFamily="34" charset="0"/>
              <a:buChar char="•"/>
            </a:pPr>
            <a:r>
              <a:rPr lang="en-US" sz="700" spc="-4" dirty="0">
                <a:solidFill>
                  <a:schemeClr val="tx2"/>
                </a:solidFill>
                <a:latin typeface="+mj-lt"/>
                <a:cs typeface="Interstate Light"/>
              </a:rPr>
              <a:t>Enable Intrinsic platform security and protection to meet industry regulations</a:t>
            </a:r>
          </a:p>
        </p:txBody>
      </p:sp>
      <p:sp>
        <p:nvSpPr>
          <p:cNvPr id="60" name="object 7">
            <a:extLst>
              <a:ext uri="{FF2B5EF4-FFF2-40B4-BE49-F238E27FC236}">
                <a16:creationId xmlns:a16="http://schemas.microsoft.com/office/drawing/2014/main" id="{F4CCB103-ED3F-4F9C-93C2-9C99E7E46D7C}"/>
              </a:ext>
            </a:extLst>
          </p:cNvPr>
          <p:cNvSpPr/>
          <p:nvPr/>
        </p:nvSpPr>
        <p:spPr>
          <a:xfrm>
            <a:off x="619125" y="4612668"/>
            <a:ext cx="7882806" cy="45719"/>
          </a:xfrm>
          <a:prstGeom prst="rect">
            <a:avLst/>
          </a:prstGeom>
          <a:gradFill rotWithShape="1">
            <a:gsLst>
              <a:gs pos="0">
                <a:srgbClr val="00AEEA"/>
              </a:gs>
              <a:gs pos="100000">
                <a:srgbClr val="37B44C"/>
              </a:gs>
            </a:gsLst>
            <a:lin ang="0" scaled="0"/>
          </a:gradFill>
          <a:ln w="9525" cap="flat" cmpd="sng" algn="ctr">
            <a:noFill/>
            <a:prstDash val="solid"/>
          </a:ln>
          <a:effectLst/>
        </p:spPr>
        <p:txBody>
          <a:bodyPr lIns="137160" rtlCol="0" anchor="ctr"/>
          <a:lstStyle/>
          <a:p>
            <a:pPr defTabSz="342892">
              <a:defRPr/>
            </a:pPr>
            <a:endParaRPr sz="500" kern="0" dirty="0">
              <a:solidFill>
                <a:prstClr val="white"/>
              </a:solidFill>
              <a:latin typeface="Arial" panose="020B0604020202020204"/>
            </a:endParaRPr>
          </a:p>
        </p:txBody>
      </p:sp>
      <p:cxnSp>
        <p:nvCxnSpPr>
          <p:cNvPr id="61" name="Straight Connector 60"/>
          <p:cNvCxnSpPr/>
          <p:nvPr/>
        </p:nvCxnSpPr>
        <p:spPr>
          <a:xfrm>
            <a:off x="1772441" y="2448917"/>
            <a:ext cx="0" cy="2024682"/>
          </a:xfrm>
          <a:prstGeom prst="line">
            <a:avLst/>
          </a:prstGeom>
          <a:noFill/>
          <a:ln w="9525" cap="flat" cmpd="sng" algn="ctr">
            <a:solidFill>
              <a:sysClr val="window" lastClr="FFFFFF">
                <a:lumMod val="75000"/>
              </a:sysClr>
            </a:solidFill>
            <a:prstDash val="solid"/>
          </a:ln>
          <a:effectLst/>
        </p:spPr>
      </p:cxnSp>
      <p:cxnSp>
        <p:nvCxnSpPr>
          <p:cNvPr id="62" name="Straight Connector 61"/>
          <p:cNvCxnSpPr/>
          <p:nvPr/>
        </p:nvCxnSpPr>
        <p:spPr>
          <a:xfrm>
            <a:off x="3266849" y="2528957"/>
            <a:ext cx="0" cy="2024682"/>
          </a:xfrm>
          <a:prstGeom prst="line">
            <a:avLst/>
          </a:prstGeom>
          <a:noFill/>
          <a:ln w="9525" cap="flat" cmpd="sng" algn="ctr">
            <a:solidFill>
              <a:sysClr val="window" lastClr="FFFFFF">
                <a:lumMod val="75000"/>
              </a:sysClr>
            </a:solidFill>
            <a:prstDash val="solid"/>
          </a:ln>
          <a:effectLst/>
        </p:spPr>
      </p:cxnSp>
      <p:cxnSp>
        <p:nvCxnSpPr>
          <p:cNvPr id="63" name="Straight Connector 62"/>
          <p:cNvCxnSpPr/>
          <p:nvPr/>
        </p:nvCxnSpPr>
        <p:spPr>
          <a:xfrm>
            <a:off x="4706546" y="2550100"/>
            <a:ext cx="6152" cy="1923500"/>
          </a:xfrm>
          <a:prstGeom prst="line">
            <a:avLst/>
          </a:prstGeom>
          <a:noFill/>
          <a:ln w="9525" cap="flat" cmpd="sng" algn="ctr">
            <a:solidFill>
              <a:sysClr val="window" lastClr="FFFFFF">
                <a:lumMod val="75000"/>
              </a:sysClr>
            </a:solidFill>
            <a:prstDash val="solid"/>
          </a:ln>
          <a:effectLst/>
        </p:spPr>
      </p:cxnSp>
      <p:cxnSp>
        <p:nvCxnSpPr>
          <p:cNvPr id="64" name="Straight Connector 63"/>
          <p:cNvCxnSpPr/>
          <p:nvPr/>
        </p:nvCxnSpPr>
        <p:spPr>
          <a:xfrm>
            <a:off x="1449745" y="1551504"/>
            <a:ext cx="0" cy="370932"/>
          </a:xfrm>
          <a:prstGeom prst="line">
            <a:avLst/>
          </a:prstGeom>
          <a:noFill/>
          <a:ln w="9525" cap="flat" cmpd="sng" algn="ctr">
            <a:solidFill>
              <a:srgbClr val="1F497D">
                <a:alpha val="20000"/>
              </a:srgbClr>
            </a:solidFill>
            <a:prstDash val="solid"/>
          </a:ln>
          <a:effectLst/>
        </p:spPr>
      </p:cxnSp>
      <p:cxnSp>
        <p:nvCxnSpPr>
          <p:cNvPr id="65" name="Straight Connector 64"/>
          <p:cNvCxnSpPr/>
          <p:nvPr/>
        </p:nvCxnSpPr>
        <p:spPr>
          <a:xfrm>
            <a:off x="2506192" y="1551504"/>
            <a:ext cx="0" cy="370932"/>
          </a:xfrm>
          <a:prstGeom prst="line">
            <a:avLst/>
          </a:prstGeom>
          <a:noFill/>
          <a:ln w="9525" cap="flat" cmpd="sng" algn="ctr">
            <a:solidFill>
              <a:srgbClr val="1F497D">
                <a:alpha val="20000"/>
              </a:srgbClr>
            </a:solidFill>
            <a:prstDash val="solid"/>
          </a:ln>
          <a:effectLst/>
        </p:spPr>
      </p:cxnSp>
      <p:cxnSp>
        <p:nvCxnSpPr>
          <p:cNvPr id="66" name="Straight Connector 65"/>
          <p:cNvCxnSpPr/>
          <p:nvPr/>
        </p:nvCxnSpPr>
        <p:spPr>
          <a:xfrm>
            <a:off x="3698196" y="1551504"/>
            <a:ext cx="0" cy="370932"/>
          </a:xfrm>
          <a:prstGeom prst="line">
            <a:avLst/>
          </a:prstGeom>
          <a:noFill/>
          <a:ln w="9525" cap="flat" cmpd="sng" algn="ctr">
            <a:solidFill>
              <a:srgbClr val="1F497D">
                <a:alpha val="20000"/>
              </a:srgbClr>
            </a:solidFill>
            <a:prstDash val="solid"/>
          </a:ln>
          <a:effectLst/>
        </p:spPr>
      </p:cxnSp>
      <p:cxnSp>
        <p:nvCxnSpPr>
          <p:cNvPr id="67" name="Straight Connector 66"/>
          <p:cNvCxnSpPr/>
          <p:nvPr/>
        </p:nvCxnSpPr>
        <p:spPr>
          <a:xfrm>
            <a:off x="4706546" y="1529784"/>
            <a:ext cx="0" cy="370932"/>
          </a:xfrm>
          <a:prstGeom prst="line">
            <a:avLst/>
          </a:prstGeom>
          <a:noFill/>
          <a:ln w="9525" cap="flat" cmpd="sng" algn="ctr">
            <a:solidFill>
              <a:srgbClr val="1F497D">
                <a:alpha val="20000"/>
              </a:srgbClr>
            </a:solidFill>
            <a:prstDash val="solid"/>
          </a:ln>
          <a:effectLst/>
        </p:spPr>
      </p:cxnSp>
      <p:cxnSp>
        <p:nvCxnSpPr>
          <p:cNvPr id="68" name="Straight Connector 67"/>
          <p:cNvCxnSpPr/>
          <p:nvPr/>
        </p:nvCxnSpPr>
        <p:spPr>
          <a:xfrm>
            <a:off x="6091673" y="1581544"/>
            <a:ext cx="0" cy="370932"/>
          </a:xfrm>
          <a:prstGeom prst="line">
            <a:avLst/>
          </a:prstGeom>
          <a:noFill/>
          <a:ln w="9525" cap="flat" cmpd="sng" algn="ctr">
            <a:solidFill>
              <a:srgbClr val="1F497D">
                <a:alpha val="20000"/>
              </a:srgbClr>
            </a:solidFill>
            <a:prstDash val="solid"/>
          </a:ln>
          <a:effectLst/>
        </p:spPr>
      </p:cxnSp>
      <p:cxnSp>
        <p:nvCxnSpPr>
          <p:cNvPr id="69" name="Straight Connector 68"/>
          <p:cNvCxnSpPr/>
          <p:nvPr/>
        </p:nvCxnSpPr>
        <p:spPr>
          <a:xfrm>
            <a:off x="7414490" y="1515974"/>
            <a:ext cx="0" cy="370932"/>
          </a:xfrm>
          <a:prstGeom prst="line">
            <a:avLst/>
          </a:prstGeom>
          <a:noFill/>
          <a:ln w="9525" cap="flat" cmpd="sng" algn="ctr">
            <a:solidFill>
              <a:srgbClr val="1F497D">
                <a:alpha val="20000"/>
              </a:srgbClr>
            </a:solidFill>
            <a:prstDash val="solid"/>
          </a:ln>
          <a:effectLst/>
        </p:spPr>
      </p:cxnSp>
      <p:pic>
        <p:nvPicPr>
          <p:cNvPr id="5" name="Picture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29284" t="16819" r="26367" b="14833"/>
          <a:stretch/>
        </p:blipFill>
        <p:spPr>
          <a:xfrm>
            <a:off x="1630384" y="735260"/>
            <a:ext cx="503216" cy="407778"/>
          </a:xfrm>
          <a:prstGeom prst="rect">
            <a:avLst/>
          </a:prstGeom>
        </p:spPr>
      </p:pic>
      <p:sp>
        <p:nvSpPr>
          <p:cNvPr id="54" name="object 20">
            <a:extLst>
              <a:ext uri="{FF2B5EF4-FFF2-40B4-BE49-F238E27FC236}">
                <a16:creationId xmlns:a16="http://schemas.microsoft.com/office/drawing/2014/main" id="{55634F74-0CD6-4DF9-8C27-30605488F760}"/>
              </a:ext>
            </a:extLst>
          </p:cNvPr>
          <p:cNvSpPr txBox="1"/>
          <p:nvPr/>
        </p:nvSpPr>
        <p:spPr>
          <a:xfrm>
            <a:off x="7603268" y="1226480"/>
            <a:ext cx="833071" cy="731932"/>
          </a:xfrm>
          <a:prstGeom prst="rect">
            <a:avLst/>
          </a:prstGeom>
        </p:spPr>
        <p:txBody>
          <a:bodyPr vert="horz" wrap="square" lIns="0" tIns="107633" rIns="0" bIns="0" rtlCol="0">
            <a:spAutoFit/>
          </a:bodyPr>
          <a:lstStyle/>
          <a:p>
            <a:pPr fontAlgn="base">
              <a:spcBef>
                <a:spcPts val="169"/>
              </a:spcBef>
              <a:spcAft>
                <a:spcPct val="0"/>
              </a:spcAft>
            </a:pPr>
            <a:r>
              <a:rPr lang="en-US" altLang="ko-KR" sz="1350" spc="-113" dirty="0">
                <a:solidFill>
                  <a:srgbClr val="FFFFFF"/>
                </a:solidFill>
                <a:latin typeface="Arial" panose="020B0604020202020204"/>
                <a:cs typeface="Calibri" panose="020F0502020204030204" pitchFamily="34" charset="0"/>
                <a:sym typeface="Arial"/>
              </a:rPr>
              <a:t>GCP Data &amp; Analytics Practices</a:t>
            </a:r>
          </a:p>
        </p:txBody>
      </p:sp>
      <p:sp>
        <p:nvSpPr>
          <p:cNvPr id="70" name="Title 1"/>
          <p:cNvSpPr txBox="1">
            <a:spLocks/>
          </p:cNvSpPr>
          <p:nvPr/>
        </p:nvSpPr>
        <p:spPr>
          <a:xfrm>
            <a:off x="1977858" y="2195429"/>
            <a:ext cx="5188284" cy="274320"/>
          </a:xfrm>
          <a:prstGeom prst="rect">
            <a:avLst/>
          </a:prstGeom>
        </p:spPr>
        <p:txBody>
          <a:bodyPr vert="horz" wrap="square" lIns="0" tIns="0" rIns="0" bIns="0" rtlCol="0" anchor="t" anchorCtr="0">
            <a:noAutofit/>
          </a:bodyPr>
          <a:lstStyle>
            <a:lvl1pPr algn="l" defTabSz="914378"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defTabSz="685784">
              <a:defRPr/>
            </a:pPr>
            <a:r>
              <a:rPr lang="en-US" sz="1575" dirty="0"/>
              <a:t>Cloud Driven Enterprise Modernization: Our Offerings</a:t>
            </a:r>
          </a:p>
        </p:txBody>
      </p:sp>
      <p:sp>
        <p:nvSpPr>
          <p:cNvPr id="72" name="object 31">
            <a:extLst>
              <a:ext uri="{FF2B5EF4-FFF2-40B4-BE49-F238E27FC236}">
                <a16:creationId xmlns:a16="http://schemas.microsoft.com/office/drawing/2014/main" id="{07663E8A-4525-407F-8547-6A4676F30E80}"/>
              </a:ext>
            </a:extLst>
          </p:cNvPr>
          <p:cNvSpPr txBox="1"/>
          <p:nvPr/>
        </p:nvSpPr>
        <p:spPr>
          <a:xfrm>
            <a:off x="6248149" y="2975518"/>
            <a:ext cx="1018166" cy="1264929"/>
          </a:xfrm>
          <a:prstGeom prst="rect">
            <a:avLst/>
          </a:prstGeom>
        </p:spPr>
        <p:txBody>
          <a:bodyPr vert="horz" wrap="square" lIns="0" tIns="53816" rIns="0" bIns="0" rtlCol="0">
            <a:spAutoFit/>
          </a:bodyPr>
          <a:lstStyle/>
          <a:p>
            <a:pPr marL="151920" algn="ctr" defTabSz="342900">
              <a:spcBef>
                <a:spcPts val="424"/>
              </a:spcBef>
              <a:defRPr/>
            </a:pPr>
            <a:r>
              <a:rPr lang="en-US" sz="1050" b="1" spc="-15" dirty="0">
                <a:solidFill>
                  <a:schemeClr val="tx2"/>
                </a:solidFill>
                <a:latin typeface="+mj-lt"/>
                <a:cs typeface="Interstate Light"/>
              </a:rPr>
              <a:t>Containerized Infra</a:t>
            </a:r>
          </a:p>
          <a:p>
            <a:pPr algn="ctr" defTabSz="257091">
              <a:spcBef>
                <a:spcPts val="450"/>
              </a:spcBef>
            </a:pPr>
            <a:r>
              <a:rPr lang="en-US" sz="900" spc="-8" dirty="0">
                <a:solidFill>
                  <a:schemeClr val="tx2"/>
                </a:solidFill>
                <a:latin typeface="+mj-lt"/>
                <a:cs typeface="Interstate Light"/>
              </a:rPr>
              <a:t>Increased velocity for Cloud Native apps</a:t>
            </a:r>
          </a:p>
          <a:p>
            <a:pPr defTabSz="257091"/>
            <a:endParaRPr lang="en-US" sz="750" dirty="0">
              <a:ea typeface="InterstatePlus Light" charset="0"/>
              <a:cs typeface="InterstatePlus Light" charset="0"/>
            </a:endParaRPr>
          </a:p>
          <a:p>
            <a:pPr marL="171450" indent="-171450" defTabSz="257091">
              <a:buFont typeface="Arial" panose="020B0604020202020204" pitchFamily="34" charset="0"/>
              <a:buChar char="•"/>
            </a:pPr>
            <a:r>
              <a:rPr lang="en-US" sz="700" spc="-4" dirty="0">
                <a:solidFill>
                  <a:schemeClr val="tx2"/>
                </a:solidFill>
                <a:latin typeface="+mj-lt"/>
                <a:cs typeface="Interstate Light"/>
              </a:rPr>
              <a:t>Improve platform resiliency to handle 10x more traffic during the peak season</a:t>
            </a:r>
          </a:p>
        </p:txBody>
      </p:sp>
      <p:cxnSp>
        <p:nvCxnSpPr>
          <p:cNvPr id="76" name="Straight Connector 75"/>
          <p:cNvCxnSpPr/>
          <p:nvPr/>
        </p:nvCxnSpPr>
        <p:spPr>
          <a:xfrm>
            <a:off x="6091673" y="2504063"/>
            <a:ext cx="0" cy="2024682"/>
          </a:xfrm>
          <a:prstGeom prst="line">
            <a:avLst/>
          </a:prstGeom>
          <a:noFill/>
          <a:ln w="9525" cap="flat" cmpd="sng" algn="ctr">
            <a:solidFill>
              <a:sysClr val="window" lastClr="FFFFFF">
                <a:lumMod val="75000"/>
              </a:sysClr>
            </a:solidFill>
            <a:prstDash val="solid"/>
          </a:ln>
          <a:effectLst/>
        </p:spPr>
      </p:cxnSp>
      <p:sp>
        <p:nvSpPr>
          <p:cNvPr id="77" name="object 31">
            <a:extLst>
              <a:ext uri="{FF2B5EF4-FFF2-40B4-BE49-F238E27FC236}">
                <a16:creationId xmlns:a16="http://schemas.microsoft.com/office/drawing/2014/main" id="{07663E8A-4525-407F-8547-6A4676F30E80}"/>
              </a:ext>
            </a:extLst>
          </p:cNvPr>
          <p:cNvSpPr txBox="1"/>
          <p:nvPr/>
        </p:nvSpPr>
        <p:spPr>
          <a:xfrm>
            <a:off x="7566119" y="2976554"/>
            <a:ext cx="971092" cy="1541928"/>
          </a:xfrm>
          <a:prstGeom prst="rect">
            <a:avLst/>
          </a:prstGeom>
        </p:spPr>
        <p:txBody>
          <a:bodyPr vert="horz" wrap="square" lIns="0" tIns="53816" rIns="0" bIns="0" rtlCol="0">
            <a:spAutoFit/>
          </a:bodyPr>
          <a:lstStyle/>
          <a:p>
            <a:pPr algn="ctr" defTabSz="257091"/>
            <a:r>
              <a:rPr lang="en-US" sz="1050" b="1" spc="-15" dirty="0" err="1">
                <a:solidFill>
                  <a:schemeClr val="tx2"/>
                </a:solidFill>
                <a:latin typeface="+mj-lt"/>
                <a:cs typeface="Interstate Light"/>
              </a:rPr>
              <a:t>DevSecOps</a:t>
            </a:r>
            <a:r>
              <a:rPr lang="en-US" sz="1050" b="1" spc="-15" dirty="0">
                <a:solidFill>
                  <a:schemeClr val="tx2"/>
                </a:solidFill>
                <a:latin typeface="+mj-lt"/>
                <a:cs typeface="Interstate Light"/>
              </a:rPr>
              <a:t> Pipelines</a:t>
            </a:r>
          </a:p>
          <a:p>
            <a:pPr algn="ctr" defTabSz="257091">
              <a:spcBef>
                <a:spcPts val="450"/>
              </a:spcBef>
            </a:pPr>
            <a:r>
              <a:rPr lang="en-US" sz="900" spc="-8" dirty="0">
                <a:solidFill>
                  <a:schemeClr val="tx2"/>
                </a:solidFill>
                <a:latin typeface="+mj-lt"/>
                <a:cs typeface="Interstate Light"/>
              </a:rPr>
              <a:t>Automated Application and Infrastructure deployments</a:t>
            </a:r>
          </a:p>
          <a:p>
            <a:pPr defTabSz="257091"/>
            <a:endParaRPr lang="en-US" sz="750" dirty="0">
              <a:ea typeface="InterstatePlus Light" charset="0"/>
              <a:cs typeface="InterstatePlus Light" charset="0"/>
            </a:endParaRPr>
          </a:p>
          <a:p>
            <a:pPr marL="171450" indent="-171450" defTabSz="257091">
              <a:buFont typeface="Arial" panose="020B0604020202020204" pitchFamily="34" charset="0"/>
              <a:buChar char="•"/>
            </a:pPr>
            <a:r>
              <a:rPr lang="en-US" sz="700" spc="-4" dirty="0">
                <a:solidFill>
                  <a:schemeClr val="tx2"/>
                </a:solidFill>
                <a:latin typeface="+mj-lt"/>
                <a:cs typeface="Interstate Light"/>
              </a:rPr>
              <a:t>Achieve </a:t>
            </a:r>
            <a:r>
              <a:rPr lang="en-US" sz="700" spc="-4" dirty="0" err="1">
                <a:solidFill>
                  <a:schemeClr val="tx2"/>
                </a:solidFill>
                <a:latin typeface="+mj-lt"/>
                <a:cs typeface="Interstate Light"/>
              </a:rPr>
              <a:t>upto</a:t>
            </a:r>
            <a:r>
              <a:rPr lang="en-US" sz="700" spc="-4" dirty="0">
                <a:solidFill>
                  <a:schemeClr val="tx2"/>
                </a:solidFill>
                <a:latin typeface="+mj-lt"/>
                <a:cs typeface="Interstate Light"/>
              </a:rPr>
              <a:t> 8x reduction in the time taken for application deployments</a:t>
            </a:r>
            <a:endParaRPr lang="en-GB" sz="700" spc="-4" dirty="0">
              <a:solidFill>
                <a:schemeClr val="tx2"/>
              </a:solidFill>
              <a:latin typeface="+mj-lt"/>
              <a:cs typeface="Interstate Light"/>
            </a:endParaRPr>
          </a:p>
        </p:txBody>
      </p:sp>
      <p:cxnSp>
        <p:nvCxnSpPr>
          <p:cNvPr id="78" name="Straight Connector 77"/>
          <p:cNvCxnSpPr/>
          <p:nvPr/>
        </p:nvCxnSpPr>
        <p:spPr>
          <a:xfrm>
            <a:off x="7414490" y="2504063"/>
            <a:ext cx="0" cy="2024682"/>
          </a:xfrm>
          <a:prstGeom prst="line">
            <a:avLst/>
          </a:prstGeom>
          <a:noFill/>
          <a:ln w="9525" cap="flat" cmpd="sng" algn="ctr">
            <a:solidFill>
              <a:sysClr val="window" lastClr="FFFFFF">
                <a:lumMod val="75000"/>
              </a:sysClr>
            </a:solidFill>
            <a:prstDash val="solid"/>
          </a:ln>
          <a:effectLst/>
        </p:spPr>
      </p:cxnSp>
      <p:sp>
        <p:nvSpPr>
          <p:cNvPr id="79" name="Oval 78"/>
          <p:cNvSpPr/>
          <p:nvPr/>
        </p:nvSpPr>
        <p:spPr bwMode="auto">
          <a:xfrm>
            <a:off x="3743471" y="2400749"/>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46" algn="ctr" defTabSz="446460">
              <a:spcBef>
                <a:spcPct val="10000"/>
              </a:spcBef>
              <a:tabLst>
                <a:tab pos="696851" algn="l"/>
              </a:tabLst>
              <a:defRPr/>
            </a:pPr>
            <a:endParaRPr lang="en-US" sz="2800" dirty="0">
              <a:solidFill>
                <a:srgbClr val="1F497D"/>
              </a:solidFill>
              <a:latin typeface="Arial" panose="020B0604020202020204"/>
            </a:endParaRPr>
          </a:p>
        </p:txBody>
      </p:sp>
      <p:sp>
        <p:nvSpPr>
          <p:cNvPr id="80" name="Oval 79"/>
          <p:cNvSpPr/>
          <p:nvPr/>
        </p:nvSpPr>
        <p:spPr bwMode="auto">
          <a:xfrm>
            <a:off x="5118720" y="2410532"/>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46" algn="ctr" defTabSz="446460">
              <a:spcBef>
                <a:spcPct val="10000"/>
              </a:spcBef>
              <a:tabLst>
                <a:tab pos="696851" algn="l"/>
              </a:tabLst>
              <a:defRPr/>
            </a:pPr>
            <a:endParaRPr lang="en-US" sz="2800" dirty="0">
              <a:solidFill>
                <a:srgbClr val="1F497D"/>
              </a:solidFill>
              <a:latin typeface="Arial" panose="020B0604020202020204"/>
            </a:endParaRPr>
          </a:p>
        </p:txBody>
      </p:sp>
      <p:sp>
        <p:nvSpPr>
          <p:cNvPr id="81" name="Oval 80"/>
          <p:cNvSpPr/>
          <p:nvPr/>
        </p:nvSpPr>
        <p:spPr bwMode="auto">
          <a:xfrm>
            <a:off x="6464745" y="2400749"/>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46" algn="ctr" defTabSz="446460">
              <a:spcBef>
                <a:spcPct val="10000"/>
              </a:spcBef>
              <a:tabLst>
                <a:tab pos="696851" algn="l"/>
              </a:tabLst>
              <a:defRPr/>
            </a:pPr>
            <a:endParaRPr lang="en-US" sz="2800" dirty="0">
              <a:solidFill>
                <a:srgbClr val="1F497D"/>
              </a:solidFill>
              <a:latin typeface="Arial" panose="020B0604020202020204"/>
            </a:endParaRPr>
          </a:p>
        </p:txBody>
      </p:sp>
      <p:sp>
        <p:nvSpPr>
          <p:cNvPr id="82" name="Oval 81"/>
          <p:cNvSpPr/>
          <p:nvPr/>
        </p:nvSpPr>
        <p:spPr bwMode="auto">
          <a:xfrm>
            <a:off x="7728075" y="2381897"/>
            <a:ext cx="554975" cy="526549"/>
          </a:xfrm>
          <a:prstGeom prst="ellipse">
            <a:avLst/>
          </a:prstGeom>
          <a:solidFill>
            <a:srgbClr val="EFF0F0"/>
          </a:solidFill>
          <a:ln w="19050" cap="flat" cmpd="sng" algn="ctr">
            <a:solidFill>
              <a:srgbClr val="0BAFE8"/>
            </a:solidFill>
            <a:prstDash val="solid"/>
            <a:miter lim="800000"/>
            <a:headEnd type="none" w="med" len="med"/>
            <a:tailEnd type="none" w="med" len="med"/>
          </a:ln>
          <a:effectLst/>
        </p:spPr>
        <p:txBody>
          <a:bodyPr lIns="53974" tIns="27418" rIns="54837" bIns="27418" rtlCol="0" anchor="ctr"/>
          <a:lstStyle/>
          <a:p>
            <a:pPr marL="334146" algn="ctr" defTabSz="446460">
              <a:spcBef>
                <a:spcPct val="10000"/>
              </a:spcBef>
              <a:tabLst>
                <a:tab pos="696851" algn="l"/>
              </a:tabLst>
              <a:defRPr/>
            </a:pPr>
            <a:endParaRPr lang="en-US" sz="2800" dirty="0">
              <a:solidFill>
                <a:srgbClr val="1F497D"/>
              </a:solidFill>
              <a:latin typeface="Arial" panose="020B0604020202020204"/>
            </a:endParaRPr>
          </a:p>
        </p:txBody>
      </p:sp>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638" y="2561542"/>
            <a:ext cx="328850" cy="27432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5420" y="2544032"/>
            <a:ext cx="350852" cy="30914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8487" y="2494610"/>
            <a:ext cx="348633" cy="348633"/>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94442" y="2440477"/>
            <a:ext cx="429891" cy="429891"/>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28730" t="12632" r="27782" b="13387"/>
          <a:stretch/>
        </p:blipFill>
        <p:spPr>
          <a:xfrm>
            <a:off x="6585951" y="2478351"/>
            <a:ext cx="345854" cy="332291"/>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78074" y="2504956"/>
            <a:ext cx="472264" cy="282572"/>
          </a:xfrm>
          <a:prstGeom prst="rect">
            <a:avLst/>
          </a:prstGeom>
        </p:spPr>
      </p:pic>
      <p:pic>
        <p:nvPicPr>
          <p:cNvPr id="55" name="Picture 54"/>
          <p:cNvPicPr>
            <a:picLocks noChangeAspect="1"/>
          </p:cNvPicPr>
          <p:nvPr/>
        </p:nvPicPr>
        <p:blipFill>
          <a:blip r:embed="rId9"/>
          <a:stretch>
            <a:fillRect/>
          </a:stretch>
        </p:blipFill>
        <p:spPr>
          <a:xfrm>
            <a:off x="475629" y="914928"/>
            <a:ext cx="859611" cy="188992"/>
          </a:xfrm>
          <a:prstGeom prst="rect">
            <a:avLst/>
          </a:prstGeom>
        </p:spPr>
      </p:pic>
      <p:sp>
        <p:nvSpPr>
          <p:cNvPr id="56" name="Cross 55"/>
          <p:cNvSpPr/>
          <p:nvPr/>
        </p:nvSpPr>
        <p:spPr>
          <a:xfrm>
            <a:off x="1368601" y="913102"/>
            <a:ext cx="170126" cy="159734"/>
          </a:xfrm>
          <a:prstGeom prst="plus">
            <a:avLst>
              <a:gd name="adj" fmla="val 37379"/>
            </a:avLst>
          </a:prstGeom>
          <a:solidFill>
            <a:srgbClr val="FFC000">
              <a:lumMod val="75000"/>
            </a:srgbClr>
          </a:solidFill>
          <a:ln w="635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0" cap="none" spc="0" normalizeH="0" baseline="0" noProof="0" dirty="0">
              <a:ln>
                <a:noFill/>
              </a:ln>
              <a:solidFill>
                <a:prstClr val="white"/>
              </a:solidFill>
              <a:effectLst/>
              <a:uLnTx/>
              <a:uFillTx/>
              <a:latin typeface="+mj-lt"/>
              <a:ea typeface="+mn-ea"/>
              <a:cs typeface="+mn-cs"/>
            </a:endParaRPr>
          </a:p>
        </p:txBody>
      </p:sp>
    </p:spTree>
    <p:extLst>
      <p:ext uri="{BB962C8B-B14F-4D97-AF65-F5344CB8AC3E}">
        <p14:creationId xmlns:p14="http://schemas.microsoft.com/office/powerpoint/2010/main" val="25985197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1144" y="-31889"/>
            <a:ext cx="9155144" cy="2299358"/>
          </a:xfrm>
          <a:prstGeom prst="rect">
            <a:avLst/>
          </a:prstGeom>
        </p:spPr>
      </p:pic>
      <p:sp>
        <p:nvSpPr>
          <p:cNvPr id="35" name="Rectangle 34"/>
          <p:cNvSpPr/>
          <p:nvPr/>
        </p:nvSpPr>
        <p:spPr>
          <a:xfrm>
            <a:off x="4762" y="-19051"/>
            <a:ext cx="9139238" cy="2286520"/>
          </a:xfrm>
          <a:prstGeom prst="rect">
            <a:avLst/>
          </a:prstGeom>
          <a:solidFill>
            <a:schemeClr val="tx2">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endParaRPr lang="en-US" sz="1425" dirty="0">
              <a:solidFill>
                <a:srgbClr val="FFFFFF"/>
              </a:solidFill>
              <a:latin typeface="+mj-lt"/>
            </a:endParaRPr>
          </a:p>
        </p:txBody>
      </p:sp>
      <p:grpSp>
        <p:nvGrpSpPr>
          <p:cNvPr id="6" name="Group 5"/>
          <p:cNvGrpSpPr/>
          <p:nvPr/>
        </p:nvGrpSpPr>
        <p:grpSpPr>
          <a:xfrm>
            <a:off x="1313341" y="1234944"/>
            <a:ext cx="862519" cy="862519"/>
            <a:chOff x="1088669" y="1501390"/>
            <a:chExt cx="862519" cy="862519"/>
          </a:xfrm>
        </p:grpSpPr>
        <p:sp>
          <p:nvSpPr>
            <p:cNvPr id="3" name="Oval 2"/>
            <p:cNvSpPr/>
            <p:nvPr/>
          </p:nvSpPr>
          <p:spPr>
            <a:xfrm>
              <a:off x="1088669" y="1501390"/>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75777" y="1579898"/>
              <a:ext cx="688305" cy="688305"/>
            </a:xfrm>
            <a:prstGeom prst="rect">
              <a:avLst/>
            </a:prstGeom>
          </p:spPr>
        </p:pic>
      </p:grpSp>
      <p:grpSp>
        <p:nvGrpSpPr>
          <p:cNvPr id="4" name="Group 3"/>
          <p:cNvGrpSpPr/>
          <p:nvPr/>
        </p:nvGrpSpPr>
        <p:grpSpPr>
          <a:xfrm>
            <a:off x="4159455" y="1233631"/>
            <a:ext cx="862519" cy="862519"/>
            <a:chOff x="4093286" y="1571413"/>
            <a:chExt cx="862519" cy="862519"/>
          </a:xfrm>
        </p:grpSpPr>
        <p:sp>
          <p:nvSpPr>
            <p:cNvPr id="17" name="Oval 16"/>
            <p:cNvSpPr/>
            <p:nvPr/>
          </p:nvSpPr>
          <p:spPr>
            <a:xfrm>
              <a:off x="4093286" y="1571413"/>
              <a:ext cx="862519" cy="86251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77390" y="1649032"/>
              <a:ext cx="694310" cy="694310"/>
            </a:xfrm>
            <a:prstGeom prst="rect">
              <a:avLst/>
            </a:prstGeom>
          </p:spPr>
        </p:pic>
      </p:grpSp>
      <p:grpSp>
        <p:nvGrpSpPr>
          <p:cNvPr id="8" name="Group 7"/>
          <p:cNvGrpSpPr/>
          <p:nvPr/>
        </p:nvGrpSpPr>
        <p:grpSpPr>
          <a:xfrm>
            <a:off x="7080537" y="1227192"/>
            <a:ext cx="862519" cy="862519"/>
            <a:chOff x="7079700" y="1564973"/>
            <a:chExt cx="862519" cy="862519"/>
          </a:xfrm>
        </p:grpSpPr>
        <p:sp>
          <p:nvSpPr>
            <p:cNvPr id="26" name="Oval 25"/>
            <p:cNvSpPr/>
            <p:nvPr/>
          </p:nvSpPr>
          <p:spPr>
            <a:xfrm>
              <a:off x="7079700" y="1564973"/>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28" name="Picture 2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229105" y="1614116"/>
              <a:ext cx="661394" cy="661394"/>
            </a:xfrm>
            <a:prstGeom prst="rect">
              <a:avLst/>
            </a:prstGeom>
          </p:spPr>
        </p:pic>
      </p:grpSp>
      <p:sp>
        <p:nvSpPr>
          <p:cNvPr id="29" name="Title 3"/>
          <p:cNvSpPr>
            <a:spLocks noGrp="1"/>
          </p:cNvSpPr>
          <p:nvPr>
            <p:ph type="title"/>
          </p:nvPr>
        </p:nvSpPr>
        <p:spPr/>
        <p:txBody>
          <a:bodyPr/>
          <a:lstStyle/>
          <a:p>
            <a:r>
              <a:rPr lang="en-US"/>
              <a:t>Hybrid cloud approach for Digital Transformation</a:t>
            </a:r>
            <a:endParaRPr lang="en-US" dirty="0"/>
          </a:p>
        </p:txBody>
      </p:sp>
      <p:sp>
        <p:nvSpPr>
          <p:cNvPr id="32" name="CuadroTexto 10"/>
          <p:cNvSpPr txBox="1">
            <a:spLocks noChangeArrowheads="1"/>
          </p:cNvSpPr>
          <p:nvPr/>
        </p:nvSpPr>
        <p:spPr bwMode="auto">
          <a:xfrm>
            <a:off x="976890"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CHALLENGE</a:t>
            </a:r>
          </a:p>
        </p:txBody>
      </p:sp>
      <p:sp>
        <p:nvSpPr>
          <p:cNvPr id="33" name="CuadroTexto 10"/>
          <p:cNvSpPr txBox="1">
            <a:spLocks noChangeArrowheads="1"/>
          </p:cNvSpPr>
          <p:nvPr/>
        </p:nvSpPr>
        <p:spPr bwMode="auto">
          <a:xfrm>
            <a:off x="3817844"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SOLUTION</a:t>
            </a:r>
          </a:p>
        </p:txBody>
      </p:sp>
      <p:sp>
        <p:nvSpPr>
          <p:cNvPr id="34" name="CuadroTexto 10"/>
          <p:cNvSpPr txBox="1">
            <a:spLocks noChangeArrowheads="1"/>
          </p:cNvSpPr>
          <p:nvPr/>
        </p:nvSpPr>
        <p:spPr bwMode="auto">
          <a:xfrm>
            <a:off x="6744086"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OUTCOME</a:t>
            </a:r>
          </a:p>
        </p:txBody>
      </p:sp>
      <p:sp>
        <p:nvSpPr>
          <p:cNvPr id="9" name="Rectangle 8"/>
          <p:cNvSpPr/>
          <p:nvPr/>
        </p:nvSpPr>
        <p:spPr>
          <a:xfrm>
            <a:off x="384049" y="2447262"/>
            <a:ext cx="2339823" cy="1827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37160" indent="-137160" defTabSz="685800">
              <a:spcBef>
                <a:spcPts val="450"/>
              </a:spcBef>
              <a:buFont typeface="Arial" panose="020B0604020202020204" pitchFamily="34" charset="0"/>
              <a:buChar char="•"/>
            </a:pPr>
            <a:r>
              <a:rPr lang="en-US" sz="900" b="1" dirty="0">
                <a:solidFill>
                  <a:srgbClr val="000000"/>
                </a:solidFill>
                <a:latin typeface="+mj-lt"/>
              </a:rPr>
              <a:t>Spiraling cost </a:t>
            </a:r>
            <a:r>
              <a:rPr lang="en-US" sz="900" dirty="0">
                <a:solidFill>
                  <a:srgbClr val="000000"/>
                </a:solidFill>
                <a:latin typeface="+mj-lt"/>
              </a:rPr>
              <a:t>and increasing security concerns with </a:t>
            </a:r>
            <a:r>
              <a:rPr lang="en-US" sz="900" b="1" dirty="0">
                <a:solidFill>
                  <a:srgbClr val="000000"/>
                </a:solidFill>
                <a:latin typeface="+mj-lt"/>
              </a:rPr>
              <a:t>legacy and complex IT systems</a:t>
            </a:r>
          </a:p>
          <a:p>
            <a:pPr marL="137160" indent="-137160" defTabSz="685800">
              <a:spcBef>
                <a:spcPts val="450"/>
              </a:spcBef>
              <a:buFont typeface="Arial" panose="020B0604020202020204" pitchFamily="34" charset="0"/>
              <a:buChar char="•"/>
            </a:pPr>
            <a:r>
              <a:rPr lang="en-US" sz="900" b="1" dirty="0">
                <a:solidFill>
                  <a:srgbClr val="000000"/>
                </a:solidFill>
                <a:latin typeface="+mj-lt"/>
              </a:rPr>
              <a:t>Competitive and fast moving market </a:t>
            </a:r>
            <a:r>
              <a:rPr lang="en-US" sz="900" dirty="0">
                <a:solidFill>
                  <a:srgbClr val="000000"/>
                </a:solidFill>
                <a:latin typeface="+mj-lt"/>
              </a:rPr>
              <a:t>demanding agility</a:t>
            </a:r>
          </a:p>
          <a:p>
            <a:pPr marL="137160" indent="-137160" defTabSz="685800">
              <a:spcBef>
                <a:spcPts val="450"/>
              </a:spcBef>
              <a:buFont typeface="Arial" panose="020B0604020202020204" pitchFamily="34" charset="0"/>
              <a:buChar char="•"/>
            </a:pPr>
            <a:r>
              <a:rPr lang="en-US" sz="900" b="1" dirty="0">
                <a:solidFill>
                  <a:srgbClr val="000000"/>
                </a:solidFill>
                <a:latin typeface="+mj-lt"/>
              </a:rPr>
              <a:t>Ambitious goal </a:t>
            </a:r>
            <a:r>
              <a:rPr lang="en-US" sz="900" dirty="0">
                <a:solidFill>
                  <a:srgbClr val="000000"/>
                </a:solidFill>
                <a:latin typeface="+mj-lt"/>
              </a:rPr>
              <a:t>to be a digital company</a:t>
            </a:r>
          </a:p>
          <a:p>
            <a:pPr marL="137160" indent="-137160" defTabSz="685800">
              <a:spcBef>
                <a:spcPts val="450"/>
              </a:spcBef>
              <a:buFont typeface="Arial" panose="020B0604020202020204" pitchFamily="34" charset="0"/>
              <a:buChar char="•"/>
            </a:pPr>
            <a:r>
              <a:rPr lang="en-US" sz="900" dirty="0">
                <a:solidFill>
                  <a:srgbClr val="000000"/>
                </a:solidFill>
                <a:latin typeface="+mj-lt"/>
              </a:rPr>
              <a:t>Need for scalable and agile infrastructure</a:t>
            </a:r>
          </a:p>
          <a:p>
            <a:pPr marL="137160" indent="-137160" defTabSz="685800">
              <a:spcBef>
                <a:spcPts val="450"/>
              </a:spcBef>
              <a:buFont typeface="Arial" panose="020B0604020202020204" pitchFamily="34" charset="0"/>
              <a:buChar char="•"/>
            </a:pPr>
            <a:r>
              <a:rPr lang="en-US" sz="900" dirty="0">
                <a:solidFill>
                  <a:srgbClr val="000000"/>
                </a:solidFill>
                <a:latin typeface="+mj-lt"/>
              </a:rPr>
              <a:t>Establish cloud foundation for Digital Operations</a:t>
            </a:r>
          </a:p>
          <a:p>
            <a:pPr marL="137160" indent="-137160" defTabSz="685800">
              <a:spcBef>
                <a:spcPts val="450"/>
              </a:spcBef>
              <a:buFont typeface="Arial" panose="020B0604020202020204" pitchFamily="34" charset="0"/>
              <a:buChar char="•"/>
            </a:pPr>
            <a:r>
              <a:rPr lang="en-US" sz="900" dirty="0">
                <a:solidFill>
                  <a:srgbClr val="000000"/>
                </a:solidFill>
                <a:latin typeface="+mj-lt"/>
              </a:rPr>
              <a:t>Improve collaboration and business Agility </a:t>
            </a:r>
          </a:p>
        </p:txBody>
      </p:sp>
      <p:sp>
        <p:nvSpPr>
          <p:cNvPr id="25" name="Rectangle 24"/>
          <p:cNvSpPr/>
          <p:nvPr/>
        </p:nvSpPr>
        <p:spPr>
          <a:xfrm>
            <a:off x="3105149" y="2447263"/>
            <a:ext cx="2944221" cy="2236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37160" indent="-137160" defTabSz="685800">
              <a:spcBef>
                <a:spcPts val="450"/>
              </a:spcBef>
              <a:buFont typeface="Arial" panose="020B0604020202020204" pitchFamily="34" charset="0"/>
              <a:buChar char="•"/>
            </a:pPr>
            <a:r>
              <a:rPr lang="en-US" sz="900" b="1" dirty="0">
                <a:solidFill>
                  <a:srgbClr val="000000"/>
                </a:solidFill>
                <a:latin typeface="+mj-lt"/>
              </a:rPr>
              <a:t>Digital-ready hybrid cloud platform: </a:t>
            </a:r>
            <a:r>
              <a:rPr lang="en-US" sz="900" dirty="0">
                <a:solidFill>
                  <a:srgbClr val="000000"/>
                </a:solidFill>
                <a:latin typeface="+mj-lt"/>
              </a:rPr>
              <a:t>Most of the COTS Applications were migrated to Azure, certain SAP, linked apps and some Oracle Applications were moved to Private Cloud</a:t>
            </a:r>
            <a:endParaRPr lang="en-US" sz="900" b="1" dirty="0">
              <a:solidFill>
                <a:srgbClr val="000000"/>
              </a:solidFill>
              <a:latin typeface="+mj-lt"/>
            </a:endParaRPr>
          </a:p>
          <a:p>
            <a:pPr marL="137160" indent="-137160" defTabSz="685800">
              <a:spcBef>
                <a:spcPts val="450"/>
              </a:spcBef>
              <a:buFont typeface="Arial" panose="020B0604020202020204" pitchFamily="34" charset="0"/>
              <a:buChar char="•"/>
            </a:pPr>
            <a:r>
              <a:rPr lang="en-US" sz="900" b="1" dirty="0">
                <a:solidFill>
                  <a:srgbClr val="000000"/>
                </a:solidFill>
                <a:latin typeface="+mj-lt"/>
              </a:rPr>
              <a:t>Evergreen approach </a:t>
            </a:r>
            <a:r>
              <a:rPr lang="en-US" sz="900" dirty="0">
                <a:solidFill>
                  <a:srgbClr val="000000"/>
                </a:solidFill>
                <a:latin typeface="+mj-lt"/>
              </a:rPr>
              <a:t>for up-to-date platforms with the latest versions of software and firmware</a:t>
            </a:r>
          </a:p>
          <a:p>
            <a:pPr marL="137160" indent="-137160" defTabSz="685800">
              <a:spcBef>
                <a:spcPts val="450"/>
              </a:spcBef>
              <a:buFont typeface="Arial" panose="020B0604020202020204" pitchFamily="34" charset="0"/>
              <a:buChar char="•"/>
            </a:pPr>
            <a:r>
              <a:rPr lang="en-US" sz="900" dirty="0">
                <a:solidFill>
                  <a:srgbClr val="000000"/>
                </a:solidFill>
                <a:latin typeface="+mj-lt"/>
              </a:rPr>
              <a:t>80% applications modernized with </a:t>
            </a:r>
            <a:r>
              <a:rPr lang="en-US" sz="900" b="1" dirty="0">
                <a:solidFill>
                  <a:srgbClr val="000000"/>
                </a:solidFill>
                <a:latin typeface="+mj-lt"/>
              </a:rPr>
              <a:t>Re-host and Re-platform</a:t>
            </a:r>
            <a:r>
              <a:rPr lang="en-US" sz="900" dirty="0">
                <a:solidFill>
                  <a:srgbClr val="000000"/>
                </a:solidFill>
                <a:latin typeface="+mj-lt"/>
              </a:rPr>
              <a:t> approach</a:t>
            </a:r>
          </a:p>
          <a:p>
            <a:pPr marL="137160" indent="-137160" defTabSz="685800">
              <a:spcBef>
                <a:spcPts val="450"/>
              </a:spcBef>
              <a:buFont typeface="Arial" panose="020B0604020202020204" pitchFamily="34" charset="0"/>
              <a:buChar char="•"/>
            </a:pPr>
            <a:r>
              <a:rPr lang="en-US" sz="900" b="1" dirty="0">
                <a:solidFill>
                  <a:srgbClr val="000000"/>
                </a:solidFill>
                <a:latin typeface="+mj-lt"/>
              </a:rPr>
              <a:t>Agile and scum methodology </a:t>
            </a:r>
            <a:r>
              <a:rPr lang="en-US" sz="900" dirty="0">
                <a:solidFill>
                  <a:srgbClr val="000000"/>
                </a:solidFill>
                <a:latin typeface="+mj-lt"/>
              </a:rPr>
              <a:t>for delivery</a:t>
            </a:r>
          </a:p>
          <a:p>
            <a:pPr marL="137160" indent="-137160" defTabSz="685800">
              <a:spcBef>
                <a:spcPts val="450"/>
              </a:spcBef>
              <a:buFont typeface="Arial" panose="020B0604020202020204" pitchFamily="34" charset="0"/>
              <a:buChar char="•"/>
            </a:pPr>
            <a:r>
              <a:rPr lang="en-US" sz="900" b="1" dirty="0">
                <a:solidFill>
                  <a:srgbClr val="000000"/>
                </a:solidFill>
                <a:latin typeface="+mj-lt"/>
              </a:rPr>
              <a:t>30+ </a:t>
            </a:r>
            <a:r>
              <a:rPr lang="en-US" sz="900" dirty="0">
                <a:solidFill>
                  <a:srgbClr val="000000"/>
                </a:solidFill>
                <a:latin typeface="+mj-lt"/>
              </a:rPr>
              <a:t>security controls with tools like Palo Alto, Qualys Guard, DUO, CyberArk and IBM Qradar were leveraged</a:t>
            </a:r>
          </a:p>
        </p:txBody>
      </p:sp>
      <p:sp>
        <p:nvSpPr>
          <p:cNvPr id="27" name="Rectangle 26"/>
          <p:cNvSpPr/>
          <p:nvPr/>
        </p:nvSpPr>
        <p:spPr>
          <a:xfrm>
            <a:off x="6447235" y="2447262"/>
            <a:ext cx="2321861" cy="204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37160" indent="-137160" defTabSz="685800">
              <a:spcBef>
                <a:spcPts val="450"/>
              </a:spcBef>
              <a:buFont typeface="Arial" panose="020B0604020202020204" pitchFamily="34" charset="0"/>
              <a:buChar char="•"/>
            </a:pPr>
            <a:r>
              <a:rPr lang="en-US" sz="900" b="1" dirty="0">
                <a:solidFill>
                  <a:srgbClr val="000000"/>
                </a:solidFill>
                <a:latin typeface="+mj-lt"/>
              </a:rPr>
              <a:t>25% </a:t>
            </a:r>
            <a:r>
              <a:rPr lang="en-US" sz="900" dirty="0">
                <a:solidFill>
                  <a:srgbClr val="000000"/>
                </a:solidFill>
                <a:latin typeface="+mj-lt"/>
              </a:rPr>
              <a:t>Annual TCO reduction</a:t>
            </a:r>
          </a:p>
          <a:p>
            <a:pPr marL="137160" indent="-137160" defTabSz="685800">
              <a:spcBef>
                <a:spcPts val="450"/>
              </a:spcBef>
              <a:buFont typeface="Arial" panose="020B0604020202020204" pitchFamily="34" charset="0"/>
              <a:buChar char="•"/>
            </a:pPr>
            <a:r>
              <a:rPr lang="en-US" sz="900" dirty="0">
                <a:solidFill>
                  <a:srgbClr val="000000"/>
                </a:solidFill>
                <a:latin typeface="+mj-lt"/>
              </a:rPr>
              <a:t>Infra provisioning from </a:t>
            </a:r>
            <a:r>
              <a:rPr lang="en-US" sz="900" b="1" dirty="0">
                <a:solidFill>
                  <a:srgbClr val="000000"/>
                </a:solidFill>
                <a:latin typeface="+mj-lt"/>
              </a:rPr>
              <a:t>weeks to ~1 hour</a:t>
            </a:r>
          </a:p>
          <a:p>
            <a:pPr marL="137160" indent="-137160" defTabSz="685800">
              <a:spcBef>
                <a:spcPts val="450"/>
              </a:spcBef>
              <a:buFont typeface="Arial" panose="020B0604020202020204" pitchFamily="34" charset="0"/>
              <a:buChar char="•"/>
            </a:pPr>
            <a:r>
              <a:rPr lang="en-US" sz="900" b="1" dirty="0">
                <a:solidFill>
                  <a:srgbClr val="000000"/>
                </a:solidFill>
                <a:latin typeface="+mj-lt"/>
              </a:rPr>
              <a:t>30% reduction </a:t>
            </a:r>
            <a:r>
              <a:rPr lang="en-US" sz="900" dirty="0">
                <a:solidFill>
                  <a:srgbClr val="000000"/>
                </a:solidFill>
                <a:latin typeface="+mj-lt"/>
              </a:rPr>
              <a:t>in batch processing time</a:t>
            </a:r>
          </a:p>
          <a:p>
            <a:pPr marL="137160" indent="-137160" defTabSz="685800">
              <a:spcBef>
                <a:spcPts val="450"/>
              </a:spcBef>
              <a:buFont typeface="Arial" panose="020B0604020202020204" pitchFamily="34" charset="0"/>
              <a:buChar char="•"/>
            </a:pPr>
            <a:r>
              <a:rPr lang="en-US" sz="900" b="1" dirty="0">
                <a:solidFill>
                  <a:srgbClr val="000000"/>
                </a:solidFill>
                <a:latin typeface="+mj-lt"/>
              </a:rPr>
              <a:t>Improved customer experience </a:t>
            </a:r>
            <a:r>
              <a:rPr lang="en-US" sz="900" dirty="0">
                <a:solidFill>
                  <a:srgbClr val="000000"/>
                </a:solidFill>
                <a:latin typeface="+mj-lt"/>
              </a:rPr>
              <a:t>with </a:t>
            </a:r>
            <a:r>
              <a:rPr lang="en-US" sz="900" b="1" dirty="0">
                <a:solidFill>
                  <a:srgbClr val="000000"/>
                </a:solidFill>
                <a:latin typeface="+mj-lt"/>
              </a:rPr>
              <a:t>process simplification </a:t>
            </a:r>
          </a:p>
          <a:p>
            <a:pPr marL="137160" indent="-137160" defTabSz="685800">
              <a:spcBef>
                <a:spcPts val="450"/>
              </a:spcBef>
              <a:buFont typeface="Arial" panose="020B0604020202020204" pitchFamily="34" charset="0"/>
              <a:buChar char="•"/>
            </a:pPr>
            <a:r>
              <a:rPr lang="en-US" sz="900" b="1" dirty="0">
                <a:solidFill>
                  <a:srgbClr val="000000"/>
                </a:solidFill>
                <a:latin typeface="+mj-lt"/>
              </a:rPr>
              <a:t>Faster</a:t>
            </a:r>
            <a:r>
              <a:rPr lang="en-US" sz="900" dirty="0">
                <a:solidFill>
                  <a:srgbClr val="000000"/>
                </a:solidFill>
                <a:latin typeface="+mj-lt"/>
              </a:rPr>
              <a:t> product launches</a:t>
            </a:r>
          </a:p>
        </p:txBody>
      </p:sp>
      <p:sp>
        <p:nvSpPr>
          <p:cNvPr id="23" name="Rectangle 22"/>
          <p:cNvSpPr/>
          <p:nvPr/>
        </p:nvSpPr>
        <p:spPr>
          <a:xfrm>
            <a:off x="1653970" y="613375"/>
            <a:ext cx="7250369" cy="300082"/>
          </a:xfrm>
          <a:prstGeom prst="rect">
            <a:avLst/>
          </a:prstGeom>
        </p:spPr>
        <p:txBody>
          <a:bodyPr wrap="square">
            <a:spAutoFit/>
          </a:bodyPr>
          <a:lstStyle/>
          <a:p>
            <a:pPr defTabSz="685800"/>
            <a:r>
              <a:rPr lang="en-US" sz="1350" i="1" dirty="0">
                <a:solidFill>
                  <a:srgbClr val="FFFFFF"/>
                </a:solidFill>
                <a:latin typeface="+mj-lt"/>
              </a:rPr>
              <a:t>Leading Energy and Utility Company</a:t>
            </a:r>
            <a:endParaRPr lang="en-US" sz="1350" dirty="0">
              <a:solidFill>
                <a:srgbClr val="0033A0"/>
              </a:solidFill>
              <a:latin typeface="+mj-lt"/>
            </a:endParaRPr>
          </a:p>
        </p:txBody>
      </p:sp>
      <p:sp>
        <p:nvSpPr>
          <p:cNvPr id="11" name="TextBox 10"/>
          <p:cNvSpPr txBox="1"/>
          <p:nvPr/>
        </p:nvSpPr>
        <p:spPr>
          <a:xfrm>
            <a:off x="8583516" y="4545376"/>
            <a:ext cx="177934" cy="138499"/>
          </a:xfrm>
          <a:prstGeom prst="rect">
            <a:avLst/>
          </a:prstGeom>
        </p:spPr>
        <p:txBody>
          <a:bodyPr wrap="none" lIns="0" tIns="0" rIns="0" bIns="0" rtlCol="0">
            <a:spAutoFit/>
          </a:bodyPr>
          <a:lstStyle/>
          <a:p>
            <a:pPr defTabSz="685800"/>
            <a:r>
              <a:rPr lang="en-US" sz="900" dirty="0">
                <a:solidFill>
                  <a:srgbClr val="000000"/>
                </a:solidFill>
                <a:latin typeface="+mj-lt"/>
                <a:hlinkClick r:id="rId7" action="ppaction://hlinksldjump"/>
              </a:rPr>
              <a:t>Top</a:t>
            </a:r>
            <a:endParaRPr lang="en-US" sz="900" dirty="0">
              <a:solidFill>
                <a:srgbClr val="000000"/>
              </a:solidFill>
              <a:latin typeface="+mj-lt"/>
            </a:endParaRPr>
          </a:p>
        </p:txBody>
      </p:sp>
      <p:sp>
        <p:nvSpPr>
          <p:cNvPr id="13" name="Flowchart: Extract 12"/>
          <p:cNvSpPr/>
          <p:nvPr/>
        </p:nvSpPr>
        <p:spPr>
          <a:xfrm>
            <a:off x="8467937" y="4572281"/>
            <a:ext cx="97370" cy="84689"/>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pic>
        <p:nvPicPr>
          <p:cNvPr id="9220" name="Picture 4" descr="Centrica | Customer Success | Clouder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542" y="514912"/>
            <a:ext cx="1389648" cy="5225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Tutorial: So you want to run your code on Amazon? - dftwik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4108" y="80301"/>
            <a:ext cx="725027" cy="36673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p:cNvGrpSpPr/>
          <p:nvPr/>
        </p:nvGrpSpPr>
        <p:grpSpPr>
          <a:xfrm>
            <a:off x="7321293" y="80301"/>
            <a:ext cx="725027" cy="366732"/>
            <a:chOff x="3046853" y="4146274"/>
            <a:chExt cx="725027" cy="366732"/>
          </a:xfrm>
        </p:grpSpPr>
        <p:sp>
          <p:nvSpPr>
            <p:cNvPr id="36" name="Rectangle 35"/>
            <p:cNvSpPr/>
            <p:nvPr/>
          </p:nvSpPr>
          <p:spPr>
            <a:xfrm>
              <a:off x="3046853" y="4146274"/>
              <a:ext cx="725027" cy="36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Arial" panose="020B0604020202020204" pitchFamily="34" charset="0"/>
              </a:endParaRPr>
            </a:p>
          </p:txBody>
        </p:sp>
        <p:pic>
          <p:nvPicPr>
            <p:cNvPr id="37" name="Picture 4" descr="Microsoft Azure and QbD - Quality by Desig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3319" y="4157756"/>
              <a:ext cx="683594" cy="3417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7844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0" y="-33664"/>
            <a:ext cx="9140270" cy="2301134"/>
          </a:xfrm>
          <a:prstGeom prst="rect">
            <a:avLst/>
          </a:prstGeom>
        </p:spPr>
      </p:pic>
      <p:sp>
        <p:nvSpPr>
          <p:cNvPr id="35" name="Rectangle 34"/>
          <p:cNvSpPr/>
          <p:nvPr/>
        </p:nvSpPr>
        <p:spPr>
          <a:xfrm>
            <a:off x="4762" y="-33664"/>
            <a:ext cx="9139238" cy="2301133"/>
          </a:xfrm>
          <a:prstGeom prst="rect">
            <a:avLst/>
          </a:prstGeom>
          <a:solidFill>
            <a:schemeClr val="tx2">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endParaRPr lang="en-US" sz="1425" dirty="0">
              <a:solidFill>
                <a:srgbClr val="FFFFFF"/>
              </a:solidFill>
              <a:latin typeface="+mj-lt"/>
            </a:endParaRPr>
          </a:p>
        </p:txBody>
      </p:sp>
      <p:grpSp>
        <p:nvGrpSpPr>
          <p:cNvPr id="6" name="Group 5"/>
          <p:cNvGrpSpPr/>
          <p:nvPr/>
        </p:nvGrpSpPr>
        <p:grpSpPr>
          <a:xfrm>
            <a:off x="1313341" y="1234944"/>
            <a:ext cx="862519" cy="862519"/>
            <a:chOff x="1088669" y="1501390"/>
            <a:chExt cx="862519" cy="862519"/>
          </a:xfrm>
        </p:grpSpPr>
        <p:sp>
          <p:nvSpPr>
            <p:cNvPr id="3" name="Oval 2"/>
            <p:cNvSpPr/>
            <p:nvPr/>
          </p:nvSpPr>
          <p:spPr>
            <a:xfrm>
              <a:off x="1088669" y="1501390"/>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75777" y="1579898"/>
              <a:ext cx="688305" cy="688305"/>
            </a:xfrm>
            <a:prstGeom prst="rect">
              <a:avLst/>
            </a:prstGeom>
          </p:spPr>
        </p:pic>
      </p:grpSp>
      <p:grpSp>
        <p:nvGrpSpPr>
          <p:cNvPr id="4" name="Group 3"/>
          <p:cNvGrpSpPr/>
          <p:nvPr/>
        </p:nvGrpSpPr>
        <p:grpSpPr>
          <a:xfrm>
            <a:off x="4159455" y="1233631"/>
            <a:ext cx="862519" cy="862519"/>
            <a:chOff x="4093286" y="1571413"/>
            <a:chExt cx="862519" cy="862519"/>
          </a:xfrm>
        </p:grpSpPr>
        <p:sp>
          <p:nvSpPr>
            <p:cNvPr id="17" name="Oval 16"/>
            <p:cNvSpPr/>
            <p:nvPr/>
          </p:nvSpPr>
          <p:spPr>
            <a:xfrm>
              <a:off x="4093286" y="1571413"/>
              <a:ext cx="862519" cy="86251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77390" y="1649032"/>
              <a:ext cx="694310" cy="694310"/>
            </a:xfrm>
            <a:prstGeom prst="rect">
              <a:avLst/>
            </a:prstGeom>
          </p:spPr>
        </p:pic>
      </p:grpSp>
      <p:grpSp>
        <p:nvGrpSpPr>
          <p:cNvPr id="8" name="Group 7"/>
          <p:cNvGrpSpPr/>
          <p:nvPr/>
        </p:nvGrpSpPr>
        <p:grpSpPr>
          <a:xfrm>
            <a:off x="7080537" y="1227192"/>
            <a:ext cx="862519" cy="862519"/>
            <a:chOff x="7079700" y="1564973"/>
            <a:chExt cx="862519" cy="862519"/>
          </a:xfrm>
        </p:grpSpPr>
        <p:sp>
          <p:nvSpPr>
            <p:cNvPr id="26" name="Oval 25"/>
            <p:cNvSpPr/>
            <p:nvPr/>
          </p:nvSpPr>
          <p:spPr>
            <a:xfrm>
              <a:off x="7079700" y="1564973"/>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28" name="Picture 2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229105" y="1614116"/>
              <a:ext cx="661394" cy="661394"/>
            </a:xfrm>
            <a:prstGeom prst="rect">
              <a:avLst/>
            </a:prstGeom>
          </p:spPr>
        </p:pic>
      </p:grpSp>
      <p:sp>
        <p:nvSpPr>
          <p:cNvPr id="29" name="Title 3"/>
          <p:cNvSpPr>
            <a:spLocks noGrp="1"/>
          </p:cNvSpPr>
          <p:nvPr>
            <p:ph type="title"/>
          </p:nvPr>
        </p:nvSpPr>
        <p:spPr/>
        <p:txBody>
          <a:bodyPr/>
          <a:lstStyle/>
          <a:p>
            <a:r>
              <a:rPr lang="en-US"/>
              <a:t>Azure for Digital Readiness and Standardization</a:t>
            </a:r>
            <a:endParaRPr lang="en-US" dirty="0"/>
          </a:p>
        </p:txBody>
      </p:sp>
      <p:sp>
        <p:nvSpPr>
          <p:cNvPr id="32" name="CuadroTexto 10"/>
          <p:cNvSpPr txBox="1">
            <a:spLocks noChangeArrowheads="1"/>
          </p:cNvSpPr>
          <p:nvPr/>
        </p:nvSpPr>
        <p:spPr bwMode="auto">
          <a:xfrm>
            <a:off x="976890"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CHALLENGE</a:t>
            </a:r>
          </a:p>
        </p:txBody>
      </p:sp>
      <p:sp>
        <p:nvSpPr>
          <p:cNvPr id="33" name="CuadroTexto 10"/>
          <p:cNvSpPr txBox="1">
            <a:spLocks noChangeArrowheads="1"/>
          </p:cNvSpPr>
          <p:nvPr/>
        </p:nvSpPr>
        <p:spPr bwMode="auto">
          <a:xfrm>
            <a:off x="3817844"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SOLUTION</a:t>
            </a:r>
          </a:p>
        </p:txBody>
      </p:sp>
      <p:sp>
        <p:nvSpPr>
          <p:cNvPr id="34" name="CuadroTexto 10"/>
          <p:cNvSpPr txBox="1">
            <a:spLocks noChangeArrowheads="1"/>
          </p:cNvSpPr>
          <p:nvPr/>
        </p:nvSpPr>
        <p:spPr bwMode="auto">
          <a:xfrm>
            <a:off x="6744086"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OUTCOME</a:t>
            </a:r>
          </a:p>
        </p:txBody>
      </p:sp>
      <p:sp>
        <p:nvSpPr>
          <p:cNvPr id="9" name="Rectangle 8"/>
          <p:cNvSpPr/>
          <p:nvPr/>
        </p:nvSpPr>
        <p:spPr>
          <a:xfrm>
            <a:off x="384049" y="2467106"/>
            <a:ext cx="2391179" cy="19155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37160" indent="-137160" defTabSz="685800">
              <a:spcBef>
                <a:spcPts val="450"/>
              </a:spcBef>
              <a:buFont typeface="Arial" panose="020B0604020202020204" pitchFamily="34" charset="0"/>
              <a:buChar char="•"/>
            </a:pPr>
            <a:r>
              <a:rPr lang="en-US" sz="900" dirty="0">
                <a:solidFill>
                  <a:srgbClr val="000000"/>
                </a:solidFill>
                <a:latin typeface="+mj-lt"/>
              </a:rPr>
              <a:t>Client had </a:t>
            </a:r>
            <a:r>
              <a:rPr lang="en-US" sz="900" b="1" dirty="0">
                <a:solidFill>
                  <a:srgbClr val="000000"/>
                </a:solidFill>
                <a:latin typeface="+mj-lt"/>
              </a:rPr>
              <a:t>scattered technology </a:t>
            </a:r>
            <a:r>
              <a:rPr lang="en-US" sz="900" dirty="0">
                <a:solidFill>
                  <a:srgbClr val="000000"/>
                </a:solidFill>
                <a:latin typeface="+mj-lt"/>
              </a:rPr>
              <a:t>footprint across prod-non prod, which led to </a:t>
            </a:r>
            <a:r>
              <a:rPr lang="en-US" sz="900" b="1" dirty="0">
                <a:solidFill>
                  <a:srgbClr val="000000"/>
                </a:solidFill>
                <a:latin typeface="+mj-lt"/>
              </a:rPr>
              <a:t>huge management and operational overheads</a:t>
            </a:r>
          </a:p>
          <a:p>
            <a:pPr marL="137160" indent="-137160" defTabSz="685800">
              <a:spcBef>
                <a:spcPts val="450"/>
              </a:spcBef>
              <a:buFont typeface="Arial" panose="020B0604020202020204" pitchFamily="34" charset="0"/>
              <a:buChar char="•"/>
            </a:pPr>
            <a:r>
              <a:rPr lang="en-US" sz="900" b="1" dirty="0">
                <a:solidFill>
                  <a:srgbClr val="000000"/>
                </a:solidFill>
                <a:latin typeface="+mj-lt"/>
              </a:rPr>
              <a:t>Legacy applications </a:t>
            </a:r>
            <a:r>
              <a:rPr lang="en-US" sz="900" dirty="0">
                <a:solidFill>
                  <a:srgbClr val="000000"/>
                </a:solidFill>
                <a:latin typeface="+mj-lt"/>
              </a:rPr>
              <a:t>were posing challenges in embracing latest security standards</a:t>
            </a:r>
          </a:p>
          <a:p>
            <a:pPr marL="137160" indent="-137160" defTabSz="685800">
              <a:spcBef>
                <a:spcPts val="450"/>
              </a:spcBef>
              <a:buFont typeface="Arial" panose="020B0604020202020204" pitchFamily="34" charset="0"/>
              <a:buChar char="•"/>
            </a:pPr>
            <a:r>
              <a:rPr lang="en-US" sz="900" dirty="0">
                <a:solidFill>
                  <a:srgbClr val="000000"/>
                </a:solidFill>
                <a:latin typeface="+mj-lt"/>
              </a:rPr>
              <a:t>Client had </a:t>
            </a:r>
            <a:r>
              <a:rPr lang="en-US" sz="900" b="1" dirty="0">
                <a:solidFill>
                  <a:srgbClr val="000000"/>
                </a:solidFill>
                <a:latin typeface="+mj-lt"/>
              </a:rPr>
              <a:t>aspiration to stay ahead in technology space</a:t>
            </a:r>
            <a:r>
              <a:rPr lang="en-US" sz="900" dirty="0">
                <a:solidFill>
                  <a:srgbClr val="000000"/>
                </a:solidFill>
                <a:latin typeface="+mj-lt"/>
              </a:rPr>
              <a:t> by adopting Nextgen technologies</a:t>
            </a:r>
          </a:p>
        </p:txBody>
      </p:sp>
      <p:sp>
        <p:nvSpPr>
          <p:cNvPr id="25" name="Rectangle 24"/>
          <p:cNvSpPr/>
          <p:nvPr/>
        </p:nvSpPr>
        <p:spPr>
          <a:xfrm>
            <a:off x="2927445" y="2467106"/>
            <a:ext cx="3626693" cy="2210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37160" indent="-137160" defTabSz="685800">
              <a:spcBef>
                <a:spcPts val="450"/>
              </a:spcBef>
              <a:buFont typeface="Arial" panose="020B0604020202020204" pitchFamily="34" charset="0"/>
              <a:buChar char="•"/>
            </a:pPr>
            <a:r>
              <a:rPr lang="en-US" sz="900" dirty="0">
                <a:solidFill>
                  <a:srgbClr val="000000"/>
                </a:solidFill>
                <a:latin typeface="+mj-lt"/>
              </a:rPr>
              <a:t>Migrated </a:t>
            </a:r>
            <a:r>
              <a:rPr lang="en-US" sz="900" b="1" dirty="0">
                <a:solidFill>
                  <a:srgbClr val="000000"/>
                </a:solidFill>
                <a:latin typeface="+mj-lt"/>
              </a:rPr>
              <a:t>800+ </a:t>
            </a:r>
            <a:r>
              <a:rPr lang="en-US" sz="900" dirty="0">
                <a:solidFill>
                  <a:srgbClr val="000000"/>
                </a:solidFill>
                <a:latin typeface="+mj-lt"/>
              </a:rPr>
              <a:t>applications to private clouds across Azure Pack, OpenStack and Cloud Foundry with security compliance validation</a:t>
            </a:r>
          </a:p>
          <a:p>
            <a:pPr marL="137160" indent="-137160" defTabSz="685800">
              <a:spcBef>
                <a:spcPts val="450"/>
              </a:spcBef>
              <a:buFont typeface="Arial" panose="020B0604020202020204" pitchFamily="34" charset="0"/>
              <a:buChar char="•"/>
            </a:pPr>
            <a:r>
              <a:rPr lang="en-US" sz="900" dirty="0">
                <a:solidFill>
                  <a:srgbClr val="000000"/>
                </a:solidFill>
                <a:latin typeface="+mj-lt"/>
              </a:rPr>
              <a:t>Adopted multiple approaches for migration as suitable: </a:t>
            </a:r>
            <a:r>
              <a:rPr lang="en-US" sz="900" b="1" dirty="0">
                <a:solidFill>
                  <a:srgbClr val="000000"/>
                </a:solidFill>
                <a:latin typeface="+mj-lt"/>
              </a:rPr>
              <a:t>Rehost for applications on private cloud</a:t>
            </a:r>
            <a:r>
              <a:rPr lang="en-US" sz="900" dirty="0">
                <a:solidFill>
                  <a:srgbClr val="000000"/>
                </a:solidFill>
                <a:latin typeface="+mj-lt"/>
              </a:rPr>
              <a:t> and </a:t>
            </a:r>
            <a:r>
              <a:rPr lang="en-US" sz="900" b="1" dirty="0">
                <a:solidFill>
                  <a:srgbClr val="000000"/>
                </a:solidFill>
                <a:latin typeface="+mj-lt"/>
              </a:rPr>
              <a:t>Refactor or Remediate for PaaS or IaaS migrations</a:t>
            </a:r>
          </a:p>
          <a:p>
            <a:pPr marL="137160" indent="-137160" defTabSz="685800">
              <a:spcBef>
                <a:spcPts val="450"/>
              </a:spcBef>
              <a:buFont typeface="Arial" panose="020B0604020202020204" pitchFamily="34" charset="0"/>
              <a:buChar char="•"/>
            </a:pPr>
            <a:r>
              <a:rPr lang="en-US" sz="900" dirty="0">
                <a:solidFill>
                  <a:srgbClr val="000000"/>
                </a:solidFill>
                <a:latin typeface="+mj-lt"/>
              </a:rPr>
              <a:t>Leveraged </a:t>
            </a:r>
            <a:r>
              <a:rPr lang="en-US" sz="900" b="1" dirty="0">
                <a:solidFill>
                  <a:srgbClr val="000000"/>
                </a:solidFill>
                <a:latin typeface="+mj-lt"/>
              </a:rPr>
              <a:t>Cloud Management Platform (CMP)</a:t>
            </a:r>
            <a:r>
              <a:rPr lang="en-US" sz="900" dirty="0">
                <a:solidFill>
                  <a:srgbClr val="000000"/>
                </a:solidFill>
                <a:latin typeface="+mj-lt"/>
              </a:rPr>
              <a:t>, to abstract dependencies and address application onboarding pre-requisites​</a:t>
            </a:r>
          </a:p>
          <a:p>
            <a:pPr marL="137160" indent="-137160" defTabSz="685800">
              <a:spcBef>
                <a:spcPts val="450"/>
              </a:spcBef>
              <a:buFont typeface="Arial" panose="020B0604020202020204" pitchFamily="34" charset="0"/>
              <a:buChar char="•"/>
            </a:pPr>
            <a:r>
              <a:rPr lang="en-US" sz="900" b="1" dirty="0">
                <a:solidFill>
                  <a:srgbClr val="000000"/>
                </a:solidFill>
                <a:latin typeface="+mj-lt"/>
              </a:rPr>
              <a:t>Automated infrastructure provisioning </a:t>
            </a:r>
            <a:r>
              <a:rPr lang="en-US" sz="900" dirty="0">
                <a:solidFill>
                  <a:srgbClr val="000000"/>
                </a:solidFill>
                <a:latin typeface="+mj-lt"/>
              </a:rPr>
              <a:t>and leveraged </a:t>
            </a:r>
            <a:r>
              <a:rPr lang="en-US" sz="900" b="1" dirty="0">
                <a:solidFill>
                  <a:srgbClr val="000000"/>
                </a:solidFill>
                <a:latin typeface="+mj-lt"/>
              </a:rPr>
              <a:t>automation scripts and tools </a:t>
            </a:r>
            <a:r>
              <a:rPr lang="en-US" sz="900" dirty="0">
                <a:solidFill>
                  <a:srgbClr val="000000"/>
                </a:solidFill>
                <a:latin typeface="+mj-lt"/>
              </a:rPr>
              <a:t>for migration</a:t>
            </a:r>
          </a:p>
          <a:p>
            <a:pPr marL="137160" indent="-137160" defTabSz="685800">
              <a:spcBef>
                <a:spcPts val="450"/>
              </a:spcBef>
              <a:buFont typeface="Arial" panose="020B0604020202020204" pitchFamily="34" charset="0"/>
              <a:buChar char="•"/>
            </a:pPr>
            <a:r>
              <a:rPr lang="en-US" sz="900" dirty="0">
                <a:solidFill>
                  <a:srgbClr val="000000"/>
                </a:solidFill>
                <a:latin typeface="+mj-lt"/>
              </a:rPr>
              <a:t>Defined </a:t>
            </a:r>
            <a:r>
              <a:rPr lang="en-US" sz="900" b="1" dirty="0">
                <a:solidFill>
                  <a:srgbClr val="000000"/>
                </a:solidFill>
                <a:latin typeface="+mj-lt"/>
              </a:rPr>
              <a:t>governance framework</a:t>
            </a:r>
            <a:r>
              <a:rPr lang="en-US" sz="900" dirty="0">
                <a:solidFill>
                  <a:srgbClr val="000000"/>
                </a:solidFill>
                <a:latin typeface="+mj-lt"/>
              </a:rPr>
              <a:t> and standardized processes for multi cloud support </a:t>
            </a:r>
          </a:p>
          <a:p>
            <a:pPr marL="137160" indent="-137160" defTabSz="685800">
              <a:spcBef>
                <a:spcPts val="450"/>
              </a:spcBef>
              <a:buFont typeface="Arial" panose="020B0604020202020204" pitchFamily="34" charset="0"/>
              <a:buChar char="•"/>
            </a:pPr>
            <a:r>
              <a:rPr lang="en-US" sz="900" dirty="0">
                <a:solidFill>
                  <a:srgbClr val="000000"/>
                </a:solidFill>
                <a:latin typeface="+mj-lt"/>
              </a:rPr>
              <a:t>Delivered an </a:t>
            </a:r>
            <a:r>
              <a:rPr lang="en-US" sz="900" b="1" dirty="0">
                <a:solidFill>
                  <a:srgbClr val="000000"/>
                </a:solidFill>
                <a:latin typeface="+mj-lt"/>
              </a:rPr>
              <a:t>innovative Migration Tracker Solution </a:t>
            </a:r>
            <a:r>
              <a:rPr lang="en-US" sz="900" dirty="0">
                <a:solidFill>
                  <a:srgbClr val="000000"/>
                </a:solidFill>
                <a:latin typeface="+mj-lt"/>
              </a:rPr>
              <a:t>to offer both bird’s eye view and detailed view of each application’s progress</a:t>
            </a:r>
          </a:p>
        </p:txBody>
      </p:sp>
      <p:sp>
        <p:nvSpPr>
          <p:cNvPr id="27" name="Rectangle 26"/>
          <p:cNvSpPr/>
          <p:nvPr/>
        </p:nvSpPr>
        <p:spPr>
          <a:xfrm>
            <a:off x="6744087" y="2459969"/>
            <a:ext cx="2025010" cy="204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37160" indent="-137160" defTabSz="685800">
              <a:spcBef>
                <a:spcPts val="450"/>
              </a:spcBef>
              <a:buFont typeface="Arial" panose="020B0604020202020204" pitchFamily="34" charset="0"/>
              <a:buChar char="•"/>
            </a:pPr>
            <a:r>
              <a:rPr lang="en-US" altLang="x-none" sz="900" b="1" dirty="0">
                <a:solidFill>
                  <a:srgbClr val="000000"/>
                </a:solidFill>
                <a:latin typeface="+mj-lt"/>
              </a:rPr>
              <a:t>Scalable, standard and secure </a:t>
            </a:r>
            <a:r>
              <a:rPr lang="en-US" altLang="x-none" sz="900" dirty="0">
                <a:solidFill>
                  <a:srgbClr val="000000"/>
                </a:solidFill>
                <a:latin typeface="+mj-lt"/>
              </a:rPr>
              <a:t>architecture with high availability</a:t>
            </a:r>
          </a:p>
          <a:p>
            <a:pPr marL="137160" indent="-137160" defTabSz="685800">
              <a:spcBef>
                <a:spcPts val="450"/>
              </a:spcBef>
              <a:buFont typeface="Arial" panose="020B0604020202020204" pitchFamily="34" charset="0"/>
              <a:buChar char="•"/>
            </a:pPr>
            <a:r>
              <a:rPr lang="en-US" altLang="x-none" sz="900" b="1" dirty="0">
                <a:solidFill>
                  <a:srgbClr val="000000"/>
                </a:solidFill>
                <a:latin typeface="+mj-lt"/>
              </a:rPr>
              <a:t>Lowered TCO</a:t>
            </a:r>
            <a:r>
              <a:rPr lang="en-US" altLang="x-none" sz="900" dirty="0">
                <a:solidFill>
                  <a:srgbClr val="000000"/>
                </a:solidFill>
                <a:latin typeface="+mj-lt"/>
              </a:rPr>
              <a:t> by reducing infrastructure footprint by </a:t>
            </a:r>
            <a:r>
              <a:rPr lang="en-US" altLang="x-none" sz="900" b="1" dirty="0">
                <a:solidFill>
                  <a:srgbClr val="000000"/>
                </a:solidFill>
                <a:latin typeface="+mj-lt"/>
              </a:rPr>
              <a:t>25%</a:t>
            </a:r>
          </a:p>
          <a:p>
            <a:pPr marL="137160" indent="-137160" defTabSz="685800">
              <a:spcBef>
                <a:spcPts val="450"/>
              </a:spcBef>
              <a:buFont typeface="Arial" panose="020B0604020202020204" pitchFamily="34" charset="0"/>
              <a:buChar char="•"/>
            </a:pPr>
            <a:r>
              <a:rPr lang="en-US" altLang="x-none" sz="900" b="1" dirty="0">
                <a:solidFill>
                  <a:srgbClr val="000000"/>
                </a:solidFill>
                <a:latin typeface="+mj-lt"/>
              </a:rPr>
              <a:t>20% reduction in migration cost </a:t>
            </a:r>
            <a:r>
              <a:rPr lang="en-US" altLang="x-none" sz="900" dirty="0">
                <a:solidFill>
                  <a:srgbClr val="000000"/>
                </a:solidFill>
                <a:latin typeface="+mj-lt"/>
              </a:rPr>
              <a:t>with </a:t>
            </a:r>
            <a:r>
              <a:rPr lang="en-US" sz="900" dirty="0">
                <a:solidFill>
                  <a:srgbClr val="141414"/>
                </a:solidFill>
                <a:latin typeface="+mj-lt"/>
                <a:ea typeface="Tahoma" panose="020B0604030504040204" pitchFamily="34" charset="0"/>
                <a:cs typeface="Tahoma" panose="020B0604030504040204" pitchFamily="34" charset="0"/>
              </a:rPr>
              <a:t>cloud migration consulting</a:t>
            </a:r>
            <a:r>
              <a:rPr lang="en-US" altLang="x-none" sz="900" dirty="0">
                <a:solidFill>
                  <a:srgbClr val="000000"/>
                </a:solidFill>
                <a:latin typeface="+mj-lt"/>
              </a:rPr>
              <a:t>​</a:t>
            </a:r>
          </a:p>
          <a:p>
            <a:pPr marL="137160" indent="-137160" defTabSz="685800">
              <a:spcBef>
                <a:spcPts val="450"/>
              </a:spcBef>
              <a:buFont typeface="Arial" panose="020B0604020202020204" pitchFamily="34" charset="0"/>
              <a:buChar char="•"/>
            </a:pPr>
            <a:r>
              <a:rPr lang="en-US" sz="900" b="1" dirty="0">
                <a:solidFill>
                  <a:srgbClr val="000000"/>
                </a:solidFill>
                <a:latin typeface="+mj-lt"/>
              </a:rPr>
              <a:t>Improved productivity by 25%​ </a:t>
            </a:r>
            <a:r>
              <a:rPr lang="en-US" sz="900" dirty="0">
                <a:solidFill>
                  <a:srgbClr val="000000"/>
                </a:solidFill>
                <a:latin typeface="+mj-lt"/>
              </a:rPr>
              <a:t>with Migration Tracker Solution</a:t>
            </a:r>
          </a:p>
          <a:p>
            <a:pPr marL="137160" indent="-137160" defTabSz="685800">
              <a:spcBef>
                <a:spcPts val="450"/>
              </a:spcBef>
              <a:buFont typeface="Arial" panose="020B0604020202020204" pitchFamily="34" charset="0"/>
              <a:buChar char="•"/>
            </a:pPr>
            <a:r>
              <a:rPr lang="en-US" altLang="x-none" sz="900" dirty="0">
                <a:solidFill>
                  <a:srgbClr val="000000"/>
                </a:solidFill>
                <a:latin typeface="+mj-lt"/>
              </a:rPr>
              <a:t>Reduced cloud ramp up time by </a:t>
            </a:r>
            <a:r>
              <a:rPr lang="en-US" altLang="x-none" sz="900" b="1" dirty="0">
                <a:solidFill>
                  <a:srgbClr val="000000"/>
                </a:solidFill>
                <a:latin typeface="+mj-lt"/>
              </a:rPr>
              <a:t>35%</a:t>
            </a:r>
          </a:p>
          <a:p>
            <a:pPr marL="137160" indent="-137160" defTabSz="685800">
              <a:spcBef>
                <a:spcPts val="450"/>
              </a:spcBef>
              <a:buFont typeface="Arial" panose="020B0604020202020204" pitchFamily="34" charset="0"/>
              <a:buChar char="•"/>
            </a:pPr>
            <a:r>
              <a:rPr lang="en-US" altLang="x-none" sz="900" b="1" dirty="0">
                <a:solidFill>
                  <a:srgbClr val="000000"/>
                </a:solidFill>
                <a:latin typeface="+mj-lt"/>
              </a:rPr>
              <a:t>Faster time to market</a:t>
            </a:r>
            <a:endParaRPr lang="en-US" sz="900" b="1" dirty="0">
              <a:solidFill>
                <a:srgbClr val="000000"/>
              </a:solidFill>
              <a:latin typeface="+mj-lt"/>
            </a:endParaRPr>
          </a:p>
        </p:txBody>
      </p:sp>
      <p:sp>
        <p:nvSpPr>
          <p:cNvPr id="23" name="Rectangle 22"/>
          <p:cNvSpPr/>
          <p:nvPr/>
        </p:nvSpPr>
        <p:spPr>
          <a:xfrm>
            <a:off x="1100280" y="683690"/>
            <a:ext cx="7281022" cy="300082"/>
          </a:xfrm>
          <a:prstGeom prst="rect">
            <a:avLst/>
          </a:prstGeom>
        </p:spPr>
        <p:txBody>
          <a:bodyPr wrap="square">
            <a:spAutoFit/>
          </a:bodyPr>
          <a:lstStyle/>
          <a:p>
            <a:pPr defTabSz="685800"/>
            <a:r>
              <a:rPr lang="en-US" sz="1350" i="1" dirty="0">
                <a:solidFill>
                  <a:srgbClr val="FFFFFF"/>
                </a:solidFill>
                <a:latin typeface="+mj-lt"/>
              </a:rPr>
              <a:t>Leading banking and financial services company</a:t>
            </a:r>
          </a:p>
        </p:txBody>
      </p:sp>
      <p:sp>
        <p:nvSpPr>
          <p:cNvPr id="39" name="TextBox 38"/>
          <p:cNvSpPr txBox="1"/>
          <p:nvPr/>
        </p:nvSpPr>
        <p:spPr>
          <a:xfrm>
            <a:off x="8583516" y="4545376"/>
            <a:ext cx="177934" cy="138499"/>
          </a:xfrm>
          <a:prstGeom prst="rect">
            <a:avLst/>
          </a:prstGeom>
        </p:spPr>
        <p:txBody>
          <a:bodyPr wrap="none" lIns="0" tIns="0" rIns="0" bIns="0" rtlCol="0">
            <a:spAutoFit/>
          </a:bodyPr>
          <a:lstStyle/>
          <a:p>
            <a:pPr defTabSz="685800"/>
            <a:r>
              <a:rPr lang="en-US" sz="900" dirty="0">
                <a:solidFill>
                  <a:srgbClr val="000000"/>
                </a:solidFill>
                <a:latin typeface="+mj-lt"/>
                <a:hlinkClick r:id="rId7" action="ppaction://hlinksldjump"/>
              </a:rPr>
              <a:t>Top</a:t>
            </a:r>
            <a:endParaRPr lang="en-US" sz="900" dirty="0">
              <a:solidFill>
                <a:srgbClr val="000000"/>
              </a:solidFill>
              <a:latin typeface="+mj-lt"/>
            </a:endParaRPr>
          </a:p>
        </p:txBody>
      </p:sp>
      <p:sp>
        <p:nvSpPr>
          <p:cNvPr id="40" name="Flowchart: Extract 39"/>
          <p:cNvSpPr/>
          <p:nvPr/>
        </p:nvSpPr>
        <p:spPr>
          <a:xfrm>
            <a:off x="8467937" y="4572281"/>
            <a:ext cx="97370" cy="84689"/>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pic>
        <p:nvPicPr>
          <p:cNvPr id="10242" name="Picture 2" descr="Media Guide - Wells Fargo Championshi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494" y="654779"/>
            <a:ext cx="735690" cy="36968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8179230" y="88467"/>
            <a:ext cx="725027" cy="366732"/>
            <a:chOff x="3046853" y="4146274"/>
            <a:chExt cx="725027" cy="366732"/>
          </a:xfrm>
        </p:grpSpPr>
        <p:sp>
          <p:nvSpPr>
            <p:cNvPr id="31" name="Rectangle 30"/>
            <p:cNvSpPr/>
            <p:nvPr/>
          </p:nvSpPr>
          <p:spPr>
            <a:xfrm>
              <a:off x="3046853" y="4146274"/>
              <a:ext cx="725027" cy="36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Arial" panose="020B0604020202020204" pitchFamily="34" charset="0"/>
              </a:endParaRPr>
            </a:p>
          </p:txBody>
        </p:sp>
        <p:pic>
          <p:nvPicPr>
            <p:cNvPr id="38" name="Picture 4" descr="Microsoft Azure and QbD - Quality by Desig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3319" y="4157756"/>
              <a:ext cx="683594" cy="3417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512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2267469"/>
          </a:xfrm>
          <a:prstGeom prst="rect">
            <a:avLst/>
          </a:prstGeom>
        </p:spPr>
      </p:pic>
      <p:sp>
        <p:nvSpPr>
          <p:cNvPr id="6" name="Rectangle 5"/>
          <p:cNvSpPr/>
          <p:nvPr/>
        </p:nvSpPr>
        <p:spPr>
          <a:xfrm>
            <a:off x="1" y="1"/>
            <a:ext cx="9143999" cy="2267469"/>
          </a:xfrm>
          <a:prstGeom prst="rect">
            <a:avLst/>
          </a:prstGeom>
          <a:solidFill>
            <a:srgbClr val="000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02">
              <a:defRPr/>
            </a:pPr>
            <a:endParaRPr lang="en-US" sz="1799" dirty="0">
              <a:solidFill>
                <a:prstClr val="white"/>
              </a:solidFill>
              <a:latin typeface="+mj-lt"/>
            </a:endParaRPr>
          </a:p>
        </p:txBody>
      </p:sp>
      <p:sp>
        <p:nvSpPr>
          <p:cNvPr id="2" name="Rectangle 1"/>
          <p:cNvSpPr/>
          <p:nvPr/>
        </p:nvSpPr>
        <p:spPr>
          <a:xfrm>
            <a:off x="392272" y="2437755"/>
            <a:ext cx="2401271" cy="215850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bIns="617220" rtlCol="0" anchor="t"/>
          <a:lstStyle/>
          <a:p>
            <a:pPr marL="128588" indent="-128588" defTabSz="685800">
              <a:spcBef>
                <a:spcPts val="450"/>
              </a:spcBef>
              <a:buFont typeface="Arial" panose="020B0604020202020204" pitchFamily="34" charset="0"/>
              <a:buChar char="•"/>
            </a:pPr>
            <a:r>
              <a:rPr lang="en-US" sz="900" b="1" dirty="0">
                <a:solidFill>
                  <a:srgbClr val="000000"/>
                </a:solidFill>
                <a:latin typeface="+mj-lt"/>
                <a:ea typeface="+mn-lt"/>
                <a:cs typeface="Arial" panose="020B0604020202020204"/>
              </a:rPr>
              <a:t>No single trustworthy data source </a:t>
            </a:r>
            <a:r>
              <a:rPr lang="en-US" sz="900" dirty="0">
                <a:solidFill>
                  <a:srgbClr val="000000"/>
                </a:solidFill>
                <a:latin typeface="+mj-lt"/>
                <a:ea typeface="+mn-lt"/>
                <a:cs typeface="Arial" panose="020B0604020202020204"/>
              </a:rPr>
              <a:t>for nutrition fact panel details</a:t>
            </a:r>
          </a:p>
          <a:p>
            <a:pPr marL="128588" indent="-128588" defTabSz="685800">
              <a:spcBef>
                <a:spcPts val="450"/>
              </a:spcBef>
              <a:buFont typeface="Arial" panose="020B0604020202020204" pitchFamily="34" charset="0"/>
              <a:buChar char="•"/>
            </a:pPr>
            <a:r>
              <a:rPr lang="en-US" sz="900" b="1" dirty="0">
                <a:solidFill>
                  <a:srgbClr val="000000"/>
                </a:solidFill>
                <a:latin typeface="+mj-lt"/>
                <a:ea typeface="+mn-lt"/>
                <a:cs typeface="Arial" panose="020B0604020202020204"/>
              </a:rPr>
              <a:t>No single pane of truth available </a:t>
            </a:r>
            <a:r>
              <a:rPr lang="en-US" sz="900" dirty="0">
                <a:solidFill>
                  <a:srgbClr val="000000"/>
                </a:solidFill>
                <a:latin typeface="+mj-lt"/>
                <a:ea typeface="+mn-lt"/>
                <a:cs typeface="Arial" panose="020B0604020202020204"/>
              </a:rPr>
              <a:t>for store location, store operating hours, store managers</a:t>
            </a:r>
          </a:p>
          <a:p>
            <a:pPr marL="128588" indent="-128588" defTabSz="685800">
              <a:spcBef>
                <a:spcPts val="450"/>
              </a:spcBef>
              <a:buFont typeface="Arial" panose="020B0604020202020204" pitchFamily="34" charset="0"/>
              <a:buChar char="•"/>
            </a:pPr>
            <a:r>
              <a:rPr lang="en-US" sz="900" b="1" dirty="0">
                <a:solidFill>
                  <a:srgbClr val="000000"/>
                </a:solidFill>
                <a:latin typeface="+mj-lt"/>
                <a:ea typeface="+mn-lt"/>
                <a:cs typeface="Arial" panose="020B0604020202020204"/>
              </a:rPr>
              <a:t>No single communication medium </a:t>
            </a:r>
            <a:r>
              <a:rPr lang="en-US" sz="900" dirty="0">
                <a:solidFill>
                  <a:srgbClr val="000000"/>
                </a:solidFill>
                <a:latin typeface="+mj-lt"/>
                <a:ea typeface="+mn-lt"/>
                <a:cs typeface="Arial" panose="020B0604020202020204"/>
              </a:rPr>
              <a:t>to acquire data from vendors</a:t>
            </a:r>
          </a:p>
          <a:p>
            <a:pPr marL="128588" indent="-128588" defTabSz="685800">
              <a:spcBef>
                <a:spcPts val="450"/>
              </a:spcBef>
              <a:buFont typeface="Arial" panose="020B0604020202020204" pitchFamily="34" charset="0"/>
              <a:buChar char="•"/>
            </a:pPr>
            <a:r>
              <a:rPr lang="en-US" sz="900" b="1" dirty="0">
                <a:solidFill>
                  <a:srgbClr val="000000"/>
                </a:solidFill>
                <a:latin typeface="+mj-lt"/>
                <a:ea typeface="+mn-lt"/>
                <a:cs typeface="Arial" panose="020B0604020202020204"/>
              </a:rPr>
              <a:t>Multiple traditional database systems </a:t>
            </a:r>
            <a:r>
              <a:rPr lang="en-US" sz="900" dirty="0">
                <a:solidFill>
                  <a:srgbClr val="000000"/>
                </a:solidFill>
                <a:latin typeface="+mj-lt"/>
                <a:ea typeface="+mn-lt"/>
                <a:cs typeface="Arial" panose="020B0604020202020204"/>
              </a:rPr>
              <a:t>like Mainframe, SQL Servers, MS Excel with limited data available</a:t>
            </a:r>
          </a:p>
          <a:p>
            <a:pPr marL="128588" indent="-128588" defTabSz="685800">
              <a:spcBef>
                <a:spcPts val="450"/>
              </a:spcBef>
              <a:buFont typeface="Arial" panose="020B0604020202020204" pitchFamily="34" charset="0"/>
              <a:buChar char="•"/>
            </a:pPr>
            <a:r>
              <a:rPr lang="en-US" sz="900" b="1" dirty="0">
                <a:solidFill>
                  <a:srgbClr val="000000"/>
                </a:solidFill>
                <a:latin typeface="+mj-lt"/>
                <a:ea typeface="+mn-lt"/>
                <a:cs typeface="Arial" panose="020B0604020202020204"/>
              </a:rPr>
              <a:t>FDA and USDA regulations</a:t>
            </a:r>
            <a:r>
              <a:rPr lang="en-US" sz="900" dirty="0">
                <a:solidFill>
                  <a:srgbClr val="000000"/>
                </a:solidFill>
                <a:latin typeface="+mj-lt"/>
                <a:ea typeface="+mn-lt"/>
                <a:cs typeface="Arial" panose="020B0604020202020204"/>
              </a:rPr>
              <a:t> demanded food and drug data accuracy</a:t>
            </a:r>
          </a:p>
        </p:txBody>
      </p:sp>
      <p:sp>
        <p:nvSpPr>
          <p:cNvPr id="27" name="Rectangle 26"/>
          <p:cNvSpPr/>
          <p:nvPr/>
        </p:nvSpPr>
        <p:spPr>
          <a:xfrm>
            <a:off x="2844382" y="2461888"/>
            <a:ext cx="3500834" cy="205296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0" bIns="685800" rtlCol="0" anchor="t"/>
          <a:lstStyle/>
          <a:p>
            <a:pPr marL="128588" indent="-128588" defTabSz="685800">
              <a:spcBef>
                <a:spcPts val="450"/>
              </a:spcBef>
              <a:buFont typeface="Arial"/>
              <a:buChar char="•"/>
            </a:pPr>
            <a:r>
              <a:rPr lang="en-US" sz="900" b="1" dirty="0">
                <a:solidFill>
                  <a:srgbClr val="000000"/>
                </a:solidFill>
                <a:latin typeface="+mj-lt"/>
                <a:ea typeface="+mn-lt"/>
                <a:cs typeface="Arial" panose="020B0604020202020204"/>
              </a:rPr>
              <a:t>Nutrition Master System</a:t>
            </a:r>
            <a:r>
              <a:rPr lang="en-US" sz="900" dirty="0">
                <a:solidFill>
                  <a:srgbClr val="000000"/>
                </a:solidFill>
                <a:latin typeface="+mj-lt"/>
                <a:ea typeface="+mn-lt"/>
                <a:cs typeface="Arial" panose="020B0604020202020204"/>
              </a:rPr>
              <a:t>: Delivered PaaS solution in Azure which can consume data from different vendors through different communication medium based on the vendor choice, </a:t>
            </a:r>
          </a:p>
          <a:p>
            <a:pPr marL="128588" indent="-128588" defTabSz="685800">
              <a:spcBef>
                <a:spcPts val="450"/>
              </a:spcBef>
              <a:buFont typeface="Arial"/>
              <a:buChar char="•"/>
            </a:pPr>
            <a:r>
              <a:rPr lang="en-US" sz="900" dirty="0">
                <a:solidFill>
                  <a:srgbClr val="000000"/>
                </a:solidFill>
                <a:latin typeface="+mj-lt"/>
                <a:ea typeface="+mn-lt"/>
                <a:cs typeface="Arial" panose="020B0604020202020204"/>
              </a:rPr>
              <a:t>Collect data either through Files or through API or PowerShell script which runs on vendor machines which can transfer data to Azure Service Bus.</a:t>
            </a:r>
          </a:p>
          <a:p>
            <a:pPr marL="128588" indent="-128588" defTabSz="685800">
              <a:spcBef>
                <a:spcPts val="450"/>
              </a:spcBef>
              <a:buFont typeface="Arial"/>
              <a:buChar char="•"/>
            </a:pPr>
            <a:r>
              <a:rPr lang="en-US" sz="900" b="1" dirty="0">
                <a:solidFill>
                  <a:srgbClr val="000000"/>
                </a:solidFill>
                <a:latin typeface="+mj-lt"/>
                <a:ea typeface="+mn-lt"/>
                <a:cs typeface="Arial" panose="020B0604020202020204"/>
              </a:rPr>
              <a:t>Location Master System</a:t>
            </a:r>
            <a:r>
              <a:rPr lang="en-US" sz="900" dirty="0">
                <a:solidFill>
                  <a:srgbClr val="000000"/>
                </a:solidFill>
                <a:latin typeface="+mj-lt"/>
                <a:ea typeface="+mn-lt"/>
                <a:cs typeface="Arial" panose="020B0604020202020204"/>
              </a:rPr>
              <a:t>: Built a PaaS solution with different database adapters to query data from different source systems running on a timely basis and push data to Azure Service bus.</a:t>
            </a:r>
          </a:p>
          <a:p>
            <a:pPr marL="128588" indent="-128588" defTabSz="685800">
              <a:spcBef>
                <a:spcPts val="450"/>
              </a:spcBef>
              <a:buFont typeface="Arial"/>
              <a:buChar char="•"/>
            </a:pPr>
            <a:r>
              <a:rPr lang="en-US" sz="900" dirty="0">
                <a:solidFill>
                  <a:srgbClr val="000000"/>
                </a:solidFill>
                <a:latin typeface="+mj-lt"/>
                <a:ea typeface="+mn-lt"/>
                <a:cs typeface="Arial" panose="020B0604020202020204"/>
              </a:rPr>
              <a:t>API’s (Azure API gateway) were built on solution to expose data to any client system (mobile Apps) and to be able to stream data through Azure Event Hubs.</a:t>
            </a:r>
          </a:p>
        </p:txBody>
      </p:sp>
      <p:sp>
        <p:nvSpPr>
          <p:cNvPr id="29" name="Title 35"/>
          <p:cNvSpPr txBox="1">
            <a:spLocks/>
          </p:cNvSpPr>
          <p:nvPr/>
        </p:nvSpPr>
        <p:spPr>
          <a:xfrm>
            <a:off x="302356" y="274320"/>
            <a:ext cx="7035704" cy="365760"/>
          </a:xfrm>
          <a:prstGeom prst="rect">
            <a:avLst/>
          </a:prstGeom>
        </p:spPr>
        <p:txBody>
          <a:bodyPr vert="horz" lIns="0" tIns="0" rIns="0" bIns="0" rtlCol="0" anchor="t" anchorCtr="0">
            <a:noAutofit/>
          </a:bodyPr>
          <a:lstStyle>
            <a:lvl1pPr algn="l" defTabSz="1219170" rtl="0" eaLnBrk="1" latinLnBrk="0" hangingPunct="1">
              <a:lnSpc>
                <a:spcPct val="90000"/>
              </a:lnSpc>
              <a:spcBef>
                <a:spcPct val="0"/>
              </a:spcBef>
              <a:buNone/>
              <a:defRPr sz="3200" kern="1200">
                <a:solidFill>
                  <a:schemeClr val="tx1"/>
                </a:solidFill>
                <a:latin typeface="Arial" panose="020B0604020202020204" pitchFamily="34" charset="0"/>
                <a:ea typeface="+mj-ea"/>
                <a:cs typeface="Arial" panose="020B0604020202020204" pitchFamily="34" charset="0"/>
              </a:defRPr>
            </a:lvl1pPr>
          </a:lstStyle>
          <a:p>
            <a:pPr defTabSz="914378"/>
            <a:endParaRPr lang="en-US" sz="2400" b="1" u="sng" dirty="0">
              <a:solidFill>
                <a:srgbClr val="FFFFFF"/>
              </a:solidFill>
              <a:latin typeface="+mj-lt"/>
              <a:cs typeface="Arial"/>
            </a:endParaRPr>
          </a:p>
        </p:txBody>
      </p:sp>
      <p:sp>
        <p:nvSpPr>
          <p:cNvPr id="34" name="Rectangle 33"/>
          <p:cNvSpPr/>
          <p:nvPr/>
        </p:nvSpPr>
        <p:spPr>
          <a:xfrm>
            <a:off x="966940" y="670478"/>
            <a:ext cx="7714470" cy="307777"/>
          </a:xfrm>
          <a:prstGeom prst="rect">
            <a:avLst/>
          </a:prstGeom>
        </p:spPr>
        <p:txBody>
          <a:bodyPr wrap="square">
            <a:spAutoFit/>
          </a:bodyPr>
          <a:lstStyle/>
          <a:p>
            <a:pPr defTabSz="685800"/>
            <a:r>
              <a:rPr lang="en-US" sz="1400" i="1" dirty="0">
                <a:solidFill>
                  <a:srgbClr val="FFFFFF"/>
                </a:solidFill>
                <a:latin typeface="+mj-lt"/>
              </a:rPr>
              <a:t>Leading International chain of convenience stores</a:t>
            </a:r>
            <a:endParaRPr lang="en-US" sz="1400" dirty="0">
              <a:solidFill>
                <a:srgbClr val="0033A0"/>
              </a:solidFill>
              <a:latin typeface="+mj-lt"/>
            </a:endParaRPr>
          </a:p>
        </p:txBody>
      </p:sp>
      <p:sp>
        <p:nvSpPr>
          <p:cNvPr id="36" name="Rectangle 35"/>
          <p:cNvSpPr/>
          <p:nvPr/>
        </p:nvSpPr>
        <p:spPr>
          <a:xfrm>
            <a:off x="6377564" y="2441922"/>
            <a:ext cx="2391533" cy="2307499"/>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bIns="617220" rtlCol="0" anchor="t"/>
          <a:lstStyle/>
          <a:p>
            <a:pPr marL="128588" indent="-128588" defTabSz="685800">
              <a:spcBef>
                <a:spcPts val="450"/>
              </a:spcBef>
              <a:buFont typeface="Arial" panose="020B0604020202020204" pitchFamily="34" charset="0"/>
              <a:buChar char="•"/>
            </a:pPr>
            <a:r>
              <a:rPr lang="en-US" sz="900" b="1" dirty="0">
                <a:solidFill>
                  <a:srgbClr val="000000"/>
                </a:solidFill>
                <a:latin typeface="+mj-lt"/>
                <a:ea typeface="+mn-lt"/>
                <a:cs typeface="Arial" panose="020B0604020202020204"/>
              </a:rPr>
              <a:t>Single source master data system </a:t>
            </a:r>
            <a:r>
              <a:rPr lang="en-US" sz="900" dirty="0">
                <a:solidFill>
                  <a:srgbClr val="000000"/>
                </a:solidFill>
                <a:latin typeface="+mj-lt"/>
                <a:ea typeface="+mn-lt"/>
                <a:cs typeface="Arial" panose="020B0604020202020204"/>
              </a:rPr>
              <a:t>for nutrition fact, store details and prices complying with government regulations</a:t>
            </a:r>
          </a:p>
          <a:p>
            <a:pPr marL="128588" indent="-128588" defTabSz="685800">
              <a:spcBef>
                <a:spcPts val="450"/>
              </a:spcBef>
              <a:buFont typeface="Arial" panose="020B0604020202020204" pitchFamily="34" charset="0"/>
              <a:buChar char="•"/>
            </a:pPr>
            <a:r>
              <a:rPr lang="en-US" sz="900" b="1" dirty="0">
                <a:solidFill>
                  <a:srgbClr val="000000"/>
                </a:solidFill>
                <a:latin typeface="+mj-lt"/>
                <a:cs typeface="Arial"/>
              </a:rPr>
              <a:t>Additional feature on mobile app </a:t>
            </a:r>
            <a:r>
              <a:rPr lang="en-US" sz="900" dirty="0">
                <a:solidFill>
                  <a:srgbClr val="000000"/>
                </a:solidFill>
                <a:latin typeface="+mj-lt"/>
                <a:cs typeface="Arial"/>
              </a:rPr>
              <a:t>to delight customers by displaying</a:t>
            </a:r>
            <a:r>
              <a:rPr lang="en-US" sz="900" dirty="0">
                <a:solidFill>
                  <a:srgbClr val="000000"/>
                </a:solidFill>
                <a:latin typeface="+mj-lt"/>
                <a:ea typeface="+mn-lt"/>
                <a:cs typeface="Arial" panose="020B0604020202020204"/>
              </a:rPr>
              <a:t> nutrition fact panel data</a:t>
            </a:r>
          </a:p>
          <a:p>
            <a:pPr marL="128588" indent="-128588" defTabSz="685800">
              <a:spcBef>
                <a:spcPts val="450"/>
              </a:spcBef>
              <a:buFont typeface="Arial" panose="020B0604020202020204" pitchFamily="34" charset="0"/>
              <a:buChar char="•"/>
            </a:pPr>
            <a:r>
              <a:rPr lang="en-US" sz="900" dirty="0">
                <a:solidFill>
                  <a:srgbClr val="000000"/>
                </a:solidFill>
                <a:latin typeface="+mj-lt"/>
                <a:ea typeface="+mn-lt"/>
                <a:cs typeface="Arial" panose="020B0604020202020204"/>
              </a:rPr>
              <a:t>Plans to use Nutrition data and charge Tax (Sugar Tax) based on the composition of items</a:t>
            </a:r>
            <a:endParaRPr lang="en-US" sz="900" dirty="0">
              <a:solidFill>
                <a:srgbClr val="000000"/>
              </a:solidFill>
              <a:latin typeface="+mj-lt"/>
              <a:cs typeface="Arial"/>
            </a:endParaRPr>
          </a:p>
          <a:p>
            <a:pPr marL="128588" indent="-128588" defTabSz="685800">
              <a:spcBef>
                <a:spcPts val="450"/>
              </a:spcBef>
              <a:buFont typeface="Arial" panose="020B0604020202020204" pitchFamily="34" charset="0"/>
              <a:buChar char="•"/>
            </a:pPr>
            <a:r>
              <a:rPr lang="en-US" sz="900" b="1" dirty="0">
                <a:solidFill>
                  <a:srgbClr val="000000"/>
                </a:solidFill>
                <a:latin typeface="+mj-lt"/>
                <a:cs typeface="Arial"/>
              </a:rPr>
              <a:t>Feature to share </a:t>
            </a:r>
            <a:r>
              <a:rPr lang="en-US" sz="900" b="1" dirty="0">
                <a:solidFill>
                  <a:srgbClr val="000000"/>
                </a:solidFill>
                <a:latin typeface="+mj-lt"/>
                <a:ea typeface="+mn-lt"/>
                <a:cs typeface="Arial" panose="020B0604020202020204"/>
              </a:rPr>
              <a:t>real time fuel pricing </a:t>
            </a:r>
            <a:r>
              <a:rPr lang="en-US" sz="900" dirty="0">
                <a:solidFill>
                  <a:srgbClr val="000000"/>
                </a:solidFill>
                <a:latin typeface="+mj-lt"/>
                <a:ea typeface="+mn-lt"/>
                <a:cs typeface="Arial" panose="020B0604020202020204"/>
              </a:rPr>
              <a:t>through external partner, which helped in increasing profits</a:t>
            </a:r>
            <a:endParaRPr lang="en-US" sz="900" dirty="0">
              <a:solidFill>
                <a:srgbClr val="000000"/>
              </a:solidFill>
              <a:latin typeface="+mj-lt"/>
              <a:cs typeface="Arial"/>
            </a:endParaRPr>
          </a:p>
          <a:p>
            <a:pPr marL="128588" indent="-128588" defTabSz="685800">
              <a:spcBef>
                <a:spcPts val="450"/>
              </a:spcBef>
              <a:buFont typeface="Arial" panose="020B0604020202020204" pitchFamily="34" charset="0"/>
              <a:buChar char="•"/>
            </a:pPr>
            <a:endParaRPr lang="en-US" sz="900" dirty="0">
              <a:solidFill>
                <a:srgbClr val="000000"/>
              </a:solidFill>
              <a:latin typeface="+mj-lt"/>
              <a:ea typeface="+mn-lt"/>
              <a:cs typeface="Arial" panose="020B0604020202020204"/>
            </a:endParaRPr>
          </a:p>
          <a:p>
            <a:pPr marL="128588" indent="-128588" defTabSz="685800">
              <a:spcBef>
                <a:spcPts val="450"/>
              </a:spcBef>
              <a:buFont typeface="Arial" panose="020B0604020202020204" pitchFamily="34" charset="0"/>
              <a:buChar char="•"/>
            </a:pPr>
            <a:endParaRPr lang="en-US" sz="900" dirty="0">
              <a:solidFill>
                <a:srgbClr val="000000"/>
              </a:solidFill>
              <a:latin typeface="+mj-lt"/>
              <a:cs typeface="Arial"/>
            </a:endParaRPr>
          </a:p>
        </p:txBody>
      </p:sp>
      <p:grpSp>
        <p:nvGrpSpPr>
          <p:cNvPr id="61" name="Group 60"/>
          <p:cNvGrpSpPr/>
          <p:nvPr/>
        </p:nvGrpSpPr>
        <p:grpSpPr>
          <a:xfrm>
            <a:off x="1313341" y="1234944"/>
            <a:ext cx="862519" cy="862519"/>
            <a:chOff x="1088669" y="1501390"/>
            <a:chExt cx="862519" cy="862519"/>
          </a:xfrm>
        </p:grpSpPr>
        <p:sp>
          <p:nvSpPr>
            <p:cNvPr id="62" name="Oval 61"/>
            <p:cNvSpPr/>
            <p:nvPr/>
          </p:nvSpPr>
          <p:spPr>
            <a:xfrm>
              <a:off x="1088669" y="1501390"/>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63" name="Picture 6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75777" y="1579898"/>
              <a:ext cx="688305" cy="688305"/>
            </a:xfrm>
            <a:prstGeom prst="rect">
              <a:avLst/>
            </a:prstGeom>
          </p:spPr>
        </p:pic>
      </p:grpSp>
      <p:grpSp>
        <p:nvGrpSpPr>
          <p:cNvPr id="64" name="Group 63"/>
          <p:cNvGrpSpPr/>
          <p:nvPr/>
        </p:nvGrpSpPr>
        <p:grpSpPr>
          <a:xfrm>
            <a:off x="4159455" y="1233631"/>
            <a:ext cx="862519" cy="862519"/>
            <a:chOff x="4093286" y="1571413"/>
            <a:chExt cx="862519" cy="862519"/>
          </a:xfrm>
        </p:grpSpPr>
        <p:sp>
          <p:nvSpPr>
            <p:cNvPr id="65" name="Oval 64"/>
            <p:cNvSpPr/>
            <p:nvPr/>
          </p:nvSpPr>
          <p:spPr>
            <a:xfrm>
              <a:off x="4093286" y="1571413"/>
              <a:ext cx="862519" cy="86251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66" name="Picture 65"/>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77390" y="1649032"/>
              <a:ext cx="694310" cy="694310"/>
            </a:xfrm>
            <a:prstGeom prst="rect">
              <a:avLst/>
            </a:prstGeom>
          </p:spPr>
        </p:pic>
      </p:grpSp>
      <p:grpSp>
        <p:nvGrpSpPr>
          <p:cNvPr id="67" name="Group 66"/>
          <p:cNvGrpSpPr/>
          <p:nvPr/>
        </p:nvGrpSpPr>
        <p:grpSpPr>
          <a:xfrm>
            <a:off x="7080537" y="1227192"/>
            <a:ext cx="862519" cy="862519"/>
            <a:chOff x="7079700" y="1564973"/>
            <a:chExt cx="862519" cy="862519"/>
          </a:xfrm>
        </p:grpSpPr>
        <p:sp>
          <p:nvSpPr>
            <p:cNvPr id="68" name="Oval 67"/>
            <p:cNvSpPr/>
            <p:nvPr/>
          </p:nvSpPr>
          <p:spPr>
            <a:xfrm>
              <a:off x="7079700" y="1564973"/>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69" name="Picture 6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229105" y="1614116"/>
              <a:ext cx="661394" cy="661394"/>
            </a:xfrm>
            <a:prstGeom prst="rect">
              <a:avLst/>
            </a:prstGeom>
          </p:spPr>
        </p:pic>
      </p:grpSp>
      <p:sp>
        <p:nvSpPr>
          <p:cNvPr id="70" name="CuadroTexto 10"/>
          <p:cNvSpPr txBox="1">
            <a:spLocks noChangeArrowheads="1"/>
          </p:cNvSpPr>
          <p:nvPr/>
        </p:nvSpPr>
        <p:spPr bwMode="auto">
          <a:xfrm>
            <a:off x="976890"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CHALLENGE</a:t>
            </a:r>
          </a:p>
        </p:txBody>
      </p:sp>
      <p:sp>
        <p:nvSpPr>
          <p:cNvPr id="71" name="CuadroTexto 10"/>
          <p:cNvSpPr txBox="1">
            <a:spLocks noChangeArrowheads="1"/>
          </p:cNvSpPr>
          <p:nvPr/>
        </p:nvSpPr>
        <p:spPr bwMode="auto">
          <a:xfrm>
            <a:off x="3817844"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SOLUTION</a:t>
            </a:r>
          </a:p>
        </p:txBody>
      </p:sp>
      <p:sp>
        <p:nvSpPr>
          <p:cNvPr id="72" name="CuadroTexto 10"/>
          <p:cNvSpPr txBox="1">
            <a:spLocks noChangeArrowheads="1"/>
          </p:cNvSpPr>
          <p:nvPr/>
        </p:nvSpPr>
        <p:spPr bwMode="auto">
          <a:xfrm>
            <a:off x="6744086"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OUTCOME</a:t>
            </a:r>
          </a:p>
        </p:txBody>
      </p:sp>
      <p:sp>
        <p:nvSpPr>
          <p:cNvPr id="74" name="TextBox 73"/>
          <p:cNvSpPr txBox="1"/>
          <p:nvPr/>
        </p:nvSpPr>
        <p:spPr>
          <a:xfrm>
            <a:off x="8583516" y="4545376"/>
            <a:ext cx="177934" cy="138499"/>
          </a:xfrm>
          <a:prstGeom prst="rect">
            <a:avLst/>
          </a:prstGeom>
        </p:spPr>
        <p:txBody>
          <a:bodyPr wrap="none" lIns="0" tIns="0" rIns="0" bIns="0" rtlCol="0">
            <a:spAutoFit/>
          </a:bodyPr>
          <a:lstStyle/>
          <a:p>
            <a:pPr defTabSz="685800"/>
            <a:r>
              <a:rPr lang="en-US" sz="900" dirty="0">
                <a:solidFill>
                  <a:srgbClr val="000000"/>
                </a:solidFill>
                <a:latin typeface="+mj-lt"/>
                <a:hlinkClick r:id="rId7" action="ppaction://hlinksldjump"/>
              </a:rPr>
              <a:t>Top</a:t>
            </a:r>
            <a:endParaRPr lang="en-US" sz="900" dirty="0">
              <a:solidFill>
                <a:srgbClr val="000000"/>
              </a:solidFill>
              <a:latin typeface="+mj-lt"/>
            </a:endParaRPr>
          </a:p>
        </p:txBody>
      </p:sp>
      <p:sp>
        <p:nvSpPr>
          <p:cNvPr id="75" name="Flowchart: Extract 74"/>
          <p:cNvSpPr/>
          <p:nvPr/>
        </p:nvSpPr>
        <p:spPr>
          <a:xfrm>
            <a:off x="8467937" y="4572281"/>
            <a:ext cx="97370" cy="84689"/>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sp>
        <p:nvSpPr>
          <p:cNvPr id="9" name="Title 8"/>
          <p:cNvSpPr>
            <a:spLocks noGrp="1"/>
          </p:cNvSpPr>
          <p:nvPr>
            <p:ph type="title"/>
          </p:nvPr>
        </p:nvSpPr>
        <p:spPr/>
        <p:txBody>
          <a:bodyPr/>
          <a:lstStyle/>
          <a:p>
            <a:r>
              <a:rPr lang="en-US"/>
              <a:t> Azure PaaS for Customer Delight &amp; Compliance</a:t>
            </a:r>
            <a:endParaRPr lang="en-US" dirty="0"/>
          </a:p>
        </p:txBody>
      </p:sp>
      <p:pic>
        <p:nvPicPr>
          <p:cNvPr id="11266" name="Picture 2" descr="7 Eleven Logo PNG Transparent &amp; SVG Vector - Freebie Supply"/>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92272" y="538758"/>
            <a:ext cx="574668" cy="57466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8221002" y="90468"/>
            <a:ext cx="725027" cy="366732"/>
            <a:chOff x="3046853" y="4146274"/>
            <a:chExt cx="725027" cy="366732"/>
          </a:xfrm>
        </p:grpSpPr>
        <p:sp>
          <p:nvSpPr>
            <p:cNvPr id="32" name="Rectangle 31"/>
            <p:cNvSpPr/>
            <p:nvPr/>
          </p:nvSpPr>
          <p:spPr>
            <a:xfrm>
              <a:off x="3046853" y="4146274"/>
              <a:ext cx="725027" cy="36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Arial" panose="020B0604020202020204" pitchFamily="34" charset="0"/>
              </a:endParaRPr>
            </a:p>
          </p:txBody>
        </p:sp>
        <p:pic>
          <p:nvPicPr>
            <p:cNvPr id="33" name="Picture 4" descr="Microsoft Azure and QbD - Quality by Desig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3319" y="4157756"/>
              <a:ext cx="683594" cy="3417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74109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12080" y="633324"/>
            <a:ext cx="3726043" cy="4167276"/>
          </a:xfrm>
          <a:prstGeom prst="rect">
            <a:avLst/>
          </a:prstGeom>
          <a:noFill/>
          <a:ln>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rgbClr val="FFFFFF"/>
              </a:solidFill>
              <a:latin typeface="Calibri" panose="020F0502020204030204" pitchFamily="34" charset="0"/>
              <a:cs typeface="Calibri" panose="020F0502020204030204" pitchFamily="34" charset="0"/>
            </a:endParaRPr>
          </a:p>
        </p:txBody>
      </p:sp>
      <p:sp>
        <p:nvSpPr>
          <p:cNvPr id="5" name="Title 4"/>
          <p:cNvSpPr>
            <a:spLocks noGrp="1"/>
          </p:cNvSpPr>
          <p:nvPr>
            <p:ph type="title"/>
          </p:nvPr>
        </p:nvSpPr>
        <p:spPr/>
        <p:txBody>
          <a:bodyPr/>
          <a:lstStyle/>
          <a:p>
            <a:r>
              <a:rPr lang="en-GB"/>
              <a:t>Cognizant is Committed to this Program….. </a:t>
            </a:r>
            <a:endParaRPr lang="en-US" dirty="0"/>
          </a:p>
        </p:txBody>
      </p:sp>
      <p:sp>
        <p:nvSpPr>
          <p:cNvPr id="6" name="Content Placeholder 2"/>
          <p:cNvSpPr txBox="1">
            <a:spLocks/>
          </p:cNvSpPr>
          <p:nvPr/>
        </p:nvSpPr>
        <p:spPr>
          <a:xfrm>
            <a:off x="274320" y="1461231"/>
            <a:ext cx="4747260" cy="1822990"/>
          </a:xfrm>
          <a:prstGeom prst="rect">
            <a:avLst/>
          </a:prstGeom>
        </p:spPr>
        <p:txBody>
          <a:bodyPr vert="horz" lIns="91440" tIns="0" rIns="91440" bIns="0" rtlCol="0" anchor="t">
            <a:noAutofit/>
          </a:bodyPr>
          <a:lst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pPr algn="ctr"/>
            <a:r>
              <a:rPr lang="en-US" sz="1400" b="1" dirty="0">
                <a:solidFill>
                  <a:srgbClr val="0033A0"/>
                </a:solidFill>
                <a:latin typeface="+mj-lt"/>
              </a:rPr>
              <a:t>Our Leadership Commitment</a:t>
            </a:r>
          </a:p>
          <a:p>
            <a:pPr marL="0" lvl="1" indent="0" algn="ctr">
              <a:buNone/>
            </a:pPr>
            <a:r>
              <a:rPr lang="en-US" sz="1200" dirty="0">
                <a:solidFill>
                  <a:schemeClr val="tx2"/>
                </a:solidFill>
                <a:latin typeface="+mj-lt"/>
              </a:rPr>
              <a:t>On behalf of Cognizant, I would like to thank you for the opportunity to partner with PJI on this strategic initiative.</a:t>
            </a:r>
          </a:p>
          <a:p>
            <a:pPr marL="0" lvl="1" indent="0" algn="ctr">
              <a:buNone/>
            </a:pPr>
            <a:r>
              <a:rPr lang="en-US" sz="1200" dirty="0">
                <a:solidFill>
                  <a:schemeClr val="tx2"/>
                </a:solidFill>
                <a:latin typeface="+mj-lt"/>
              </a:rPr>
              <a:t>We believe that the combination of our deep experience executing similar cloud migration programs and the knowledge of PJI’s application landscape built over a partnership of more than 8 years will deliver great value for this initiative. We are fully committed to the success of this program and it will get leadership attention from all Cognizant practices coming together to deliver this for you – Partha Sarathi Das</a:t>
            </a:r>
          </a:p>
        </p:txBody>
      </p:sp>
      <p:sp>
        <p:nvSpPr>
          <p:cNvPr id="10" name="Content Placeholder 2"/>
          <p:cNvSpPr txBox="1">
            <a:spLocks/>
          </p:cNvSpPr>
          <p:nvPr/>
        </p:nvSpPr>
        <p:spPr>
          <a:xfrm>
            <a:off x="274321" y="4114537"/>
            <a:ext cx="4747260" cy="686063"/>
          </a:xfrm>
          <a:prstGeom prst="rect">
            <a:avLst/>
          </a:prstGeom>
        </p:spPr>
        <p:txBody>
          <a:bodyPr vert="horz" lIns="91440" tIns="0" rIns="91440" bIns="0" rtlCol="0" anchor="t">
            <a:normAutofit/>
          </a:bodyPr>
          <a:lst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pPr algn="ctr"/>
            <a:r>
              <a:rPr lang="en-US" sz="1400" b="1" dirty="0">
                <a:solidFill>
                  <a:srgbClr val="0033A0"/>
                </a:solidFill>
                <a:latin typeface="+mj-lt"/>
              </a:rPr>
              <a:t>Cognizant Investments/Credits</a:t>
            </a:r>
          </a:p>
          <a:p>
            <a:pPr marL="0" lvl="1" indent="0" algn="ctr">
              <a:buNone/>
            </a:pPr>
            <a:r>
              <a:rPr lang="en-US" sz="1200" dirty="0">
                <a:solidFill>
                  <a:schemeClr val="tx2"/>
                </a:solidFill>
                <a:latin typeface="+mj-lt"/>
              </a:rPr>
              <a:t>Cognizant will provide $125,000 Service Credit in this Cloud Migration program</a:t>
            </a:r>
          </a:p>
        </p:txBody>
      </p:sp>
      <p:sp>
        <p:nvSpPr>
          <p:cNvPr id="11" name="Content Placeholder 2"/>
          <p:cNvSpPr txBox="1">
            <a:spLocks/>
          </p:cNvSpPr>
          <p:nvPr/>
        </p:nvSpPr>
        <p:spPr>
          <a:xfrm>
            <a:off x="5290054" y="1461231"/>
            <a:ext cx="3594866" cy="3225070"/>
          </a:xfrm>
          <a:prstGeom prst="rect">
            <a:avLst/>
          </a:prstGeom>
        </p:spPr>
        <p:txBody>
          <a:bodyPr vert="horz" lIns="91440" tIns="0" rIns="91440" bIns="0" rtlCol="0" anchor="t">
            <a:normAutofit/>
          </a:bodyPr>
          <a:lstStyle>
            <a:lvl1pPr marL="0" indent="0" algn="l" defTabSz="914378" rtl="0" eaLnBrk="1" latinLnBrk="0" hangingPunct="1">
              <a:lnSpc>
                <a:spcPct val="100000"/>
              </a:lnSpc>
              <a:spcBef>
                <a:spcPts val="600"/>
              </a:spcBef>
              <a:buFont typeface="Arial" panose="020B0604020202020204" pitchFamily="34" charset="0"/>
              <a:buNone/>
              <a:defRPr sz="18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171450" indent="-171450" algn="l" defTabSz="914378" rtl="0" eaLnBrk="1" latinLnBrk="0" hangingPunct="1">
              <a:lnSpc>
                <a:spcPct val="100000"/>
              </a:lnSpc>
              <a:spcBef>
                <a:spcPts val="600"/>
              </a:spcBef>
              <a:buClrTx/>
              <a:buSzPct val="125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400050" indent="-171450" algn="l" defTabSz="914378" rtl="0" eaLnBrk="1" latinLnBrk="0" hangingPunct="1">
              <a:lnSpc>
                <a:spcPct val="100000"/>
              </a:lnSpc>
              <a:spcBef>
                <a:spcPts val="400"/>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573088" indent="-115888" algn="l" defTabSz="914378" rtl="0" eaLnBrk="1" latinLnBrk="0" hangingPunct="1">
              <a:lnSpc>
                <a:spcPct val="100000"/>
              </a:lnSpc>
              <a:spcBef>
                <a:spcPts val="400"/>
              </a:spcBef>
              <a:buClrTx/>
              <a:buSzPct val="100000"/>
              <a:buFont typeface="Arial" panose="020B0604020202020204" pitchFamily="34" charset="0"/>
              <a:buChar char="•"/>
              <a:tabLst/>
              <a:defRPr sz="105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858838" indent="-173038" algn="l" defTabSz="914378" rtl="0" eaLnBrk="1" latinLnBrk="0" hangingPunct="1">
              <a:lnSpc>
                <a:spcPct val="100000"/>
              </a:lnSpc>
              <a:spcBef>
                <a:spcPts val="400"/>
              </a:spcBef>
              <a:buClrTx/>
              <a:buSzPct val="100000"/>
              <a:buFont typeface="Arial" panose="020B0604020202020204" pitchFamily="34" charset="0"/>
              <a:buChar char="–"/>
              <a:tabLst/>
              <a:defRPr sz="9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142972" indent="-228594" algn="l" defTabSz="914378"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566" indent="-228594" algn="l" defTabSz="914378"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160" indent="-228594" algn="l" defTabSz="914378"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160" indent="-228594" algn="l" defTabSz="914378"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pPr algn="ctr"/>
            <a:r>
              <a:rPr lang="en-US" sz="1500" b="1" dirty="0">
                <a:solidFill>
                  <a:srgbClr val="0033A0"/>
                </a:solidFill>
                <a:latin typeface="+mj-lt"/>
              </a:rPr>
              <a:t>Partner Investments &amp; Benefit</a:t>
            </a:r>
          </a:p>
          <a:p>
            <a:pPr marL="0" lvl="1" indent="0" algn="ctr">
              <a:buNone/>
            </a:pPr>
            <a:endParaRPr lang="en-US" sz="1200" dirty="0">
              <a:solidFill>
                <a:schemeClr val="tx2"/>
              </a:solidFill>
              <a:latin typeface="+mj-lt"/>
            </a:endParaRPr>
          </a:p>
          <a:p>
            <a:pPr marL="0" lvl="1" indent="0" algn="ctr">
              <a:buNone/>
            </a:pPr>
            <a:r>
              <a:rPr lang="en-US" sz="1200" dirty="0">
                <a:solidFill>
                  <a:schemeClr val="tx2"/>
                </a:solidFill>
                <a:latin typeface="+mj-lt"/>
              </a:rPr>
              <a:t>Cognizant has strong partnership with all major public cloud vendors (AWS, Azure and GCP). Cognizant will bring the benefits like investment, tools, technical validation, training/skilling, SME support in partnership with the public cloud vendor.</a:t>
            </a:r>
          </a:p>
          <a:p>
            <a:pPr marL="0" lvl="1" indent="0" algn="ctr">
              <a:buNone/>
            </a:pPr>
            <a:endParaRPr lang="en-US" sz="1200" dirty="0">
              <a:solidFill>
                <a:schemeClr val="tx2"/>
              </a:solidFill>
              <a:latin typeface="+mj-lt"/>
            </a:endParaRPr>
          </a:p>
          <a:p>
            <a:pPr marL="0" lvl="1" indent="0" algn="ctr">
              <a:buNone/>
            </a:pPr>
            <a:r>
              <a:rPr lang="en-US" sz="1200" dirty="0">
                <a:solidFill>
                  <a:schemeClr val="tx2"/>
                </a:solidFill>
                <a:latin typeface="+mj-lt"/>
              </a:rPr>
              <a:t>Cognizant has successfully migrated data center applications to cloud using partner driven programs such as AWS MAP (Migration Acceleration Program) and Azure AMP (Azure Migration Program) to migrate large workloads to Cloud. Cognizant will bring the benefits offered by the Cloud Service Providers in PJI data center migration.</a:t>
            </a:r>
          </a:p>
        </p:txBody>
      </p:sp>
      <p:sp>
        <p:nvSpPr>
          <p:cNvPr id="12" name="Rectangle 11"/>
          <p:cNvSpPr/>
          <p:nvPr/>
        </p:nvSpPr>
        <p:spPr>
          <a:xfrm>
            <a:off x="205878" y="3475335"/>
            <a:ext cx="4891902" cy="1325266"/>
          </a:xfrm>
          <a:prstGeom prst="rect">
            <a:avLst/>
          </a:prstGeom>
          <a:noFill/>
          <a:ln>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rgbClr val="FFFFFF"/>
              </a:solidFill>
              <a:latin typeface="Calibri" panose="020F0502020204030204" pitchFamily="34" charset="0"/>
              <a:cs typeface="Calibri" panose="020F0502020204030204" pitchFamily="34" charset="0"/>
            </a:endParaRPr>
          </a:p>
        </p:txBody>
      </p:sp>
      <p:sp>
        <p:nvSpPr>
          <p:cNvPr id="13" name="Rectangle 12"/>
          <p:cNvSpPr/>
          <p:nvPr/>
        </p:nvSpPr>
        <p:spPr>
          <a:xfrm>
            <a:off x="205878" y="633324"/>
            <a:ext cx="4891902" cy="2788056"/>
          </a:xfrm>
          <a:prstGeom prst="rect">
            <a:avLst/>
          </a:prstGeom>
          <a:noFill/>
          <a:ln>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b="1" dirty="0">
              <a:solidFill>
                <a:srgbClr val="FFFFFF"/>
              </a:solidFill>
              <a:latin typeface="Calibri" panose="020F0502020204030204" pitchFamily="34" charset="0"/>
              <a:cs typeface="Calibri" panose="020F0502020204030204" pitchFamily="34" charset="0"/>
            </a:endParaRPr>
          </a:p>
        </p:txBody>
      </p:sp>
      <p:pic>
        <p:nvPicPr>
          <p:cNvPr id="14" name="Picture 13"/>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2327910" y="686855"/>
            <a:ext cx="640080" cy="6400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910" y="3505534"/>
            <a:ext cx="640080" cy="640080"/>
          </a:xfrm>
          <a:prstGeom prst="rect">
            <a:avLst/>
          </a:prstGeom>
        </p:spPr>
      </p:pic>
      <p:pic>
        <p:nvPicPr>
          <p:cNvPr id="16" name="Picture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87834" y="738112"/>
            <a:ext cx="799304" cy="640080"/>
          </a:xfrm>
          <a:prstGeom prst="rect">
            <a:avLst/>
          </a:prstGeom>
        </p:spPr>
      </p:pic>
    </p:spTree>
    <p:extLst>
      <p:ext uri="{BB962C8B-B14F-4D97-AF65-F5344CB8AC3E}">
        <p14:creationId xmlns:p14="http://schemas.microsoft.com/office/powerpoint/2010/main" val="37589185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1"/>
            <a:ext cx="9144000" cy="2286520"/>
          </a:xfrm>
          <a:prstGeom prst="rect">
            <a:avLst/>
          </a:prstGeom>
        </p:spPr>
      </p:pic>
      <p:sp>
        <p:nvSpPr>
          <p:cNvPr id="35" name="Rectangle 34"/>
          <p:cNvSpPr/>
          <p:nvPr/>
        </p:nvSpPr>
        <p:spPr>
          <a:xfrm>
            <a:off x="4762" y="-19051"/>
            <a:ext cx="9139238" cy="2286520"/>
          </a:xfrm>
          <a:prstGeom prst="rect">
            <a:avLst/>
          </a:prstGeom>
          <a:solidFill>
            <a:schemeClr val="tx2">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endParaRPr lang="en-US" sz="1425" dirty="0">
              <a:solidFill>
                <a:srgbClr val="FFFFFF"/>
              </a:solidFill>
              <a:latin typeface="+mj-lt"/>
            </a:endParaRPr>
          </a:p>
        </p:txBody>
      </p:sp>
      <p:grpSp>
        <p:nvGrpSpPr>
          <p:cNvPr id="6" name="Group 5"/>
          <p:cNvGrpSpPr/>
          <p:nvPr/>
        </p:nvGrpSpPr>
        <p:grpSpPr>
          <a:xfrm>
            <a:off x="1313341" y="1234944"/>
            <a:ext cx="862519" cy="862519"/>
            <a:chOff x="1088669" y="1501390"/>
            <a:chExt cx="862519" cy="862519"/>
          </a:xfrm>
        </p:grpSpPr>
        <p:sp>
          <p:nvSpPr>
            <p:cNvPr id="3" name="Oval 2"/>
            <p:cNvSpPr/>
            <p:nvPr/>
          </p:nvSpPr>
          <p:spPr>
            <a:xfrm>
              <a:off x="1088669" y="1501390"/>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75777" y="1579898"/>
              <a:ext cx="688305" cy="688305"/>
            </a:xfrm>
            <a:prstGeom prst="rect">
              <a:avLst/>
            </a:prstGeom>
          </p:spPr>
        </p:pic>
      </p:grpSp>
      <p:grpSp>
        <p:nvGrpSpPr>
          <p:cNvPr id="4" name="Group 3"/>
          <p:cNvGrpSpPr/>
          <p:nvPr/>
        </p:nvGrpSpPr>
        <p:grpSpPr>
          <a:xfrm>
            <a:off x="4159455" y="1233631"/>
            <a:ext cx="862519" cy="862519"/>
            <a:chOff x="4093286" y="1571413"/>
            <a:chExt cx="862519" cy="862519"/>
          </a:xfrm>
        </p:grpSpPr>
        <p:sp>
          <p:nvSpPr>
            <p:cNvPr id="17" name="Oval 16"/>
            <p:cNvSpPr/>
            <p:nvPr/>
          </p:nvSpPr>
          <p:spPr>
            <a:xfrm>
              <a:off x="4093286" y="1571413"/>
              <a:ext cx="862519" cy="86251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77390" y="1649032"/>
              <a:ext cx="694310" cy="694310"/>
            </a:xfrm>
            <a:prstGeom prst="rect">
              <a:avLst/>
            </a:prstGeom>
          </p:spPr>
        </p:pic>
      </p:grpSp>
      <p:grpSp>
        <p:nvGrpSpPr>
          <p:cNvPr id="8" name="Group 7"/>
          <p:cNvGrpSpPr/>
          <p:nvPr/>
        </p:nvGrpSpPr>
        <p:grpSpPr>
          <a:xfrm>
            <a:off x="7080537" y="1227192"/>
            <a:ext cx="862519" cy="862519"/>
            <a:chOff x="7079700" y="1564973"/>
            <a:chExt cx="862519" cy="862519"/>
          </a:xfrm>
        </p:grpSpPr>
        <p:sp>
          <p:nvSpPr>
            <p:cNvPr id="26" name="Oval 25"/>
            <p:cNvSpPr/>
            <p:nvPr/>
          </p:nvSpPr>
          <p:spPr>
            <a:xfrm>
              <a:off x="7079700" y="1564973"/>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28" name="Picture 2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229105" y="1614116"/>
              <a:ext cx="661394" cy="661394"/>
            </a:xfrm>
            <a:prstGeom prst="rect">
              <a:avLst/>
            </a:prstGeom>
          </p:spPr>
        </p:pic>
      </p:grpSp>
      <p:sp>
        <p:nvSpPr>
          <p:cNvPr id="29" name="Title 3"/>
          <p:cNvSpPr>
            <a:spLocks noGrp="1"/>
          </p:cNvSpPr>
          <p:nvPr>
            <p:ph type="title"/>
          </p:nvPr>
        </p:nvSpPr>
        <p:spPr/>
        <p:txBody>
          <a:bodyPr/>
          <a:lstStyle/>
          <a:p>
            <a:r>
              <a:rPr lang="en-US"/>
              <a:t> Azure for Customer Delight &amp; Digital Readiness</a:t>
            </a:r>
            <a:endParaRPr lang="en-US" dirty="0"/>
          </a:p>
        </p:txBody>
      </p:sp>
      <p:sp>
        <p:nvSpPr>
          <p:cNvPr id="32" name="CuadroTexto 10"/>
          <p:cNvSpPr txBox="1">
            <a:spLocks noChangeArrowheads="1"/>
          </p:cNvSpPr>
          <p:nvPr/>
        </p:nvSpPr>
        <p:spPr bwMode="auto">
          <a:xfrm>
            <a:off x="976890"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CHALLENGE</a:t>
            </a:r>
          </a:p>
        </p:txBody>
      </p:sp>
      <p:sp>
        <p:nvSpPr>
          <p:cNvPr id="33" name="CuadroTexto 10"/>
          <p:cNvSpPr txBox="1">
            <a:spLocks noChangeArrowheads="1"/>
          </p:cNvSpPr>
          <p:nvPr/>
        </p:nvSpPr>
        <p:spPr bwMode="auto">
          <a:xfrm>
            <a:off x="3817844"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SOLUTION</a:t>
            </a:r>
          </a:p>
        </p:txBody>
      </p:sp>
      <p:sp>
        <p:nvSpPr>
          <p:cNvPr id="34" name="CuadroTexto 10"/>
          <p:cNvSpPr txBox="1">
            <a:spLocks noChangeArrowheads="1"/>
          </p:cNvSpPr>
          <p:nvPr/>
        </p:nvSpPr>
        <p:spPr bwMode="auto">
          <a:xfrm>
            <a:off x="6744086"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OUTCOME</a:t>
            </a:r>
          </a:p>
        </p:txBody>
      </p:sp>
      <p:sp>
        <p:nvSpPr>
          <p:cNvPr id="9" name="Rectangle 8"/>
          <p:cNvSpPr/>
          <p:nvPr/>
        </p:nvSpPr>
        <p:spPr>
          <a:xfrm>
            <a:off x="384048" y="2416554"/>
            <a:ext cx="2298033" cy="1827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0974" indent="-170974" defTabSz="685800">
              <a:spcBef>
                <a:spcPts val="300"/>
              </a:spcBef>
              <a:spcAft>
                <a:spcPts val="300"/>
              </a:spcAft>
              <a:buFont typeface="Arial" panose="020B0604020202020204" pitchFamily="34" charset="0"/>
              <a:buChar char="•"/>
            </a:pPr>
            <a:r>
              <a:rPr lang="en-US" sz="900" b="1" dirty="0">
                <a:solidFill>
                  <a:srgbClr val="000000"/>
                </a:solidFill>
                <a:latin typeface="+mj-lt"/>
              </a:rPr>
              <a:t>Huge operational cost</a:t>
            </a:r>
            <a:r>
              <a:rPr lang="en-US" sz="900" dirty="0">
                <a:solidFill>
                  <a:srgbClr val="000000"/>
                </a:solidFill>
                <a:latin typeface="+mj-lt"/>
              </a:rPr>
              <a:t> of running inventory and point of sale systems across 6000+ global stores on </a:t>
            </a:r>
            <a:r>
              <a:rPr lang="en-US" sz="900" b="1" dirty="0">
                <a:solidFill>
                  <a:srgbClr val="000000"/>
                </a:solidFill>
                <a:latin typeface="+mj-lt"/>
              </a:rPr>
              <a:t>legacy and outdated software</a:t>
            </a:r>
          </a:p>
          <a:p>
            <a:pPr marL="170974" indent="-170974" defTabSz="685800">
              <a:spcBef>
                <a:spcPts val="300"/>
              </a:spcBef>
              <a:spcAft>
                <a:spcPts val="300"/>
              </a:spcAft>
              <a:buFont typeface="Arial" panose="020B0604020202020204" pitchFamily="34" charset="0"/>
              <a:buChar char="•"/>
            </a:pPr>
            <a:r>
              <a:rPr lang="en-US" sz="900" dirty="0">
                <a:solidFill>
                  <a:srgbClr val="000000"/>
                </a:solidFill>
                <a:latin typeface="+mj-lt"/>
              </a:rPr>
              <a:t>Client wanted to </a:t>
            </a:r>
            <a:r>
              <a:rPr lang="en-US" sz="900" b="1" dirty="0">
                <a:solidFill>
                  <a:srgbClr val="000000"/>
                </a:solidFill>
                <a:latin typeface="+mj-lt"/>
              </a:rPr>
              <a:t>replace legacy retail systems with Nextgen technology</a:t>
            </a:r>
            <a:r>
              <a:rPr lang="en-US" sz="900" dirty="0">
                <a:solidFill>
                  <a:srgbClr val="000000"/>
                </a:solidFill>
                <a:latin typeface="+mj-lt"/>
              </a:rPr>
              <a:t> for </a:t>
            </a:r>
            <a:r>
              <a:rPr lang="en-US" sz="900" b="1" dirty="0">
                <a:solidFill>
                  <a:srgbClr val="000000"/>
                </a:solidFill>
                <a:latin typeface="+mj-lt"/>
              </a:rPr>
              <a:t>better customer experience </a:t>
            </a:r>
            <a:r>
              <a:rPr lang="en-US" sz="900" dirty="0">
                <a:solidFill>
                  <a:srgbClr val="000000"/>
                </a:solidFill>
                <a:latin typeface="+mj-lt"/>
              </a:rPr>
              <a:t>and</a:t>
            </a:r>
            <a:r>
              <a:rPr lang="en-US" sz="900" b="1" dirty="0">
                <a:solidFill>
                  <a:srgbClr val="000000"/>
                </a:solidFill>
                <a:latin typeface="+mj-lt"/>
              </a:rPr>
              <a:t> streamlined inventory management</a:t>
            </a:r>
          </a:p>
          <a:p>
            <a:pPr marL="170974" indent="-170974" defTabSz="685800">
              <a:spcBef>
                <a:spcPts val="300"/>
              </a:spcBef>
              <a:spcAft>
                <a:spcPts val="300"/>
              </a:spcAft>
              <a:buFont typeface="Arial" panose="020B0604020202020204" pitchFamily="34" charset="0"/>
              <a:buChar char="•"/>
            </a:pPr>
            <a:r>
              <a:rPr lang="en-US" sz="900" dirty="0">
                <a:solidFill>
                  <a:srgbClr val="000000"/>
                </a:solidFill>
                <a:latin typeface="+mj-lt"/>
              </a:rPr>
              <a:t>Customer also wanted to ensure the infrastructure is reliable, highly available and perform at optimal level</a:t>
            </a:r>
            <a:endParaRPr lang="en-US" sz="900" dirty="0">
              <a:solidFill>
                <a:srgbClr val="000000"/>
              </a:solidFill>
              <a:latin typeface="+mj-lt"/>
              <a:cs typeface="Arial"/>
            </a:endParaRPr>
          </a:p>
        </p:txBody>
      </p:sp>
      <p:sp>
        <p:nvSpPr>
          <p:cNvPr id="25" name="Rectangle 24"/>
          <p:cNvSpPr/>
          <p:nvPr/>
        </p:nvSpPr>
        <p:spPr>
          <a:xfrm>
            <a:off x="2700291" y="2416555"/>
            <a:ext cx="3874024" cy="2236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defTabSz="685800">
              <a:spcBef>
                <a:spcPts val="450"/>
              </a:spcBef>
              <a:buFont typeface="Arial"/>
              <a:buChar char="•"/>
            </a:pPr>
            <a:r>
              <a:rPr lang="en-US" sz="900" dirty="0">
                <a:solidFill>
                  <a:srgbClr val="000000"/>
                </a:solidFill>
                <a:latin typeface="+mj-lt"/>
                <a:ea typeface="+mn-lt"/>
                <a:cs typeface="Arial" panose="020B0604020202020204"/>
              </a:rPr>
              <a:t>Retail application transformation through a</a:t>
            </a:r>
            <a:r>
              <a:rPr lang="en-US" sz="900" b="1" dirty="0">
                <a:solidFill>
                  <a:srgbClr val="000000"/>
                </a:solidFill>
                <a:latin typeface="+mj-lt"/>
                <a:ea typeface="+mn-lt"/>
                <a:cs typeface="Arial" panose="020B0604020202020204"/>
              </a:rPr>
              <a:t>gile approach </a:t>
            </a:r>
            <a:r>
              <a:rPr lang="en-US" sz="900" dirty="0">
                <a:solidFill>
                  <a:srgbClr val="000000"/>
                </a:solidFill>
                <a:latin typeface="+mj-lt"/>
                <a:ea typeface="+mn-lt"/>
                <a:cs typeface="Arial" panose="020B0604020202020204"/>
              </a:rPr>
              <a:t>followed to ensure hosting platform was implemented iteratively in co-ordination across the organization</a:t>
            </a:r>
          </a:p>
          <a:p>
            <a:pPr marL="128588" indent="-128588" defTabSz="685800">
              <a:spcBef>
                <a:spcPts val="450"/>
              </a:spcBef>
              <a:buFont typeface="Arial"/>
              <a:buChar char="•"/>
            </a:pPr>
            <a:r>
              <a:rPr lang="en-US" sz="900" dirty="0">
                <a:solidFill>
                  <a:srgbClr val="000000"/>
                </a:solidFill>
                <a:latin typeface="+mj-lt"/>
                <a:ea typeface="+mn-lt"/>
                <a:cs typeface="Arial" panose="020B0604020202020204"/>
              </a:rPr>
              <a:t>Designed and </a:t>
            </a:r>
            <a:r>
              <a:rPr lang="en-US" sz="900" b="1" dirty="0">
                <a:solidFill>
                  <a:srgbClr val="000000"/>
                </a:solidFill>
                <a:latin typeface="+mj-lt"/>
                <a:ea typeface="+mn-lt"/>
                <a:cs typeface="Arial" panose="020B0604020202020204"/>
              </a:rPr>
              <a:t>built infrastructure </a:t>
            </a:r>
            <a:r>
              <a:rPr lang="en-US" sz="900" dirty="0">
                <a:solidFill>
                  <a:srgbClr val="000000"/>
                </a:solidFill>
                <a:latin typeface="+mj-lt"/>
                <a:ea typeface="+mn-lt"/>
                <a:cs typeface="Arial" panose="020B0604020202020204"/>
              </a:rPr>
              <a:t>on </a:t>
            </a:r>
            <a:r>
              <a:rPr lang="en-US" sz="900" b="1" dirty="0">
                <a:solidFill>
                  <a:srgbClr val="000000"/>
                </a:solidFill>
                <a:latin typeface="+mj-lt"/>
                <a:ea typeface="+mn-lt"/>
                <a:cs typeface="Arial" panose="020B0604020202020204"/>
              </a:rPr>
              <a:t>Microsoft Azure </a:t>
            </a:r>
            <a:r>
              <a:rPr lang="en-US" sz="900" dirty="0">
                <a:solidFill>
                  <a:srgbClr val="000000"/>
                </a:solidFill>
                <a:latin typeface="+mj-lt"/>
                <a:ea typeface="+mn-lt"/>
                <a:cs typeface="Arial" panose="020B0604020202020204"/>
              </a:rPr>
              <a:t>and provided fully managed services on Azure</a:t>
            </a:r>
          </a:p>
          <a:p>
            <a:pPr marL="128588" indent="-128588" defTabSz="685800">
              <a:spcBef>
                <a:spcPts val="450"/>
              </a:spcBef>
              <a:buFont typeface="Arial"/>
              <a:buChar char="•"/>
            </a:pPr>
            <a:r>
              <a:rPr lang="en-US" sz="900" b="1" dirty="0">
                <a:solidFill>
                  <a:srgbClr val="000000"/>
                </a:solidFill>
                <a:latin typeface="+mj-lt"/>
                <a:ea typeface="+mn-lt"/>
                <a:cs typeface="Arial" panose="020B0604020202020204"/>
              </a:rPr>
              <a:t>Optimal </a:t>
            </a:r>
            <a:r>
              <a:rPr lang="en-US" sz="900" dirty="0">
                <a:solidFill>
                  <a:srgbClr val="000000"/>
                </a:solidFill>
                <a:latin typeface="+mj-lt"/>
                <a:ea typeface="+mn-lt"/>
                <a:cs typeface="Arial" panose="020B0604020202020204"/>
              </a:rPr>
              <a:t>server size and </a:t>
            </a:r>
            <a:r>
              <a:rPr lang="en-US" sz="900" b="1" dirty="0">
                <a:solidFill>
                  <a:srgbClr val="000000"/>
                </a:solidFill>
                <a:latin typeface="+mj-lt"/>
                <a:ea typeface="+mn-lt"/>
                <a:cs typeface="Arial" panose="020B0604020202020204"/>
              </a:rPr>
              <a:t>scalability </a:t>
            </a:r>
            <a:r>
              <a:rPr lang="en-US" sz="900" dirty="0">
                <a:solidFill>
                  <a:srgbClr val="000000"/>
                </a:solidFill>
                <a:latin typeface="+mj-lt"/>
                <a:ea typeface="+mn-lt"/>
                <a:cs typeface="Arial" panose="020B0604020202020204"/>
              </a:rPr>
              <a:t>for </a:t>
            </a:r>
            <a:r>
              <a:rPr lang="en-US" sz="900" b="1" dirty="0">
                <a:solidFill>
                  <a:srgbClr val="000000"/>
                </a:solidFill>
                <a:latin typeface="+mj-lt"/>
                <a:ea typeface="+mn-lt"/>
                <a:cs typeface="Arial" panose="020B0604020202020204"/>
              </a:rPr>
              <a:t>application </a:t>
            </a:r>
            <a:r>
              <a:rPr lang="en-US" sz="900" dirty="0">
                <a:solidFill>
                  <a:srgbClr val="000000"/>
                </a:solidFill>
                <a:latin typeface="+mj-lt"/>
                <a:ea typeface="+mn-lt"/>
                <a:cs typeface="Arial" panose="020B0604020202020204"/>
              </a:rPr>
              <a:t>load provided</a:t>
            </a:r>
          </a:p>
          <a:p>
            <a:pPr marL="128588" indent="-128588" defTabSz="685800">
              <a:spcBef>
                <a:spcPts val="450"/>
              </a:spcBef>
              <a:buFont typeface="Arial"/>
              <a:buChar char="•"/>
            </a:pPr>
            <a:r>
              <a:rPr lang="en-US" sz="900" dirty="0">
                <a:solidFill>
                  <a:srgbClr val="000000"/>
                </a:solidFill>
                <a:latin typeface="+mj-lt"/>
                <a:ea typeface="+mn-lt"/>
                <a:cs typeface="Arial" panose="020B0604020202020204"/>
              </a:rPr>
              <a:t>Used the azure application gateway to load balance the application load with high availability </a:t>
            </a:r>
          </a:p>
          <a:p>
            <a:pPr marL="128588" indent="-128588" defTabSz="685800">
              <a:spcBef>
                <a:spcPts val="450"/>
              </a:spcBef>
              <a:buFont typeface="Arial"/>
              <a:buChar char="•"/>
            </a:pPr>
            <a:r>
              <a:rPr lang="en-US" sz="900" dirty="0">
                <a:solidFill>
                  <a:srgbClr val="000000"/>
                </a:solidFill>
                <a:latin typeface="+mj-lt"/>
                <a:ea typeface="+mn-lt"/>
                <a:cs typeface="Arial" panose="020B0604020202020204"/>
              </a:rPr>
              <a:t>Automated build scripts were created to provision the infrastructure for different environments to minimize the turnaround time</a:t>
            </a:r>
          </a:p>
        </p:txBody>
      </p:sp>
      <p:sp>
        <p:nvSpPr>
          <p:cNvPr id="27" name="Rectangle 26"/>
          <p:cNvSpPr/>
          <p:nvPr/>
        </p:nvSpPr>
        <p:spPr>
          <a:xfrm>
            <a:off x="6744086" y="2416554"/>
            <a:ext cx="1946286" cy="204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28588" indent="-128588" defTabSz="685800">
              <a:spcBef>
                <a:spcPts val="450"/>
              </a:spcBef>
              <a:buFont typeface="Arial" panose="020B0604020202020204" pitchFamily="34" charset="0"/>
              <a:buChar char="•"/>
            </a:pPr>
            <a:r>
              <a:rPr lang="en-US" sz="900" dirty="0">
                <a:solidFill>
                  <a:srgbClr val="000000"/>
                </a:solidFill>
                <a:latin typeface="+mj-lt"/>
                <a:ea typeface="+mn-lt"/>
                <a:cs typeface="Arial" panose="020B0604020202020204"/>
              </a:rPr>
              <a:t>Quick technology transformation to achieve </a:t>
            </a:r>
            <a:r>
              <a:rPr lang="en-US" sz="900" b="1" dirty="0">
                <a:solidFill>
                  <a:srgbClr val="000000"/>
                </a:solidFill>
                <a:latin typeface="+mj-lt"/>
                <a:ea typeface="+mn-lt"/>
                <a:cs typeface="Arial" panose="020B0604020202020204"/>
              </a:rPr>
              <a:t>Digital POS Platform</a:t>
            </a:r>
          </a:p>
          <a:p>
            <a:pPr marL="128588" indent="-128588" defTabSz="685800">
              <a:spcBef>
                <a:spcPts val="450"/>
              </a:spcBef>
              <a:buFont typeface="Arial" panose="020B0604020202020204" pitchFamily="34" charset="0"/>
              <a:buChar char="•"/>
            </a:pPr>
            <a:r>
              <a:rPr lang="en-US" sz="900" b="1" dirty="0">
                <a:solidFill>
                  <a:srgbClr val="000000"/>
                </a:solidFill>
                <a:latin typeface="+mj-lt"/>
                <a:ea typeface="+mn-lt"/>
                <a:cs typeface="Arial" panose="020B0604020202020204"/>
              </a:rPr>
              <a:t>Scalable architecture </a:t>
            </a:r>
            <a:r>
              <a:rPr lang="en-US" sz="900" dirty="0">
                <a:solidFill>
                  <a:srgbClr val="000000"/>
                </a:solidFill>
                <a:latin typeface="+mj-lt"/>
                <a:ea typeface="+mn-lt"/>
                <a:cs typeface="Arial" panose="020B0604020202020204"/>
              </a:rPr>
              <a:t>and </a:t>
            </a:r>
            <a:r>
              <a:rPr lang="en-US" sz="900" b="1" dirty="0">
                <a:solidFill>
                  <a:srgbClr val="000000"/>
                </a:solidFill>
                <a:latin typeface="+mj-lt"/>
                <a:ea typeface="+mn-lt"/>
                <a:cs typeface="Arial" panose="020B0604020202020204"/>
              </a:rPr>
              <a:t>high availability</a:t>
            </a:r>
          </a:p>
          <a:p>
            <a:pPr marL="128588" indent="-128588" defTabSz="685800">
              <a:spcBef>
                <a:spcPts val="450"/>
              </a:spcBef>
              <a:buFont typeface="Arial" panose="020B0604020202020204" pitchFamily="34" charset="0"/>
              <a:buChar char="•"/>
            </a:pPr>
            <a:r>
              <a:rPr lang="en-US" sz="900" dirty="0">
                <a:solidFill>
                  <a:srgbClr val="000000"/>
                </a:solidFill>
                <a:latin typeface="+mj-lt"/>
                <a:ea typeface="+mn-lt"/>
                <a:cs typeface="Arial" panose="020B0604020202020204"/>
              </a:rPr>
              <a:t>Reduced TCO and Faster time to market</a:t>
            </a:r>
          </a:p>
          <a:p>
            <a:pPr marL="128588" indent="-128588" defTabSz="685800">
              <a:spcBef>
                <a:spcPts val="450"/>
              </a:spcBef>
              <a:buFont typeface="Arial" panose="020B0604020202020204" pitchFamily="34" charset="0"/>
              <a:buChar char="•"/>
            </a:pPr>
            <a:r>
              <a:rPr lang="en-US" sz="900" dirty="0">
                <a:solidFill>
                  <a:srgbClr val="000000"/>
                </a:solidFill>
                <a:latin typeface="+mj-lt"/>
                <a:ea typeface="+mn-lt"/>
                <a:cs typeface="Arial" panose="020B0604020202020204"/>
              </a:rPr>
              <a:t>Reduced batch processing time by </a:t>
            </a:r>
            <a:r>
              <a:rPr lang="en-US" sz="900" b="1" dirty="0">
                <a:solidFill>
                  <a:srgbClr val="000000"/>
                </a:solidFill>
                <a:latin typeface="+mj-lt"/>
                <a:ea typeface="+mn-lt"/>
                <a:cs typeface="Arial" panose="020B0604020202020204"/>
              </a:rPr>
              <a:t>40%</a:t>
            </a:r>
          </a:p>
        </p:txBody>
      </p:sp>
      <p:sp>
        <p:nvSpPr>
          <p:cNvPr id="23" name="Rectangle 22"/>
          <p:cNvSpPr/>
          <p:nvPr/>
        </p:nvSpPr>
        <p:spPr>
          <a:xfrm>
            <a:off x="1606673" y="643277"/>
            <a:ext cx="4967642" cy="307777"/>
          </a:xfrm>
          <a:prstGeom prst="rect">
            <a:avLst/>
          </a:prstGeom>
        </p:spPr>
        <p:txBody>
          <a:bodyPr wrap="square">
            <a:spAutoFit/>
          </a:bodyPr>
          <a:lstStyle/>
          <a:p>
            <a:pPr defTabSz="685800"/>
            <a:r>
              <a:rPr lang="en-US" sz="1400" i="1" dirty="0">
                <a:solidFill>
                  <a:srgbClr val="FFFFFF"/>
                </a:solidFill>
                <a:latin typeface="+mj-lt"/>
              </a:rPr>
              <a:t>Leading US based beauty retailer</a:t>
            </a:r>
            <a:endParaRPr lang="en-US" sz="1400" dirty="0">
              <a:solidFill>
                <a:srgbClr val="0033A0"/>
              </a:solidFill>
              <a:latin typeface="+mj-lt"/>
            </a:endParaRPr>
          </a:p>
        </p:txBody>
      </p:sp>
      <p:sp>
        <p:nvSpPr>
          <p:cNvPr id="2" name="Rectangle 1"/>
          <p:cNvSpPr/>
          <p:nvPr/>
        </p:nvSpPr>
        <p:spPr>
          <a:xfrm>
            <a:off x="338183" y="4557250"/>
            <a:ext cx="740908" cy="184666"/>
          </a:xfrm>
          <a:prstGeom prst="rect">
            <a:avLst/>
          </a:prstGeom>
        </p:spPr>
        <p:txBody>
          <a:bodyPr wrap="none">
            <a:spAutoFit/>
          </a:bodyPr>
          <a:lstStyle/>
          <a:p>
            <a:pPr defTabSz="685800"/>
            <a:r>
              <a:rPr lang="en-US" sz="600" dirty="0">
                <a:solidFill>
                  <a:srgbClr val="000000"/>
                </a:solidFill>
                <a:latin typeface="+mj-lt"/>
                <a:ea typeface="+mn-lt"/>
                <a:cs typeface="Arial" panose="020B0604020202020204"/>
              </a:rPr>
              <a:t>POS: Point of Sale</a:t>
            </a:r>
            <a:endParaRPr lang="en-US" sz="600" dirty="0">
              <a:solidFill>
                <a:srgbClr val="0033A0"/>
              </a:solidFill>
              <a:latin typeface="+mj-lt"/>
            </a:endParaRPr>
          </a:p>
        </p:txBody>
      </p:sp>
      <p:sp>
        <p:nvSpPr>
          <p:cNvPr id="42" name="TextBox 41"/>
          <p:cNvSpPr txBox="1"/>
          <p:nvPr/>
        </p:nvSpPr>
        <p:spPr>
          <a:xfrm>
            <a:off x="8583516" y="4545376"/>
            <a:ext cx="177934" cy="138499"/>
          </a:xfrm>
          <a:prstGeom prst="rect">
            <a:avLst/>
          </a:prstGeom>
        </p:spPr>
        <p:txBody>
          <a:bodyPr wrap="none" lIns="0" tIns="0" rIns="0" bIns="0" rtlCol="0">
            <a:spAutoFit/>
          </a:bodyPr>
          <a:lstStyle/>
          <a:p>
            <a:pPr defTabSz="685800"/>
            <a:r>
              <a:rPr lang="en-US" sz="900" dirty="0">
                <a:solidFill>
                  <a:srgbClr val="000000"/>
                </a:solidFill>
                <a:latin typeface="+mj-lt"/>
                <a:hlinkClick r:id="rId7" action="ppaction://hlinksldjump"/>
              </a:rPr>
              <a:t>Top</a:t>
            </a:r>
            <a:endParaRPr lang="en-US" sz="900" dirty="0">
              <a:solidFill>
                <a:srgbClr val="000000"/>
              </a:solidFill>
              <a:latin typeface="+mj-lt"/>
            </a:endParaRPr>
          </a:p>
        </p:txBody>
      </p:sp>
      <p:sp>
        <p:nvSpPr>
          <p:cNvPr id="43" name="Flowchart: Extract 42"/>
          <p:cNvSpPr/>
          <p:nvPr/>
        </p:nvSpPr>
        <p:spPr>
          <a:xfrm>
            <a:off x="8467937" y="4572281"/>
            <a:ext cx="97370" cy="84689"/>
          </a:xfrm>
          <a:prstGeom prst="flowChartExtra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rgbClr val="FFFFFF"/>
              </a:solidFill>
              <a:latin typeface="+mj-lt"/>
            </a:endParaRPr>
          </a:p>
        </p:txBody>
      </p:sp>
      <p:pic>
        <p:nvPicPr>
          <p:cNvPr id="12290" name="Picture 2" descr="Sally Beauty Logo - LogoDi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194" y="638586"/>
            <a:ext cx="1479479" cy="32877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8202793" y="53399"/>
            <a:ext cx="725027" cy="366732"/>
            <a:chOff x="3046853" y="4146274"/>
            <a:chExt cx="725027" cy="366732"/>
          </a:xfrm>
        </p:grpSpPr>
        <p:sp>
          <p:nvSpPr>
            <p:cNvPr id="31" name="Rectangle 30"/>
            <p:cNvSpPr/>
            <p:nvPr/>
          </p:nvSpPr>
          <p:spPr>
            <a:xfrm>
              <a:off x="3046853" y="4146274"/>
              <a:ext cx="725027" cy="366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Arial" panose="020B0604020202020204" pitchFamily="34" charset="0"/>
              </a:endParaRPr>
            </a:p>
          </p:txBody>
        </p:sp>
        <p:pic>
          <p:nvPicPr>
            <p:cNvPr id="38" name="Picture 4" descr="Microsoft Azure and QbD - Quality by Desig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63319" y="4157756"/>
              <a:ext cx="683594" cy="3417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387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News Tv Studio Set - Stock Footage Video (100% Royalty-free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3999" cy="2267471"/>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1" y="19711"/>
            <a:ext cx="9143999" cy="2247759"/>
          </a:xfrm>
          <a:prstGeom prst="rect">
            <a:avLst/>
          </a:prstGeom>
          <a:solidFill>
            <a:schemeClr val="tx2">
              <a:alpha val="5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49"/>
            <a:endParaRPr lang="en-US" sz="1425" dirty="0">
              <a:solidFill>
                <a:srgbClr val="FFFFFF"/>
              </a:solidFill>
              <a:latin typeface="+mj-lt"/>
            </a:endParaRPr>
          </a:p>
        </p:txBody>
      </p:sp>
      <p:grpSp>
        <p:nvGrpSpPr>
          <p:cNvPr id="6" name="Group 5"/>
          <p:cNvGrpSpPr/>
          <p:nvPr/>
        </p:nvGrpSpPr>
        <p:grpSpPr>
          <a:xfrm>
            <a:off x="1313341" y="1234944"/>
            <a:ext cx="862519" cy="862519"/>
            <a:chOff x="1088669" y="1501390"/>
            <a:chExt cx="862519" cy="862519"/>
          </a:xfrm>
        </p:grpSpPr>
        <p:sp>
          <p:nvSpPr>
            <p:cNvPr id="3" name="Oval 2"/>
            <p:cNvSpPr/>
            <p:nvPr/>
          </p:nvSpPr>
          <p:spPr>
            <a:xfrm>
              <a:off x="1088669" y="1501390"/>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5" name="Picture 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75777" y="1579898"/>
              <a:ext cx="688305" cy="688305"/>
            </a:xfrm>
            <a:prstGeom prst="rect">
              <a:avLst/>
            </a:prstGeom>
          </p:spPr>
        </p:pic>
      </p:grpSp>
      <p:grpSp>
        <p:nvGrpSpPr>
          <p:cNvPr id="4" name="Group 3"/>
          <p:cNvGrpSpPr/>
          <p:nvPr/>
        </p:nvGrpSpPr>
        <p:grpSpPr>
          <a:xfrm>
            <a:off x="4159455" y="1233631"/>
            <a:ext cx="862519" cy="862519"/>
            <a:chOff x="4093286" y="1571413"/>
            <a:chExt cx="862519" cy="862519"/>
          </a:xfrm>
        </p:grpSpPr>
        <p:sp>
          <p:nvSpPr>
            <p:cNvPr id="17" name="Oval 16"/>
            <p:cNvSpPr/>
            <p:nvPr/>
          </p:nvSpPr>
          <p:spPr>
            <a:xfrm>
              <a:off x="4093286" y="1571413"/>
              <a:ext cx="862519" cy="86251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7" name="Picture 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77390" y="1649032"/>
              <a:ext cx="694310" cy="694310"/>
            </a:xfrm>
            <a:prstGeom prst="rect">
              <a:avLst/>
            </a:prstGeom>
          </p:spPr>
        </p:pic>
      </p:grpSp>
      <p:grpSp>
        <p:nvGrpSpPr>
          <p:cNvPr id="8" name="Group 7"/>
          <p:cNvGrpSpPr/>
          <p:nvPr/>
        </p:nvGrpSpPr>
        <p:grpSpPr>
          <a:xfrm>
            <a:off x="7080537" y="1227192"/>
            <a:ext cx="862519" cy="862519"/>
            <a:chOff x="7079700" y="1564973"/>
            <a:chExt cx="862519" cy="862519"/>
          </a:xfrm>
        </p:grpSpPr>
        <p:sp>
          <p:nvSpPr>
            <p:cNvPr id="26" name="Oval 25"/>
            <p:cNvSpPr/>
            <p:nvPr/>
          </p:nvSpPr>
          <p:spPr>
            <a:xfrm>
              <a:off x="7079700" y="1564973"/>
              <a:ext cx="862519" cy="8625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78"/>
              <a:endParaRPr lang="en-US" dirty="0">
                <a:solidFill>
                  <a:prstClr val="white"/>
                </a:solidFill>
                <a:latin typeface="+mj-lt"/>
              </a:endParaRPr>
            </a:p>
          </p:txBody>
        </p:sp>
        <p:pic>
          <p:nvPicPr>
            <p:cNvPr id="28" name="Picture 2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229105" y="1614116"/>
              <a:ext cx="661394" cy="661394"/>
            </a:xfrm>
            <a:prstGeom prst="rect">
              <a:avLst/>
            </a:prstGeom>
          </p:spPr>
        </p:pic>
      </p:grpSp>
      <p:sp>
        <p:nvSpPr>
          <p:cNvPr id="29" name="Title 3"/>
          <p:cNvSpPr>
            <a:spLocks noGrp="1"/>
          </p:cNvSpPr>
          <p:nvPr>
            <p:ph type="title"/>
          </p:nvPr>
        </p:nvSpPr>
        <p:spPr/>
        <p:txBody>
          <a:bodyPr/>
          <a:lstStyle/>
          <a:p>
            <a:r>
              <a:rPr lang="en-US"/>
              <a:t> Data Center transformation to AWS Cloud</a:t>
            </a:r>
            <a:endParaRPr lang="en-US" dirty="0"/>
          </a:p>
        </p:txBody>
      </p:sp>
      <p:sp>
        <p:nvSpPr>
          <p:cNvPr id="32" name="CuadroTexto 10"/>
          <p:cNvSpPr txBox="1">
            <a:spLocks noChangeArrowheads="1"/>
          </p:cNvSpPr>
          <p:nvPr/>
        </p:nvSpPr>
        <p:spPr bwMode="auto">
          <a:xfrm>
            <a:off x="976890"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CHALLENGE</a:t>
            </a:r>
          </a:p>
        </p:txBody>
      </p:sp>
      <p:sp>
        <p:nvSpPr>
          <p:cNvPr id="33" name="CuadroTexto 10"/>
          <p:cNvSpPr txBox="1">
            <a:spLocks noChangeArrowheads="1"/>
          </p:cNvSpPr>
          <p:nvPr/>
        </p:nvSpPr>
        <p:spPr bwMode="auto">
          <a:xfrm>
            <a:off x="3817844"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SOLUTION</a:t>
            </a:r>
          </a:p>
        </p:txBody>
      </p:sp>
      <p:sp>
        <p:nvSpPr>
          <p:cNvPr id="34" name="CuadroTexto 10"/>
          <p:cNvSpPr txBox="1">
            <a:spLocks noChangeArrowheads="1"/>
          </p:cNvSpPr>
          <p:nvPr/>
        </p:nvSpPr>
        <p:spPr bwMode="auto">
          <a:xfrm>
            <a:off x="6744086" y="2267470"/>
            <a:ext cx="1535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457178"/>
            <a:r>
              <a:rPr lang="es-ES" altLang="x-none" sz="1200" b="1" dirty="0">
                <a:solidFill>
                  <a:srgbClr val="000000"/>
                </a:solidFill>
                <a:latin typeface="+mj-lt"/>
              </a:rPr>
              <a:t>OUTCOME</a:t>
            </a:r>
          </a:p>
        </p:txBody>
      </p:sp>
      <p:sp>
        <p:nvSpPr>
          <p:cNvPr id="9" name="Rectangle 8"/>
          <p:cNvSpPr/>
          <p:nvPr/>
        </p:nvSpPr>
        <p:spPr>
          <a:xfrm>
            <a:off x="384048" y="2527166"/>
            <a:ext cx="2298033" cy="1827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0974" lvl="1" indent="-170974" defTabSz="685800">
              <a:spcBef>
                <a:spcPts val="300"/>
              </a:spcBef>
              <a:spcAft>
                <a:spcPts val="300"/>
              </a:spcAft>
              <a:buFont typeface="Arial" panose="020B0604020202020204" pitchFamily="34" charset="0"/>
              <a:buChar char="•"/>
              <a:defRPr/>
            </a:pPr>
            <a:r>
              <a:rPr lang="en-US" sz="900" b="1" dirty="0">
                <a:solidFill>
                  <a:srgbClr val="000000"/>
                </a:solidFill>
                <a:latin typeface="+mj-lt"/>
              </a:rPr>
              <a:t>Consolidation </a:t>
            </a:r>
            <a:r>
              <a:rPr lang="en-US" sz="900" dirty="0">
                <a:solidFill>
                  <a:srgbClr val="000000"/>
                </a:solidFill>
                <a:latin typeface="+mj-lt"/>
              </a:rPr>
              <a:t>of distributed DC footprint to Cloud </a:t>
            </a:r>
          </a:p>
          <a:p>
            <a:pPr marL="170974" lvl="1" indent="-170974" defTabSz="685800">
              <a:spcBef>
                <a:spcPts val="300"/>
              </a:spcBef>
              <a:spcAft>
                <a:spcPts val="300"/>
              </a:spcAft>
              <a:buFont typeface="Arial" panose="020B0604020202020204" pitchFamily="34" charset="0"/>
              <a:buChar char="•"/>
              <a:defRPr/>
            </a:pPr>
            <a:r>
              <a:rPr lang="en-US" sz="900" b="1" dirty="0">
                <a:solidFill>
                  <a:srgbClr val="000000"/>
                </a:solidFill>
                <a:latin typeface="+mj-lt"/>
              </a:rPr>
              <a:t>Large Infrastructure Landscape of 10 Data Centre </a:t>
            </a:r>
            <a:r>
              <a:rPr lang="en-US" sz="900" dirty="0">
                <a:solidFill>
                  <a:srgbClr val="000000"/>
                </a:solidFill>
                <a:latin typeface="+mj-lt"/>
              </a:rPr>
              <a:t>with</a:t>
            </a:r>
            <a:r>
              <a:rPr lang="en-US" sz="900" b="1" dirty="0">
                <a:solidFill>
                  <a:srgbClr val="000000"/>
                </a:solidFill>
                <a:latin typeface="+mj-lt"/>
              </a:rPr>
              <a:t> 1200 Servers and 500+ Applications. </a:t>
            </a:r>
            <a:r>
              <a:rPr lang="en-US" sz="900" dirty="0">
                <a:solidFill>
                  <a:srgbClr val="000000"/>
                </a:solidFill>
                <a:latin typeface="+mj-lt"/>
              </a:rPr>
              <a:t>The business incurred huge costs simply to maintain a network that was as inefficient as it was complicated.</a:t>
            </a:r>
          </a:p>
          <a:p>
            <a:pPr marL="170974" lvl="1" indent="-170974" defTabSz="685800">
              <a:spcBef>
                <a:spcPts val="300"/>
              </a:spcBef>
              <a:spcAft>
                <a:spcPts val="300"/>
              </a:spcAft>
              <a:buFont typeface="Arial" panose="020B0604020202020204" pitchFamily="34" charset="0"/>
              <a:buChar char="•"/>
              <a:defRPr/>
            </a:pPr>
            <a:r>
              <a:rPr lang="en-US" sz="900" dirty="0">
                <a:solidFill>
                  <a:srgbClr val="000000"/>
                </a:solidFill>
                <a:latin typeface="+mj-lt"/>
              </a:rPr>
              <a:t>Introduce</a:t>
            </a:r>
            <a:r>
              <a:rPr lang="en-US" sz="900" b="1" dirty="0">
                <a:solidFill>
                  <a:srgbClr val="000000"/>
                </a:solidFill>
                <a:latin typeface="+mj-lt"/>
              </a:rPr>
              <a:t> Standardization </a:t>
            </a:r>
            <a:r>
              <a:rPr lang="en-US" sz="900" dirty="0">
                <a:solidFill>
                  <a:srgbClr val="000000"/>
                </a:solidFill>
                <a:latin typeface="+mj-lt"/>
              </a:rPr>
              <a:t>of Infra  software and processes</a:t>
            </a:r>
          </a:p>
          <a:p>
            <a:pPr marL="170974" lvl="1" indent="-170974" defTabSz="685800">
              <a:spcBef>
                <a:spcPts val="300"/>
              </a:spcBef>
              <a:spcAft>
                <a:spcPts val="300"/>
              </a:spcAft>
              <a:buFont typeface="Arial" panose="020B0604020202020204" pitchFamily="34" charset="0"/>
              <a:buChar char="•"/>
              <a:defRPr/>
            </a:pPr>
            <a:r>
              <a:rPr lang="en-US" sz="900" b="1" dirty="0">
                <a:solidFill>
                  <a:srgbClr val="000000"/>
                </a:solidFill>
                <a:latin typeface="+mj-lt"/>
              </a:rPr>
              <a:t>Achieve overall cost savings</a:t>
            </a:r>
          </a:p>
        </p:txBody>
      </p:sp>
      <p:sp>
        <p:nvSpPr>
          <p:cNvPr id="25" name="Rectangle 24"/>
          <p:cNvSpPr/>
          <p:nvPr/>
        </p:nvSpPr>
        <p:spPr>
          <a:xfrm>
            <a:off x="2700290" y="2505303"/>
            <a:ext cx="3874024" cy="22366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10741" indent="-127397" defTabSz="685800" eaLnBrk="0" fontAlgn="base" hangingPunct="0">
              <a:spcBef>
                <a:spcPts val="450"/>
              </a:spcBef>
              <a:buFont typeface="Arial" pitchFamily="34" charset="0"/>
              <a:buChar char="•"/>
              <a:defRPr/>
            </a:pPr>
            <a:r>
              <a:rPr lang="en-US" sz="900" dirty="0">
                <a:solidFill>
                  <a:srgbClr val="000000"/>
                </a:solidFill>
                <a:latin typeface="+mj-lt"/>
                <a:ea typeface="+mn-lt"/>
                <a:cs typeface="Arial" panose="020B0604020202020204"/>
              </a:rPr>
              <a:t>Data collection &amp; analysis of the current IT landscape across people, process, and technology</a:t>
            </a:r>
          </a:p>
          <a:p>
            <a:pPr marL="210741" indent="-127397" defTabSz="685800" eaLnBrk="0" fontAlgn="base" hangingPunct="0">
              <a:spcBef>
                <a:spcPts val="450"/>
              </a:spcBef>
              <a:buFont typeface="Arial" pitchFamily="34" charset="0"/>
              <a:buChar char="•"/>
              <a:defRPr/>
            </a:pPr>
            <a:r>
              <a:rPr lang="en-US" sz="900" b="1" dirty="0">
                <a:solidFill>
                  <a:srgbClr val="000000"/>
                </a:solidFill>
                <a:latin typeface="+mj-lt"/>
                <a:ea typeface="+mn-lt"/>
                <a:cs typeface="Arial" panose="020B0604020202020204"/>
              </a:rPr>
              <a:t>AHP application portfolio tooling</a:t>
            </a:r>
            <a:r>
              <a:rPr lang="en-US" sz="900" dirty="0">
                <a:solidFill>
                  <a:srgbClr val="000000"/>
                </a:solidFill>
                <a:latin typeface="+mj-lt"/>
                <a:ea typeface="+mn-lt"/>
                <a:cs typeface="Arial" panose="020B0604020202020204"/>
              </a:rPr>
              <a:t> to provide prioritized application migration candidates for cloud</a:t>
            </a:r>
          </a:p>
          <a:p>
            <a:pPr marL="210741" indent="-127397" defTabSz="685800" eaLnBrk="0" fontAlgn="base" hangingPunct="0">
              <a:spcBef>
                <a:spcPts val="450"/>
              </a:spcBef>
              <a:buFont typeface="Arial" pitchFamily="34" charset="0"/>
              <a:buChar char="•"/>
              <a:defRPr/>
            </a:pPr>
            <a:r>
              <a:rPr lang="en-US" sz="900" b="1" dirty="0">
                <a:solidFill>
                  <a:srgbClr val="000000"/>
                </a:solidFill>
                <a:latin typeface="+mj-lt"/>
                <a:ea typeface="+mn-lt"/>
                <a:cs typeface="Arial" panose="020B0604020202020204"/>
              </a:rPr>
              <a:t>Governance framework </a:t>
            </a:r>
            <a:r>
              <a:rPr lang="en-US" sz="900" dirty="0">
                <a:solidFill>
                  <a:srgbClr val="000000"/>
                </a:solidFill>
                <a:latin typeface="+mj-lt"/>
                <a:ea typeface="+mn-lt"/>
                <a:cs typeface="Arial" panose="020B0604020202020204"/>
              </a:rPr>
              <a:t>for </a:t>
            </a:r>
            <a:r>
              <a:rPr lang="en-US" sz="900" b="1" dirty="0">
                <a:solidFill>
                  <a:srgbClr val="000000"/>
                </a:solidFill>
                <a:latin typeface="+mj-lt"/>
                <a:ea typeface="+mn-lt"/>
                <a:cs typeface="Arial" panose="020B0604020202020204"/>
              </a:rPr>
              <a:t>heterogeneous cloud platform support</a:t>
            </a:r>
          </a:p>
          <a:p>
            <a:pPr marL="210741" indent="-127397" defTabSz="685800" eaLnBrk="0" fontAlgn="base" hangingPunct="0">
              <a:spcBef>
                <a:spcPts val="450"/>
              </a:spcBef>
              <a:buFont typeface="Arial" pitchFamily="34" charset="0"/>
              <a:buChar char="•"/>
              <a:defRPr/>
            </a:pPr>
            <a:r>
              <a:rPr lang="en-US" sz="900" b="1" dirty="0">
                <a:solidFill>
                  <a:srgbClr val="000000"/>
                </a:solidFill>
                <a:latin typeface="+mj-lt"/>
                <a:ea typeface="+mn-lt"/>
                <a:cs typeface="Arial" panose="020B0604020202020204"/>
              </a:rPr>
              <a:t>Cloud playbook </a:t>
            </a:r>
            <a:r>
              <a:rPr lang="en-US" sz="900" dirty="0">
                <a:solidFill>
                  <a:srgbClr val="000000"/>
                </a:solidFill>
                <a:latin typeface="+mj-lt"/>
                <a:ea typeface="+mn-lt"/>
                <a:cs typeface="Arial" panose="020B0604020202020204"/>
              </a:rPr>
              <a:t>providing applications with on-ramp to cloud</a:t>
            </a:r>
          </a:p>
          <a:p>
            <a:pPr marL="210741" indent="-127397" defTabSz="685800" eaLnBrk="0" fontAlgn="base" hangingPunct="0">
              <a:spcBef>
                <a:spcPts val="450"/>
              </a:spcBef>
              <a:buFont typeface="Arial" pitchFamily="34" charset="0"/>
              <a:buChar char="•"/>
              <a:defRPr/>
            </a:pPr>
            <a:r>
              <a:rPr lang="en-US" sz="900" b="1" dirty="0">
                <a:solidFill>
                  <a:srgbClr val="000000"/>
                </a:solidFill>
                <a:latin typeface="+mj-lt"/>
                <a:ea typeface="+mn-lt"/>
                <a:cs typeface="Arial" panose="020B0604020202020204"/>
              </a:rPr>
              <a:t>Cloud reference architecture </a:t>
            </a:r>
            <a:r>
              <a:rPr lang="en-US" sz="900" dirty="0">
                <a:solidFill>
                  <a:srgbClr val="000000"/>
                </a:solidFill>
                <a:latin typeface="+mj-lt"/>
                <a:ea typeface="+mn-lt"/>
                <a:cs typeface="Arial" panose="020B0604020202020204"/>
              </a:rPr>
              <a:t>and service capability mapping</a:t>
            </a:r>
          </a:p>
          <a:p>
            <a:pPr marL="210741" indent="-127397" defTabSz="685800" eaLnBrk="0" fontAlgn="base" hangingPunct="0">
              <a:spcBef>
                <a:spcPts val="450"/>
              </a:spcBef>
              <a:buFont typeface="Arial" pitchFamily="34" charset="0"/>
              <a:buChar char="•"/>
              <a:defRPr/>
            </a:pPr>
            <a:r>
              <a:rPr lang="en-US" sz="900" b="1" dirty="0">
                <a:solidFill>
                  <a:srgbClr val="000000"/>
                </a:solidFill>
                <a:latin typeface="+mj-lt"/>
                <a:ea typeface="+mn-lt"/>
                <a:cs typeface="Arial" panose="020B0604020202020204"/>
              </a:rPr>
              <a:t>TCO calculation </a:t>
            </a:r>
            <a:r>
              <a:rPr lang="en-US" sz="900" dirty="0">
                <a:solidFill>
                  <a:srgbClr val="000000"/>
                </a:solidFill>
                <a:latin typeface="+mj-lt"/>
                <a:ea typeface="+mn-lt"/>
                <a:cs typeface="Arial" panose="020B0604020202020204"/>
              </a:rPr>
              <a:t>to compare the benefits of cloud with on-premise</a:t>
            </a:r>
          </a:p>
          <a:p>
            <a:pPr marL="210741" indent="-127397" defTabSz="685800" eaLnBrk="0" fontAlgn="base" hangingPunct="0">
              <a:spcBef>
                <a:spcPts val="450"/>
              </a:spcBef>
              <a:buFont typeface="Arial" pitchFamily="34" charset="0"/>
              <a:buChar char="•"/>
              <a:defRPr/>
            </a:pPr>
            <a:r>
              <a:rPr lang="en-US" sz="900" dirty="0">
                <a:solidFill>
                  <a:srgbClr val="000000"/>
                </a:solidFill>
                <a:latin typeface="+mj-lt"/>
                <a:ea typeface="+mn-lt"/>
                <a:cs typeface="Arial" panose="020B0604020202020204"/>
              </a:rPr>
              <a:t>Defined </a:t>
            </a:r>
            <a:r>
              <a:rPr lang="en-US" sz="900" b="1" dirty="0">
                <a:solidFill>
                  <a:srgbClr val="000000"/>
                </a:solidFill>
                <a:latin typeface="+mj-lt"/>
                <a:ea typeface="+mn-lt"/>
                <a:cs typeface="Arial" panose="020B0604020202020204"/>
              </a:rPr>
              <a:t>migration plan move groups</a:t>
            </a:r>
          </a:p>
        </p:txBody>
      </p:sp>
      <p:sp>
        <p:nvSpPr>
          <p:cNvPr id="27" name="Rectangle 26"/>
          <p:cNvSpPr/>
          <p:nvPr/>
        </p:nvSpPr>
        <p:spPr>
          <a:xfrm>
            <a:off x="6744086" y="2505303"/>
            <a:ext cx="2237989" cy="2048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10741" indent="-127397" defTabSz="685800" eaLnBrk="0" fontAlgn="base" hangingPunct="0">
              <a:spcBef>
                <a:spcPts val="450"/>
              </a:spcBef>
              <a:buFont typeface="Arial" pitchFamily="34" charset="0"/>
              <a:buChar char="•"/>
              <a:defRPr/>
            </a:pPr>
            <a:r>
              <a:rPr lang="en-US" sz="900" dirty="0">
                <a:solidFill>
                  <a:srgbClr val="000000"/>
                </a:solidFill>
                <a:latin typeface="+mj-lt"/>
                <a:ea typeface="+mn-lt"/>
                <a:cs typeface="Arial" panose="020B0604020202020204"/>
              </a:rPr>
              <a:t>Consolidation of </a:t>
            </a:r>
            <a:r>
              <a:rPr lang="en-US" sz="900" b="1" dirty="0">
                <a:solidFill>
                  <a:srgbClr val="000000"/>
                </a:solidFill>
                <a:latin typeface="+mj-lt"/>
                <a:ea typeface="+mn-lt"/>
                <a:cs typeface="Arial" panose="020B0604020202020204"/>
              </a:rPr>
              <a:t>10 distributed DC to AWS</a:t>
            </a:r>
            <a:r>
              <a:rPr lang="en-US" sz="900" dirty="0">
                <a:solidFill>
                  <a:srgbClr val="000000"/>
                </a:solidFill>
                <a:latin typeface="+mj-lt"/>
                <a:ea typeface="+mn-lt"/>
                <a:cs typeface="Arial" panose="020B0604020202020204"/>
              </a:rPr>
              <a:t> and Co-location facility</a:t>
            </a:r>
          </a:p>
          <a:p>
            <a:pPr marL="210741" indent="-127397" defTabSz="685800" eaLnBrk="0" fontAlgn="base" hangingPunct="0">
              <a:spcBef>
                <a:spcPts val="450"/>
              </a:spcBef>
              <a:buFont typeface="Arial" pitchFamily="34" charset="0"/>
              <a:buChar char="•"/>
              <a:defRPr/>
            </a:pPr>
            <a:r>
              <a:rPr lang="en-US" sz="900" dirty="0">
                <a:solidFill>
                  <a:srgbClr val="000000"/>
                </a:solidFill>
                <a:latin typeface="+mj-lt"/>
                <a:ea typeface="+mn-lt"/>
                <a:cs typeface="Arial" panose="020B0604020202020204"/>
              </a:rPr>
              <a:t>Introduced </a:t>
            </a:r>
            <a:r>
              <a:rPr lang="en-US" sz="900" b="1" dirty="0">
                <a:solidFill>
                  <a:srgbClr val="000000"/>
                </a:solidFill>
                <a:latin typeface="+mj-lt"/>
                <a:ea typeface="+mn-lt"/>
                <a:cs typeface="Arial" panose="020B0604020202020204"/>
              </a:rPr>
              <a:t>Scalability and elasticity </a:t>
            </a:r>
            <a:r>
              <a:rPr lang="en-US" sz="900" dirty="0">
                <a:solidFill>
                  <a:srgbClr val="000000"/>
                </a:solidFill>
                <a:latin typeface="+mj-lt"/>
                <a:ea typeface="+mn-lt"/>
                <a:cs typeface="Arial" panose="020B0604020202020204"/>
              </a:rPr>
              <a:t>for applications</a:t>
            </a:r>
          </a:p>
          <a:p>
            <a:pPr marL="210741" indent="-127397" defTabSz="685800" eaLnBrk="0" fontAlgn="base" hangingPunct="0">
              <a:spcBef>
                <a:spcPts val="450"/>
              </a:spcBef>
              <a:buFont typeface="Arial" pitchFamily="34" charset="0"/>
              <a:buChar char="•"/>
              <a:defRPr/>
            </a:pPr>
            <a:r>
              <a:rPr lang="en-US" sz="900" b="1" dirty="0">
                <a:solidFill>
                  <a:srgbClr val="000000"/>
                </a:solidFill>
                <a:latin typeface="+mj-lt"/>
                <a:ea typeface="+mn-lt"/>
                <a:cs typeface="Arial" panose="020B0604020202020204"/>
              </a:rPr>
              <a:t>Faster IT response times </a:t>
            </a:r>
            <a:r>
              <a:rPr lang="en-US" sz="900" dirty="0">
                <a:solidFill>
                  <a:srgbClr val="000000"/>
                </a:solidFill>
                <a:latin typeface="+mj-lt"/>
                <a:ea typeface="+mn-lt"/>
                <a:cs typeface="Arial" panose="020B0604020202020204"/>
              </a:rPr>
              <a:t>to Business  initiatives with auto provisioning </a:t>
            </a:r>
          </a:p>
          <a:p>
            <a:pPr marL="210741" indent="-127397" defTabSz="685800" eaLnBrk="0" fontAlgn="base" hangingPunct="0">
              <a:spcBef>
                <a:spcPts val="450"/>
              </a:spcBef>
              <a:buFont typeface="Arial" pitchFamily="34" charset="0"/>
              <a:buChar char="•"/>
              <a:defRPr/>
            </a:pPr>
            <a:r>
              <a:rPr lang="en-US" sz="900" b="1" dirty="0">
                <a:solidFill>
                  <a:srgbClr val="000000"/>
                </a:solidFill>
                <a:latin typeface="+mj-lt"/>
                <a:ea typeface="+mn-lt"/>
                <a:cs typeface="Arial" panose="020B0604020202020204"/>
              </a:rPr>
              <a:t>Lower  cost of IT Infrastructure </a:t>
            </a:r>
            <a:r>
              <a:rPr lang="en-US" sz="900" dirty="0">
                <a:solidFill>
                  <a:srgbClr val="000000"/>
                </a:solidFill>
                <a:latin typeface="+mj-lt"/>
                <a:ea typeface="+mn-lt"/>
                <a:cs typeface="Arial" panose="020B0604020202020204"/>
              </a:rPr>
              <a:t>&amp; operations with On-demand usage</a:t>
            </a:r>
          </a:p>
          <a:p>
            <a:pPr marL="210741" indent="-127397" defTabSz="685800" eaLnBrk="0" fontAlgn="base" hangingPunct="0">
              <a:spcBef>
                <a:spcPts val="450"/>
              </a:spcBef>
              <a:buFont typeface="Arial" pitchFamily="34" charset="0"/>
              <a:buChar char="•"/>
              <a:defRPr/>
            </a:pPr>
            <a:r>
              <a:rPr lang="en-US" sz="900" dirty="0">
                <a:solidFill>
                  <a:srgbClr val="000000"/>
                </a:solidFill>
                <a:latin typeface="+mj-lt"/>
                <a:ea typeface="+mn-lt"/>
                <a:cs typeface="Arial" panose="020B0604020202020204"/>
              </a:rPr>
              <a:t>Repeatable and governed operations processes</a:t>
            </a:r>
          </a:p>
          <a:p>
            <a:pPr marL="210741" indent="-127397" defTabSz="685800" eaLnBrk="0" fontAlgn="base" hangingPunct="0">
              <a:spcBef>
                <a:spcPts val="450"/>
              </a:spcBef>
              <a:buFont typeface="Arial" pitchFamily="34" charset="0"/>
              <a:buChar char="•"/>
              <a:defRPr/>
            </a:pPr>
            <a:r>
              <a:rPr lang="en-US" sz="900" b="1" dirty="0">
                <a:solidFill>
                  <a:srgbClr val="000000"/>
                </a:solidFill>
                <a:latin typeface="+mj-lt"/>
                <a:ea typeface="+mn-lt"/>
                <a:cs typeface="Arial" panose="020B0604020202020204"/>
              </a:rPr>
              <a:t>Improved SLAs and service quality</a:t>
            </a:r>
          </a:p>
        </p:txBody>
      </p:sp>
      <p:sp>
        <p:nvSpPr>
          <p:cNvPr id="23" name="Rectangle 22"/>
          <p:cNvSpPr/>
          <p:nvPr/>
        </p:nvSpPr>
        <p:spPr>
          <a:xfrm>
            <a:off x="1134614" y="688446"/>
            <a:ext cx="8520290" cy="307777"/>
          </a:xfrm>
          <a:prstGeom prst="rect">
            <a:avLst/>
          </a:prstGeom>
        </p:spPr>
        <p:txBody>
          <a:bodyPr wrap="square">
            <a:spAutoFit/>
          </a:bodyPr>
          <a:lstStyle/>
          <a:p>
            <a:pPr defTabSz="685800">
              <a:defRPr/>
            </a:pPr>
            <a:r>
              <a:rPr lang="en-US" sz="1400" i="1" dirty="0">
                <a:solidFill>
                  <a:srgbClr val="FFFFFF"/>
                </a:solidFill>
                <a:latin typeface="+mj-lt"/>
              </a:rPr>
              <a:t>Leading US Media Conglomerate (IME; US)</a:t>
            </a:r>
          </a:p>
        </p:txBody>
      </p:sp>
      <p:sp>
        <p:nvSpPr>
          <p:cNvPr id="10" name="Rectangle 9"/>
          <p:cNvSpPr/>
          <p:nvPr/>
        </p:nvSpPr>
        <p:spPr>
          <a:xfrm>
            <a:off x="384048" y="4402270"/>
            <a:ext cx="6360038" cy="30321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defRPr/>
            </a:pPr>
            <a:r>
              <a:rPr lang="en-US" sz="1050" b="1" dirty="0">
                <a:solidFill>
                  <a:schemeClr val="tx2"/>
                </a:solidFill>
                <a:latin typeface="+mj-lt"/>
                <a:cs typeface="Calibri" panose="020F0502020204030204" pitchFamily="34" charset="0"/>
              </a:rPr>
              <a:t>TECHNOLOGY STACK:</a:t>
            </a:r>
            <a:r>
              <a:rPr lang="en-US" sz="1050" dirty="0">
                <a:solidFill>
                  <a:schemeClr val="tx2"/>
                </a:solidFill>
                <a:latin typeface="+mj-lt"/>
              </a:rPr>
              <a:t>AWS IaaS / PaaS, Private cloud Colocation</a:t>
            </a:r>
          </a:p>
        </p:txBody>
      </p:sp>
      <p:pic>
        <p:nvPicPr>
          <p:cNvPr id="9218" name="Picture 2" descr="hearst-logo-white - Comply by strongD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424" y="748358"/>
            <a:ext cx="976569" cy="22613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Tutorial: So you want to run your code on Amazon? - dftwik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9230" y="128495"/>
            <a:ext cx="725027" cy="36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10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Workload Migration to GCP</a:t>
            </a:r>
            <a:endParaRPr lang="en-US" dirty="0"/>
          </a:p>
        </p:txBody>
      </p:sp>
      <p:sp>
        <p:nvSpPr>
          <p:cNvPr id="32" name="Text Box 3"/>
          <p:cNvSpPr txBox="1">
            <a:spLocks noChangeArrowheads="1"/>
          </p:cNvSpPr>
          <p:nvPr/>
        </p:nvSpPr>
        <p:spPr bwMode="auto">
          <a:xfrm>
            <a:off x="325403" y="935949"/>
            <a:ext cx="1910017" cy="231769"/>
          </a:xfrm>
          <a:prstGeom prst="rect">
            <a:avLst/>
          </a:prstGeom>
          <a:solidFill>
            <a:schemeClr val="accent2"/>
          </a:solidFill>
          <a:ln w="9525" cap="flat" cmpd="sng" algn="ctr">
            <a:noFill/>
            <a:prstDash val="solid"/>
            <a:round/>
            <a:headEnd type="none" w="med" len="med"/>
            <a:tailEnd type="none" w="med" len="med"/>
          </a:ln>
          <a:effectLst/>
        </p:spPr>
        <p:txBody>
          <a:bodyPr anchor="ct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pPr marL="182880" indent="-342900" eaLnBrk="0" hangingPunct="0">
              <a:spcBef>
                <a:spcPts val="0"/>
              </a:spcBef>
              <a:buClr>
                <a:srgbClr val="C00000"/>
              </a:buClr>
              <a:defRPr/>
            </a:pPr>
            <a:r>
              <a:rPr lang="en-US" sz="1200" dirty="0">
                <a:solidFill>
                  <a:srgbClr val="FFFFFF"/>
                </a:solidFill>
                <a:latin typeface="+mj-lt"/>
              </a:rPr>
              <a:t>Customer Challenges</a:t>
            </a:r>
          </a:p>
        </p:txBody>
      </p:sp>
      <p:sp>
        <p:nvSpPr>
          <p:cNvPr id="33" name="Text Box 4"/>
          <p:cNvSpPr txBox="1">
            <a:spLocks noChangeArrowheads="1"/>
          </p:cNvSpPr>
          <p:nvPr/>
        </p:nvSpPr>
        <p:spPr bwMode="auto">
          <a:xfrm>
            <a:off x="325403" y="1167718"/>
            <a:ext cx="4059294" cy="1231106"/>
          </a:xfrm>
          <a:prstGeom prst="rect">
            <a:avLst/>
          </a:prstGeom>
          <a:solidFill>
            <a:sysClr val="window" lastClr="FFFFFF"/>
          </a:solidFill>
          <a:ln w="9525">
            <a:solidFill>
              <a:schemeClr val="accent5">
                <a:lumMod val="60000"/>
                <a:lumOff val="40000"/>
              </a:schemeClr>
            </a:solidFill>
            <a:miter lim="800000"/>
            <a:headEnd/>
            <a:tailEnd/>
          </a:ln>
        </p:spPr>
        <p:txBody>
          <a:bodyPr wrap="square">
            <a:spAutoFit/>
          </a:bodyP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pPr lvl="0"/>
            <a:endParaRPr lang="en-US" sz="200" i="1" dirty="0">
              <a:latin typeface="+mj-lt"/>
            </a:endParaRPr>
          </a:p>
          <a:p>
            <a:pPr lvl="0"/>
            <a:endParaRPr lang="en-US" sz="1200" dirty="0">
              <a:latin typeface="+mj-lt"/>
            </a:endParaRPr>
          </a:p>
          <a:p>
            <a:pPr lvl="0"/>
            <a:endParaRPr lang="en-US" sz="1200" dirty="0">
              <a:latin typeface="+mj-lt"/>
            </a:endParaRPr>
          </a:p>
          <a:p>
            <a:pPr lvl="0"/>
            <a:endParaRPr lang="en-US" sz="1200" dirty="0">
              <a:latin typeface="+mj-lt"/>
            </a:endParaRPr>
          </a:p>
          <a:p>
            <a:pPr lvl="0"/>
            <a:endParaRPr lang="en-US" sz="1200" dirty="0">
              <a:latin typeface="+mj-lt"/>
            </a:endParaRPr>
          </a:p>
          <a:p>
            <a:pPr lvl="0"/>
            <a:endParaRPr lang="en-US" sz="1200" dirty="0">
              <a:latin typeface="+mj-lt"/>
            </a:endParaRPr>
          </a:p>
          <a:p>
            <a:pPr lvl="0"/>
            <a:endParaRPr lang="en-US" sz="1200" dirty="0">
              <a:latin typeface="+mj-lt"/>
            </a:endParaRPr>
          </a:p>
        </p:txBody>
      </p:sp>
      <p:sp>
        <p:nvSpPr>
          <p:cNvPr id="34" name="Text Box 10"/>
          <p:cNvSpPr txBox="1">
            <a:spLocks noChangeArrowheads="1"/>
          </p:cNvSpPr>
          <p:nvPr/>
        </p:nvSpPr>
        <p:spPr bwMode="auto">
          <a:xfrm>
            <a:off x="326021" y="2658503"/>
            <a:ext cx="1910636" cy="250933"/>
          </a:xfrm>
          <a:prstGeom prst="rect">
            <a:avLst/>
          </a:prstGeom>
          <a:solidFill>
            <a:schemeClr val="accent2"/>
          </a:solidFill>
          <a:ln w="9525" cap="flat" cmpd="sng" algn="ctr">
            <a:noFill/>
            <a:prstDash val="solid"/>
            <a:round/>
            <a:headEnd type="none" w="med" len="med"/>
            <a:tailEnd type="none" w="med" len="med"/>
          </a:ln>
          <a:effectLst/>
        </p:spPr>
        <p:txBody>
          <a:bodyPr anchor="ct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pPr marL="182880" indent="-342900" eaLnBrk="0" hangingPunct="0">
              <a:spcBef>
                <a:spcPts val="0"/>
              </a:spcBef>
              <a:buClr>
                <a:srgbClr val="C00000"/>
              </a:buClr>
              <a:defRPr/>
            </a:pPr>
            <a:r>
              <a:rPr lang="en-US" sz="1200" dirty="0">
                <a:solidFill>
                  <a:srgbClr val="FFFFFF"/>
                </a:solidFill>
                <a:latin typeface="+mj-lt"/>
              </a:rPr>
              <a:t>About the Service</a:t>
            </a:r>
          </a:p>
        </p:txBody>
      </p:sp>
      <p:sp>
        <p:nvSpPr>
          <p:cNvPr id="35" name="Text Box 4"/>
          <p:cNvSpPr txBox="1">
            <a:spLocks noChangeArrowheads="1"/>
          </p:cNvSpPr>
          <p:nvPr/>
        </p:nvSpPr>
        <p:spPr bwMode="auto">
          <a:xfrm>
            <a:off x="326021" y="2909436"/>
            <a:ext cx="4058676" cy="861774"/>
          </a:xfrm>
          <a:prstGeom prst="rect">
            <a:avLst/>
          </a:prstGeom>
          <a:solidFill>
            <a:sysClr val="window" lastClr="FFFFFF"/>
          </a:solidFill>
          <a:ln w="9525">
            <a:solidFill>
              <a:schemeClr val="accent5">
                <a:lumMod val="60000"/>
                <a:lumOff val="40000"/>
              </a:schemeClr>
            </a:solidFill>
            <a:miter lim="800000"/>
            <a:headEnd/>
            <a:tailEnd/>
          </a:ln>
        </p:spPr>
        <p:txBody>
          <a:bodyPr wrap="square">
            <a:spAutoFit/>
          </a:bodyP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pPr lvl="0"/>
            <a:r>
              <a:rPr lang="en-US" sz="1000" b="0" dirty="0">
                <a:solidFill>
                  <a:schemeClr val="tx2"/>
                </a:solidFill>
                <a:latin typeface="+mj-lt"/>
              </a:rPr>
              <a:t>Workload Migration to GCP service from Cognizant helps enterprises to move their workloads to Google Cloud Platform seamlessly using an integrated tool known as CloudEndure. This service focuses on migrating “Lift &amp; Shift” type of workloads from On-Premise to Cloud or between different Cloud Service Providers.</a:t>
            </a:r>
          </a:p>
        </p:txBody>
      </p:sp>
      <p:sp>
        <p:nvSpPr>
          <p:cNvPr id="36" name="Text Box 3"/>
          <p:cNvSpPr txBox="1">
            <a:spLocks noChangeArrowheads="1"/>
          </p:cNvSpPr>
          <p:nvPr/>
        </p:nvSpPr>
        <p:spPr bwMode="auto">
          <a:xfrm>
            <a:off x="4647523" y="569713"/>
            <a:ext cx="1980219" cy="228600"/>
          </a:xfrm>
          <a:prstGeom prst="rect">
            <a:avLst/>
          </a:prstGeom>
          <a:solidFill>
            <a:schemeClr val="accent2"/>
          </a:solidFill>
          <a:ln w="9525" cap="flat" cmpd="sng" algn="ctr">
            <a:solidFill>
              <a:schemeClr val="bg1">
                <a:lumMod val="85000"/>
              </a:schemeClr>
            </a:solidFill>
            <a:prstDash val="solid"/>
            <a:round/>
            <a:headEnd type="none" w="med" len="med"/>
            <a:tailEnd type="none" w="med" len="med"/>
          </a:ln>
          <a:effectLst/>
        </p:spPr>
        <p:txBody>
          <a:bodyPr anchor="ct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r>
              <a:rPr lang="en-US" sz="1200" dirty="0">
                <a:solidFill>
                  <a:srgbClr val="FFFFFF"/>
                </a:solidFill>
                <a:latin typeface="+mj-lt"/>
              </a:rPr>
              <a:t>Tools and Technologies</a:t>
            </a:r>
          </a:p>
        </p:txBody>
      </p:sp>
      <p:sp>
        <p:nvSpPr>
          <p:cNvPr id="37" name="Text Box 4"/>
          <p:cNvSpPr txBox="1">
            <a:spLocks noChangeArrowheads="1"/>
          </p:cNvSpPr>
          <p:nvPr/>
        </p:nvSpPr>
        <p:spPr bwMode="auto">
          <a:xfrm>
            <a:off x="4647523" y="1362463"/>
            <a:ext cx="4080775" cy="707886"/>
          </a:xfrm>
          <a:prstGeom prst="rect">
            <a:avLst/>
          </a:prstGeom>
          <a:solidFill>
            <a:sysClr val="window" lastClr="FFFFFF"/>
          </a:solidFill>
          <a:ln w="9525">
            <a:solidFill>
              <a:schemeClr val="accent5">
                <a:lumMod val="60000"/>
                <a:lumOff val="40000"/>
              </a:schemeClr>
            </a:solidFill>
            <a:miter lim="800000"/>
            <a:headEnd/>
            <a:tailEnd/>
          </a:ln>
        </p:spPr>
        <p:txBody>
          <a:bodyPr wrap="square">
            <a:spAutoFit/>
          </a:bodyP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pPr indent="-171450">
              <a:buFont typeface="Arial" panose="020B0604020202020204" pitchFamily="34" charset="0"/>
              <a:buChar char="•"/>
            </a:pPr>
            <a:r>
              <a:rPr lang="en-US" sz="1000" b="0" dirty="0">
                <a:solidFill>
                  <a:schemeClr val="tx2"/>
                </a:solidFill>
                <a:latin typeface="+mj-lt"/>
              </a:rPr>
              <a:t>Migrate up to 10,000 licenses for Free</a:t>
            </a:r>
          </a:p>
          <a:p>
            <a:pPr lvl="0" indent="-171450">
              <a:buFont typeface="Arial" panose="020B0604020202020204" pitchFamily="34" charset="0"/>
              <a:buChar char="•"/>
            </a:pPr>
            <a:r>
              <a:rPr lang="en-US" sz="1000" b="0" dirty="0">
                <a:solidFill>
                  <a:schemeClr val="tx2"/>
                </a:solidFill>
                <a:latin typeface="+mj-lt"/>
              </a:rPr>
              <a:t>Zero Downtime</a:t>
            </a:r>
          </a:p>
          <a:p>
            <a:pPr indent="-171450">
              <a:buFont typeface="Arial" panose="020B0604020202020204" pitchFamily="34" charset="0"/>
              <a:buChar char="•"/>
            </a:pPr>
            <a:r>
              <a:rPr lang="en-US" sz="1000" b="0" dirty="0">
                <a:solidFill>
                  <a:schemeClr val="tx2"/>
                </a:solidFill>
                <a:latin typeface="+mj-lt"/>
              </a:rPr>
              <a:t>No need to setup or configure any dedicated server</a:t>
            </a:r>
          </a:p>
          <a:p>
            <a:pPr indent="-171450">
              <a:buFont typeface="Arial" panose="020B0604020202020204" pitchFamily="34" charset="0"/>
              <a:buChar char="•"/>
            </a:pPr>
            <a:r>
              <a:rPr lang="en-US" sz="1000" b="0" dirty="0">
                <a:solidFill>
                  <a:schemeClr val="tx2"/>
                </a:solidFill>
                <a:latin typeface="+mj-lt"/>
              </a:rPr>
              <a:t>Ease of migration from On-Premise to Cloud or Cloud-to-Cloud</a:t>
            </a:r>
          </a:p>
        </p:txBody>
      </p:sp>
      <p:sp>
        <p:nvSpPr>
          <p:cNvPr id="40" name="Text Box 3"/>
          <p:cNvSpPr txBox="1">
            <a:spLocks noChangeArrowheads="1"/>
          </p:cNvSpPr>
          <p:nvPr/>
        </p:nvSpPr>
        <p:spPr bwMode="auto">
          <a:xfrm>
            <a:off x="4647523" y="1141483"/>
            <a:ext cx="1921786" cy="228600"/>
          </a:xfrm>
          <a:prstGeom prst="rect">
            <a:avLst/>
          </a:prstGeom>
          <a:solidFill>
            <a:schemeClr val="accent2"/>
          </a:solidFill>
          <a:ln w="9525" cap="flat" cmpd="sng" algn="ctr">
            <a:noFill/>
            <a:prstDash val="solid"/>
            <a:round/>
            <a:headEnd type="none" w="med" len="med"/>
            <a:tailEnd type="none" w="med" len="med"/>
          </a:ln>
          <a:effectLst/>
        </p:spPr>
        <p:txBody>
          <a:bodyPr anchor="ct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pPr marL="182880" indent="-342900" eaLnBrk="0" hangingPunct="0">
              <a:spcBef>
                <a:spcPts val="0"/>
              </a:spcBef>
              <a:buClr>
                <a:srgbClr val="C00000"/>
              </a:buClr>
              <a:defRPr/>
            </a:pPr>
            <a:r>
              <a:rPr lang="en-US" sz="1200" dirty="0">
                <a:solidFill>
                  <a:srgbClr val="FFFFFF"/>
                </a:solidFill>
                <a:latin typeface="+mj-lt"/>
              </a:rPr>
              <a:t>Benefits/Differentiators</a:t>
            </a:r>
          </a:p>
        </p:txBody>
      </p:sp>
      <p:sp>
        <p:nvSpPr>
          <p:cNvPr id="41" name="Text Box 4"/>
          <p:cNvSpPr txBox="1">
            <a:spLocks noChangeArrowheads="1"/>
          </p:cNvSpPr>
          <p:nvPr/>
        </p:nvSpPr>
        <p:spPr bwMode="auto">
          <a:xfrm>
            <a:off x="4647523" y="807586"/>
            <a:ext cx="4089863" cy="246221"/>
          </a:xfrm>
          <a:prstGeom prst="rect">
            <a:avLst/>
          </a:prstGeom>
          <a:ln w="9525">
            <a:solidFill>
              <a:schemeClr val="accent5">
                <a:lumMod val="60000"/>
                <a:lumOff val="40000"/>
              </a:schemeClr>
            </a:solidFill>
            <a:headEnd/>
            <a:tailEnd/>
          </a:ln>
        </p:spPr>
        <p:style>
          <a:lnRef idx="2">
            <a:schemeClr val="accent3"/>
          </a:lnRef>
          <a:fillRef idx="1">
            <a:schemeClr val="lt1"/>
          </a:fillRef>
          <a:effectRef idx="0">
            <a:schemeClr val="accent3"/>
          </a:effectRef>
          <a:fontRef idx="minor">
            <a:schemeClr val="dk1"/>
          </a:fontRef>
        </p:style>
        <p:txBody>
          <a:bodyPr wrap="square">
            <a:spAutoFit/>
          </a:bodyPr>
          <a:lstStyle>
            <a:defPPr>
              <a:defRPr lang="en-US"/>
            </a:defPPr>
            <a:lvl1pPr algn="l" rtl="0" fontAlgn="base">
              <a:spcBef>
                <a:spcPct val="0"/>
              </a:spcBef>
              <a:spcAft>
                <a:spcPct val="0"/>
              </a:spcAft>
              <a:defRPr sz="2400" b="1" kern="1200">
                <a:solidFill>
                  <a:schemeClr val="tx1"/>
                </a:solidFill>
                <a:latin typeface="Arial" charset="0"/>
                <a:ea typeface="ＭＳ Ｐゴシック" charset="-128"/>
                <a:cs typeface="+mn-cs"/>
              </a:defRPr>
            </a:lvl1pPr>
            <a:lvl2pPr marL="457200" algn="l" rtl="0" fontAlgn="base">
              <a:spcBef>
                <a:spcPct val="0"/>
              </a:spcBef>
              <a:spcAft>
                <a:spcPct val="0"/>
              </a:spcAft>
              <a:defRPr sz="2400" b="1" kern="1200">
                <a:solidFill>
                  <a:schemeClr val="tx1"/>
                </a:solidFill>
                <a:latin typeface="Arial" charset="0"/>
                <a:ea typeface="ＭＳ Ｐゴシック" charset="-128"/>
                <a:cs typeface="+mn-cs"/>
              </a:defRPr>
            </a:lvl2pPr>
            <a:lvl3pPr marL="914400" algn="l" rtl="0" fontAlgn="base">
              <a:spcBef>
                <a:spcPct val="0"/>
              </a:spcBef>
              <a:spcAft>
                <a:spcPct val="0"/>
              </a:spcAft>
              <a:defRPr sz="2400" b="1" kern="1200">
                <a:solidFill>
                  <a:schemeClr val="tx1"/>
                </a:solidFill>
                <a:latin typeface="Arial" charset="0"/>
                <a:ea typeface="ＭＳ Ｐゴシック" charset="-128"/>
                <a:cs typeface="+mn-cs"/>
              </a:defRPr>
            </a:lvl3pPr>
            <a:lvl4pPr marL="1371600" algn="l" rtl="0" fontAlgn="base">
              <a:spcBef>
                <a:spcPct val="0"/>
              </a:spcBef>
              <a:spcAft>
                <a:spcPct val="0"/>
              </a:spcAft>
              <a:defRPr sz="2400" b="1" kern="1200">
                <a:solidFill>
                  <a:schemeClr val="tx1"/>
                </a:solidFill>
                <a:latin typeface="Arial" charset="0"/>
                <a:ea typeface="ＭＳ Ｐゴシック" charset="-128"/>
                <a:cs typeface="+mn-cs"/>
              </a:defRPr>
            </a:lvl4pPr>
            <a:lvl5pPr marL="1828800" algn="l" rtl="0" fontAlgn="base">
              <a:spcBef>
                <a:spcPct val="0"/>
              </a:spcBef>
              <a:spcAft>
                <a:spcPct val="0"/>
              </a:spcAft>
              <a:defRPr sz="2400" b="1" kern="1200">
                <a:solidFill>
                  <a:schemeClr val="tx1"/>
                </a:solidFill>
                <a:latin typeface="Arial" charset="0"/>
                <a:ea typeface="ＭＳ Ｐゴシック" charset="-128"/>
                <a:cs typeface="+mn-cs"/>
              </a:defRPr>
            </a:lvl5pPr>
            <a:lvl6pPr marL="2286000" algn="l" defTabSz="914400" rtl="0" eaLnBrk="1" latinLnBrk="0" hangingPunct="1">
              <a:defRPr sz="2400" b="1" kern="1200">
                <a:solidFill>
                  <a:schemeClr val="tx1"/>
                </a:solidFill>
                <a:latin typeface="Arial" charset="0"/>
                <a:ea typeface="ＭＳ Ｐゴシック" charset="-128"/>
                <a:cs typeface="+mn-cs"/>
              </a:defRPr>
            </a:lvl6pPr>
            <a:lvl7pPr marL="2743200" algn="l" defTabSz="914400" rtl="0" eaLnBrk="1" latinLnBrk="0" hangingPunct="1">
              <a:defRPr sz="2400" b="1" kern="1200">
                <a:solidFill>
                  <a:schemeClr val="tx1"/>
                </a:solidFill>
                <a:latin typeface="Arial" charset="0"/>
                <a:ea typeface="ＭＳ Ｐゴシック" charset="-128"/>
                <a:cs typeface="+mn-cs"/>
              </a:defRPr>
            </a:lvl7pPr>
            <a:lvl8pPr marL="3200400" algn="l" defTabSz="914400" rtl="0" eaLnBrk="1" latinLnBrk="0" hangingPunct="1">
              <a:defRPr sz="2400" b="1" kern="1200">
                <a:solidFill>
                  <a:schemeClr val="tx1"/>
                </a:solidFill>
                <a:latin typeface="Arial" charset="0"/>
                <a:ea typeface="ＭＳ Ｐゴシック" charset="-128"/>
                <a:cs typeface="+mn-cs"/>
              </a:defRPr>
            </a:lvl8pPr>
            <a:lvl9pPr marL="3657600" algn="l" defTabSz="914400" rtl="0" eaLnBrk="1" latinLnBrk="0" hangingPunct="1">
              <a:defRPr sz="2400" b="1" kern="1200">
                <a:solidFill>
                  <a:schemeClr val="tx1"/>
                </a:solidFill>
                <a:latin typeface="Arial" charset="0"/>
                <a:ea typeface="ＭＳ Ｐゴシック" charset="-128"/>
                <a:cs typeface="+mn-cs"/>
              </a:defRPr>
            </a:lvl9pPr>
          </a:lstStyle>
          <a:p>
            <a:r>
              <a:rPr lang="en-US" sz="1000" b="0" dirty="0">
                <a:solidFill>
                  <a:schemeClr val="tx2"/>
                </a:solidFill>
                <a:latin typeface="+mj-lt"/>
              </a:rPr>
              <a:t>CloudEndure is a built-in functionality in GCP console.</a:t>
            </a:r>
          </a:p>
        </p:txBody>
      </p:sp>
      <p:sp>
        <p:nvSpPr>
          <p:cNvPr id="4" name="TextBox 3"/>
          <p:cNvSpPr txBox="1"/>
          <p:nvPr/>
        </p:nvSpPr>
        <p:spPr>
          <a:xfrm>
            <a:off x="325403" y="1179310"/>
            <a:ext cx="4059294" cy="861774"/>
          </a:xfrm>
          <a:prstGeom prst="rect">
            <a:avLst/>
          </a:prstGeom>
          <a:noFill/>
        </p:spPr>
        <p:txBody>
          <a:bodyPr wrap="square" rtlCol="0">
            <a:spAutoFit/>
          </a:bodyPr>
          <a:lstStyle/>
          <a:p>
            <a:r>
              <a:rPr lang="en-US" sz="1000" dirty="0">
                <a:solidFill>
                  <a:schemeClr val="tx2"/>
                </a:solidFill>
                <a:latin typeface="+mj-lt"/>
                <a:ea typeface="ＭＳ Ｐゴシック" charset="-128"/>
              </a:rPr>
              <a:t>Enterprises planning to migrate their re-host (Lift-and-Shift) type of workloads to Cloud usually spent significant amount of time and effort in vendor identification, picking the right solution and its testing. Also, in a few cases multiple solutions may be required to cover all the use cases or the required features.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508" y="2508844"/>
            <a:ext cx="4220804" cy="2001511"/>
          </a:xfrm>
          <a:prstGeom prst="rect">
            <a:avLst/>
          </a:prstGeom>
          <a:ln>
            <a:solidFill>
              <a:schemeClr val="tx2"/>
            </a:solidFill>
          </a:ln>
        </p:spPr>
      </p:pic>
    </p:spTree>
    <p:extLst>
      <p:ext uri="{BB962C8B-B14F-4D97-AF65-F5344CB8AC3E}">
        <p14:creationId xmlns:p14="http://schemas.microsoft.com/office/powerpoint/2010/main" val="20867704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References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447736823"/>
              </p:ext>
            </p:extLst>
          </p:nvPr>
        </p:nvGraphicFramePr>
        <p:xfrm>
          <a:off x="412903" y="852406"/>
          <a:ext cx="8102887" cy="2673597"/>
        </p:xfrm>
        <a:graphic>
          <a:graphicData uri="http://schemas.openxmlformats.org/drawingml/2006/table">
            <a:tbl>
              <a:tblPr firstRow="1" bandRow="1">
                <a:tableStyleId>{912C8C85-51F0-491E-9774-3900AFEF0FD7}</a:tableStyleId>
              </a:tblPr>
              <a:tblGrid>
                <a:gridCol w="633573">
                  <a:extLst>
                    <a:ext uri="{9D8B030D-6E8A-4147-A177-3AD203B41FA5}">
                      <a16:colId xmlns:a16="http://schemas.microsoft.com/office/drawing/2014/main" val="332395839"/>
                    </a:ext>
                  </a:extLst>
                </a:gridCol>
                <a:gridCol w="1582220">
                  <a:extLst>
                    <a:ext uri="{9D8B030D-6E8A-4147-A177-3AD203B41FA5}">
                      <a16:colId xmlns:a16="http://schemas.microsoft.com/office/drawing/2014/main" val="938573772"/>
                    </a:ext>
                  </a:extLst>
                </a:gridCol>
                <a:gridCol w="3861372">
                  <a:extLst>
                    <a:ext uri="{9D8B030D-6E8A-4147-A177-3AD203B41FA5}">
                      <a16:colId xmlns:a16="http://schemas.microsoft.com/office/drawing/2014/main" val="2387126912"/>
                    </a:ext>
                  </a:extLst>
                </a:gridCol>
                <a:gridCol w="2025722">
                  <a:extLst>
                    <a:ext uri="{9D8B030D-6E8A-4147-A177-3AD203B41FA5}">
                      <a16:colId xmlns:a16="http://schemas.microsoft.com/office/drawing/2014/main" val="2314152055"/>
                    </a:ext>
                  </a:extLst>
                </a:gridCol>
              </a:tblGrid>
              <a:tr h="647359">
                <a:tc>
                  <a:txBody>
                    <a:bodyPr/>
                    <a:lstStyle/>
                    <a:p>
                      <a:pPr algn="ctr"/>
                      <a:r>
                        <a:rPr lang="en-US" sz="1200" dirty="0"/>
                        <a:t>SL No.</a:t>
                      </a:r>
                      <a:endParaRPr lang="en-US" sz="12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US" sz="1200" dirty="0"/>
                        <a:t>ACCOUNT</a:t>
                      </a:r>
                      <a:endParaRPr lang="en-US" sz="12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US" sz="1200" dirty="0"/>
                        <a:t>DESCRIPTION</a:t>
                      </a:r>
                      <a:endParaRPr lang="en-US" sz="12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US" sz="1200" dirty="0"/>
                        <a:t>POC</a:t>
                      </a:r>
                      <a:endParaRPr lang="en-US" sz="12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4249886040"/>
                  </a:ext>
                </a:extLst>
              </a:tr>
              <a:tr h="647359">
                <a:tc>
                  <a:txBody>
                    <a:bodyPr/>
                    <a:lstStyle/>
                    <a:p>
                      <a:pPr algn="ctr"/>
                      <a:r>
                        <a:rPr lang="en-US" sz="1400" dirty="0">
                          <a:solidFill>
                            <a:schemeClr val="tx2"/>
                          </a:solidFill>
                        </a:rPr>
                        <a:t>1</a:t>
                      </a:r>
                      <a:endParaRPr lang="en-US" sz="1400" dirty="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endParaRPr lang="en-US" sz="1400" dirty="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400" kern="1200" dirty="0">
                          <a:solidFill>
                            <a:schemeClr val="tx2"/>
                          </a:solidFill>
                          <a:effectLst/>
                        </a:rPr>
                        <a:t>Data center migration of 480+ applications and 4500 servers to Azure, AWS and CoLo</a:t>
                      </a:r>
                      <a:endParaRPr lang="en-US" sz="1100" dirty="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400" dirty="0">
                          <a:solidFill>
                            <a:schemeClr val="tx2"/>
                          </a:solidFill>
                        </a:rPr>
                        <a:t>Vivek Kumar</a:t>
                      </a:r>
                    </a:p>
                    <a:p>
                      <a:pPr algn="l"/>
                      <a:r>
                        <a:rPr lang="en-US" sz="1100" u="sng" kern="1200" dirty="0">
                          <a:solidFill>
                            <a:schemeClr val="tx2"/>
                          </a:solidFill>
                          <a:effectLst/>
                          <a:hlinkClick r:id="rId2"/>
                        </a:rPr>
                        <a:t>Vivek1.Kumar1@cognizant.com</a:t>
                      </a:r>
                      <a:endParaRPr lang="en-US" sz="1000" dirty="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629249693"/>
                  </a:ext>
                </a:extLst>
              </a:tr>
              <a:tr h="647359">
                <a:tc>
                  <a:txBody>
                    <a:bodyPr/>
                    <a:lstStyle/>
                    <a:p>
                      <a:pPr algn="ctr"/>
                      <a:r>
                        <a:rPr lang="en-US" sz="1400" dirty="0">
                          <a:solidFill>
                            <a:schemeClr val="tx2"/>
                          </a:solidFill>
                        </a:rPr>
                        <a:t>2</a:t>
                      </a:r>
                      <a:endParaRPr lang="en-US" sz="1400" dirty="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endParaRPr lang="en-US" sz="1400" dirty="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400" kern="1200" dirty="0">
                          <a:solidFill>
                            <a:schemeClr val="tx2"/>
                          </a:solidFill>
                          <a:effectLst/>
                        </a:rPr>
                        <a:t>Data center migration of ore than 250+ applications and 1600+ servers to Azure</a:t>
                      </a:r>
                      <a:endParaRPr lang="en-US" sz="1400" kern="1200" dirty="0">
                        <a:solidFill>
                          <a:schemeClr val="tx2"/>
                        </a:solidFill>
                        <a:effectLst/>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r>
                        <a:rPr lang="en-US" sz="1400" dirty="0">
                          <a:solidFill>
                            <a:schemeClr val="tx2"/>
                          </a:solidFill>
                        </a:rPr>
                        <a:t>Cham Silvy</a:t>
                      </a:r>
                    </a:p>
                    <a:p>
                      <a:pPr algn="ctr"/>
                      <a:r>
                        <a:rPr lang="en-US" sz="1100" u="sng" kern="1200" dirty="0">
                          <a:solidFill>
                            <a:schemeClr val="tx2"/>
                          </a:solidFill>
                          <a:effectLst/>
                          <a:hlinkClick r:id="rId3"/>
                        </a:rPr>
                        <a:t>Silvy.Cham@cognizant.com</a:t>
                      </a:r>
                      <a:endParaRPr lang="en-US" sz="1100" u="sng" kern="1200" dirty="0">
                        <a:solidFill>
                          <a:schemeClr val="tx2"/>
                        </a:solidFill>
                        <a:effectLst/>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260114298"/>
                  </a:ext>
                </a:extLst>
              </a:tr>
              <a:tr h="647359">
                <a:tc>
                  <a:txBody>
                    <a:bodyPr/>
                    <a:lstStyle/>
                    <a:p>
                      <a:pPr algn="ctr"/>
                      <a:r>
                        <a:rPr lang="en-US" sz="1400" dirty="0">
                          <a:solidFill>
                            <a:schemeClr val="tx2"/>
                          </a:solidFill>
                        </a:rPr>
                        <a:t>3</a:t>
                      </a:r>
                      <a:endParaRPr lang="en-US" sz="1400" dirty="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a:endParaRPr lang="en-US" sz="1400" dirty="0">
                        <a:solidFill>
                          <a:schemeClr val="tx2"/>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algn="ctr" defTabSz="914378" rtl="0" eaLnBrk="1" latinLnBrk="0" hangingPunct="1"/>
                      <a:r>
                        <a:rPr lang="en-US" sz="1400" kern="1200" dirty="0">
                          <a:solidFill>
                            <a:schemeClr val="tx2"/>
                          </a:solidFill>
                          <a:effectLst/>
                        </a:rPr>
                        <a:t>Migration of Oracle POS and JDA (600+ servers) supply chain system to Azure and delivering it as a managed services </a:t>
                      </a:r>
                      <a:endParaRPr lang="en-US" sz="1400" kern="1200" dirty="0">
                        <a:solidFill>
                          <a:schemeClr val="tx2"/>
                        </a:solidFill>
                        <a:effectLst/>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lang="en-US" sz="1400" dirty="0">
                          <a:solidFill>
                            <a:schemeClr val="tx2"/>
                          </a:solidFill>
                        </a:rPr>
                        <a:t>Cham Silvy</a:t>
                      </a:r>
                    </a:p>
                    <a:p>
                      <a:pPr marL="0" marR="0" lvl="0" indent="0" algn="ctr" defTabSz="914378" rtl="0" eaLnBrk="1" fontAlgn="auto" latinLnBrk="0" hangingPunct="1">
                        <a:lnSpc>
                          <a:spcPct val="100000"/>
                        </a:lnSpc>
                        <a:spcBef>
                          <a:spcPts val="0"/>
                        </a:spcBef>
                        <a:spcAft>
                          <a:spcPts val="0"/>
                        </a:spcAft>
                        <a:buClrTx/>
                        <a:buSzTx/>
                        <a:buFontTx/>
                        <a:buNone/>
                        <a:tabLst/>
                        <a:defRPr/>
                      </a:pPr>
                      <a:r>
                        <a:rPr lang="en-US" sz="1100" u="sng" kern="1200" dirty="0">
                          <a:solidFill>
                            <a:schemeClr val="tx2"/>
                          </a:solidFill>
                          <a:effectLst/>
                          <a:latin typeface="+mn-lt"/>
                          <a:ea typeface="+mn-ea"/>
                          <a:cs typeface="+mn-cs"/>
                          <a:hlinkClick r:id="rId3"/>
                        </a:rPr>
                        <a:t>Silvy.Cham@cognizant.com</a:t>
                      </a:r>
                      <a:endParaRPr lang="en-US" sz="1100" u="sng" kern="1200" dirty="0">
                        <a:solidFill>
                          <a:schemeClr val="tx2"/>
                        </a:solidFill>
                        <a:effectLst/>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860233716"/>
                  </a:ext>
                </a:extLst>
              </a:tr>
            </a:tbl>
          </a:graphicData>
        </a:graphic>
      </p:graphicFrame>
      <p:pic>
        <p:nvPicPr>
          <p:cNvPr id="13314" name="Picture 2" descr="Centrica"/>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5092" y="1692813"/>
            <a:ext cx="998912" cy="29967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7-Eleven to Further Global Growth, Entering 18th Country ..."/>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5424" y="2144098"/>
            <a:ext cx="1108580" cy="62302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Sally Beauty – Vacaville Comm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5164" y="2918731"/>
            <a:ext cx="769099" cy="51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8285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a:t>Financial &amp; Business Disputes</a:t>
            </a:r>
            <a:endParaRPr lang="en-US" dirty="0"/>
          </a:p>
        </p:txBody>
      </p:sp>
    </p:spTree>
    <p:extLst>
      <p:ext uri="{BB962C8B-B14F-4D97-AF65-F5344CB8AC3E}">
        <p14:creationId xmlns:p14="http://schemas.microsoft.com/office/powerpoint/2010/main" val="2496420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Financials &amp; Business Disputes</a:t>
            </a:r>
            <a:endParaRPr lang="en-US" dirty="0"/>
          </a:p>
        </p:txBody>
      </p:sp>
      <p:sp>
        <p:nvSpPr>
          <p:cNvPr id="15" name="Rectangle 14"/>
          <p:cNvSpPr/>
          <p:nvPr/>
        </p:nvSpPr>
        <p:spPr>
          <a:xfrm>
            <a:off x="275239" y="822252"/>
            <a:ext cx="2610606" cy="14023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latin typeface="+mj-lt"/>
              </a:rPr>
              <a:t>2019 Financials</a:t>
            </a:r>
          </a:p>
          <a:p>
            <a:r>
              <a:rPr lang="en-US" sz="1050" b="1" dirty="0">
                <a:solidFill>
                  <a:schemeClr val="bg1"/>
                </a:solidFill>
                <a:latin typeface="+mj-lt"/>
              </a:rPr>
              <a:t>Revenue: $16.8Bn </a:t>
            </a:r>
            <a:r>
              <a:rPr lang="en-US" sz="1050" b="1" dirty="0">
                <a:latin typeface="+mj-lt"/>
              </a:rPr>
              <a:t>(4.1% YoY)</a:t>
            </a:r>
          </a:p>
          <a:p>
            <a:r>
              <a:rPr lang="en-US" sz="1050" b="1" dirty="0">
                <a:latin typeface="+mj-lt"/>
              </a:rPr>
              <a:t>Income from Operations: 2.4B </a:t>
            </a:r>
          </a:p>
          <a:p>
            <a:r>
              <a:rPr lang="en-US" sz="1050" b="1" dirty="0">
                <a:latin typeface="+mj-lt"/>
              </a:rPr>
              <a:t>(-12.4% YoY) </a:t>
            </a:r>
          </a:p>
          <a:p>
            <a:r>
              <a:rPr lang="en-US" sz="1050" b="1" dirty="0">
                <a:latin typeface="+mj-lt"/>
              </a:rPr>
              <a:t>Net Income: $1.8Bn (-12.3% YoY)</a:t>
            </a:r>
          </a:p>
        </p:txBody>
      </p:sp>
      <p:sp>
        <p:nvSpPr>
          <p:cNvPr id="16" name="Rectangle 15"/>
          <p:cNvSpPr/>
          <p:nvPr/>
        </p:nvSpPr>
        <p:spPr>
          <a:xfrm>
            <a:off x="5945973" y="1043269"/>
            <a:ext cx="2837176" cy="2928556"/>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000" dirty="0">
              <a:solidFill>
                <a:schemeClr val="tx2"/>
              </a:solidFill>
              <a:latin typeface="+mj-lt"/>
              <a:ea typeface="Times New Roman" panose="02020603050405020304" pitchFamily="18" charset="0"/>
              <a:cs typeface="Arial" panose="020B0604020202020204" pitchFamily="34" charset="0"/>
            </a:endParaRPr>
          </a:p>
          <a:p>
            <a:pPr algn="just"/>
            <a:r>
              <a:rPr lang="en-US" sz="1000" dirty="0">
                <a:solidFill>
                  <a:schemeClr val="tx2"/>
                </a:solidFill>
                <a:latin typeface="+mj-lt"/>
                <a:ea typeface="Times New Roman" panose="02020603050405020304" pitchFamily="18" charset="0"/>
                <a:cs typeface="Arial" panose="020B0604020202020204" pitchFamily="34" charset="0"/>
              </a:rPr>
              <a:t>Cognizant is restricted from providing certain sensitive business information that is not publicly disclosed. we are involved in various claims and legal actions arising in the ordinary course of business.  Material litigations are disclosed in Cognizant’s public filings as and to the extent required by applicable securities laws, rules and regulations.</a:t>
            </a:r>
          </a:p>
          <a:p>
            <a:pPr algn="just"/>
            <a:endParaRPr lang="en-US" sz="1000" dirty="0">
              <a:solidFill>
                <a:schemeClr val="tx2"/>
              </a:solidFill>
              <a:latin typeface="+mj-lt"/>
              <a:ea typeface="Times New Roman" panose="02020603050405020304" pitchFamily="18" charset="0"/>
              <a:cs typeface="Arial" panose="020B0604020202020204" pitchFamily="34" charset="0"/>
            </a:endParaRPr>
          </a:p>
          <a:p>
            <a:pPr algn="just"/>
            <a:r>
              <a:rPr lang="en-US" sz="1000" dirty="0">
                <a:solidFill>
                  <a:schemeClr val="tx2"/>
                </a:solidFill>
                <a:latin typeface="+mj-lt"/>
                <a:ea typeface="Times New Roman" panose="02020603050405020304" pitchFamily="18" charset="0"/>
                <a:cs typeface="Arial" panose="020B0604020202020204" pitchFamily="34" charset="0"/>
              </a:rPr>
              <a:t>To the best of its knowledge, Cognizant does not presently have and has not in the past five (5) years had any material pending lawsuits that would preclude Cognizant from performing its obligations in connection with services contemplated under this RFP. Cognizant has not been involved in any bankruptcy proceedings.</a:t>
            </a:r>
          </a:p>
        </p:txBody>
      </p:sp>
      <p:cxnSp>
        <p:nvCxnSpPr>
          <p:cNvPr id="20" name="Straight Connector 19"/>
          <p:cNvCxnSpPr/>
          <p:nvPr/>
        </p:nvCxnSpPr>
        <p:spPr>
          <a:xfrm>
            <a:off x="5945973" y="862819"/>
            <a:ext cx="0" cy="3200400"/>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67530" y="2291517"/>
            <a:ext cx="2618315" cy="1402352"/>
          </a:xfrm>
          <a:prstGeom prst="rect">
            <a:avLst/>
          </a:prstGeom>
          <a:solidFill>
            <a:srgbClr val="E11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latin typeface="+mj-lt"/>
              </a:rPr>
              <a:t>2018 Financials</a:t>
            </a:r>
          </a:p>
          <a:p>
            <a:r>
              <a:rPr lang="en-US" sz="1050" b="1" dirty="0">
                <a:latin typeface="+mj-lt"/>
              </a:rPr>
              <a:t>Revenue: $16.1Bn (8.9% YoY)</a:t>
            </a:r>
          </a:p>
          <a:p>
            <a:r>
              <a:rPr lang="en-US" sz="1050" b="1" dirty="0">
                <a:latin typeface="+mj-lt"/>
              </a:rPr>
              <a:t>Income from Operations: 2.8B (12.9% YoY)</a:t>
            </a:r>
          </a:p>
          <a:p>
            <a:r>
              <a:rPr lang="en-US" sz="1050" b="1" dirty="0">
                <a:latin typeface="+mj-lt"/>
              </a:rPr>
              <a:t>Net Income: $2.1Bn (39.7% YoY)</a:t>
            </a:r>
          </a:p>
        </p:txBody>
      </p:sp>
      <p:grpSp>
        <p:nvGrpSpPr>
          <p:cNvPr id="25" name="Group 24"/>
          <p:cNvGrpSpPr/>
          <p:nvPr/>
        </p:nvGrpSpPr>
        <p:grpSpPr>
          <a:xfrm>
            <a:off x="2897628" y="952345"/>
            <a:ext cx="2996390" cy="1919444"/>
            <a:chOff x="2960953" y="1187695"/>
            <a:chExt cx="2921282" cy="1803514"/>
          </a:xfrm>
        </p:grpSpPr>
        <p:pic>
          <p:nvPicPr>
            <p:cNvPr id="22" name="Picture 21"/>
            <p:cNvPicPr>
              <a:picLocks noChangeAspect="1"/>
            </p:cNvPicPr>
            <p:nvPr/>
          </p:nvPicPr>
          <p:blipFill>
            <a:blip r:embed="rId2">
              <a:extLst>
                <a:ext uri="{BEBA8EAE-BF5A-486C-A8C5-ECC9F3942E4B}">
                  <a14:imgProps xmlns:a14="http://schemas.microsoft.com/office/drawing/2010/main">
                    <a14:imgLayer r:embed="rId3">
                      <a14:imgEffect>
                        <a14:sharpenSoften amount="10000"/>
                      </a14:imgEffect>
                    </a14:imgLayer>
                  </a14:imgProps>
                </a:ext>
                <a:ext uri="{28A0092B-C50C-407E-A947-70E740481C1C}">
                  <a14:useLocalDpi xmlns:a14="http://schemas.microsoft.com/office/drawing/2010/main" val="0"/>
                </a:ext>
              </a:extLst>
            </a:blip>
            <a:stretch>
              <a:fillRect/>
            </a:stretch>
          </p:blipFill>
          <p:spPr>
            <a:xfrm>
              <a:off x="2960953" y="1188716"/>
              <a:ext cx="2921282" cy="1802493"/>
            </a:xfrm>
            <a:prstGeom prst="rect">
              <a:avLst/>
            </a:prstGeom>
          </p:spPr>
        </p:pic>
        <p:sp>
          <p:nvSpPr>
            <p:cNvPr id="24" name="Rectangle 23"/>
            <p:cNvSpPr/>
            <p:nvPr/>
          </p:nvSpPr>
          <p:spPr>
            <a:xfrm>
              <a:off x="2969730" y="1187695"/>
              <a:ext cx="449092" cy="170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050" b="1" dirty="0">
                <a:solidFill>
                  <a:srgbClr val="FFFFFF"/>
                </a:solidFill>
                <a:latin typeface="+mj-lt"/>
                <a:cs typeface="Calibri" panose="020F0502020204030204" pitchFamily="34" charset="0"/>
              </a:endParaRPr>
            </a:p>
          </p:txBody>
        </p:sp>
      </p:grpSp>
      <p:sp>
        <p:nvSpPr>
          <p:cNvPr id="26" name="Rectangle 25"/>
          <p:cNvSpPr/>
          <p:nvPr/>
        </p:nvSpPr>
        <p:spPr>
          <a:xfrm>
            <a:off x="2885845" y="2993823"/>
            <a:ext cx="1219199" cy="707886"/>
          </a:xfrm>
          <a:prstGeom prst="rect">
            <a:avLst/>
          </a:prstGeom>
        </p:spPr>
        <p:txBody>
          <a:bodyPr wrap="square">
            <a:spAutoFit/>
          </a:bodyPr>
          <a:lstStyle/>
          <a:p>
            <a:pPr algn="just"/>
            <a:r>
              <a:rPr lang="en-US" sz="2000" dirty="0">
                <a:solidFill>
                  <a:srgbClr val="1DACED"/>
                </a:solidFill>
                <a:latin typeface="+mj-lt"/>
              </a:rPr>
              <a:t>$2.6B</a:t>
            </a:r>
          </a:p>
          <a:p>
            <a:pPr algn="just"/>
            <a:r>
              <a:rPr lang="en-US" sz="2000" dirty="0">
                <a:solidFill>
                  <a:srgbClr val="1DACED"/>
                </a:solidFill>
                <a:latin typeface="+mj-lt"/>
              </a:rPr>
              <a:t>$2.1B</a:t>
            </a:r>
            <a:endParaRPr lang="en-US" sz="2000" dirty="0">
              <a:solidFill>
                <a:srgbClr val="103E9A"/>
              </a:solidFill>
              <a:latin typeface="+mj-lt"/>
            </a:endParaRPr>
          </a:p>
        </p:txBody>
      </p:sp>
      <p:sp>
        <p:nvSpPr>
          <p:cNvPr id="27" name="Rectangle 26"/>
          <p:cNvSpPr/>
          <p:nvPr/>
        </p:nvSpPr>
        <p:spPr>
          <a:xfrm>
            <a:off x="3791680" y="3015759"/>
            <a:ext cx="1999064" cy="584775"/>
          </a:xfrm>
          <a:prstGeom prst="rect">
            <a:avLst/>
          </a:prstGeom>
        </p:spPr>
        <p:txBody>
          <a:bodyPr wrap="square">
            <a:spAutoFit/>
          </a:bodyPr>
          <a:lstStyle/>
          <a:p>
            <a:pPr algn="just"/>
            <a:r>
              <a:rPr lang="en-US" sz="800" dirty="0">
                <a:solidFill>
                  <a:srgbClr val="595959"/>
                </a:solidFill>
                <a:latin typeface="+mj-lt"/>
                <a:cs typeface="Arial" panose="020B0604020202020204" pitchFamily="34" charset="0"/>
              </a:rPr>
              <a:t>Capital return through dividends and share purchases</a:t>
            </a:r>
          </a:p>
          <a:p>
            <a:pPr algn="just"/>
            <a:endParaRPr lang="en-US" sz="800" dirty="0">
              <a:solidFill>
                <a:srgbClr val="595959"/>
              </a:solidFill>
              <a:latin typeface="+mj-lt"/>
              <a:cs typeface="Arial" panose="020B0604020202020204" pitchFamily="34" charset="0"/>
            </a:endParaRPr>
          </a:p>
          <a:p>
            <a:pPr algn="just"/>
            <a:r>
              <a:rPr lang="en-US" sz="800" dirty="0">
                <a:solidFill>
                  <a:srgbClr val="595959"/>
                </a:solidFill>
                <a:latin typeface="+mj-lt"/>
                <a:cs typeface="Arial" panose="020B0604020202020204" pitchFamily="34" charset="0"/>
              </a:rPr>
              <a:t>Free cash flow</a:t>
            </a:r>
          </a:p>
        </p:txBody>
      </p:sp>
      <p:sp>
        <p:nvSpPr>
          <p:cNvPr id="19" name="Isosceles Triangle 18"/>
          <p:cNvSpPr/>
          <p:nvPr/>
        </p:nvSpPr>
        <p:spPr>
          <a:xfrm rot="5400000">
            <a:off x="3312815" y="4221971"/>
            <a:ext cx="537560" cy="17230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 name="TextBox 6"/>
          <p:cNvSpPr txBox="1"/>
          <p:nvPr/>
        </p:nvSpPr>
        <p:spPr>
          <a:xfrm>
            <a:off x="3762010" y="4183326"/>
            <a:ext cx="4640066" cy="246221"/>
          </a:xfrm>
          <a:prstGeom prst="rect">
            <a:avLst/>
          </a:prstGeom>
          <a:noFill/>
          <a:ln>
            <a:solidFill>
              <a:schemeClr val="tx1"/>
            </a:solidFill>
          </a:ln>
        </p:spPr>
        <p:txBody>
          <a:bodyPr wrap="square" lIns="0" tIns="0" rIns="0" bIns="0" rtlCol="0" anchor="ctr">
            <a:spAutoFit/>
          </a:bodyPr>
          <a:lstStyle/>
          <a:p>
            <a:pPr algn="ctr"/>
            <a:r>
              <a:rPr lang="en-US" sz="1600" b="1" dirty="0">
                <a:latin typeface="+mj-lt"/>
              </a:rPr>
              <a:t> </a:t>
            </a:r>
            <a:r>
              <a:rPr lang="en-US" sz="1600" b="1" dirty="0">
                <a:latin typeface="+mj-lt"/>
                <a:hlinkClick r:id="rId4"/>
              </a:rPr>
              <a:t>https://investors.cognizant.com  </a:t>
            </a:r>
            <a:r>
              <a:rPr lang="en-US" sz="1600" b="1" dirty="0">
                <a:latin typeface="+mj-lt"/>
              </a:rPr>
              <a:t>  |   </a:t>
            </a:r>
            <a:r>
              <a:rPr lang="en-US" sz="1600" b="1" dirty="0">
                <a:latin typeface="+mj-lt"/>
                <a:hlinkClick r:id="rId5"/>
              </a:rPr>
              <a:t>www.sec.gov</a:t>
            </a:r>
            <a:endParaRPr lang="en-US" sz="1600" b="1" dirty="0">
              <a:latin typeface="+mj-lt"/>
            </a:endParaRPr>
          </a:p>
        </p:txBody>
      </p:sp>
      <p:sp>
        <p:nvSpPr>
          <p:cNvPr id="8" name="TextBox 7"/>
          <p:cNvSpPr txBox="1"/>
          <p:nvPr/>
        </p:nvSpPr>
        <p:spPr>
          <a:xfrm>
            <a:off x="332507" y="4090993"/>
            <a:ext cx="3164212" cy="430887"/>
          </a:xfrm>
          <a:prstGeom prst="rect">
            <a:avLst/>
          </a:prstGeom>
          <a:solidFill>
            <a:schemeClr val="tx1"/>
          </a:solidFill>
        </p:spPr>
        <p:txBody>
          <a:bodyPr wrap="square" lIns="0" tIns="0" rIns="0" bIns="0" rtlCol="0">
            <a:spAutoFit/>
          </a:bodyPr>
          <a:lstStyle/>
          <a:p>
            <a:pPr algn="ctr"/>
            <a:r>
              <a:rPr lang="en-US" sz="1400" i="1" dirty="0">
                <a:solidFill>
                  <a:schemeClr val="bg1"/>
                </a:solidFill>
                <a:latin typeface="+mj-lt"/>
              </a:rPr>
              <a:t>Please click on the link to access Cognizant’s Financial Statement</a:t>
            </a:r>
            <a:endParaRPr lang="en-US" sz="1400" dirty="0">
              <a:solidFill>
                <a:schemeClr val="bg1"/>
              </a:solidFill>
              <a:latin typeface="+mj-lt"/>
            </a:endParaRPr>
          </a:p>
        </p:txBody>
      </p:sp>
      <p:sp>
        <p:nvSpPr>
          <p:cNvPr id="11" name="TextBox 10"/>
          <p:cNvSpPr txBox="1"/>
          <p:nvPr/>
        </p:nvSpPr>
        <p:spPr>
          <a:xfrm>
            <a:off x="2977726" y="822136"/>
            <a:ext cx="2127183" cy="184666"/>
          </a:xfrm>
          <a:prstGeom prst="rect">
            <a:avLst/>
          </a:prstGeom>
        </p:spPr>
        <p:txBody>
          <a:bodyPr wrap="square" lIns="0" tIns="0" rIns="0" bIns="0" rtlCol="0">
            <a:spAutoFit/>
          </a:bodyPr>
          <a:lstStyle/>
          <a:p>
            <a:pPr algn="just"/>
            <a:r>
              <a:rPr lang="en-US" sz="1200" b="1" spc="-50" dirty="0">
                <a:solidFill>
                  <a:srgbClr val="0034A2"/>
                </a:solidFill>
                <a:latin typeface="+mj-lt"/>
                <a:ea typeface="Avenir Next" charset="0"/>
                <a:cs typeface="Avenir Next Medium"/>
              </a:rPr>
              <a:t>Sustained Growth</a:t>
            </a:r>
          </a:p>
        </p:txBody>
      </p:sp>
      <p:sp>
        <p:nvSpPr>
          <p:cNvPr id="17" name="TextBox 16"/>
          <p:cNvSpPr txBox="1"/>
          <p:nvPr/>
        </p:nvSpPr>
        <p:spPr>
          <a:xfrm>
            <a:off x="6030864" y="822136"/>
            <a:ext cx="2127183" cy="184666"/>
          </a:xfrm>
          <a:prstGeom prst="rect">
            <a:avLst/>
          </a:prstGeom>
        </p:spPr>
        <p:txBody>
          <a:bodyPr wrap="square" lIns="0" tIns="0" rIns="0" bIns="0" rtlCol="0">
            <a:spAutoFit/>
          </a:bodyPr>
          <a:lstStyle/>
          <a:p>
            <a:pPr algn="just"/>
            <a:r>
              <a:rPr lang="en-US" sz="1200" b="1" spc="-50" dirty="0">
                <a:solidFill>
                  <a:srgbClr val="0034A2"/>
                </a:solidFill>
                <a:latin typeface="+mj-lt"/>
                <a:ea typeface="Avenir Next" charset="0"/>
                <a:cs typeface="Avenir Next Medium"/>
              </a:rPr>
              <a:t>Pending Litigations</a:t>
            </a:r>
          </a:p>
        </p:txBody>
      </p:sp>
    </p:spTree>
    <p:extLst>
      <p:ext uri="{BB962C8B-B14F-4D97-AF65-F5344CB8AC3E}">
        <p14:creationId xmlns:p14="http://schemas.microsoft.com/office/powerpoint/2010/main" val="42562761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p:txBody>
          <a:bodyPr/>
          <a:lstStyle/>
          <a:p>
            <a:r>
              <a:rPr lang="en-US"/>
              <a:t>Support Model</a:t>
            </a:r>
            <a:endParaRPr lang="en-US" dirty="0"/>
          </a:p>
        </p:txBody>
      </p:sp>
    </p:spTree>
    <p:extLst>
      <p:ext uri="{BB962C8B-B14F-4D97-AF65-F5344CB8AC3E}">
        <p14:creationId xmlns:p14="http://schemas.microsoft.com/office/powerpoint/2010/main" val="19212095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Cognizant Managed Services – Service Level Agreement</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383873184"/>
              </p:ext>
            </p:extLst>
          </p:nvPr>
        </p:nvGraphicFramePr>
        <p:xfrm>
          <a:off x="266284" y="652113"/>
          <a:ext cx="8611432" cy="3520440"/>
        </p:xfrm>
        <a:graphic>
          <a:graphicData uri="http://schemas.openxmlformats.org/drawingml/2006/table">
            <a:tbl>
              <a:tblPr firstRow="1" bandRow="1">
                <a:tableStyleId>{5C22544A-7EE6-4342-B048-85BDC9FD1C3A}</a:tableStyleId>
              </a:tblPr>
              <a:tblGrid>
                <a:gridCol w="2152858">
                  <a:extLst>
                    <a:ext uri="{9D8B030D-6E8A-4147-A177-3AD203B41FA5}">
                      <a16:colId xmlns:a16="http://schemas.microsoft.com/office/drawing/2014/main" val="4187512303"/>
                    </a:ext>
                  </a:extLst>
                </a:gridCol>
                <a:gridCol w="2152858">
                  <a:extLst>
                    <a:ext uri="{9D8B030D-6E8A-4147-A177-3AD203B41FA5}">
                      <a16:colId xmlns:a16="http://schemas.microsoft.com/office/drawing/2014/main" val="4162467609"/>
                    </a:ext>
                  </a:extLst>
                </a:gridCol>
                <a:gridCol w="2152858">
                  <a:extLst>
                    <a:ext uri="{9D8B030D-6E8A-4147-A177-3AD203B41FA5}">
                      <a16:colId xmlns:a16="http://schemas.microsoft.com/office/drawing/2014/main" val="138016132"/>
                    </a:ext>
                  </a:extLst>
                </a:gridCol>
                <a:gridCol w="2152858">
                  <a:extLst>
                    <a:ext uri="{9D8B030D-6E8A-4147-A177-3AD203B41FA5}">
                      <a16:colId xmlns:a16="http://schemas.microsoft.com/office/drawing/2014/main" val="1349046279"/>
                    </a:ext>
                  </a:extLst>
                </a:gridCol>
              </a:tblGrid>
              <a:tr h="251460">
                <a:tc>
                  <a:txBody>
                    <a:bodyPr/>
                    <a:lstStyle/>
                    <a:p>
                      <a:pPr marL="0" marR="0" lvl="0" indent="0" algn="ctr" defTabSz="1228954"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Offerings</a:t>
                      </a:r>
                      <a:endParaRPr lang="en-US" sz="1200" dirty="0">
                        <a:latin typeface="Calibri" panose="020F0502020204030204" pitchFamily="34" charset="0"/>
                        <a:cs typeface="Calibri" panose="020F0502020204030204" pitchFamily="34" charset="0"/>
                      </a:endParaRPr>
                    </a:p>
                  </a:txBody>
                  <a:tcPr marL="914400" marT="91440" marB="91440" anchor="ctr">
                    <a:solidFill>
                      <a:srgbClr val="0033A0"/>
                    </a:solidFill>
                  </a:tcPr>
                </a:tc>
                <a:tc>
                  <a:txBody>
                    <a:bodyPr/>
                    <a:lstStyle/>
                    <a:p>
                      <a:pPr marL="0" marR="0" lvl="0" indent="0" algn="ctr" defTabSz="1228954"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Standard</a:t>
                      </a:r>
                      <a:endParaRPr lang="en-US" sz="1200" dirty="0">
                        <a:latin typeface="Calibri" panose="020F0502020204030204" pitchFamily="34" charset="0"/>
                        <a:cs typeface="Calibri" panose="020F0502020204030204" pitchFamily="34" charset="0"/>
                      </a:endParaRPr>
                    </a:p>
                  </a:txBody>
                  <a:tcPr marL="914400" marT="91440" marB="91440" anchor="ctr">
                    <a:solidFill>
                      <a:srgbClr val="0033A0"/>
                    </a:solidFill>
                  </a:tcPr>
                </a:tc>
                <a:tc>
                  <a:txBody>
                    <a:bodyPr/>
                    <a:lstStyle/>
                    <a:p>
                      <a:pPr marL="0" marR="0" lvl="0" indent="0" algn="ctr" defTabSz="1228954"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cs typeface="Calibri" panose="020F0502020204030204" pitchFamily="34" charset="0"/>
                        </a:rPr>
                        <a:t>Professional</a:t>
                      </a:r>
                      <a:endParaRPr lang="en-US" sz="1200" dirty="0">
                        <a:latin typeface="Calibri" panose="020F0502020204030204" pitchFamily="34" charset="0"/>
                        <a:cs typeface="Calibri" panose="020F0502020204030204" pitchFamily="34" charset="0"/>
                      </a:endParaRPr>
                    </a:p>
                  </a:txBody>
                  <a:tcPr marL="914400" marT="91440" marB="91440" anchor="ctr">
                    <a:solidFill>
                      <a:srgbClr val="0033A0"/>
                    </a:solidFill>
                  </a:tcPr>
                </a:tc>
                <a:tc>
                  <a:txBody>
                    <a:bodyPr/>
                    <a:lstStyle/>
                    <a:p>
                      <a:pPr algn="ctr"/>
                      <a:r>
                        <a:rPr lang="en-US" sz="1200" b="1" dirty="0">
                          <a:latin typeface="Calibri" panose="020F0502020204030204" pitchFamily="34" charset="0"/>
                          <a:cs typeface="Calibri" panose="020F0502020204030204" pitchFamily="34" charset="0"/>
                        </a:rPr>
                        <a:t>Premium</a:t>
                      </a:r>
                      <a:endParaRPr lang="en-US" sz="1200" dirty="0">
                        <a:latin typeface="Calibri" panose="020F0502020204030204" pitchFamily="34" charset="0"/>
                        <a:cs typeface="Calibri" panose="020F0502020204030204" pitchFamily="34" charset="0"/>
                      </a:endParaRPr>
                    </a:p>
                  </a:txBody>
                  <a:tcPr marL="914400" marT="91440" marB="91440" anchor="ctr">
                    <a:solidFill>
                      <a:srgbClr val="0033A0"/>
                    </a:solidFill>
                  </a:tcPr>
                </a:tc>
                <a:extLst>
                  <a:ext uri="{0D108BD9-81ED-4DB2-BD59-A6C34878D82A}">
                    <a16:rowId xmlns:a16="http://schemas.microsoft.com/office/drawing/2014/main" val="2983840826"/>
                  </a:ext>
                </a:extLst>
              </a:tr>
              <a:tr h="240030">
                <a:tc>
                  <a:txBody>
                    <a:bodyPr/>
                    <a:lstStyle/>
                    <a:p>
                      <a:pPr marL="0" indent="0" algn="ctr" defTabSz="1228954" rtl="0" eaLnBrk="1" latinLnBrk="0" hangingPunct="1">
                        <a:spcBef>
                          <a:spcPts val="300"/>
                        </a:spcBef>
                        <a:buFont typeface="Wingdings" panose="05000000000000000000" pitchFamily="2" charset="2"/>
                        <a:buNone/>
                        <a:tabLst/>
                      </a:pPr>
                      <a:r>
                        <a:rPr lang="en-US" sz="1100" b="1" kern="1200" dirty="0">
                          <a:solidFill>
                            <a:srgbClr val="1C1018"/>
                          </a:solidFill>
                          <a:latin typeface="Calibri" panose="020F0502020204030204" pitchFamily="34" charset="0"/>
                          <a:ea typeface="+mn-ea"/>
                          <a:cs typeface="Calibri" panose="020F0502020204030204" pitchFamily="34" charset="0"/>
                        </a:rPr>
                        <a:t>Support</a:t>
                      </a:r>
                    </a:p>
                  </a:txBody>
                  <a:tcPr marL="914400" marT="91440" marB="91440" anchor="ctr">
                    <a:solidFill>
                      <a:srgbClr val="F1F1F1"/>
                    </a:solidFill>
                  </a:tcPr>
                </a:tc>
                <a:tc>
                  <a:txBody>
                    <a:bodyPr/>
                    <a:lstStyle/>
                    <a:p>
                      <a:pPr marL="0" indent="0" algn="ctr" defTabSz="1228954" rtl="0" eaLnBrk="1" latinLnBrk="0" hangingPunct="1">
                        <a:spcBef>
                          <a:spcPts val="300"/>
                        </a:spcBef>
                        <a:buFont typeface="Wingdings" panose="05000000000000000000" pitchFamily="2" charset="2"/>
                        <a:buNone/>
                        <a:tabLst/>
                      </a:pPr>
                      <a:r>
                        <a:rPr lang="en-US" sz="1100" kern="1200" dirty="0">
                          <a:solidFill>
                            <a:srgbClr val="1C1018"/>
                          </a:solidFill>
                          <a:latin typeface="Calibri" panose="020F0502020204030204" pitchFamily="34" charset="0"/>
                          <a:ea typeface="+mn-ea"/>
                          <a:cs typeface="Calibri" panose="020F0502020204030204" pitchFamily="34" charset="0"/>
                        </a:rPr>
                        <a:t>24x7 – L1</a:t>
                      </a:r>
                    </a:p>
                  </a:txBody>
                  <a:tcPr marL="914400" marT="91440" marB="91440" anchor="ctr">
                    <a:solidFill>
                      <a:srgbClr val="F1F1F1"/>
                    </a:solidFill>
                  </a:tcPr>
                </a:tc>
                <a:tc>
                  <a:txBody>
                    <a:bodyPr/>
                    <a:lstStyle/>
                    <a:p>
                      <a:pPr marL="0" indent="0" algn="ctr" defTabSz="1228954" rtl="0" eaLnBrk="1" latinLnBrk="0" hangingPunct="1">
                        <a:spcBef>
                          <a:spcPts val="300"/>
                        </a:spcBef>
                        <a:buFont typeface="Wingdings" panose="05000000000000000000" pitchFamily="2" charset="2"/>
                        <a:buNone/>
                        <a:tabLst/>
                      </a:pPr>
                      <a:r>
                        <a:rPr lang="en-US" sz="1100" kern="1200" dirty="0">
                          <a:solidFill>
                            <a:srgbClr val="1C1018"/>
                          </a:solidFill>
                          <a:latin typeface="Calibri" panose="020F0502020204030204" pitchFamily="34" charset="0"/>
                          <a:ea typeface="+mn-ea"/>
                          <a:cs typeface="Calibri" panose="020F0502020204030204" pitchFamily="34" charset="0"/>
                        </a:rPr>
                        <a:t>24x7 – L1</a:t>
                      </a:r>
                      <a:r>
                        <a:rPr lang="en-US" sz="1100" kern="1200" baseline="0" dirty="0">
                          <a:solidFill>
                            <a:srgbClr val="1C1018"/>
                          </a:solidFill>
                          <a:latin typeface="Calibri" panose="020F0502020204030204" pitchFamily="34" charset="0"/>
                          <a:ea typeface="+mn-ea"/>
                          <a:cs typeface="Calibri" panose="020F0502020204030204" pitchFamily="34" charset="0"/>
                        </a:rPr>
                        <a:t> / L2 / L3</a:t>
                      </a:r>
                      <a:endParaRPr lang="en-US" sz="1100" kern="1200" dirty="0">
                        <a:solidFill>
                          <a:srgbClr val="1C1018"/>
                        </a:solidFill>
                        <a:latin typeface="Calibri" panose="020F0502020204030204" pitchFamily="34" charset="0"/>
                        <a:ea typeface="+mn-ea"/>
                        <a:cs typeface="Calibri" panose="020F0502020204030204" pitchFamily="34" charset="0"/>
                      </a:endParaRPr>
                    </a:p>
                  </a:txBody>
                  <a:tcPr marL="914400" marT="91440" marB="91440" anchor="ctr">
                    <a:solidFill>
                      <a:srgbClr val="F1F1F1"/>
                    </a:solidFill>
                  </a:tcPr>
                </a:tc>
                <a:tc>
                  <a:txBody>
                    <a:bodyPr/>
                    <a:lstStyle/>
                    <a:p>
                      <a:pPr marL="0" marR="0" lvl="0" indent="0" algn="ctr" defTabSz="1228954" rtl="0" eaLnBrk="1" fontAlgn="auto" latinLnBrk="0" hangingPunct="1">
                        <a:lnSpc>
                          <a:spcPct val="100000"/>
                        </a:lnSpc>
                        <a:spcBef>
                          <a:spcPts val="300"/>
                        </a:spcBef>
                        <a:spcAft>
                          <a:spcPts val="0"/>
                        </a:spcAft>
                        <a:buClrTx/>
                        <a:buSzTx/>
                        <a:buFont typeface="Wingdings" panose="05000000000000000000" pitchFamily="2" charset="2"/>
                        <a:buNone/>
                        <a:tabLst/>
                        <a:defRPr/>
                      </a:pPr>
                      <a:r>
                        <a:rPr lang="en-US" sz="1100" kern="1200" dirty="0">
                          <a:solidFill>
                            <a:srgbClr val="1C1018"/>
                          </a:solidFill>
                          <a:latin typeface="Calibri" panose="020F0502020204030204" pitchFamily="34" charset="0"/>
                          <a:ea typeface="+mn-ea"/>
                          <a:cs typeface="Calibri" panose="020F0502020204030204" pitchFamily="34" charset="0"/>
                        </a:rPr>
                        <a:t>24x7 – L1</a:t>
                      </a:r>
                      <a:r>
                        <a:rPr lang="en-US" sz="1100" kern="1200" baseline="0" dirty="0">
                          <a:solidFill>
                            <a:srgbClr val="1C1018"/>
                          </a:solidFill>
                          <a:latin typeface="Calibri" panose="020F0502020204030204" pitchFamily="34" charset="0"/>
                          <a:ea typeface="+mn-ea"/>
                          <a:cs typeface="Calibri" panose="020F0502020204030204" pitchFamily="34" charset="0"/>
                        </a:rPr>
                        <a:t> / L2 / L3</a:t>
                      </a:r>
                      <a:endParaRPr lang="en-US" sz="1100" kern="1200" dirty="0">
                        <a:solidFill>
                          <a:srgbClr val="1C1018"/>
                        </a:solidFill>
                        <a:latin typeface="Calibri" panose="020F0502020204030204" pitchFamily="34" charset="0"/>
                        <a:ea typeface="+mn-ea"/>
                        <a:cs typeface="Calibri" panose="020F0502020204030204" pitchFamily="34" charset="0"/>
                      </a:endParaRPr>
                    </a:p>
                  </a:txBody>
                  <a:tcPr marL="914400" marT="91440" marB="91440" anchor="ctr">
                    <a:solidFill>
                      <a:srgbClr val="F1F1F1"/>
                    </a:solidFill>
                  </a:tcPr>
                </a:tc>
                <a:extLst>
                  <a:ext uri="{0D108BD9-81ED-4DB2-BD59-A6C34878D82A}">
                    <a16:rowId xmlns:a16="http://schemas.microsoft.com/office/drawing/2014/main" val="672472497"/>
                  </a:ext>
                </a:extLst>
              </a:tr>
              <a:tr h="240030">
                <a:tc gridSpan="4">
                  <a:txBody>
                    <a:bodyPr/>
                    <a:lstStyle/>
                    <a:p>
                      <a:pPr marL="0" indent="0" algn="ctr" defTabSz="1228954" rtl="0" eaLnBrk="1" latinLnBrk="0" hangingPunct="1">
                        <a:spcBef>
                          <a:spcPts val="300"/>
                        </a:spcBef>
                        <a:buFont typeface="Wingdings" panose="05000000000000000000" pitchFamily="2" charset="2"/>
                        <a:buNone/>
                        <a:tabLst/>
                      </a:pPr>
                      <a:r>
                        <a:rPr lang="en-US" sz="1100" b="1" kern="1200" dirty="0">
                          <a:solidFill>
                            <a:srgbClr val="1C1018"/>
                          </a:solidFill>
                          <a:latin typeface="Calibri" panose="020F0502020204030204" pitchFamily="34" charset="0"/>
                          <a:ea typeface="+mn-ea"/>
                          <a:cs typeface="Calibri" panose="020F0502020204030204" pitchFamily="34" charset="0"/>
                        </a:rPr>
                        <a:t>Response SLA</a:t>
                      </a:r>
                    </a:p>
                  </a:txBody>
                  <a:tcPr marL="914400" marT="91440" marB="91440" anchor="ctr">
                    <a:solidFill>
                      <a:srgbClr val="F8F8F8"/>
                    </a:solidFill>
                  </a:tcPr>
                </a:tc>
                <a:tc hMerge="1">
                  <a:txBody>
                    <a:bodyPr/>
                    <a:lstStyle/>
                    <a:p>
                      <a:pPr marL="0" indent="0" algn="ctr" defTabSz="1228954" rtl="0" eaLnBrk="1" latinLnBrk="0" hangingPunct="1">
                        <a:spcBef>
                          <a:spcPts val="300"/>
                        </a:spcBef>
                        <a:buFont typeface="Wingdings" panose="05000000000000000000" pitchFamily="2" charset="2"/>
                        <a:buNone/>
                        <a:tabLst/>
                      </a:pPr>
                      <a:endParaRPr lang="en-US" sz="1500" kern="1200" dirty="0">
                        <a:solidFill>
                          <a:srgbClr val="1C1018"/>
                        </a:solidFill>
                        <a:latin typeface="Calibri" panose="020F0502020204030204" pitchFamily="34" charset="0"/>
                        <a:ea typeface="+mn-ea"/>
                        <a:cs typeface="Calibri" panose="020F0502020204030204" pitchFamily="34" charset="0"/>
                      </a:endParaRPr>
                    </a:p>
                  </a:txBody>
                  <a:tcPr anchor="ctr">
                    <a:solidFill>
                      <a:srgbClr val="026FA7">
                        <a:alpha val="10000"/>
                      </a:srgbClr>
                    </a:solidFill>
                  </a:tcPr>
                </a:tc>
                <a:tc hMerge="1">
                  <a:txBody>
                    <a:bodyPr/>
                    <a:lstStyle/>
                    <a:p>
                      <a:pPr marL="0" indent="0" algn="ctr" defTabSz="1228954" rtl="0" eaLnBrk="1" latinLnBrk="0" hangingPunct="1">
                        <a:spcBef>
                          <a:spcPts val="300"/>
                        </a:spcBef>
                        <a:buFont typeface="Wingdings" panose="05000000000000000000" pitchFamily="2" charset="2"/>
                        <a:buNone/>
                        <a:tabLst/>
                      </a:pPr>
                      <a:endParaRPr lang="en-US" sz="1500" kern="1200" dirty="0">
                        <a:solidFill>
                          <a:srgbClr val="1C1018"/>
                        </a:solidFill>
                        <a:latin typeface="Calibri" panose="020F0502020204030204" pitchFamily="34" charset="0"/>
                        <a:ea typeface="+mn-ea"/>
                        <a:cs typeface="Calibri" panose="020F0502020204030204" pitchFamily="34" charset="0"/>
                      </a:endParaRPr>
                    </a:p>
                  </a:txBody>
                  <a:tcPr anchor="ctr">
                    <a:solidFill>
                      <a:srgbClr val="0070C0">
                        <a:alpha val="10000"/>
                      </a:srgbClr>
                    </a:solidFill>
                  </a:tcPr>
                </a:tc>
                <a:tc hMerge="1">
                  <a:txBody>
                    <a:bodyPr/>
                    <a:lstStyle/>
                    <a:p>
                      <a:pPr marL="0" indent="0" algn="ctr" defTabSz="1228954" rtl="0" eaLnBrk="1" latinLnBrk="0" hangingPunct="1">
                        <a:spcBef>
                          <a:spcPts val="300"/>
                        </a:spcBef>
                        <a:buFont typeface="Wingdings" panose="05000000000000000000" pitchFamily="2" charset="2"/>
                        <a:buNone/>
                        <a:tabLst/>
                      </a:pPr>
                      <a:endParaRPr lang="en-US" sz="1500" kern="1200" dirty="0">
                        <a:solidFill>
                          <a:srgbClr val="1C1018"/>
                        </a:solidFill>
                        <a:latin typeface="Calibri" panose="020F0502020204030204" pitchFamily="34" charset="0"/>
                        <a:ea typeface="+mn-ea"/>
                        <a:cs typeface="Calibri" panose="020F0502020204030204" pitchFamily="34" charset="0"/>
                      </a:endParaRPr>
                    </a:p>
                  </a:txBody>
                  <a:tcPr anchor="ctr">
                    <a:solidFill>
                      <a:srgbClr val="00B0F0">
                        <a:alpha val="10000"/>
                      </a:srgbClr>
                    </a:solidFill>
                  </a:tcPr>
                </a:tc>
                <a:extLst>
                  <a:ext uri="{0D108BD9-81ED-4DB2-BD59-A6C34878D82A}">
                    <a16:rowId xmlns:a16="http://schemas.microsoft.com/office/drawing/2014/main" val="2457838621"/>
                  </a:ext>
                </a:extLst>
              </a:tr>
              <a:tr h="240030">
                <a:tc>
                  <a:txBody>
                    <a:bodyPr/>
                    <a:lstStyle/>
                    <a:p>
                      <a:pPr marL="0" indent="0" algn="ctr" defTabSz="1228954" rtl="0" eaLnBrk="1" latinLnBrk="0" hangingPunct="1">
                        <a:spcBef>
                          <a:spcPts val="300"/>
                        </a:spcBef>
                        <a:buFont typeface="Wingdings" panose="05000000000000000000" pitchFamily="2" charset="2"/>
                        <a:buNone/>
                        <a:tabLst/>
                      </a:pPr>
                      <a:r>
                        <a:rPr lang="en-US" sz="1100" b="1" kern="1200" dirty="0">
                          <a:solidFill>
                            <a:srgbClr val="1C1018"/>
                          </a:solidFill>
                          <a:latin typeface="Calibri" panose="020F0502020204030204" pitchFamily="34" charset="0"/>
                          <a:ea typeface="+mn-ea"/>
                          <a:cs typeface="Calibri" panose="020F0502020204030204" pitchFamily="34" charset="0"/>
                        </a:rPr>
                        <a:t>Critical</a:t>
                      </a:r>
                    </a:p>
                  </a:txBody>
                  <a:tcPr marL="914400" marT="91440" marB="91440" anchor="ctr">
                    <a:solidFill>
                      <a:srgbClr val="F1F1F1"/>
                    </a:solidFill>
                  </a:tcPr>
                </a:tc>
                <a:tc>
                  <a:txBody>
                    <a:bodyPr/>
                    <a:lstStyle/>
                    <a:p>
                      <a:pPr marL="0" marR="0" lvl="0" indent="0" algn="ctr" defTabSz="1228954" rtl="0" eaLnBrk="1" fontAlgn="auto" latinLnBrk="0" hangingPunct="1">
                        <a:lnSpc>
                          <a:spcPct val="100000"/>
                        </a:lnSpc>
                        <a:spcBef>
                          <a:spcPts val="300"/>
                        </a:spcBef>
                        <a:spcAft>
                          <a:spcPts val="0"/>
                        </a:spcAft>
                        <a:buClrTx/>
                        <a:buSzTx/>
                        <a:buFont typeface="Wingdings" panose="05000000000000000000" pitchFamily="2" charset="2"/>
                        <a:buNone/>
                        <a:tabLst/>
                        <a:defRPr/>
                      </a:pPr>
                      <a:r>
                        <a:rPr lang="en-US" sz="1100" kern="1200" dirty="0">
                          <a:solidFill>
                            <a:srgbClr val="1C1018"/>
                          </a:solidFill>
                          <a:latin typeface="Calibri" panose="020F0502020204030204" pitchFamily="34" charset="0"/>
                          <a:ea typeface="+mn-ea"/>
                          <a:cs typeface="Calibri" panose="020F0502020204030204" pitchFamily="34" charset="0"/>
                        </a:rPr>
                        <a:t>-</a:t>
                      </a:r>
                    </a:p>
                  </a:txBody>
                  <a:tcPr marL="914400" marT="91440" marB="91440" anchor="ctr">
                    <a:solidFill>
                      <a:srgbClr val="F1F1F1"/>
                    </a:solidFill>
                  </a:tcPr>
                </a:tc>
                <a:tc>
                  <a:txBody>
                    <a:bodyPr/>
                    <a:lstStyle/>
                    <a:p>
                      <a:pPr marL="0" indent="0" algn="ctr" defTabSz="1228954" rtl="0" eaLnBrk="1" latinLnBrk="0" hangingPunct="1">
                        <a:spcBef>
                          <a:spcPts val="300"/>
                        </a:spcBef>
                        <a:buFont typeface="Wingdings" panose="05000000000000000000" pitchFamily="2" charset="2"/>
                        <a:buNone/>
                        <a:tabLst/>
                      </a:pPr>
                      <a:r>
                        <a:rPr lang="en-US" sz="1100" kern="1200" dirty="0">
                          <a:solidFill>
                            <a:srgbClr val="1C1018"/>
                          </a:solidFill>
                          <a:latin typeface="Calibri" panose="020F0502020204030204" pitchFamily="34" charset="0"/>
                          <a:ea typeface="+mn-ea"/>
                          <a:cs typeface="Calibri" panose="020F0502020204030204" pitchFamily="34" charset="0"/>
                        </a:rPr>
                        <a:t>1 Hour</a:t>
                      </a:r>
                    </a:p>
                  </a:txBody>
                  <a:tcPr marL="914400" marT="91440" marB="91440" anchor="ctr">
                    <a:solidFill>
                      <a:srgbClr val="F1F1F1"/>
                    </a:solidFill>
                  </a:tcPr>
                </a:tc>
                <a:tc>
                  <a:txBody>
                    <a:bodyPr/>
                    <a:lstStyle/>
                    <a:p>
                      <a:pPr marL="0" indent="0" algn="ctr" defTabSz="1228954" rtl="0" eaLnBrk="1" latinLnBrk="0" hangingPunct="1">
                        <a:spcBef>
                          <a:spcPts val="300"/>
                        </a:spcBef>
                        <a:buFont typeface="Wingdings" panose="05000000000000000000" pitchFamily="2" charset="2"/>
                        <a:buNone/>
                        <a:tabLst/>
                      </a:pPr>
                      <a:r>
                        <a:rPr lang="en-US" sz="1100" kern="1200" dirty="0">
                          <a:solidFill>
                            <a:srgbClr val="1C1018"/>
                          </a:solidFill>
                          <a:latin typeface="Calibri" panose="020F0502020204030204" pitchFamily="34" charset="0"/>
                          <a:ea typeface="+mn-ea"/>
                          <a:cs typeface="Calibri" panose="020F0502020204030204" pitchFamily="34" charset="0"/>
                        </a:rPr>
                        <a:t>30</a:t>
                      </a:r>
                      <a:r>
                        <a:rPr lang="en-US" sz="1100" kern="1200" baseline="0" dirty="0">
                          <a:solidFill>
                            <a:srgbClr val="1C1018"/>
                          </a:solidFill>
                          <a:latin typeface="Calibri" panose="020F0502020204030204" pitchFamily="34" charset="0"/>
                          <a:ea typeface="+mn-ea"/>
                          <a:cs typeface="Calibri" panose="020F0502020204030204" pitchFamily="34" charset="0"/>
                        </a:rPr>
                        <a:t> Mins</a:t>
                      </a:r>
                      <a:endParaRPr lang="en-US" sz="1100" kern="1200" dirty="0">
                        <a:solidFill>
                          <a:srgbClr val="1C1018"/>
                        </a:solidFill>
                        <a:latin typeface="Calibri" panose="020F0502020204030204" pitchFamily="34" charset="0"/>
                        <a:ea typeface="+mn-ea"/>
                        <a:cs typeface="Calibri" panose="020F0502020204030204" pitchFamily="34" charset="0"/>
                      </a:endParaRPr>
                    </a:p>
                  </a:txBody>
                  <a:tcPr marL="914400" marT="91440" marB="91440" anchor="ctr">
                    <a:solidFill>
                      <a:srgbClr val="F1F1F1"/>
                    </a:solidFill>
                  </a:tcPr>
                </a:tc>
                <a:extLst>
                  <a:ext uri="{0D108BD9-81ED-4DB2-BD59-A6C34878D82A}">
                    <a16:rowId xmlns:a16="http://schemas.microsoft.com/office/drawing/2014/main" val="576669276"/>
                  </a:ext>
                </a:extLst>
              </a:tr>
              <a:tr h="240030">
                <a:tc>
                  <a:txBody>
                    <a:bodyPr/>
                    <a:lstStyle/>
                    <a:p>
                      <a:pPr marL="0" indent="0" algn="ctr" defTabSz="1228954" rtl="0" eaLnBrk="1" latinLnBrk="0" hangingPunct="1">
                        <a:spcBef>
                          <a:spcPts val="300"/>
                        </a:spcBef>
                        <a:buFont typeface="Wingdings" panose="05000000000000000000" pitchFamily="2" charset="2"/>
                        <a:buNone/>
                        <a:tabLst/>
                      </a:pPr>
                      <a:r>
                        <a:rPr lang="en-US" sz="1100" b="1" kern="1200" dirty="0">
                          <a:solidFill>
                            <a:srgbClr val="1C1018"/>
                          </a:solidFill>
                          <a:latin typeface="Calibri" panose="020F0502020204030204" pitchFamily="34" charset="0"/>
                          <a:ea typeface="+mn-ea"/>
                          <a:cs typeface="Calibri" panose="020F0502020204030204" pitchFamily="34" charset="0"/>
                        </a:rPr>
                        <a:t>Severe</a:t>
                      </a:r>
                    </a:p>
                  </a:txBody>
                  <a:tcPr marL="914400" marT="91440" marB="91440" anchor="ctr">
                    <a:solidFill>
                      <a:srgbClr val="F1F1F1"/>
                    </a:solidFill>
                  </a:tcPr>
                </a:tc>
                <a:tc>
                  <a:txBody>
                    <a:bodyPr/>
                    <a:lstStyle/>
                    <a:p>
                      <a:pPr marL="0" indent="0" algn="ctr" defTabSz="1228954" rtl="0" eaLnBrk="1" latinLnBrk="0" hangingPunct="1">
                        <a:spcBef>
                          <a:spcPts val="300"/>
                        </a:spcBef>
                        <a:buFont typeface="Wingdings" panose="05000000000000000000" pitchFamily="2" charset="2"/>
                        <a:buNone/>
                        <a:tabLst/>
                      </a:pPr>
                      <a:r>
                        <a:rPr lang="en-US" sz="1100" kern="1200" dirty="0">
                          <a:solidFill>
                            <a:srgbClr val="1C1018"/>
                          </a:solidFill>
                          <a:latin typeface="Calibri" panose="020F0502020204030204" pitchFamily="34" charset="0"/>
                          <a:ea typeface="+mn-ea"/>
                          <a:cs typeface="Calibri" panose="020F0502020204030204" pitchFamily="34" charset="0"/>
                        </a:rPr>
                        <a:t>4 Hours</a:t>
                      </a:r>
                    </a:p>
                  </a:txBody>
                  <a:tcPr marL="914400" marT="91440" marB="91440" anchor="ctr">
                    <a:solidFill>
                      <a:srgbClr val="F1F1F1"/>
                    </a:solidFill>
                  </a:tcPr>
                </a:tc>
                <a:tc>
                  <a:txBody>
                    <a:bodyPr/>
                    <a:lstStyle/>
                    <a:p>
                      <a:pPr marL="0" indent="0" algn="ctr" defTabSz="1228954" rtl="0" eaLnBrk="1" latinLnBrk="0" hangingPunct="1">
                        <a:spcBef>
                          <a:spcPts val="300"/>
                        </a:spcBef>
                        <a:buFont typeface="Wingdings" panose="05000000000000000000" pitchFamily="2" charset="2"/>
                        <a:buNone/>
                        <a:tabLst/>
                      </a:pPr>
                      <a:r>
                        <a:rPr lang="en-US" sz="1100" kern="1200" dirty="0">
                          <a:solidFill>
                            <a:srgbClr val="1C1018"/>
                          </a:solidFill>
                          <a:latin typeface="Calibri" panose="020F0502020204030204" pitchFamily="34" charset="0"/>
                          <a:ea typeface="+mn-ea"/>
                          <a:cs typeface="Calibri" panose="020F0502020204030204" pitchFamily="34" charset="0"/>
                        </a:rPr>
                        <a:t>2 Hours</a:t>
                      </a:r>
                    </a:p>
                  </a:txBody>
                  <a:tcPr marL="914400" marT="91440" marB="91440" anchor="ctr">
                    <a:solidFill>
                      <a:srgbClr val="F1F1F1"/>
                    </a:solidFill>
                  </a:tcPr>
                </a:tc>
                <a:tc>
                  <a:txBody>
                    <a:bodyPr/>
                    <a:lstStyle/>
                    <a:p>
                      <a:pPr marL="0" indent="0" algn="ctr" defTabSz="1228954" rtl="0" eaLnBrk="1" latinLnBrk="0" hangingPunct="1">
                        <a:spcBef>
                          <a:spcPts val="300"/>
                        </a:spcBef>
                        <a:buFont typeface="Wingdings" panose="05000000000000000000" pitchFamily="2" charset="2"/>
                        <a:buNone/>
                        <a:tabLst/>
                      </a:pPr>
                      <a:r>
                        <a:rPr lang="en-US" sz="1100" kern="1200" dirty="0">
                          <a:solidFill>
                            <a:srgbClr val="1C1018"/>
                          </a:solidFill>
                          <a:latin typeface="Calibri" panose="020F0502020204030204" pitchFamily="34" charset="0"/>
                          <a:ea typeface="+mn-ea"/>
                          <a:cs typeface="Calibri" panose="020F0502020204030204" pitchFamily="34" charset="0"/>
                        </a:rPr>
                        <a:t>1 Hour</a:t>
                      </a:r>
                    </a:p>
                  </a:txBody>
                  <a:tcPr marL="914400" marT="91440" marB="91440" anchor="ctr">
                    <a:solidFill>
                      <a:srgbClr val="F1F1F1"/>
                    </a:solidFill>
                  </a:tcPr>
                </a:tc>
                <a:extLst>
                  <a:ext uri="{0D108BD9-81ED-4DB2-BD59-A6C34878D82A}">
                    <a16:rowId xmlns:a16="http://schemas.microsoft.com/office/drawing/2014/main" val="2681357359"/>
                  </a:ext>
                </a:extLst>
              </a:tr>
              <a:tr h="240030">
                <a:tc>
                  <a:txBody>
                    <a:bodyPr/>
                    <a:lstStyle/>
                    <a:p>
                      <a:pPr marL="0" indent="0" algn="ctr" defTabSz="1228954" rtl="0" eaLnBrk="1" latinLnBrk="0" hangingPunct="1">
                        <a:spcBef>
                          <a:spcPts val="300"/>
                        </a:spcBef>
                        <a:buFont typeface="Wingdings" panose="05000000000000000000" pitchFamily="2" charset="2"/>
                        <a:buNone/>
                        <a:tabLst/>
                      </a:pPr>
                      <a:r>
                        <a:rPr lang="en-US" sz="1100" b="1" kern="1200" dirty="0">
                          <a:solidFill>
                            <a:srgbClr val="1C1018"/>
                          </a:solidFill>
                          <a:latin typeface="Calibri" panose="020F0502020204030204" pitchFamily="34" charset="0"/>
                          <a:ea typeface="+mn-ea"/>
                          <a:cs typeface="Calibri" panose="020F0502020204030204" pitchFamily="34" charset="0"/>
                        </a:rPr>
                        <a:t>Standard</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24</a:t>
                      </a:r>
                      <a:r>
                        <a:rPr lang="en-US" sz="1100" b="0" i="0" u="none" strike="noStrike" baseline="0" dirty="0">
                          <a:solidFill>
                            <a:srgbClr val="1C1018"/>
                          </a:solidFill>
                          <a:effectLst/>
                          <a:latin typeface="Calibri" panose="020F0502020204030204" pitchFamily="34" charset="0"/>
                        </a:rPr>
                        <a:t> Hours</a:t>
                      </a:r>
                      <a:endParaRPr lang="en-US" sz="1100" b="0" i="0" u="none" strike="noStrike" dirty="0">
                        <a:solidFill>
                          <a:srgbClr val="1C1018"/>
                        </a:solidFill>
                        <a:effectLst/>
                        <a:latin typeface="Calibri" panose="020F0502020204030204" pitchFamily="34" charset="0"/>
                      </a:endParaRP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4 Hours</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2 Hours</a:t>
                      </a:r>
                    </a:p>
                  </a:txBody>
                  <a:tcPr marL="914400" marT="91440" marB="91440" anchor="ctr">
                    <a:solidFill>
                      <a:srgbClr val="F1F1F1"/>
                    </a:solidFill>
                  </a:tcPr>
                </a:tc>
                <a:extLst>
                  <a:ext uri="{0D108BD9-81ED-4DB2-BD59-A6C34878D82A}">
                    <a16:rowId xmlns:a16="http://schemas.microsoft.com/office/drawing/2014/main" val="2815992497"/>
                  </a:ext>
                </a:extLst>
              </a:tr>
              <a:tr h="240030">
                <a:tc gridSpan="4">
                  <a:txBody>
                    <a:bodyPr/>
                    <a:lstStyle/>
                    <a:p>
                      <a:pPr marL="0" indent="0" algn="ctr" defTabSz="1228954" rtl="0" eaLnBrk="1" latinLnBrk="0" hangingPunct="1">
                        <a:spcBef>
                          <a:spcPts val="300"/>
                        </a:spcBef>
                        <a:buFont typeface="Wingdings" panose="05000000000000000000" pitchFamily="2" charset="2"/>
                        <a:buNone/>
                        <a:tabLst/>
                      </a:pPr>
                      <a:r>
                        <a:rPr lang="en-US" sz="1100" b="1" kern="1200" dirty="0">
                          <a:solidFill>
                            <a:srgbClr val="1C1018"/>
                          </a:solidFill>
                          <a:latin typeface="Calibri" panose="020F0502020204030204" pitchFamily="34" charset="0"/>
                          <a:ea typeface="+mn-ea"/>
                          <a:cs typeface="Calibri" panose="020F0502020204030204" pitchFamily="34" charset="0"/>
                        </a:rPr>
                        <a:t>Resolution SLA</a:t>
                      </a:r>
                    </a:p>
                  </a:txBody>
                  <a:tcPr marL="914400" marT="91440" marB="91440" anchor="ctr">
                    <a:solidFill>
                      <a:srgbClr val="F8F8F8"/>
                    </a:solidFill>
                  </a:tcPr>
                </a:tc>
                <a:tc hMerge="1">
                  <a:txBody>
                    <a:bodyPr/>
                    <a:lstStyle/>
                    <a:p>
                      <a:pPr algn="ctr" fontAlgn="ctr"/>
                      <a:endParaRPr lang="en-US" sz="1500" b="0" i="0" u="none" strike="noStrike" dirty="0">
                        <a:solidFill>
                          <a:srgbClr val="1C1018"/>
                        </a:solidFill>
                        <a:effectLst/>
                        <a:latin typeface="Calibri" panose="020F0502020204030204" pitchFamily="34" charset="0"/>
                      </a:endParaRPr>
                    </a:p>
                  </a:txBody>
                  <a:tcPr marL="9525" marR="9525" marT="9525" marB="0" anchor="ctr">
                    <a:solidFill>
                      <a:srgbClr val="026FA7">
                        <a:alpha val="10000"/>
                      </a:srgbClr>
                    </a:solidFill>
                  </a:tcPr>
                </a:tc>
                <a:tc hMerge="1">
                  <a:txBody>
                    <a:bodyPr/>
                    <a:lstStyle/>
                    <a:p>
                      <a:pPr algn="ctr" fontAlgn="ctr"/>
                      <a:endParaRPr lang="en-US" sz="1500" b="0" i="0" u="none" strike="noStrike" dirty="0">
                        <a:solidFill>
                          <a:srgbClr val="1C1018"/>
                        </a:solidFill>
                        <a:effectLst/>
                        <a:latin typeface="Calibri" panose="020F0502020204030204" pitchFamily="34" charset="0"/>
                      </a:endParaRPr>
                    </a:p>
                  </a:txBody>
                  <a:tcPr marL="9525" marR="9525" marT="9525" marB="0" anchor="ctr">
                    <a:solidFill>
                      <a:srgbClr val="0070C0">
                        <a:alpha val="10000"/>
                      </a:srgbClr>
                    </a:solidFill>
                  </a:tcPr>
                </a:tc>
                <a:tc hMerge="1">
                  <a:txBody>
                    <a:bodyPr/>
                    <a:lstStyle/>
                    <a:p>
                      <a:pPr algn="ctr" fontAlgn="ctr"/>
                      <a:endParaRPr lang="en-US" sz="1500" b="0" i="0" u="none" strike="noStrike" dirty="0">
                        <a:solidFill>
                          <a:srgbClr val="1C1018"/>
                        </a:solidFill>
                        <a:effectLst/>
                        <a:latin typeface="Calibri" panose="020F0502020204030204" pitchFamily="34" charset="0"/>
                      </a:endParaRPr>
                    </a:p>
                  </a:txBody>
                  <a:tcPr marL="9525" marR="9525" marT="9525" marB="0" anchor="ctr">
                    <a:solidFill>
                      <a:srgbClr val="00B0F0">
                        <a:alpha val="10000"/>
                      </a:srgbClr>
                    </a:solidFill>
                  </a:tcPr>
                </a:tc>
                <a:extLst>
                  <a:ext uri="{0D108BD9-81ED-4DB2-BD59-A6C34878D82A}">
                    <a16:rowId xmlns:a16="http://schemas.microsoft.com/office/drawing/2014/main" val="107927310"/>
                  </a:ext>
                </a:extLst>
              </a:tr>
              <a:tr h="240030">
                <a:tc>
                  <a:txBody>
                    <a:bodyPr/>
                    <a:lstStyle/>
                    <a:p>
                      <a:pPr marL="0" indent="0" algn="ctr" defTabSz="1228954" rtl="0" eaLnBrk="1" latinLnBrk="0" hangingPunct="1">
                        <a:spcBef>
                          <a:spcPts val="300"/>
                        </a:spcBef>
                        <a:buFont typeface="Wingdings" panose="05000000000000000000" pitchFamily="2" charset="2"/>
                        <a:buNone/>
                        <a:tabLst/>
                      </a:pPr>
                      <a:r>
                        <a:rPr lang="en-US" sz="1100" b="1" kern="1200" dirty="0">
                          <a:solidFill>
                            <a:srgbClr val="1C1018"/>
                          </a:solidFill>
                          <a:latin typeface="Calibri" panose="020F0502020204030204" pitchFamily="34" charset="0"/>
                          <a:ea typeface="+mn-ea"/>
                          <a:cs typeface="Calibri" panose="020F0502020204030204" pitchFamily="34" charset="0"/>
                        </a:rPr>
                        <a:t>Critical</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4</a:t>
                      </a:r>
                      <a:r>
                        <a:rPr lang="en-US" sz="1100" b="0" i="0" u="none" strike="noStrike" baseline="0" dirty="0">
                          <a:solidFill>
                            <a:srgbClr val="1C1018"/>
                          </a:solidFill>
                          <a:effectLst/>
                          <a:latin typeface="Calibri" panose="020F0502020204030204" pitchFamily="34" charset="0"/>
                        </a:rPr>
                        <a:t> Hours</a:t>
                      </a:r>
                      <a:endParaRPr lang="en-US" sz="1100" b="0" i="0" u="none" strike="noStrike" dirty="0">
                        <a:solidFill>
                          <a:srgbClr val="1C1018"/>
                        </a:solidFill>
                        <a:effectLst/>
                        <a:latin typeface="Calibri" panose="020F0502020204030204" pitchFamily="34" charset="0"/>
                      </a:endParaRP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4 Hours</a:t>
                      </a:r>
                    </a:p>
                  </a:txBody>
                  <a:tcPr marL="914400" marT="91440" marB="91440" anchor="ctr">
                    <a:solidFill>
                      <a:srgbClr val="F1F1F1"/>
                    </a:solidFill>
                  </a:tcPr>
                </a:tc>
                <a:extLst>
                  <a:ext uri="{0D108BD9-81ED-4DB2-BD59-A6C34878D82A}">
                    <a16:rowId xmlns:a16="http://schemas.microsoft.com/office/drawing/2014/main" val="4145955626"/>
                  </a:ext>
                </a:extLst>
              </a:tr>
              <a:tr h="240030">
                <a:tc>
                  <a:txBody>
                    <a:bodyPr/>
                    <a:lstStyle/>
                    <a:p>
                      <a:pPr marL="0" indent="0" algn="ctr" defTabSz="1228954" rtl="0" eaLnBrk="1" latinLnBrk="0" hangingPunct="1">
                        <a:spcBef>
                          <a:spcPts val="300"/>
                        </a:spcBef>
                        <a:buFont typeface="Wingdings" panose="05000000000000000000" pitchFamily="2" charset="2"/>
                        <a:buNone/>
                        <a:tabLst/>
                      </a:pPr>
                      <a:r>
                        <a:rPr lang="en-US" sz="1100" b="1" kern="1200" dirty="0">
                          <a:solidFill>
                            <a:srgbClr val="1C1018"/>
                          </a:solidFill>
                          <a:latin typeface="Calibri" panose="020F0502020204030204" pitchFamily="34" charset="0"/>
                          <a:ea typeface="+mn-ea"/>
                          <a:cs typeface="Calibri" panose="020F0502020204030204" pitchFamily="34" charset="0"/>
                        </a:rPr>
                        <a:t>Severe</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24 Hours</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24 Hours</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24 Hours</a:t>
                      </a:r>
                    </a:p>
                  </a:txBody>
                  <a:tcPr marL="914400" marT="91440" marB="91440" anchor="ctr">
                    <a:solidFill>
                      <a:srgbClr val="F1F1F1"/>
                    </a:solidFill>
                  </a:tcPr>
                </a:tc>
                <a:extLst>
                  <a:ext uri="{0D108BD9-81ED-4DB2-BD59-A6C34878D82A}">
                    <a16:rowId xmlns:a16="http://schemas.microsoft.com/office/drawing/2014/main" val="3052157771"/>
                  </a:ext>
                </a:extLst>
              </a:tr>
              <a:tr h="240030">
                <a:tc>
                  <a:txBody>
                    <a:bodyPr/>
                    <a:lstStyle/>
                    <a:p>
                      <a:pPr marL="0" indent="0" algn="ctr" defTabSz="1228954" rtl="0" eaLnBrk="1" latinLnBrk="0" hangingPunct="1">
                        <a:spcBef>
                          <a:spcPts val="300"/>
                        </a:spcBef>
                        <a:buFont typeface="Wingdings" panose="05000000000000000000" pitchFamily="2" charset="2"/>
                        <a:buNone/>
                        <a:tabLst/>
                      </a:pPr>
                      <a:r>
                        <a:rPr lang="en-US" sz="1100" b="1" kern="1200" dirty="0">
                          <a:solidFill>
                            <a:srgbClr val="1C1018"/>
                          </a:solidFill>
                          <a:latin typeface="Calibri" panose="020F0502020204030204" pitchFamily="34" charset="0"/>
                          <a:ea typeface="+mn-ea"/>
                          <a:cs typeface="Calibri" panose="020F0502020204030204" pitchFamily="34" charset="0"/>
                        </a:rPr>
                        <a:t>Standard</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48 Hours</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48 Hours</a:t>
                      </a:r>
                    </a:p>
                  </a:txBody>
                  <a:tcPr marL="914400" marT="91440" marB="91440" anchor="ctr">
                    <a:solidFill>
                      <a:srgbClr val="F1F1F1"/>
                    </a:solidFill>
                  </a:tcPr>
                </a:tc>
                <a:tc>
                  <a:txBody>
                    <a:bodyPr/>
                    <a:lstStyle/>
                    <a:p>
                      <a:pPr algn="ctr" fontAlgn="ctr"/>
                      <a:r>
                        <a:rPr lang="en-US" sz="1100" b="0" i="0" u="none" strike="noStrike" dirty="0">
                          <a:solidFill>
                            <a:srgbClr val="1C1018"/>
                          </a:solidFill>
                          <a:effectLst/>
                          <a:latin typeface="Calibri" panose="020F0502020204030204" pitchFamily="34" charset="0"/>
                        </a:rPr>
                        <a:t>48 Hours</a:t>
                      </a:r>
                    </a:p>
                  </a:txBody>
                  <a:tcPr marL="914400" marT="91440" marB="91440" anchor="ctr">
                    <a:solidFill>
                      <a:srgbClr val="F1F1F1"/>
                    </a:solidFill>
                  </a:tcPr>
                </a:tc>
                <a:extLst>
                  <a:ext uri="{0D108BD9-81ED-4DB2-BD59-A6C34878D82A}">
                    <a16:rowId xmlns:a16="http://schemas.microsoft.com/office/drawing/2014/main" val="3214513190"/>
                  </a:ext>
                </a:extLst>
              </a:tr>
            </a:tbl>
          </a:graphicData>
        </a:graphic>
      </p:graphicFrame>
    </p:spTree>
    <p:extLst>
      <p:ext uri="{BB962C8B-B14F-4D97-AF65-F5344CB8AC3E}">
        <p14:creationId xmlns:p14="http://schemas.microsoft.com/office/powerpoint/2010/main" val="19277857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6148838" y="511918"/>
            <a:ext cx="2658612" cy="828426"/>
          </a:xfrm>
          <a:prstGeom prst="rect">
            <a:avLst/>
          </a:prstGeom>
          <a:solidFill>
            <a:schemeClr val="tx2">
              <a:lumMod val="90000"/>
              <a:lumOff val="1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399" b="1" i="0" u="none" strike="noStrike" kern="1200" cap="none" spc="0" normalizeH="0" baseline="0" noProof="0" dirty="0">
              <a:ln>
                <a:noFill/>
              </a:ln>
              <a:solidFill>
                <a:srgbClr val="FFFFFF"/>
              </a:solidFill>
              <a:effectLst/>
              <a:uLnTx/>
              <a:uFillTx/>
              <a:latin typeface="+mj-lt"/>
              <a:ea typeface="+mn-ea"/>
              <a:cs typeface="+mn-cs"/>
            </a:endParaRPr>
          </a:p>
        </p:txBody>
      </p:sp>
      <p:sp>
        <p:nvSpPr>
          <p:cNvPr id="50" name="Rectangle 49"/>
          <p:cNvSpPr/>
          <p:nvPr/>
        </p:nvSpPr>
        <p:spPr>
          <a:xfrm>
            <a:off x="6148838" y="511918"/>
            <a:ext cx="2677886" cy="56484"/>
          </a:xfrm>
          <a:prstGeom prst="rect">
            <a:avLst/>
          </a:prstGeom>
          <a:gradFill flip="none" rotWithShape="1">
            <a:gsLst>
              <a:gs pos="78000">
                <a:srgbClr val="7CCB6C"/>
              </a:gs>
              <a:gs pos="19000">
                <a:srgbClr val="31B9C4"/>
              </a:gs>
              <a:gs pos="0">
                <a:srgbClr val="0BB0F0"/>
              </a:gs>
              <a:gs pos="100000">
                <a:srgbClr val="92D05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ts val="15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endParaRPr>
          </a:p>
        </p:txBody>
      </p:sp>
      <p:sp>
        <p:nvSpPr>
          <p:cNvPr id="47" name="Rectangle 46"/>
          <p:cNvSpPr/>
          <p:nvPr/>
        </p:nvSpPr>
        <p:spPr>
          <a:xfrm>
            <a:off x="3383865" y="524711"/>
            <a:ext cx="2558143" cy="828426"/>
          </a:xfrm>
          <a:prstGeom prst="rect">
            <a:avLst/>
          </a:prstGeom>
          <a:solidFill>
            <a:schemeClr val="tx2">
              <a:lumMod val="90000"/>
              <a:lumOff val="10000"/>
            </a:schemeClr>
          </a:solidFill>
          <a:ln>
            <a:solidFill>
              <a:schemeClr val="bg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399" b="1" i="0" u="none" strike="noStrike" kern="1200" cap="none" spc="0" normalizeH="0" baseline="0" noProof="0" dirty="0">
              <a:ln>
                <a:noFill/>
              </a:ln>
              <a:solidFill>
                <a:srgbClr val="FFFFFF"/>
              </a:solidFill>
              <a:effectLst/>
              <a:uLnTx/>
              <a:uFillTx/>
              <a:latin typeface="+mj-lt"/>
              <a:ea typeface="+mn-ea"/>
              <a:cs typeface="+mn-cs"/>
            </a:endParaRPr>
          </a:p>
        </p:txBody>
      </p:sp>
      <p:sp>
        <p:nvSpPr>
          <p:cNvPr id="48" name="Rectangle 47"/>
          <p:cNvSpPr/>
          <p:nvPr/>
        </p:nvSpPr>
        <p:spPr>
          <a:xfrm>
            <a:off x="3383865" y="524711"/>
            <a:ext cx="2558143" cy="56484"/>
          </a:xfrm>
          <a:prstGeom prst="rect">
            <a:avLst/>
          </a:prstGeom>
          <a:gradFill flip="none" rotWithShape="1">
            <a:gsLst>
              <a:gs pos="78000">
                <a:srgbClr val="7CCB6C"/>
              </a:gs>
              <a:gs pos="19000">
                <a:srgbClr val="31B9C4"/>
              </a:gs>
              <a:gs pos="0">
                <a:srgbClr val="0BB0F0"/>
              </a:gs>
              <a:gs pos="100000">
                <a:srgbClr val="92D05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ts val="15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white"/>
              </a:solidFill>
              <a:effectLst/>
              <a:uLnTx/>
              <a:uFillTx/>
              <a:latin typeface="+mj-lt"/>
              <a:ea typeface="+mn-ea"/>
              <a:cs typeface="Calibri" panose="020F0502020204030204" pitchFamily="34" charset="0"/>
            </a:endParaRPr>
          </a:p>
        </p:txBody>
      </p:sp>
      <p:sp>
        <p:nvSpPr>
          <p:cNvPr id="3" name="Title 2"/>
          <p:cNvSpPr>
            <a:spLocks noGrp="1"/>
          </p:cNvSpPr>
          <p:nvPr>
            <p:ph type="title"/>
          </p:nvPr>
        </p:nvSpPr>
        <p:spPr/>
        <p:txBody>
          <a:bodyPr/>
          <a:lstStyle/>
          <a:p>
            <a:r>
              <a:rPr lang="en-US"/>
              <a:t>RACI for Cloud</a:t>
            </a:r>
            <a:endParaRPr lang="en-US" dirty="0"/>
          </a:p>
        </p:txBody>
      </p:sp>
      <p:sp>
        <p:nvSpPr>
          <p:cNvPr id="19" name="Rectangle 18"/>
          <p:cNvSpPr/>
          <p:nvPr/>
        </p:nvSpPr>
        <p:spPr>
          <a:xfrm rot="16200000">
            <a:off x="474523" y="2307444"/>
            <a:ext cx="702179" cy="276999"/>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j-lt"/>
                <a:ea typeface="+mn-ea"/>
                <a:cs typeface="Calibri" panose="020F0502020204030204" pitchFamily="34" charset="0"/>
              </a:rPr>
              <a:t>Services</a:t>
            </a:r>
          </a:p>
        </p:txBody>
      </p:sp>
      <p:graphicFrame>
        <p:nvGraphicFramePr>
          <p:cNvPr id="21" name="Table 20"/>
          <p:cNvGraphicFramePr>
            <a:graphicFrameLocks noGrp="1"/>
          </p:cNvGraphicFramePr>
          <p:nvPr>
            <p:extLst>
              <p:ext uri="{D42A27DB-BD31-4B8C-83A1-F6EECF244321}">
                <p14:modId xmlns:p14="http://schemas.microsoft.com/office/powerpoint/2010/main" val="747882690"/>
              </p:ext>
            </p:extLst>
          </p:nvPr>
        </p:nvGraphicFramePr>
        <p:xfrm>
          <a:off x="313663" y="977367"/>
          <a:ext cx="8513061" cy="3769461"/>
        </p:xfrm>
        <a:graphic>
          <a:graphicData uri="http://schemas.openxmlformats.org/drawingml/2006/table">
            <a:tbl>
              <a:tblPr firstRow="1" firstCol="1" bandRow="1">
                <a:tableStyleId>{5C22544A-7EE6-4342-B048-85BDC9FD1C3A}</a:tableStyleId>
              </a:tblPr>
              <a:tblGrid>
                <a:gridCol w="616210">
                  <a:extLst>
                    <a:ext uri="{9D8B030D-6E8A-4147-A177-3AD203B41FA5}">
                      <a16:colId xmlns:a16="http://schemas.microsoft.com/office/drawing/2014/main" val="20000"/>
                    </a:ext>
                  </a:extLst>
                </a:gridCol>
                <a:gridCol w="2469214">
                  <a:extLst>
                    <a:ext uri="{9D8B030D-6E8A-4147-A177-3AD203B41FA5}">
                      <a16:colId xmlns:a16="http://schemas.microsoft.com/office/drawing/2014/main" val="20001"/>
                    </a:ext>
                  </a:extLst>
                </a:gridCol>
                <a:gridCol w="1122099">
                  <a:extLst>
                    <a:ext uri="{9D8B030D-6E8A-4147-A177-3AD203B41FA5}">
                      <a16:colId xmlns:a16="http://schemas.microsoft.com/office/drawing/2014/main" val="20002"/>
                    </a:ext>
                  </a:extLst>
                </a:gridCol>
                <a:gridCol w="702088">
                  <a:extLst>
                    <a:ext uri="{9D8B030D-6E8A-4147-A177-3AD203B41FA5}">
                      <a16:colId xmlns:a16="http://schemas.microsoft.com/office/drawing/2014/main" val="20003"/>
                    </a:ext>
                  </a:extLst>
                </a:gridCol>
                <a:gridCol w="720690">
                  <a:extLst>
                    <a:ext uri="{9D8B030D-6E8A-4147-A177-3AD203B41FA5}">
                      <a16:colId xmlns:a16="http://schemas.microsoft.com/office/drawing/2014/main" val="20004"/>
                    </a:ext>
                  </a:extLst>
                </a:gridCol>
                <a:gridCol w="208280">
                  <a:extLst>
                    <a:ext uri="{9D8B030D-6E8A-4147-A177-3AD203B41FA5}">
                      <a16:colId xmlns:a16="http://schemas.microsoft.com/office/drawing/2014/main" val="4288647622"/>
                    </a:ext>
                  </a:extLst>
                </a:gridCol>
                <a:gridCol w="867452">
                  <a:extLst>
                    <a:ext uri="{9D8B030D-6E8A-4147-A177-3AD203B41FA5}">
                      <a16:colId xmlns:a16="http://schemas.microsoft.com/office/drawing/2014/main" val="3371400764"/>
                    </a:ext>
                  </a:extLst>
                </a:gridCol>
                <a:gridCol w="794657">
                  <a:extLst>
                    <a:ext uri="{9D8B030D-6E8A-4147-A177-3AD203B41FA5}">
                      <a16:colId xmlns:a16="http://schemas.microsoft.com/office/drawing/2014/main" val="3026865026"/>
                    </a:ext>
                  </a:extLst>
                </a:gridCol>
                <a:gridCol w="1012371">
                  <a:extLst>
                    <a:ext uri="{9D8B030D-6E8A-4147-A177-3AD203B41FA5}">
                      <a16:colId xmlns:a16="http://schemas.microsoft.com/office/drawing/2014/main" val="1269481726"/>
                    </a:ext>
                  </a:extLst>
                </a:gridCol>
              </a:tblGrid>
              <a:tr h="346556">
                <a:tc>
                  <a:txBody>
                    <a:bodyPr/>
                    <a:lstStyle/>
                    <a:p>
                      <a:pPr algn="ctr"/>
                      <a:endParaRPr lang="en-US" sz="900" dirty="0">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latin typeface="+mn-lt"/>
                          <a:cs typeface="Arial" panose="020B0604020202020204" pitchFamily="34" charset="0"/>
                        </a:rPr>
                        <a:t> Service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a:r>
                        <a:rPr lang="en-US" sz="1050" dirty="0">
                          <a:latin typeface="+mn-lt"/>
                          <a:cs typeface="Arial" panose="020B0604020202020204" pitchFamily="34" charset="0"/>
                        </a:rPr>
                        <a:t>Cloud Provider (IaaS, PaaS)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a:r>
                        <a:rPr lang="en-US" sz="1050" dirty="0">
                          <a:latin typeface="+mn-lt"/>
                          <a:cs typeface="Arial" panose="020B0604020202020204" pitchFamily="34" charset="0"/>
                        </a:rPr>
                        <a:t>Service Provider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a:txBody>
                    <a:bodyPr/>
                    <a:lstStyle/>
                    <a:p>
                      <a:pPr algn="ctr"/>
                      <a:r>
                        <a:rPr lang="en-US" sz="1050" dirty="0">
                          <a:latin typeface="+mn-lt"/>
                          <a:cs typeface="Arial" panose="020B0604020202020204" pitchFamily="34" charset="0"/>
                        </a:rPr>
                        <a:t>Customer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3A0"/>
                    </a:solidFill>
                  </a:tcPr>
                </a:tc>
                <a:tc rowSpan="13">
                  <a:txBody>
                    <a:bodyPr/>
                    <a:lstStyle/>
                    <a:p>
                      <a:pPr algn="ctr"/>
                      <a:endParaRPr lang="en-US" sz="1050" dirty="0">
                        <a:solidFill>
                          <a:schemeClr val="bg1"/>
                        </a:solidFill>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050" dirty="0">
                          <a:latin typeface="+mn-lt"/>
                          <a:cs typeface="Arial" panose="020B0604020202020204" pitchFamily="34" charset="0"/>
                        </a:rPr>
                        <a:t>SaaS</a:t>
                      </a:r>
                      <a:r>
                        <a:rPr lang="en-US" sz="1050" baseline="0" dirty="0">
                          <a:latin typeface="+mn-lt"/>
                          <a:cs typeface="Arial" panose="020B0604020202020204" pitchFamily="34" charset="0"/>
                        </a:rPr>
                        <a:t> provider</a:t>
                      </a:r>
                      <a:endParaRPr lang="en-US" sz="1050" dirty="0">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lang="en-US" sz="1050" dirty="0">
                          <a:latin typeface="+mn-lt"/>
                          <a:cs typeface="Arial" panose="020B0604020202020204" pitchFamily="34" charset="0"/>
                        </a:rPr>
                        <a:t>Service Provider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lang="en-US" sz="1050" dirty="0">
                          <a:latin typeface="+mn-lt"/>
                          <a:cs typeface="Arial" panose="020B0604020202020204" pitchFamily="34" charset="0"/>
                        </a:rPr>
                        <a:t>Business User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0000"/>
                  </a:ext>
                </a:extLst>
              </a:tr>
              <a:tr h="207890">
                <a:tc rowSpan="6">
                  <a:txBody>
                    <a:bodyPr/>
                    <a:lstStyle/>
                    <a:p>
                      <a:pPr marL="0" algn="ctr" defTabSz="457200" rtl="0" eaLnBrk="1" latinLnBrk="0" hangingPunct="1"/>
                      <a:r>
                        <a:rPr lang="en-US" sz="1100" b="1" kern="1200" dirty="0">
                          <a:solidFill>
                            <a:schemeClr val="lt1"/>
                          </a:solidFill>
                          <a:latin typeface="+mn-lt"/>
                          <a:ea typeface="+mn-ea"/>
                          <a:cs typeface="Arial" panose="020B0604020202020204" pitchFamily="34" charset="0"/>
                        </a:rPr>
                        <a:t>SPECIALIST</a:t>
                      </a:r>
                      <a:r>
                        <a:rPr lang="en-US" sz="1100" b="1" kern="1200" baseline="0" dirty="0">
                          <a:solidFill>
                            <a:schemeClr val="lt1"/>
                          </a:solidFill>
                          <a:latin typeface="+mn-lt"/>
                          <a:ea typeface="+mn-ea"/>
                          <a:cs typeface="Arial" panose="020B0604020202020204" pitchFamily="34" charset="0"/>
                        </a:rPr>
                        <a:t> SERVICES</a:t>
                      </a:r>
                      <a:endParaRPr lang="en-US" sz="1100" b="1" kern="1200" dirty="0">
                        <a:solidFill>
                          <a:schemeClr val="lt1"/>
                        </a:solidFill>
                        <a:latin typeface="+mn-lt"/>
                        <a:ea typeface="+mn-ea"/>
                        <a:cs typeface="Arial" panose="020B0604020202020204" pitchFamily="34" charset="0"/>
                      </a:endParaRPr>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1737"/>
                    </a:solidFill>
                  </a:tcPr>
                </a:tc>
                <a:tc>
                  <a:txBody>
                    <a:bodyPr/>
                    <a:lstStyle/>
                    <a:p>
                      <a:pPr marL="0" indent="0" algn="ctr">
                        <a:buFont typeface="Arial" panose="020B0604020202020204" pitchFamily="34" charset="0"/>
                        <a:buNone/>
                      </a:pPr>
                      <a:r>
                        <a:rPr lang="en-US" sz="900" dirty="0">
                          <a:solidFill>
                            <a:schemeClr val="tx2"/>
                          </a:solidFill>
                          <a:latin typeface="+mn-lt"/>
                        </a:rPr>
                        <a:t>UNKNOWN INCIDENT RESOLUTION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baseline="0" dirty="0">
                          <a:solidFill>
                            <a:schemeClr val="tx2"/>
                          </a:solidFill>
                          <a:latin typeface="+mn-lt"/>
                          <a:cs typeface="Arial" panose="020B0604020202020204" pitchFamily="34" charset="0"/>
                        </a:rPr>
                        <a:t>A</a:t>
                      </a:r>
                      <a:endParaRPr lang="en-US" sz="900" dirty="0">
                        <a:solidFill>
                          <a:schemeClr val="tx2"/>
                        </a:solidFill>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tx2"/>
                          </a:solidFill>
                          <a:latin typeface="+mn-lt"/>
                          <a:cs typeface="Arial" panose="020B0604020202020204" pitchFamily="34" charset="0"/>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98389">
                <a:tc vMerge="1">
                  <a:txBody>
                    <a:bodyPr/>
                    <a:lstStyle/>
                    <a:p>
                      <a:pPr marL="0" algn="l" defTabSz="457200" rtl="0" eaLnBrk="1" latinLnBrk="0" hangingPunct="1"/>
                      <a:endParaRPr lang="en-US" sz="1000" b="1" kern="1200" dirty="0">
                        <a:solidFill>
                          <a:schemeClr val="lt1"/>
                        </a:solidFill>
                        <a:latin typeface="Calibri" panose="020F0502020204030204" pitchFamily="34" charset="0"/>
                        <a:ea typeface="+mn-ea"/>
                        <a:cs typeface="Arial" panose="020B0604020202020204" pitchFamily="34" charset="0"/>
                      </a:endParaRPr>
                    </a:p>
                  </a:txBody>
                  <a:tcPr>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indent="0" algn="ctr">
                        <a:buFont typeface="Arial" panose="020B0604020202020204" pitchFamily="34" charset="0"/>
                        <a:buNone/>
                      </a:pPr>
                      <a:r>
                        <a:rPr lang="en-US" sz="900" dirty="0">
                          <a:solidFill>
                            <a:schemeClr val="tx2"/>
                          </a:solidFill>
                          <a:latin typeface="+mn-lt"/>
                        </a:rPr>
                        <a:t>AD HOC SERVICE REQUESTS FULFILLMENT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C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92323">
                <a:tc vMerge="1">
                  <a:txBody>
                    <a:bodyPr/>
                    <a:lstStyle/>
                    <a:p>
                      <a:pPr marL="0" algn="l" defTabSz="457200" rtl="0" eaLnBrk="1" latinLnBrk="0" hangingPunct="1"/>
                      <a:endParaRPr lang="en-US" sz="1000" b="1" kern="1200" dirty="0">
                        <a:solidFill>
                          <a:schemeClr val="lt1"/>
                        </a:solidFill>
                        <a:latin typeface="Calibri" panose="020F0502020204030204" pitchFamily="34" charset="0"/>
                        <a:ea typeface="+mn-ea"/>
                        <a:cs typeface="Arial" panose="020B0604020202020204" pitchFamily="34" charset="0"/>
                      </a:endParaRPr>
                    </a:p>
                  </a:txBody>
                  <a:tcPr>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indent="0" algn="ctr">
                        <a:buFont typeface="Arial" panose="020B0604020202020204" pitchFamily="34" charset="0"/>
                        <a:buNone/>
                      </a:pPr>
                      <a:r>
                        <a:rPr lang="en-US" sz="900" dirty="0">
                          <a:solidFill>
                            <a:schemeClr val="tx2"/>
                          </a:solidFill>
                          <a:latin typeface="+mn-lt"/>
                        </a:rPr>
                        <a:t>APPLICATION  PROBLEM MANAGEMENT </a:t>
                      </a:r>
                    </a:p>
                    <a:p>
                      <a:pPr algn="ctr"/>
                      <a:endParaRPr lang="en-US" sz="900" dirty="0">
                        <a:solidFill>
                          <a:schemeClr val="tx2"/>
                        </a:solidFill>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C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tx2"/>
                          </a:solidFill>
                          <a:latin typeface="+mn-lt"/>
                          <a:cs typeface="Arial" panose="020B0604020202020204" pitchFamily="34" charset="0"/>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98389">
                <a:tc vMerge="1">
                  <a:txBody>
                    <a:bodyPr/>
                    <a:lstStyle/>
                    <a:p>
                      <a:pPr marL="0" algn="l" defTabSz="457200" rtl="0" eaLnBrk="1" latinLnBrk="0" hangingPunct="1"/>
                      <a:endParaRPr lang="en-US" sz="1000" b="1" kern="1200" dirty="0">
                        <a:solidFill>
                          <a:schemeClr val="lt1"/>
                        </a:solidFill>
                        <a:latin typeface="Calibri" panose="020F0502020204030204" pitchFamily="34" charset="0"/>
                        <a:ea typeface="+mn-ea"/>
                        <a:cs typeface="Arial" panose="020B0604020202020204" pitchFamily="34" charset="0"/>
                      </a:endParaRPr>
                    </a:p>
                  </a:txBody>
                  <a:tcPr>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indent="0" algn="ctr">
                        <a:buFont typeface="Arial" panose="020B0604020202020204" pitchFamily="34" charset="0"/>
                        <a:buNone/>
                      </a:pPr>
                      <a:r>
                        <a:rPr lang="en-US" sz="900" dirty="0">
                          <a:solidFill>
                            <a:schemeClr val="tx2"/>
                          </a:solidFill>
                          <a:latin typeface="+mn-lt"/>
                        </a:rPr>
                        <a:t>OPERATIONAL  CHANGE MANAGEMENT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292323">
                <a:tc vMerge="1">
                  <a:txBody>
                    <a:bodyPr/>
                    <a:lstStyle/>
                    <a:p>
                      <a:pPr marL="0" algn="l" defTabSz="457200" rtl="0" eaLnBrk="1" latinLnBrk="0" hangingPunct="1"/>
                      <a:endParaRPr lang="en-US" sz="1000" b="1" kern="1200" dirty="0">
                        <a:solidFill>
                          <a:schemeClr val="lt1"/>
                        </a:solidFill>
                        <a:latin typeface="Calibri" panose="020F0502020204030204" pitchFamily="34" charset="0"/>
                        <a:ea typeface="+mn-ea"/>
                        <a:cs typeface="Arial" panose="020B0604020202020204" pitchFamily="34" charset="0"/>
                      </a:endParaRPr>
                    </a:p>
                  </a:txBody>
                  <a:tcPr>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indent="0" algn="ctr">
                        <a:buFont typeface="Arial" panose="020B0604020202020204" pitchFamily="34" charset="0"/>
                        <a:buNone/>
                      </a:pPr>
                      <a:r>
                        <a:rPr lang="en-US" sz="900" dirty="0">
                          <a:solidFill>
                            <a:schemeClr val="tx2"/>
                          </a:solidFill>
                          <a:latin typeface="+mn-lt"/>
                        </a:rPr>
                        <a:t>RELEASE ACCEPTANCE SERVICES</a:t>
                      </a:r>
                    </a:p>
                    <a:p>
                      <a:pPr algn="ctr"/>
                      <a:endParaRPr lang="en-US" sz="900" dirty="0">
                        <a:solidFill>
                          <a:schemeClr val="tx2"/>
                        </a:solidFill>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a:t>
                      </a:r>
                      <a:r>
                        <a:rPr lang="en-US" sz="900" baseline="0" dirty="0">
                          <a:solidFill>
                            <a:schemeClr val="tx2"/>
                          </a:solidFill>
                          <a:latin typeface="+mn-lt"/>
                          <a:cs typeface="Arial" panose="020B0604020202020204" pitchFamily="34" charset="0"/>
                        </a:rPr>
                        <a:t> A</a:t>
                      </a:r>
                      <a:endParaRPr lang="en-US" sz="900" dirty="0">
                        <a:solidFill>
                          <a:schemeClr val="tx2"/>
                        </a:solidFill>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a:t>
                      </a:r>
                      <a:r>
                        <a:rPr lang="en-US" sz="900" baseline="0" dirty="0">
                          <a:solidFill>
                            <a:schemeClr val="tx2"/>
                          </a:solidFill>
                          <a:latin typeface="+mn-lt"/>
                          <a:cs typeface="Arial" panose="020B0604020202020204" pitchFamily="34" charset="0"/>
                        </a:rPr>
                        <a:t> A</a:t>
                      </a:r>
                      <a:endParaRPr lang="en-US" sz="900" dirty="0">
                        <a:solidFill>
                          <a:schemeClr val="tx2"/>
                        </a:solidFill>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298389">
                <a:tc vMerge="1">
                  <a:txBody>
                    <a:bodyPr/>
                    <a:lstStyle/>
                    <a:p>
                      <a:pPr marL="0" algn="l" defTabSz="457200" rtl="0" eaLnBrk="1" latinLnBrk="0" hangingPunct="1"/>
                      <a:endParaRPr lang="en-US" sz="1000" b="1" kern="1200" dirty="0">
                        <a:solidFill>
                          <a:schemeClr val="lt1"/>
                        </a:solidFill>
                        <a:latin typeface="Calibri" panose="020F0502020204030204" pitchFamily="34" charset="0"/>
                        <a:ea typeface="+mn-ea"/>
                        <a:cs typeface="Arial" panose="020B0604020202020204" pitchFamily="34" charset="0"/>
                      </a:endParaRPr>
                    </a:p>
                  </a:txBody>
                  <a:tcPr>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rPr>
                        <a:t>APPLICATION CONTINUITY &amp; RESILIENCY  SUPPORT</a:t>
                      </a:r>
                      <a:endParaRPr lang="en-US" sz="900" dirty="0">
                        <a:solidFill>
                          <a:schemeClr val="tx2"/>
                        </a:solidFill>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207890">
                <a:tc rowSpan="6">
                  <a:txBody>
                    <a:bodyPr/>
                    <a:lstStyle/>
                    <a:p>
                      <a:pPr marL="0" algn="ctr" defTabSz="457200" rtl="0" eaLnBrk="1" latinLnBrk="0" hangingPunct="1"/>
                      <a:r>
                        <a:rPr lang="en-US" sz="1100" b="1" kern="1200" dirty="0">
                          <a:solidFill>
                            <a:schemeClr val="lt1"/>
                          </a:solidFill>
                          <a:latin typeface="+mn-lt"/>
                          <a:ea typeface="+mn-ea"/>
                          <a:cs typeface="Arial" panose="020B0604020202020204" pitchFamily="34" charset="0"/>
                        </a:rPr>
                        <a:t>OPERATIONAL SERVICES</a:t>
                      </a:r>
                    </a:p>
                  </a:txBody>
                  <a:tcPr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11737"/>
                    </a:solidFill>
                  </a:tcPr>
                </a:tc>
                <a:tc>
                  <a:txBody>
                    <a:bodyPr/>
                    <a:lstStyle/>
                    <a:p>
                      <a:pPr marL="0" indent="0" algn="ctr">
                        <a:buFont typeface="Arial" panose="020B0604020202020204" pitchFamily="34" charset="0"/>
                        <a:buNone/>
                      </a:pPr>
                      <a:r>
                        <a:rPr lang="en-US" sz="900" dirty="0">
                          <a:solidFill>
                            <a:schemeClr val="tx2"/>
                          </a:solidFill>
                          <a:latin typeface="+mn-lt"/>
                        </a:rPr>
                        <a:t>APPLICATION MONITORING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207890">
                <a:tc vMerge="1">
                  <a:txBody>
                    <a:bodyPr/>
                    <a:lstStyle/>
                    <a:p>
                      <a:pPr marL="0" algn="ctr" defTabSz="457200" rtl="0" eaLnBrk="1" latinLnBrk="0" hangingPunct="1"/>
                      <a:endParaRPr lang="en-US" sz="1400" b="1" kern="1200" dirty="0">
                        <a:solidFill>
                          <a:schemeClr val="lt1"/>
                        </a:solidFill>
                        <a:latin typeface="Calibri" panose="020F0502020204030204" pitchFamily="34" charset="0"/>
                        <a:ea typeface="+mn-ea"/>
                        <a:cs typeface="Arial" panose="020B0604020202020204" pitchFamily="34" charset="0"/>
                      </a:endParaRPr>
                    </a:p>
                  </a:txBody>
                  <a:tcPr vert="vert270">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indent="0" algn="ctr">
                        <a:buFont typeface="Arial" panose="020B0604020202020204" pitchFamily="34" charset="0"/>
                        <a:buNone/>
                      </a:pPr>
                      <a:r>
                        <a:rPr lang="en-US" sz="900" dirty="0">
                          <a:solidFill>
                            <a:schemeClr val="tx2"/>
                          </a:solidFill>
                          <a:latin typeface="+mn-lt"/>
                        </a:rPr>
                        <a:t>BATCH MONITORING </a:t>
                      </a:r>
                      <a:endParaRPr lang="en-US" sz="900" dirty="0">
                        <a:solidFill>
                          <a:schemeClr val="tx2"/>
                        </a:solidFill>
                        <a:latin typeface="+mn-lt"/>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207890">
                <a:tc vMerge="1">
                  <a:txBody>
                    <a:bodyPr/>
                    <a:lstStyle/>
                    <a:p>
                      <a:pPr marL="0" algn="ctr" defTabSz="457200" rtl="0" eaLnBrk="1" latinLnBrk="0" hangingPunct="1"/>
                      <a:endParaRPr lang="en-US" sz="1400" b="1" kern="1200" dirty="0">
                        <a:solidFill>
                          <a:schemeClr val="lt1"/>
                        </a:solidFill>
                        <a:latin typeface="Calibri" panose="020F0502020204030204" pitchFamily="34" charset="0"/>
                        <a:ea typeface="+mn-ea"/>
                        <a:cs typeface="Arial" panose="020B0604020202020204" pitchFamily="34" charset="0"/>
                      </a:endParaRPr>
                    </a:p>
                  </a:txBody>
                  <a:tcPr vert="vert270">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indent="0" algn="ctr">
                        <a:buFont typeface="Arial" panose="020B0604020202020204" pitchFamily="34" charset="0"/>
                        <a:buNone/>
                      </a:pPr>
                      <a:r>
                        <a:rPr lang="en-US" sz="900" dirty="0">
                          <a:solidFill>
                            <a:schemeClr val="tx2"/>
                          </a:solidFill>
                          <a:latin typeface="+mn-lt"/>
                        </a:rPr>
                        <a:t>BATCH  SCHEDULING / EXECUTION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207890">
                <a:tc vMerge="1">
                  <a:txBody>
                    <a:bodyPr/>
                    <a:lstStyle/>
                    <a:p>
                      <a:pPr marL="0" algn="ctr" defTabSz="457200" rtl="0" eaLnBrk="1" latinLnBrk="0" hangingPunct="1"/>
                      <a:endParaRPr lang="en-US" sz="1400" b="1" kern="1200" dirty="0">
                        <a:solidFill>
                          <a:schemeClr val="lt1"/>
                        </a:solidFill>
                        <a:latin typeface="Calibri" panose="020F0502020204030204" pitchFamily="34" charset="0"/>
                        <a:ea typeface="+mn-ea"/>
                        <a:cs typeface="Arial" panose="020B0604020202020204" pitchFamily="34" charset="0"/>
                      </a:endParaRPr>
                    </a:p>
                  </a:txBody>
                  <a:tcPr vert="vert270">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indent="0" algn="ctr">
                        <a:buFont typeface="Arial" panose="020B0604020202020204" pitchFamily="34" charset="0"/>
                        <a:buNone/>
                      </a:pPr>
                      <a:r>
                        <a:rPr lang="en-US" sz="900" dirty="0">
                          <a:solidFill>
                            <a:schemeClr val="tx2"/>
                          </a:solidFill>
                          <a:latin typeface="+mn-lt"/>
                        </a:rPr>
                        <a:t>KNOWN  ERRORS RESOLUTION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292323">
                <a:tc vMerge="1">
                  <a:txBody>
                    <a:bodyPr/>
                    <a:lstStyle/>
                    <a:p>
                      <a:pPr marL="0" algn="ctr" defTabSz="457200" rtl="0" eaLnBrk="1" latinLnBrk="0" hangingPunct="1"/>
                      <a:endParaRPr lang="en-US" sz="1400" b="1" kern="1200" dirty="0">
                        <a:solidFill>
                          <a:schemeClr val="lt1"/>
                        </a:solidFill>
                        <a:latin typeface="Calibri" panose="020F0502020204030204" pitchFamily="34" charset="0"/>
                        <a:ea typeface="+mn-ea"/>
                        <a:cs typeface="Arial" panose="020B0604020202020204" pitchFamily="34" charset="0"/>
                      </a:endParaRPr>
                    </a:p>
                  </a:txBody>
                  <a:tcPr vert="vert270">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indent="0" algn="ctr">
                        <a:buFont typeface="Arial" panose="020B0604020202020204" pitchFamily="34" charset="0"/>
                        <a:buNone/>
                      </a:pPr>
                      <a:r>
                        <a:rPr lang="en-US" sz="900" dirty="0">
                          <a:solidFill>
                            <a:schemeClr val="tx2"/>
                          </a:solidFill>
                          <a:latin typeface="+mn-lt"/>
                        </a:rPr>
                        <a:t>STANDARD SERVICE REQUESTS FULFILLMENT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207890">
                <a:tc vMerge="1">
                  <a:txBody>
                    <a:bodyPr/>
                    <a:lstStyle/>
                    <a:p>
                      <a:pPr marL="0" algn="ctr" defTabSz="457200" rtl="0" eaLnBrk="1" latinLnBrk="0" hangingPunct="1"/>
                      <a:endParaRPr lang="en-US" sz="1400" b="1" kern="1200" dirty="0">
                        <a:solidFill>
                          <a:schemeClr val="lt1"/>
                        </a:solidFill>
                        <a:latin typeface="Calibri" panose="020F0502020204030204" pitchFamily="34" charset="0"/>
                        <a:ea typeface="+mn-ea"/>
                        <a:cs typeface="Arial" panose="020B0604020202020204" pitchFamily="34" charset="0"/>
                      </a:endParaRPr>
                    </a:p>
                  </a:txBody>
                  <a:tcPr vert="vert270">
                    <a:lnL w="3175" cap="flat" cmpd="sng" algn="ctr">
                      <a:solidFill>
                        <a:schemeClr val="bg2">
                          <a:lumMod val="75000"/>
                        </a:schemeClr>
                      </a:solidFill>
                      <a:prstDash val="solid"/>
                      <a:round/>
                      <a:headEnd type="none" w="med" len="med"/>
                      <a:tailEnd type="none" w="med" len="med"/>
                    </a:lnL>
                    <a:lnR w="3175" cap="flat" cmpd="sng" algn="ctr">
                      <a:solidFill>
                        <a:schemeClr val="bg2">
                          <a:lumMod val="75000"/>
                        </a:schemeClr>
                      </a:solidFill>
                      <a:prstDash val="solid"/>
                      <a:round/>
                      <a:headEnd type="none" w="med" len="med"/>
                      <a:tailEnd type="none" w="med" len="med"/>
                    </a:lnR>
                    <a:lnT w="3175" cap="flat" cmpd="sng" algn="ctr">
                      <a:solidFill>
                        <a:schemeClr val="bg2">
                          <a:lumMod val="75000"/>
                        </a:schemeClr>
                      </a:solidFill>
                      <a:prstDash val="solid"/>
                      <a:round/>
                      <a:headEnd type="none" w="med" len="med"/>
                      <a:tailEnd type="none" w="med" len="med"/>
                    </a:lnT>
                    <a:lnB w="3175" cap="flat" cmpd="sng" algn="ctr">
                      <a:solidFill>
                        <a:schemeClr val="bg2">
                          <a:lumMod val="75000"/>
                        </a:schemeClr>
                      </a:solidFill>
                      <a:prstDash val="solid"/>
                      <a:round/>
                      <a:headEnd type="none" w="med" len="med"/>
                      <a:tailEnd type="none" w="med" len="med"/>
                    </a:lnB>
                    <a:solidFill>
                      <a:schemeClr val="accent4">
                        <a:lumMod val="50000"/>
                      </a:schemeClr>
                    </a:solidFill>
                  </a:tcPr>
                </a:tc>
                <a:tc>
                  <a:txBody>
                    <a:bodyPr/>
                    <a:lstStyle/>
                    <a:p>
                      <a:pPr marL="0" indent="0" algn="ctr">
                        <a:buFont typeface="Arial" panose="020B0604020202020204" pitchFamily="34" charset="0"/>
                        <a:buNone/>
                      </a:pPr>
                      <a:r>
                        <a:rPr lang="en-US" sz="900" dirty="0">
                          <a:solidFill>
                            <a:schemeClr val="tx2"/>
                          </a:solidFill>
                          <a:latin typeface="+mn-lt"/>
                        </a:rPr>
                        <a:t>OUTAGE  &amp; MEDIATOR SUPPORT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R 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algn="ctr"/>
                      <a:endParaRPr lang="en-US" sz="1050" dirty="0">
                        <a:solidFill>
                          <a:schemeClr val="tx2"/>
                        </a:solidFill>
                        <a:latin typeface="+mn-lt"/>
                        <a:cs typeface="Arial" panose="020B0604020202020204"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900" dirty="0">
                          <a:solidFill>
                            <a:schemeClr val="tx2"/>
                          </a:solidFill>
                          <a:latin typeface="+mn-lt"/>
                          <a:cs typeface="Arial" panose="020B0604020202020204" pitchFamily="34" charset="0"/>
                        </a:rPr>
                        <a:t>R 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900" dirty="0">
                          <a:solidFill>
                            <a:schemeClr val="tx2"/>
                          </a:solidFill>
                          <a:latin typeface="+mn-lt"/>
                          <a:cs typeface="Arial" panose="020B0604020202020204" pitchFamily="34" charset="0"/>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5" name="Rectangle 4"/>
          <p:cNvSpPr/>
          <p:nvPr/>
        </p:nvSpPr>
        <p:spPr>
          <a:xfrm>
            <a:off x="3894367" y="596018"/>
            <a:ext cx="112069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B0F0"/>
                    </a:gs>
                    <a:gs pos="100000">
                      <a:srgbClr val="00B050"/>
                    </a:gs>
                  </a:gsLst>
                  <a:lin ang="1800000" scaled="0"/>
                </a:gradFill>
                <a:effectLst/>
                <a:uLnTx/>
                <a:uFillTx/>
                <a:latin typeface="+mj-lt"/>
                <a:ea typeface="+mn-ea"/>
                <a:cs typeface="+mn-cs"/>
              </a:rPr>
              <a:t>IaaS, PaaS</a:t>
            </a:r>
            <a:endParaRPr kumimoji="0" lang="en-US" sz="1800" b="0" i="0" u="none" strike="noStrike" kern="1200" cap="none" spc="0" normalizeH="0" baseline="0" noProof="0" dirty="0">
              <a:ln>
                <a:noFill/>
              </a:ln>
              <a:solidFill>
                <a:srgbClr val="50B3CF"/>
              </a:solidFill>
              <a:effectLst/>
              <a:uLnTx/>
              <a:uFillTx/>
              <a:latin typeface="+mj-lt"/>
              <a:ea typeface="+mn-ea"/>
              <a:cs typeface="+mn-cs"/>
            </a:endParaRPr>
          </a:p>
        </p:txBody>
      </p:sp>
      <p:sp>
        <p:nvSpPr>
          <p:cNvPr id="51" name="Rectangle 50"/>
          <p:cNvSpPr/>
          <p:nvPr/>
        </p:nvSpPr>
        <p:spPr>
          <a:xfrm>
            <a:off x="7138313" y="583225"/>
            <a:ext cx="617477"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00B0F0"/>
                    </a:gs>
                    <a:gs pos="100000">
                      <a:srgbClr val="00B050"/>
                    </a:gs>
                  </a:gsLst>
                  <a:lin ang="1800000" scaled="0"/>
                </a:gradFill>
                <a:effectLst/>
                <a:uLnTx/>
                <a:uFillTx/>
                <a:latin typeface="+mj-lt"/>
                <a:ea typeface="+mn-ea"/>
                <a:cs typeface="+mn-cs"/>
              </a:rPr>
              <a:t>SaaS</a:t>
            </a:r>
            <a:endParaRPr kumimoji="0" lang="en-US" sz="1800" b="0" i="0" u="none" strike="noStrike" kern="1200" cap="none" spc="0" normalizeH="0" baseline="0" noProof="0" dirty="0">
              <a:ln>
                <a:noFill/>
              </a:ln>
              <a:solidFill>
                <a:srgbClr val="50B3CF"/>
              </a:solidFill>
              <a:effectLst/>
              <a:uLnTx/>
              <a:uFillTx/>
              <a:latin typeface="+mj-lt"/>
              <a:ea typeface="+mn-ea"/>
              <a:cs typeface="+mn-cs"/>
            </a:endParaRPr>
          </a:p>
        </p:txBody>
      </p:sp>
    </p:spTree>
    <p:extLst>
      <p:ext uri="{BB962C8B-B14F-4D97-AF65-F5344CB8AC3E}">
        <p14:creationId xmlns:p14="http://schemas.microsoft.com/office/powerpoint/2010/main" val="19213193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p:cNvSpPr>
            <a:spLocks noGrp="1"/>
          </p:cNvSpPr>
          <p:nvPr>
            <p:ph type="title"/>
          </p:nvPr>
        </p:nvSpPr>
        <p:spPr/>
        <p:txBody>
          <a:bodyPr/>
          <a:lstStyle/>
          <a:p>
            <a:r>
              <a:rPr lang="en-US"/>
              <a:t>Support Coverage</a:t>
            </a:r>
            <a:endParaRPr lang="en-US" dirty="0"/>
          </a:p>
        </p:txBody>
      </p:sp>
      <p:sp>
        <p:nvSpPr>
          <p:cNvPr id="5" name="Rectangle 4"/>
          <p:cNvSpPr/>
          <p:nvPr/>
        </p:nvSpPr>
        <p:spPr>
          <a:xfrm>
            <a:off x="292165" y="779329"/>
            <a:ext cx="1961977" cy="338554"/>
          </a:xfrm>
          <a:prstGeom prst="rect">
            <a:avLst/>
          </a:prstGeom>
        </p:spPr>
        <p:txBody>
          <a:bodyPr wrap="square">
            <a:spAutoFit/>
          </a:bodyPr>
          <a:lstStyle/>
          <a:p>
            <a:pPr marL="285743" indent="-285743">
              <a:buFont typeface="Arial" panose="020B0604020202020204" pitchFamily="34" charset="0"/>
              <a:buChar char="•"/>
            </a:pPr>
            <a:r>
              <a:rPr lang="en-US" sz="1600" dirty="0">
                <a:solidFill>
                  <a:schemeClr val="tx2"/>
                </a:solidFill>
                <a:latin typeface="+mj-lt"/>
              </a:rPr>
              <a:t>24 x 7 – 3 Shifts</a:t>
            </a:r>
          </a:p>
        </p:txBody>
      </p:sp>
      <p:graphicFrame>
        <p:nvGraphicFramePr>
          <p:cNvPr id="6" name="Table 5"/>
          <p:cNvGraphicFramePr>
            <a:graphicFrameLocks noGrp="1"/>
          </p:cNvGraphicFramePr>
          <p:nvPr>
            <p:extLst>
              <p:ext uri="{D42A27DB-BD31-4B8C-83A1-F6EECF244321}">
                <p14:modId xmlns:p14="http://schemas.microsoft.com/office/powerpoint/2010/main" val="2870075678"/>
              </p:ext>
            </p:extLst>
          </p:nvPr>
        </p:nvGraphicFramePr>
        <p:xfrm>
          <a:off x="220340" y="1247307"/>
          <a:ext cx="8685525" cy="2053454"/>
        </p:xfrm>
        <a:graphic>
          <a:graphicData uri="http://schemas.openxmlformats.org/drawingml/2006/table">
            <a:tbl>
              <a:tblPr/>
              <a:tblGrid>
                <a:gridCol w="347421">
                  <a:extLst>
                    <a:ext uri="{9D8B030D-6E8A-4147-A177-3AD203B41FA5}">
                      <a16:colId xmlns:a16="http://schemas.microsoft.com/office/drawing/2014/main" val="1887294607"/>
                    </a:ext>
                  </a:extLst>
                </a:gridCol>
                <a:gridCol w="347421">
                  <a:extLst>
                    <a:ext uri="{9D8B030D-6E8A-4147-A177-3AD203B41FA5}">
                      <a16:colId xmlns:a16="http://schemas.microsoft.com/office/drawing/2014/main" val="2453850546"/>
                    </a:ext>
                  </a:extLst>
                </a:gridCol>
                <a:gridCol w="347421">
                  <a:extLst>
                    <a:ext uri="{9D8B030D-6E8A-4147-A177-3AD203B41FA5}">
                      <a16:colId xmlns:a16="http://schemas.microsoft.com/office/drawing/2014/main" val="705956960"/>
                    </a:ext>
                  </a:extLst>
                </a:gridCol>
                <a:gridCol w="347421">
                  <a:extLst>
                    <a:ext uri="{9D8B030D-6E8A-4147-A177-3AD203B41FA5}">
                      <a16:colId xmlns:a16="http://schemas.microsoft.com/office/drawing/2014/main" val="2480825705"/>
                    </a:ext>
                  </a:extLst>
                </a:gridCol>
                <a:gridCol w="347421">
                  <a:extLst>
                    <a:ext uri="{9D8B030D-6E8A-4147-A177-3AD203B41FA5}">
                      <a16:colId xmlns:a16="http://schemas.microsoft.com/office/drawing/2014/main" val="842772711"/>
                    </a:ext>
                  </a:extLst>
                </a:gridCol>
                <a:gridCol w="347421">
                  <a:extLst>
                    <a:ext uri="{9D8B030D-6E8A-4147-A177-3AD203B41FA5}">
                      <a16:colId xmlns:a16="http://schemas.microsoft.com/office/drawing/2014/main" val="3142061013"/>
                    </a:ext>
                  </a:extLst>
                </a:gridCol>
                <a:gridCol w="347421">
                  <a:extLst>
                    <a:ext uri="{9D8B030D-6E8A-4147-A177-3AD203B41FA5}">
                      <a16:colId xmlns:a16="http://schemas.microsoft.com/office/drawing/2014/main" val="2194665089"/>
                    </a:ext>
                  </a:extLst>
                </a:gridCol>
                <a:gridCol w="347421">
                  <a:extLst>
                    <a:ext uri="{9D8B030D-6E8A-4147-A177-3AD203B41FA5}">
                      <a16:colId xmlns:a16="http://schemas.microsoft.com/office/drawing/2014/main" val="2110012375"/>
                    </a:ext>
                  </a:extLst>
                </a:gridCol>
                <a:gridCol w="347421">
                  <a:extLst>
                    <a:ext uri="{9D8B030D-6E8A-4147-A177-3AD203B41FA5}">
                      <a16:colId xmlns:a16="http://schemas.microsoft.com/office/drawing/2014/main" val="3333107393"/>
                    </a:ext>
                  </a:extLst>
                </a:gridCol>
                <a:gridCol w="347421">
                  <a:extLst>
                    <a:ext uri="{9D8B030D-6E8A-4147-A177-3AD203B41FA5}">
                      <a16:colId xmlns:a16="http://schemas.microsoft.com/office/drawing/2014/main" val="371389268"/>
                    </a:ext>
                  </a:extLst>
                </a:gridCol>
                <a:gridCol w="347421">
                  <a:extLst>
                    <a:ext uri="{9D8B030D-6E8A-4147-A177-3AD203B41FA5}">
                      <a16:colId xmlns:a16="http://schemas.microsoft.com/office/drawing/2014/main" val="801760322"/>
                    </a:ext>
                  </a:extLst>
                </a:gridCol>
                <a:gridCol w="347421">
                  <a:extLst>
                    <a:ext uri="{9D8B030D-6E8A-4147-A177-3AD203B41FA5}">
                      <a16:colId xmlns:a16="http://schemas.microsoft.com/office/drawing/2014/main" val="1406906276"/>
                    </a:ext>
                  </a:extLst>
                </a:gridCol>
                <a:gridCol w="347421">
                  <a:extLst>
                    <a:ext uri="{9D8B030D-6E8A-4147-A177-3AD203B41FA5}">
                      <a16:colId xmlns:a16="http://schemas.microsoft.com/office/drawing/2014/main" val="2033026064"/>
                    </a:ext>
                  </a:extLst>
                </a:gridCol>
                <a:gridCol w="347421">
                  <a:extLst>
                    <a:ext uri="{9D8B030D-6E8A-4147-A177-3AD203B41FA5}">
                      <a16:colId xmlns:a16="http://schemas.microsoft.com/office/drawing/2014/main" val="2206443540"/>
                    </a:ext>
                  </a:extLst>
                </a:gridCol>
                <a:gridCol w="347421">
                  <a:extLst>
                    <a:ext uri="{9D8B030D-6E8A-4147-A177-3AD203B41FA5}">
                      <a16:colId xmlns:a16="http://schemas.microsoft.com/office/drawing/2014/main" val="2785058401"/>
                    </a:ext>
                  </a:extLst>
                </a:gridCol>
                <a:gridCol w="347421">
                  <a:extLst>
                    <a:ext uri="{9D8B030D-6E8A-4147-A177-3AD203B41FA5}">
                      <a16:colId xmlns:a16="http://schemas.microsoft.com/office/drawing/2014/main" val="2290319400"/>
                    </a:ext>
                  </a:extLst>
                </a:gridCol>
                <a:gridCol w="347421">
                  <a:extLst>
                    <a:ext uri="{9D8B030D-6E8A-4147-A177-3AD203B41FA5}">
                      <a16:colId xmlns:a16="http://schemas.microsoft.com/office/drawing/2014/main" val="2388191367"/>
                    </a:ext>
                  </a:extLst>
                </a:gridCol>
                <a:gridCol w="347421">
                  <a:extLst>
                    <a:ext uri="{9D8B030D-6E8A-4147-A177-3AD203B41FA5}">
                      <a16:colId xmlns:a16="http://schemas.microsoft.com/office/drawing/2014/main" val="1184144831"/>
                    </a:ext>
                  </a:extLst>
                </a:gridCol>
                <a:gridCol w="347421">
                  <a:extLst>
                    <a:ext uri="{9D8B030D-6E8A-4147-A177-3AD203B41FA5}">
                      <a16:colId xmlns:a16="http://schemas.microsoft.com/office/drawing/2014/main" val="4025977096"/>
                    </a:ext>
                  </a:extLst>
                </a:gridCol>
                <a:gridCol w="347421">
                  <a:extLst>
                    <a:ext uri="{9D8B030D-6E8A-4147-A177-3AD203B41FA5}">
                      <a16:colId xmlns:a16="http://schemas.microsoft.com/office/drawing/2014/main" val="3974596579"/>
                    </a:ext>
                  </a:extLst>
                </a:gridCol>
                <a:gridCol w="347421">
                  <a:extLst>
                    <a:ext uri="{9D8B030D-6E8A-4147-A177-3AD203B41FA5}">
                      <a16:colId xmlns:a16="http://schemas.microsoft.com/office/drawing/2014/main" val="3222833877"/>
                    </a:ext>
                  </a:extLst>
                </a:gridCol>
                <a:gridCol w="347421">
                  <a:extLst>
                    <a:ext uri="{9D8B030D-6E8A-4147-A177-3AD203B41FA5}">
                      <a16:colId xmlns:a16="http://schemas.microsoft.com/office/drawing/2014/main" val="4262252020"/>
                    </a:ext>
                  </a:extLst>
                </a:gridCol>
                <a:gridCol w="347421">
                  <a:extLst>
                    <a:ext uri="{9D8B030D-6E8A-4147-A177-3AD203B41FA5}">
                      <a16:colId xmlns:a16="http://schemas.microsoft.com/office/drawing/2014/main" val="831000917"/>
                    </a:ext>
                  </a:extLst>
                </a:gridCol>
                <a:gridCol w="347421">
                  <a:extLst>
                    <a:ext uri="{9D8B030D-6E8A-4147-A177-3AD203B41FA5}">
                      <a16:colId xmlns:a16="http://schemas.microsoft.com/office/drawing/2014/main" val="2341067694"/>
                    </a:ext>
                  </a:extLst>
                </a:gridCol>
                <a:gridCol w="347421">
                  <a:extLst>
                    <a:ext uri="{9D8B030D-6E8A-4147-A177-3AD203B41FA5}">
                      <a16:colId xmlns:a16="http://schemas.microsoft.com/office/drawing/2014/main" val="2866657345"/>
                    </a:ext>
                  </a:extLst>
                </a:gridCol>
              </a:tblGrid>
              <a:tr h="238775">
                <a:tc>
                  <a:txBody>
                    <a:bodyPr/>
                    <a:lstStyle/>
                    <a:p>
                      <a:pPr algn="ctr" rtl="0" fontAlgn="b"/>
                      <a:r>
                        <a:rPr lang="en-US" sz="500" b="0" i="0" u="none" strike="noStrike" dirty="0">
                          <a:solidFill>
                            <a:schemeClr val="bg1"/>
                          </a:solidFill>
                          <a:effectLst/>
                          <a:latin typeface="Calibri" panose="020F0502020204030204" pitchFamily="34" charset="0"/>
                        </a:rPr>
                        <a:t>EST</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0:00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3:00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4:00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5:00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6:00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7:00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8:00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9:00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10:00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11:00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12:00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13:00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14:00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15:00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16:00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17:00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18:00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19:00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20:00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21:00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22:00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23:00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1371917016"/>
                  </a:ext>
                </a:extLst>
              </a:tr>
              <a:tr h="238775">
                <a:tc>
                  <a:txBody>
                    <a:bodyPr/>
                    <a:lstStyle/>
                    <a:p>
                      <a:pPr algn="ctr" rtl="0" fontAlgn="b"/>
                      <a:r>
                        <a:rPr lang="en-US" sz="500" b="0" i="0" u="none" strike="noStrike" dirty="0">
                          <a:solidFill>
                            <a:schemeClr val="bg1"/>
                          </a:solidFill>
                          <a:effectLst/>
                          <a:latin typeface="Calibri" panose="020F0502020204030204" pitchFamily="34" charset="0"/>
                        </a:rPr>
                        <a:t>India IST</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10:30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11:30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12:30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13:30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14:30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15:30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16:30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17:30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18:30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19:30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20:30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21:30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22:30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23:30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0:30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1:30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2:30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3:30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4:30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5:30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6:30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7:30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8:30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tc>
                  <a:txBody>
                    <a:bodyPr/>
                    <a:lstStyle/>
                    <a:p>
                      <a:pPr algn="ctr" rtl="0" fontAlgn="b"/>
                      <a:r>
                        <a:rPr lang="en-US" sz="600" b="0" i="0" u="none" strike="noStrike" dirty="0">
                          <a:solidFill>
                            <a:schemeClr val="bg1"/>
                          </a:solidFill>
                          <a:effectLst/>
                          <a:latin typeface="Calibri" panose="020F0502020204030204" pitchFamily="34" charset="0"/>
                        </a:rPr>
                        <a:t>9:30</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33A0"/>
                    </a:solidFill>
                  </a:tcPr>
                </a:tc>
                <a:extLst>
                  <a:ext uri="{0D108BD9-81ED-4DB2-BD59-A6C34878D82A}">
                    <a16:rowId xmlns:a16="http://schemas.microsoft.com/office/drawing/2014/main" val="694463134"/>
                  </a:ext>
                </a:extLst>
              </a:tr>
              <a:tr h="393976">
                <a:tc>
                  <a:txBody>
                    <a:bodyPr/>
                    <a:lstStyle/>
                    <a:p>
                      <a:pPr algn="ctr" rtl="0" fontAlgn="b"/>
                      <a:r>
                        <a:rPr lang="en-US" sz="500" b="1" i="0" u="none" strike="noStrike" dirty="0">
                          <a:solidFill>
                            <a:srgbClr val="000000"/>
                          </a:solidFill>
                          <a:effectLst/>
                          <a:latin typeface="Calibri" panose="020F0502020204030204" pitchFamily="34" charset="0"/>
                        </a:rPr>
                        <a:t>Onsite Shift</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BFBF"/>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gridSpan="9">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682534520"/>
                  </a:ext>
                </a:extLst>
              </a:tr>
              <a:tr h="393976">
                <a:tc>
                  <a:txBody>
                    <a:bodyPr/>
                    <a:lstStyle/>
                    <a:p>
                      <a:pPr algn="ctr" rtl="0" fontAlgn="b"/>
                      <a:r>
                        <a:rPr lang="en-US" sz="500" b="1" i="0" u="none" strike="noStrike" dirty="0">
                          <a:solidFill>
                            <a:srgbClr val="FFFFFF"/>
                          </a:solidFill>
                          <a:effectLst/>
                          <a:latin typeface="Calibri" panose="020F0502020204030204" pitchFamily="34" charset="0"/>
                        </a:rPr>
                        <a:t>OffShore Shift 1</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gridSpan="5">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gridSpan="4">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B0F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65925731"/>
                  </a:ext>
                </a:extLst>
              </a:tr>
              <a:tr h="393976">
                <a:tc>
                  <a:txBody>
                    <a:bodyPr/>
                    <a:lstStyle/>
                    <a:p>
                      <a:pPr algn="ctr" rtl="0" fontAlgn="b"/>
                      <a:r>
                        <a:rPr lang="en-US" sz="500" b="1" i="0" u="none" strike="noStrike" dirty="0">
                          <a:solidFill>
                            <a:srgbClr val="FFFFFF"/>
                          </a:solidFill>
                          <a:effectLst/>
                          <a:latin typeface="Calibri" panose="020F0502020204030204" pitchFamily="34" charset="0"/>
                        </a:rPr>
                        <a:t>Offshore Shift 2</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48235"/>
                    </a:solidFill>
                  </a:tcPr>
                </a:tc>
                <a:tc>
                  <a:txBody>
                    <a:bodyPr/>
                    <a:lstStyle/>
                    <a:p>
                      <a:pPr algn="l" rtl="0" fontAlgn="b"/>
                      <a:r>
                        <a:rPr lang="en-US" sz="6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l" rtl="0" fontAlgn="b"/>
                      <a:r>
                        <a:rPr lang="en-US" sz="6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gridSpan="9">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929816278"/>
                  </a:ext>
                </a:extLst>
              </a:tr>
              <a:tr h="393976">
                <a:tc>
                  <a:txBody>
                    <a:bodyPr/>
                    <a:lstStyle/>
                    <a:p>
                      <a:pPr algn="ctr" rtl="0" fontAlgn="b"/>
                      <a:r>
                        <a:rPr lang="en-US" sz="500" b="1" i="0" u="none" strike="noStrike" dirty="0">
                          <a:solidFill>
                            <a:srgbClr val="FFFFFF"/>
                          </a:solidFill>
                          <a:effectLst/>
                          <a:latin typeface="Calibri" panose="020F0502020204030204" pitchFamily="34" charset="0"/>
                        </a:rPr>
                        <a:t>Offshore Shift 3</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4B084"/>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gridSpan="9">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D9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tc>
                  <a:txBody>
                    <a:bodyPr/>
                    <a:lstStyle/>
                    <a:p>
                      <a:pPr algn="ctr" rtl="0" fontAlgn="b"/>
                      <a:r>
                        <a:rPr lang="en-US" sz="700" b="0" i="0" u="none" strike="noStrike" dirty="0">
                          <a:solidFill>
                            <a:srgbClr val="000000"/>
                          </a:solidFill>
                          <a:effectLst/>
                          <a:latin typeface="Calibri" panose="020F0502020204030204" pitchFamily="34" charset="0"/>
                        </a:rPr>
                        <a:t> </a:t>
                      </a:r>
                    </a:p>
                  </a:txBody>
                  <a:tcPr marL="5241" marR="5241" marT="524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F8F8"/>
                    </a:solidFill>
                  </a:tcPr>
                </a:tc>
                <a:extLst>
                  <a:ext uri="{0D108BD9-81ED-4DB2-BD59-A6C34878D82A}">
                    <a16:rowId xmlns:a16="http://schemas.microsoft.com/office/drawing/2014/main" val="1367740860"/>
                  </a:ext>
                </a:extLst>
              </a:tr>
            </a:tbl>
          </a:graphicData>
        </a:graphic>
      </p:graphicFrame>
    </p:spTree>
    <p:extLst>
      <p:ext uri="{BB962C8B-B14F-4D97-AF65-F5344CB8AC3E}">
        <p14:creationId xmlns:p14="http://schemas.microsoft.com/office/powerpoint/2010/main" val="3593936439"/>
      </p:ext>
    </p:extLst>
  </p:cSld>
  <p:clrMapOvr>
    <a:masterClrMapping/>
  </p:clrMapOvr>
</p:sld>
</file>

<file path=ppt/theme/theme1.xml><?xml version="1.0" encoding="utf-8"?>
<a:theme xmlns:a="http://schemas.openxmlformats.org/drawingml/2006/main" name="1_Cognizant-2020 Presentation Theme">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C67FF"/>
        </a:solidFill>
        <a:ln>
          <a:solidFill>
            <a:schemeClr val="bg1">
              <a:lumMod val="75000"/>
            </a:schemeClr>
          </a:solidFill>
        </a:ln>
      </a:spPr>
      <a:bodyPr rtlCol="0" anchor="ctr"/>
      <a:lstStyle>
        <a:defPPr defTabSz="685800">
          <a:defRPr sz="1050" b="1" dirty="0">
            <a:solidFill>
              <a:srgbClr val="FFFFFF"/>
            </a:solidFill>
            <a:latin typeface="Calibri" panose="020F0502020204030204" pitchFamily="34" charset="0"/>
            <a:cs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2020 Presentation Theme" id="{2124A2EE-032F-43B4-A2B7-983166A22EEE}" vid="{11FA571F-0ADD-4B79-A198-A606E16DC9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C59A549CE48541B951632D4196BCA1" ma:contentTypeVersion="0" ma:contentTypeDescription="Create a new document." ma:contentTypeScope="" ma:versionID="f1d972d1aa6d9ea55dca7ba336562af9">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77D545-A467-4A02-8DAF-7A685903C4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1CB683CF-7DFD-4974-9672-9F63D2D5A38C}">
  <ds:schemaRefs>
    <ds:schemaRef ds:uri="http://schemas.microsoft.com/sharepoint/v3/contenttype/forms"/>
  </ds:schemaRefs>
</ds:datastoreItem>
</file>

<file path=customXml/itemProps3.xml><?xml version="1.0" encoding="utf-8"?>
<ds:datastoreItem xmlns:ds="http://schemas.openxmlformats.org/officeDocument/2006/customXml" ds:itemID="{DA421221-6257-44B8-A0C2-D26A1BFC5168}">
  <ds:schemaRefs>
    <ds:schemaRef ds:uri="http://www.w3.org/XML/1998/namespace"/>
    <ds:schemaRef ds:uri="http://schemas.microsoft.com/office/2006/documentManagement/types"/>
    <ds:schemaRef ds:uri="http://schemas.microsoft.com/office/2006/metadata/properties"/>
    <ds:schemaRef ds:uri="http://purl.org/dc/dcmitype/"/>
    <ds:schemaRef ds:uri="http://schemas.microsoft.com/office/infopath/2007/PartnerControls"/>
    <ds:schemaRef ds:uri="http://purl.org/dc/term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65104</TotalTime>
  <Words>18540</Words>
  <Application>Microsoft Macintosh PowerPoint</Application>
  <PresentationFormat>On-screen Show (16:9)</PresentationFormat>
  <Paragraphs>3325</Paragraphs>
  <Slides>114</Slides>
  <Notes>30</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4</vt:i4>
      </vt:variant>
      <vt:variant>
        <vt:lpstr>Slide Titles</vt:lpstr>
      </vt:variant>
      <vt:variant>
        <vt:i4>114</vt:i4>
      </vt:variant>
    </vt:vector>
  </HeadingPairs>
  <TitlesOfParts>
    <vt:vector size="143" baseType="lpstr">
      <vt:lpstr>맑은 고딕</vt:lpstr>
      <vt:lpstr>MS PGothic</vt:lpstr>
      <vt:lpstr>MS PGothic</vt:lpstr>
      <vt:lpstr>新細明體</vt:lpstr>
      <vt:lpstr>Arial</vt:lpstr>
      <vt:lpstr>Arial Black</vt:lpstr>
      <vt:lpstr>Arial Regular</vt:lpstr>
      <vt:lpstr>Arial Rounded MT Bold</vt:lpstr>
      <vt:lpstr>Avenir Next</vt:lpstr>
      <vt:lpstr>Avenir Next Medium</vt:lpstr>
      <vt:lpstr>Calibri</vt:lpstr>
      <vt:lpstr>Courier New</vt:lpstr>
      <vt:lpstr>Gloucester MT Extra Condensed</vt:lpstr>
      <vt:lpstr>Google Sans</vt:lpstr>
      <vt:lpstr>Helvetica</vt:lpstr>
      <vt:lpstr>Interstate Light</vt:lpstr>
      <vt:lpstr>Interstate Regular</vt:lpstr>
      <vt:lpstr>InterstatePlus Light</vt:lpstr>
      <vt:lpstr>Segoe UI</vt:lpstr>
      <vt:lpstr>Symbol</vt:lpstr>
      <vt:lpstr>Tahoma</vt:lpstr>
      <vt:lpstr>Times New Roman</vt:lpstr>
      <vt:lpstr>Verdana</vt:lpstr>
      <vt:lpstr>Wingdings</vt:lpstr>
      <vt:lpstr>1_Cognizant-2020 Presentation Theme</vt:lpstr>
      <vt:lpstr>Macro-Enabled Worksheet</vt:lpstr>
      <vt:lpstr>Acrobat Document</vt:lpstr>
      <vt:lpstr>Presentation</vt:lpstr>
      <vt:lpstr>Worksheet</vt:lpstr>
      <vt:lpstr>Cognizant’s Response to PJI Cloud Implementation RFP</vt:lpstr>
      <vt:lpstr>PowerPoint Presentation</vt:lpstr>
      <vt:lpstr>RFP Questions &amp; Response Mapping</vt:lpstr>
      <vt:lpstr>PowerPoint Presentation</vt:lpstr>
      <vt:lpstr>Papa John’s Goals and Objectives</vt:lpstr>
      <vt:lpstr>PJI’s Objective to Cognizant’s Solution Mapping</vt:lpstr>
      <vt:lpstr>Cognizant will leverage its proven Cloud Steps for PJI’s Cloud Migration</vt:lpstr>
      <vt:lpstr>Leveraging Proven Cognizant Tools for PJI for Accelerated, Risk-Free Migration</vt:lpstr>
      <vt:lpstr>Cognizant is Committed to this Program….. </vt:lpstr>
      <vt:lpstr>Our Differentiators</vt:lpstr>
      <vt:lpstr>Been There, Done it.  A Similar Data Center Migration Success Story for an Utility Customer</vt:lpstr>
      <vt:lpstr>PowerPoint Presentation</vt:lpstr>
      <vt:lpstr>Overview of PJI’s Current State Infrastructure</vt:lpstr>
      <vt:lpstr>Papa John’s Application Ecosystem</vt:lpstr>
      <vt:lpstr>PJI’s Current Multi-Cloud &amp; Hybrid Ecosystem</vt:lpstr>
      <vt:lpstr>Current State Analysis of PJI’s Datacenter Infrastructure</vt:lpstr>
      <vt:lpstr>PJI’s Cloud Migration – In-Scope Activities</vt:lpstr>
      <vt:lpstr>PJI’s Cloud Migration – Out-of-Scope Activities</vt:lpstr>
      <vt:lpstr>PowerPoint Presentation</vt:lpstr>
      <vt:lpstr>Cognizant Will Leverage its Proven Cloud Steps Framework Customized for PJI’s</vt:lpstr>
      <vt:lpstr>Technology Innovation through Our IPs and Accelerators</vt:lpstr>
      <vt:lpstr>Cloud Assessment – Detailed Activities</vt:lpstr>
      <vt:lpstr>Cloud Suitability Assessment Process</vt:lpstr>
      <vt:lpstr>Cognizant Cloud Assessment Approach for PJI</vt:lpstr>
      <vt:lpstr>Parameters Analyzed For Assessment</vt:lpstr>
      <vt:lpstr>Application Assessment Approach – Replatform / Refactor</vt:lpstr>
      <vt:lpstr>Environment Validation Assessment Approach </vt:lpstr>
      <vt:lpstr>Total Cost of Ownership (TCO) – Laying the Foundation for Analysis</vt:lpstr>
      <vt:lpstr>Responsibility Matrix</vt:lpstr>
      <vt:lpstr>Time &amp; Effort Required from PJI Resources During Assessment</vt:lpstr>
      <vt:lpstr>Assessment Phase - Deliverables</vt:lpstr>
      <vt:lpstr>Planning Phase – Overall Approach</vt:lpstr>
      <vt:lpstr>Move Group / Wave Group – Planning Approach</vt:lpstr>
      <vt:lpstr>Cognizant will leverage Enterprise Landing Zone Framework</vt:lpstr>
      <vt:lpstr>Multi-Cloud Reference Architecture – Indicative</vt:lpstr>
      <vt:lpstr>Proposed Multi-Cloud Operating Model for PJI</vt:lpstr>
      <vt:lpstr>Security Control Assessment Approach</vt:lpstr>
      <vt:lpstr>Plan Phase - Deliverables</vt:lpstr>
      <vt:lpstr>Manage Phase – Overall Approach</vt:lpstr>
      <vt:lpstr>Overall Program Governance Model</vt:lpstr>
      <vt:lpstr>ArcTern – Cognizant will use it’s flagship Governance Tool to Deliver PJI Migration</vt:lpstr>
      <vt:lpstr>Cognizant Migration Governance Framework – ArcTern – Key Migration KPIs</vt:lpstr>
      <vt:lpstr>Migration Program Management &amp; Reporting Dashboard</vt:lpstr>
      <vt:lpstr>Cognizant Cloud Operations Governance Framework</vt:lpstr>
      <vt:lpstr>Indicative Operational Key KPIs</vt:lpstr>
      <vt:lpstr>Cloud Governance KPIs - Sample</vt:lpstr>
      <vt:lpstr>Cognizant Cloud Management Platform – Single Pane of Glass for Multi-Cloud Management</vt:lpstr>
      <vt:lpstr>Cognizant Enablement Framework – To enable/train PJI on Cloud</vt:lpstr>
      <vt:lpstr>Manage Phase - Deliverables</vt:lpstr>
      <vt:lpstr>Migrate Phase – Overall Approach</vt:lpstr>
      <vt:lpstr>Cognizant Cloud Migration Factory for PJI’s </vt:lpstr>
      <vt:lpstr>Cognizant Cloud Migration Factory – Powered by ArcTern</vt:lpstr>
      <vt:lpstr>Migration Factory – Re-host/Re-platform Pipeline with End to End Automation</vt:lpstr>
      <vt:lpstr>Migration Factory – Re-host/Re-platform Pipeline with End to End Automation</vt:lpstr>
      <vt:lpstr>Cognizant AIX Re-platform Approach</vt:lpstr>
      <vt:lpstr>AIX To Linux Migration Strategy</vt:lpstr>
      <vt:lpstr>Database Migration Approach</vt:lpstr>
      <vt:lpstr>Database Solution Approach To Meet PJI’s Requirements </vt:lpstr>
      <vt:lpstr>Application Execution Approach – Replatform / Refactor</vt:lpstr>
      <vt:lpstr>Environment Validation Approach</vt:lpstr>
      <vt:lpstr>PowerPoint Presentation</vt:lpstr>
      <vt:lpstr>Overall Program Timelines</vt:lpstr>
      <vt:lpstr>Potential Risks &amp; Issues with Multi Cloud implementations</vt:lpstr>
      <vt:lpstr>Risks &amp; Mitigation</vt:lpstr>
      <vt:lpstr>RACI Matrix</vt:lpstr>
      <vt:lpstr>Day 1 Assessment Team</vt:lpstr>
      <vt:lpstr>PowerPoint Presentation</vt:lpstr>
      <vt:lpstr>Our Understanding of PJI’s Requirements</vt:lpstr>
      <vt:lpstr>Responsibility Matrix</vt:lpstr>
      <vt:lpstr>Understanding Peoplesoft Landscape</vt:lpstr>
      <vt:lpstr>Assumptions and Dependencies</vt:lpstr>
      <vt:lpstr>Peoplesoft Migration Timelines</vt:lpstr>
      <vt:lpstr>Peoplesoft Migration – High Level Steps</vt:lpstr>
      <vt:lpstr>Peoplesoft Migration – Production Go-Live Workflow</vt:lpstr>
      <vt:lpstr>Pricing Assumptions</vt:lpstr>
      <vt:lpstr>PowerPoint Presentation</vt:lpstr>
      <vt:lpstr>About Cognizant</vt:lpstr>
      <vt:lpstr>Cognizant’s Restaurant &amp; Food Service Practice Overview</vt:lpstr>
      <vt:lpstr>Cognizant Cloud Services - Overview</vt:lpstr>
      <vt:lpstr>Strategic Partnership with all leading Public Cloud providers</vt:lpstr>
      <vt:lpstr>Analyst Recognitions</vt:lpstr>
      <vt:lpstr>General Requirements</vt:lpstr>
      <vt:lpstr>Cognizant Azure Practice</vt:lpstr>
      <vt:lpstr>Cognizant + Microsoft Joint Service Offerings</vt:lpstr>
      <vt:lpstr>Cognizant AWS Practice</vt:lpstr>
      <vt:lpstr>Cognizant Google Cloud Practice</vt:lpstr>
      <vt:lpstr>Hybrid cloud approach for Digital Transformation</vt:lpstr>
      <vt:lpstr>Azure for Digital Readiness and Standardization</vt:lpstr>
      <vt:lpstr> Azure PaaS for Customer Delight &amp; Compliance</vt:lpstr>
      <vt:lpstr> Azure for Customer Delight &amp; Digital Readiness</vt:lpstr>
      <vt:lpstr> Data Center transformation to AWS Cloud</vt:lpstr>
      <vt:lpstr>Workload Migration to GCP</vt:lpstr>
      <vt:lpstr>Customer References </vt:lpstr>
      <vt:lpstr>PowerPoint Presentation</vt:lpstr>
      <vt:lpstr>Financials &amp; Business Disputes</vt:lpstr>
      <vt:lpstr>PowerPoint Presentation</vt:lpstr>
      <vt:lpstr>Cognizant Managed Services – Service Level Agreement</vt:lpstr>
      <vt:lpstr>RACI for Cloud</vt:lpstr>
      <vt:lpstr>Support Coverage</vt:lpstr>
      <vt:lpstr>PowerPoint Presentation</vt:lpstr>
      <vt:lpstr>Pricing Summary</vt:lpstr>
      <vt:lpstr>Partner Channel Benefits</vt:lpstr>
      <vt:lpstr>Thank You!</vt:lpstr>
      <vt:lpstr>PowerPoint Presentation</vt:lpstr>
      <vt:lpstr>Assumptions - Infra</vt:lpstr>
      <vt:lpstr>Our Assumption on Application Categorization &amp; Complexity</vt:lpstr>
      <vt:lpstr>Assumptions &amp; Dependencies- Infra</vt:lpstr>
      <vt:lpstr>Key Assumptions - Testing </vt:lpstr>
      <vt:lpstr>Key Dependencies - Testing</vt:lpstr>
      <vt:lpstr>Security Solution – Assumptions</vt:lpstr>
      <vt:lpstr>Security Solution – Dependencies</vt:lpstr>
      <vt:lpstr>Assumptions and Dependencies - PeopleSoft</vt:lpstr>
      <vt:lpstr>PowerPoint Presentation</vt:lpstr>
      <vt:lpstr>Our Exciting Journey so far with Papa John’s</vt:lpstr>
    </vt:vector>
  </TitlesOfParts>
  <Manager/>
  <Company>Cognizant Technology Solutions</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Laminates</dc:title>
  <dc:subject/>
  <dc:creator>Giri, GowriShankar (Cognizant)</dc:creator>
  <cp:keywords/>
  <dc:description/>
  <cp:lastModifiedBy>Patel, Parth (Cognizant)</cp:lastModifiedBy>
  <cp:revision>3393</cp:revision>
  <cp:lastPrinted>2020-02-12T20:07:34Z</cp:lastPrinted>
  <dcterms:created xsi:type="dcterms:W3CDTF">2018-08-01T04:55:58Z</dcterms:created>
  <dcterms:modified xsi:type="dcterms:W3CDTF">2020-08-24T16:16:20Z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0x010100AFC59A549CE48541B951632D4196BCA1</vt:lpwstr>
  </property>
</Properties>
</file>